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363" r:id="rId112"/>
    <p:sldId id="364" r:id="rId113"/>
    <p:sldId id="365" r:id="rId114"/>
    <p:sldId id="366" r:id="rId115"/>
    <p:sldId id="367" r:id="rId116"/>
  </p:sldIdLst>
  <p:sldSz cx="9144000" cy="5143500" type="screen16x9"/>
  <p:notesSz cx="6858000" cy="9144000"/>
  <p:embeddedFontLst>
    <p:embeddedFont>
      <p:font typeface="Cabin" panose="020B0604020202020204" charset="0"/>
      <p:regular r:id="rId118"/>
      <p:bold r:id="rId119"/>
      <p:italic r:id="rId120"/>
      <p:boldItalic r:id="rId121"/>
    </p:embeddedFont>
    <p:embeddedFont>
      <p:font typeface="Georgia" panose="02040502050405020303" pitchFamily="18" charset="0"/>
      <p:regular r:id="rId122"/>
      <p:bold r:id="rId123"/>
      <p:italic r:id="rId124"/>
      <p:boldItalic r:id="rId125"/>
    </p:embeddedFont>
    <p:embeddedFont>
      <p:font typeface="Gill Sans" panose="020B0604020202020204" charset="0"/>
      <p:regular r:id="rId126"/>
      <p:bold r:id="rId127"/>
    </p:embeddedFont>
    <p:embeddedFont>
      <p:font typeface="Source Sans Pro" panose="020B0503030403020204" pitchFamily="34" charset="0"/>
      <p:regular r:id="rId128"/>
      <p:bold r:id="rId129"/>
      <p:italic r:id="rId130"/>
      <p:boldItalic r:id="rId1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3" roundtripDataSignature="AMtx7mj6/61/xCdlrb5rIoaUE0Kyt7hc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9DC3E6"/>
    <a:srgbClr val="2E75B6"/>
    <a:srgbClr val="FFF2CC"/>
    <a:srgbClr val="A8D08C"/>
    <a:srgbClr val="FFFFFF"/>
    <a:srgbClr val="C4E0B2"/>
    <a:srgbClr val="CC3300"/>
    <a:srgbClr val="D8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08DA5B-3958-9C3D-1F72-9F6F7858904B}" v="21" dt="2024-10-03T11:40:20.262"/>
    <p1510:client id="{603B872F-471F-CA40-F37E-9AA63A4592C5}" v="67" dt="2024-10-02T04:21:12.594"/>
    <p1510:client id="{A93452C1-76F4-A8A5-D9BF-9CEB27A168DE}" v="196" dt="2024-10-03T04:23:33.350"/>
  </p1510:revLst>
</p1510:revInfo>
</file>

<file path=ppt/tableStyles.xml><?xml version="1.0" encoding="utf-8"?>
<a:tblStyleLst xmlns:a="http://schemas.openxmlformats.org/drawingml/2006/main" def="{5A7E7CD6-C929-4EC5-A59C-177CB4DFDF39}">
  <a:tblStyle styleId="{5A7E7CD6-C929-4EC5-A59C-177CB4DFDF39}"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A4037CA-DE05-4ACE-8764-6E530692914C}"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BE0B0C6-8004-4F0C-939D-03BDFF794944}" styleName="Table_2">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4660A69D-F09F-4810-B8A5-2271D3282D96}" styleName="Table_3">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rgbClr val="FFFFFF"/>
      </a:tcTxStyle>
      <a:tcStyle>
        <a:tcBdr/>
        <a:fill>
          <a:solidFill>
            <a:srgbClr val="5B9BD5"/>
          </a:solidFill>
        </a:fill>
      </a:tcStyle>
    </a:lastCol>
    <a:firstCol>
      <a:tcTxStyle b="on" i="off">
        <a:font>
          <a:latin typeface="Calibri"/>
          <a:ea typeface="Calibri"/>
          <a:cs typeface="Calibri"/>
        </a:font>
        <a:srgbClr val="FFFFFF"/>
      </a:tcTxStyle>
      <a:tcStyle>
        <a:tcBdr/>
        <a:fill>
          <a:solidFill>
            <a:srgbClr val="5B9BD5"/>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5B9BD5"/>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5B9BD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41" autoAdjust="0"/>
  </p:normalViewPr>
  <p:slideViewPr>
    <p:cSldViewPr snapToGrid="0">
      <p:cViewPr>
        <p:scale>
          <a:sx n="60" d="100"/>
          <a:sy n="60" d="100"/>
        </p:scale>
        <p:origin x="1460" y="368"/>
      </p:cViewPr>
      <p:guideLst>
        <p:guide orient="horz" pos="1620"/>
        <p:guide pos="2880"/>
      </p:guideLst>
    </p:cSldViewPr>
  </p:slideViewPr>
  <p:outlineViewPr>
    <p:cViewPr>
      <p:scale>
        <a:sx n="33" d="100"/>
        <a:sy n="33" d="100"/>
      </p:scale>
      <p:origin x="0" y="-23197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microsoft.com/office/2016/11/relationships/changesInfo" Target="changesInfos/changesInfo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font" Target="fonts/font6.fntdata"/><Relationship Id="rId128" Type="http://schemas.openxmlformats.org/officeDocument/2006/relationships/font" Target="fonts/font11.fntdata"/><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font" Target="fonts/font1.fntdata"/><Relationship Id="rId134" Type="http://schemas.openxmlformats.org/officeDocument/2006/relationships/presProps" Target="presProps.xml"/><Relationship Id="rId139"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font" Target="fonts/font7.fntdata"/><Relationship Id="rId129" Type="http://schemas.openxmlformats.org/officeDocument/2006/relationships/font" Target="fonts/font12.fnt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font" Target="fonts/font2.fntdata"/><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font" Target="fonts/font13.fntdata"/><Relationship Id="rId135"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font" Target="fonts/font3.fntdata"/><Relationship Id="rId125" Type="http://schemas.openxmlformats.org/officeDocument/2006/relationships/font" Target="fonts/font8.fnt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font" Target="fonts/font14.fntdata"/><Relationship Id="rId136"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font" Target="fonts/font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gha Dominic Mbah, ASAP Consultant" userId="S::tegha.mbah@asapproject.org::3d810fb5-b11b-4fa1-8797-71083e8624a6" providerId="AD" clId="Web-{603B872F-471F-CA40-F37E-9AA63A4592C5}"/>
    <pc:docChg chg="modSld">
      <pc:chgData name="Tegha Dominic Mbah, ASAP Consultant" userId="S::tegha.mbah@asapproject.org::3d810fb5-b11b-4fa1-8797-71083e8624a6" providerId="AD" clId="Web-{603B872F-471F-CA40-F37E-9AA63A4592C5}" dt="2024-10-02T04:21:12.594" v="50" actId="20577"/>
      <pc:docMkLst>
        <pc:docMk/>
      </pc:docMkLst>
      <pc:sldChg chg="modSp">
        <pc:chgData name="Tegha Dominic Mbah, ASAP Consultant" userId="S::tegha.mbah@asapproject.org::3d810fb5-b11b-4fa1-8797-71083e8624a6" providerId="AD" clId="Web-{603B872F-471F-CA40-F37E-9AA63A4592C5}" dt="2024-10-02T02:11:45.936" v="11" actId="20577"/>
        <pc:sldMkLst>
          <pc:docMk/>
          <pc:sldMk cId="0" sldId="256"/>
        </pc:sldMkLst>
        <pc:spChg chg="mod">
          <ac:chgData name="Tegha Dominic Mbah, ASAP Consultant" userId="S::tegha.mbah@asapproject.org::3d810fb5-b11b-4fa1-8797-71083e8624a6" providerId="AD" clId="Web-{603B872F-471F-CA40-F37E-9AA63A4592C5}" dt="2024-10-02T02:11:45.936" v="11" actId="20577"/>
          <ac:spMkLst>
            <pc:docMk/>
            <pc:sldMk cId="0" sldId="256"/>
            <ac:spMk id="294" creationId="{00000000-0000-0000-0000-000000000000}"/>
          </ac:spMkLst>
        </pc:spChg>
      </pc:sldChg>
      <pc:sldChg chg="modSp">
        <pc:chgData name="Tegha Dominic Mbah, ASAP Consultant" userId="S::tegha.mbah@asapproject.org::3d810fb5-b11b-4fa1-8797-71083e8624a6" providerId="AD" clId="Web-{603B872F-471F-CA40-F37E-9AA63A4592C5}" dt="2024-10-02T04:14:37.334" v="19" actId="20577"/>
        <pc:sldMkLst>
          <pc:docMk/>
          <pc:sldMk cId="0" sldId="259"/>
        </pc:sldMkLst>
        <pc:spChg chg="mod">
          <ac:chgData name="Tegha Dominic Mbah, ASAP Consultant" userId="S::tegha.mbah@asapproject.org::3d810fb5-b11b-4fa1-8797-71083e8624a6" providerId="AD" clId="Web-{603B872F-471F-CA40-F37E-9AA63A4592C5}" dt="2024-10-02T04:14:37.334" v="19" actId="20577"/>
          <ac:spMkLst>
            <pc:docMk/>
            <pc:sldMk cId="0" sldId="259"/>
            <ac:spMk id="319" creationId="{00000000-0000-0000-0000-000000000000}"/>
          </ac:spMkLst>
        </pc:spChg>
        <pc:spChg chg="mod">
          <ac:chgData name="Tegha Dominic Mbah, ASAP Consultant" userId="S::tegha.mbah@asapproject.org::3d810fb5-b11b-4fa1-8797-71083e8624a6" providerId="AD" clId="Web-{603B872F-471F-CA40-F37E-9AA63A4592C5}" dt="2024-10-02T04:14:25.880" v="14" actId="20577"/>
          <ac:spMkLst>
            <pc:docMk/>
            <pc:sldMk cId="0" sldId="259"/>
            <ac:spMk id="324" creationId="{00000000-0000-0000-0000-000000000000}"/>
          </ac:spMkLst>
        </pc:spChg>
      </pc:sldChg>
      <pc:sldChg chg="modSp">
        <pc:chgData name="Tegha Dominic Mbah, ASAP Consultant" userId="S::tegha.mbah@asapproject.org::3d810fb5-b11b-4fa1-8797-71083e8624a6" providerId="AD" clId="Web-{603B872F-471F-CA40-F37E-9AA63A4592C5}" dt="2024-10-02T04:16:02.652" v="28" actId="20577"/>
        <pc:sldMkLst>
          <pc:docMk/>
          <pc:sldMk cId="0" sldId="260"/>
        </pc:sldMkLst>
        <pc:spChg chg="mod">
          <ac:chgData name="Tegha Dominic Mbah, ASAP Consultant" userId="S::tegha.mbah@asapproject.org::3d810fb5-b11b-4fa1-8797-71083e8624a6" providerId="AD" clId="Web-{603B872F-471F-CA40-F37E-9AA63A4592C5}" dt="2024-10-02T04:16:02.652" v="28" actId="20577"/>
          <ac:spMkLst>
            <pc:docMk/>
            <pc:sldMk cId="0" sldId="260"/>
            <ac:spMk id="334" creationId="{00000000-0000-0000-0000-000000000000}"/>
          </ac:spMkLst>
        </pc:spChg>
      </pc:sldChg>
      <pc:sldChg chg="modSp">
        <pc:chgData name="Tegha Dominic Mbah, ASAP Consultant" userId="S::tegha.mbah@asapproject.org::3d810fb5-b11b-4fa1-8797-71083e8624a6" providerId="AD" clId="Web-{603B872F-471F-CA40-F37E-9AA63A4592C5}" dt="2024-10-02T04:21:12.594" v="50" actId="20577"/>
        <pc:sldMkLst>
          <pc:docMk/>
          <pc:sldMk cId="0" sldId="263"/>
        </pc:sldMkLst>
        <pc:spChg chg="mod">
          <ac:chgData name="Tegha Dominic Mbah, ASAP Consultant" userId="S::tegha.mbah@asapproject.org::3d810fb5-b11b-4fa1-8797-71083e8624a6" providerId="AD" clId="Web-{603B872F-471F-CA40-F37E-9AA63A4592C5}" dt="2024-10-02T04:21:12.594" v="50" actId="20577"/>
          <ac:spMkLst>
            <pc:docMk/>
            <pc:sldMk cId="0" sldId="263"/>
            <ac:spMk id="364" creationId="{00000000-0000-0000-0000-000000000000}"/>
          </ac:spMkLst>
        </pc:spChg>
        <pc:spChg chg="mod">
          <ac:chgData name="Tegha Dominic Mbah, ASAP Consultant" userId="S::tegha.mbah@asapproject.org::3d810fb5-b11b-4fa1-8797-71083e8624a6" providerId="AD" clId="Web-{603B872F-471F-CA40-F37E-9AA63A4592C5}" dt="2024-10-02T04:18:44.803" v="34" actId="20577"/>
          <ac:spMkLst>
            <pc:docMk/>
            <pc:sldMk cId="0" sldId="263"/>
            <ac:spMk id="365" creationId="{00000000-0000-0000-0000-000000000000}"/>
          </ac:spMkLst>
        </pc:spChg>
      </pc:sldChg>
    </pc:docChg>
  </pc:docChgLst>
  <pc:docChgLst>
    <pc:chgData name="Tegha Dominic Mbah, ASAP Consultant" userId="S::tegha.mbah@asapproject.org::3d810fb5-b11b-4fa1-8797-71083e8624a6" providerId="AD" clId="Web-{3B08DA5B-3958-9C3D-1F72-9F6F7858904B}"/>
    <pc:docChg chg="modSld">
      <pc:chgData name="Tegha Dominic Mbah, ASAP Consultant" userId="S::tegha.mbah@asapproject.org::3d810fb5-b11b-4fa1-8797-71083e8624a6" providerId="AD" clId="Web-{3B08DA5B-3958-9C3D-1F72-9F6F7858904B}" dt="2024-10-03T11:40:01.495" v="1"/>
      <pc:docMkLst>
        <pc:docMk/>
      </pc:docMkLst>
      <pc:sldChg chg="modSp">
        <pc:chgData name="Tegha Dominic Mbah, ASAP Consultant" userId="S::tegha.mbah@asapproject.org::3d810fb5-b11b-4fa1-8797-71083e8624a6" providerId="AD" clId="Web-{3B08DA5B-3958-9C3D-1F72-9F6F7858904B}" dt="2024-10-03T11:40:01.495" v="1"/>
        <pc:sldMkLst>
          <pc:docMk/>
          <pc:sldMk cId="0" sldId="320"/>
        </pc:sldMkLst>
        <pc:graphicFrameChg chg="mod modGraphic">
          <ac:chgData name="Tegha Dominic Mbah, ASAP Consultant" userId="S::tegha.mbah@asapproject.org::3d810fb5-b11b-4fa1-8797-71083e8624a6" providerId="AD" clId="Web-{3B08DA5B-3958-9C3D-1F72-9F6F7858904B}" dt="2024-10-03T11:40:01.495" v="1"/>
          <ac:graphicFrameMkLst>
            <pc:docMk/>
            <pc:sldMk cId="0" sldId="320"/>
            <ac:graphicFrameMk id="926" creationId="{00000000-0000-0000-0000-000000000000}"/>
          </ac:graphicFrameMkLst>
        </pc:graphicFrameChg>
      </pc:sldChg>
    </pc:docChg>
  </pc:docChgLst>
  <pc:docChgLst>
    <pc:chgData name="Nancy Erickson" userId="55be763f-ac60-4a73-910e-8da05cc403da" providerId="ADAL" clId="{7FC52102-EE09-49AD-B060-6B3E5579F72B}"/>
    <pc:docChg chg="undo custSel modSld">
      <pc:chgData name="Nancy Erickson" userId="55be763f-ac60-4a73-910e-8da05cc403da" providerId="ADAL" clId="{7FC52102-EE09-49AD-B060-6B3E5579F72B}" dt="2024-09-30T21:00:21.660" v="877" actId="6549"/>
      <pc:docMkLst>
        <pc:docMk/>
      </pc:docMkLst>
      <pc:sldChg chg="modSp mod">
        <pc:chgData name="Nancy Erickson" userId="55be763f-ac60-4a73-910e-8da05cc403da" providerId="ADAL" clId="{7FC52102-EE09-49AD-B060-6B3E5579F72B}" dt="2024-09-30T18:10:21.054" v="171" actId="1076"/>
        <pc:sldMkLst>
          <pc:docMk/>
          <pc:sldMk cId="0" sldId="256"/>
        </pc:sldMkLst>
        <pc:spChg chg="mod">
          <ac:chgData name="Nancy Erickson" userId="55be763f-ac60-4a73-910e-8da05cc403da" providerId="ADAL" clId="{7FC52102-EE09-49AD-B060-6B3E5579F72B}" dt="2024-09-30T18:10:15.781" v="169" actId="1076"/>
          <ac:spMkLst>
            <pc:docMk/>
            <pc:sldMk cId="0" sldId="256"/>
            <ac:spMk id="294" creationId="{00000000-0000-0000-0000-000000000000}"/>
          </ac:spMkLst>
        </pc:spChg>
        <pc:spChg chg="mod">
          <ac:chgData name="Nancy Erickson" userId="55be763f-ac60-4a73-910e-8da05cc403da" providerId="ADAL" clId="{7FC52102-EE09-49AD-B060-6B3E5579F72B}" dt="2024-09-30T18:10:21.054" v="171" actId="1076"/>
          <ac:spMkLst>
            <pc:docMk/>
            <pc:sldMk cId="0" sldId="256"/>
            <ac:spMk id="295" creationId="{00000000-0000-0000-0000-000000000000}"/>
          </ac:spMkLst>
        </pc:spChg>
      </pc:sldChg>
      <pc:sldChg chg="modSp mod">
        <pc:chgData name="Nancy Erickson" userId="55be763f-ac60-4a73-910e-8da05cc403da" providerId="ADAL" clId="{7FC52102-EE09-49AD-B060-6B3E5579F72B}" dt="2024-09-30T18:08:57.293" v="124" actId="20577"/>
        <pc:sldMkLst>
          <pc:docMk/>
          <pc:sldMk cId="0" sldId="257"/>
        </pc:sldMkLst>
        <pc:spChg chg="mod">
          <ac:chgData name="Nancy Erickson" userId="55be763f-ac60-4a73-910e-8da05cc403da" providerId="ADAL" clId="{7FC52102-EE09-49AD-B060-6B3E5579F72B}" dt="2024-09-30T18:08:57.293" v="124" actId="20577"/>
          <ac:spMkLst>
            <pc:docMk/>
            <pc:sldMk cId="0" sldId="257"/>
            <ac:spMk id="301" creationId="{00000000-0000-0000-0000-000000000000}"/>
          </ac:spMkLst>
        </pc:spChg>
      </pc:sldChg>
      <pc:sldChg chg="modSp mod">
        <pc:chgData name="Nancy Erickson" userId="55be763f-ac60-4a73-910e-8da05cc403da" providerId="ADAL" clId="{7FC52102-EE09-49AD-B060-6B3E5579F72B}" dt="2024-09-30T20:35:11.600" v="328" actId="20577"/>
        <pc:sldMkLst>
          <pc:docMk/>
          <pc:sldMk cId="0" sldId="258"/>
        </pc:sldMkLst>
        <pc:spChg chg="mod">
          <ac:chgData name="Nancy Erickson" userId="55be763f-ac60-4a73-910e-8da05cc403da" providerId="ADAL" clId="{7FC52102-EE09-49AD-B060-6B3E5579F72B}" dt="2024-09-30T20:35:11.600" v="328" actId="20577"/>
          <ac:spMkLst>
            <pc:docMk/>
            <pc:sldMk cId="0" sldId="258"/>
            <ac:spMk id="307" creationId="{00000000-0000-0000-0000-000000000000}"/>
          </ac:spMkLst>
        </pc:spChg>
      </pc:sldChg>
      <pc:sldChg chg="modSp mod">
        <pc:chgData name="Nancy Erickson" userId="55be763f-ac60-4a73-910e-8da05cc403da" providerId="ADAL" clId="{7FC52102-EE09-49AD-B060-6B3E5579F72B}" dt="2024-09-30T18:11:19.574" v="211" actId="1076"/>
        <pc:sldMkLst>
          <pc:docMk/>
          <pc:sldMk cId="0" sldId="259"/>
        </pc:sldMkLst>
        <pc:spChg chg="mod">
          <ac:chgData name="Nancy Erickson" userId="55be763f-ac60-4a73-910e-8da05cc403da" providerId="ADAL" clId="{7FC52102-EE09-49AD-B060-6B3E5579F72B}" dt="2024-09-30T18:11:19.574" v="211" actId="1076"/>
          <ac:spMkLst>
            <pc:docMk/>
            <pc:sldMk cId="0" sldId="259"/>
            <ac:spMk id="314" creationId="{00000000-0000-0000-0000-000000000000}"/>
          </ac:spMkLst>
        </pc:spChg>
        <pc:spChg chg="mod">
          <ac:chgData name="Nancy Erickson" userId="55be763f-ac60-4a73-910e-8da05cc403da" providerId="ADAL" clId="{7FC52102-EE09-49AD-B060-6B3E5579F72B}" dt="2024-09-30T18:11:16.889" v="210" actId="14100"/>
          <ac:spMkLst>
            <pc:docMk/>
            <pc:sldMk cId="0" sldId="259"/>
            <ac:spMk id="315" creationId="{00000000-0000-0000-0000-000000000000}"/>
          </ac:spMkLst>
        </pc:spChg>
      </pc:sldChg>
      <pc:sldChg chg="addSp modSp mod">
        <pc:chgData name="Nancy Erickson" userId="55be763f-ac60-4a73-910e-8da05cc403da" providerId="ADAL" clId="{7FC52102-EE09-49AD-B060-6B3E5579F72B}" dt="2024-09-30T20:53:01.787" v="556" actId="164"/>
        <pc:sldMkLst>
          <pc:docMk/>
          <pc:sldMk cId="0" sldId="264"/>
        </pc:sldMkLst>
        <pc:spChg chg="add mod">
          <ac:chgData name="Nancy Erickson" userId="55be763f-ac60-4a73-910e-8da05cc403da" providerId="ADAL" clId="{7FC52102-EE09-49AD-B060-6B3E5579F72B}" dt="2024-09-30T20:53:01.787" v="556" actId="164"/>
          <ac:spMkLst>
            <pc:docMk/>
            <pc:sldMk cId="0" sldId="264"/>
            <ac:spMk id="3" creationId="{C47642B6-51AD-692F-E944-D3153535CFE3}"/>
          </ac:spMkLst>
        </pc:spChg>
        <pc:spChg chg="add mod">
          <ac:chgData name="Nancy Erickson" userId="55be763f-ac60-4a73-910e-8da05cc403da" providerId="ADAL" clId="{7FC52102-EE09-49AD-B060-6B3E5579F72B}" dt="2024-09-30T20:53:01.787" v="556" actId="164"/>
          <ac:spMkLst>
            <pc:docMk/>
            <pc:sldMk cId="0" sldId="264"/>
            <ac:spMk id="5" creationId="{0FA81643-3855-D294-F48E-673F4D9DE7A6}"/>
          </ac:spMkLst>
        </pc:spChg>
        <pc:spChg chg="add mod">
          <ac:chgData name="Nancy Erickson" userId="55be763f-ac60-4a73-910e-8da05cc403da" providerId="ADAL" clId="{7FC52102-EE09-49AD-B060-6B3E5579F72B}" dt="2024-09-30T20:53:01.787" v="556" actId="164"/>
          <ac:spMkLst>
            <pc:docMk/>
            <pc:sldMk cId="0" sldId="264"/>
            <ac:spMk id="7" creationId="{4EEA2C33-3329-70D8-F66E-E965778CB540}"/>
          </ac:spMkLst>
        </pc:spChg>
        <pc:spChg chg="add mod">
          <ac:chgData name="Nancy Erickson" userId="55be763f-ac60-4a73-910e-8da05cc403da" providerId="ADAL" clId="{7FC52102-EE09-49AD-B060-6B3E5579F72B}" dt="2024-09-30T20:53:01.787" v="556" actId="164"/>
          <ac:spMkLst>
            <pc:docMk/>
            <pc:sldMk cId="0" sldId="264"/>
            <ac:spMk id="8" creationId="{94466BB5-D4B3-B62E-18B4-6FDDDF381757}"/>
          </ac:spMkLst>
        </pc:spChg>
        <pc:spChg chg="add mod">
          <ac:chgData name="Nancy Erickson" userId="55be763f-ac60-4a73-910e-8da05cc403da" providerId="ADAL" clId="{7FC52102-EE09-49AD-B060-6B3E5579F72B}" dt="2024-09-30T20:53:01.787" v="556" actId="164"/>
          <ac:spMkLst>
            <pc:docMk/>
            <pc:sldMk cId="0" sldId="264"/>
            <ac:spMk id="10" creationId="{5514A24F-591C-477C-131E-7F7108A6EDBE}"/>
          </ac:spMkLst>
        </pc:spChg>
        <pc:spChg chg="add mod">
          <ac:chgData name="Nancy Erickson" userId="55be763f-ac60-4a73-910e-8da05cc403da" providerId="ADAL" clId="{7FC52102-EE09-49AD-B060-6B3E5579F72B}" dt="2024-09-30T20:53:01.787" v="556" actId="164"/>
          <ac:spMkLst>
            <pc:docMk/>
            <pc:sldMk cId="0" sldId="264"/>
            <ac:spMk id="12" creationId="{F2F256AE-02CE-936E-DBC7-8D75DE7FDC64}"/>
          </ac:spMkLst>
        </pc:spChg>
        <pc:spChg chg="add mod">
          <ac:chgData name="Nancy Erickson" userId="55be763f-ac60-4a73-910e-8da05cc403da" providerId="ADAL" clId="{7FC52102-EE09-49AD-B060-6B3E5579F72B}" dt="2024-09-30T20:53:01.787" v="556" actId="164"/>
          <ac:spMkLst>
            <pc:docMk/>
            <pc:sldMk cId="0" sldId="264"/>
            <ac:spMk id="14" creationId="{A09705BB-E7FF-1B7E-A02B-4C6B17B1D56F}"/>
          </ac:spMkLst>
        </pc:spChg>
        <pc:spChg chg="add mod">
          <ac:chgData name="Nancy Erickson" userId="55be763f-ac60-4a73-910e-8da05cc403da" providerId="ADAL" clId="{7FC52102-EE09-49AD-B060-6B3E5579F72B}" dt="2024-09-30T20:53:01.787" v="556" actId="164"/>
          <ac:spMkLst>
            <pc:docMk/>
            <pc:sldMk cId="0" sldId="264"/>
            <ac:spMk id="16" creationId="{0E341DFE-F5D9-7555-9621-CCB9978ECA0F}"/>
          </ac:spMkLst>
        </pc:spChg>
        <pc:spChg chg="add mod">
          <ac:chgData name="Nancy Erickson" userId="55be763f-ac60-4a73-910e-8da05cc403da" providerId="ADAL" clId="{7FC52102-EE09-49AD-B060-6B3E5579F72B}" dt="2024-09-30T20:53:01.787" v="556" actId="164"/>
          <ac:spMkLst>
            <pc:docMk/>
            <pc:sldMk cId="0" sldId="264"/>
            <ac:spMk id="18" creationId="{328EFA06-17D9-9A72-D364-F296E0C99145}"/>
          </ac:spMkLst>
        </pc:spChg>
        <pc:grpChg chg="add mod">
          <ac:chgData name="Nancy Erickson" userId="55be763f-ac60-4a73-910e-8da05cc403da" providerId="ADAL" clId="{7FC52102-EE09-49AD-B060-6B3E5579F72B}" dt="2024-09-30T20:53:01.787" v="556" actId="164"/>
          <ac:grpSpMkLst>
            <pc:docMk/>
            <pc:sldMk cId="0" sldId="264"/>
            <ac:grpSpMk id="19" creationId="{8F5A0ECC-ADE4-1E19-FD13-675C4506389F}"/>
          </ac:grpSpMkLst>
        </pc:grpChg>
        <pc:picChg chg="mod">
          <ac:chgData name="Nancy Erickson" userId="55be763f-ac60-4a73-910e-8da05cc403da" providerId="ADAL" clId="{7FC52102-EE09-49AD-B060-6B3E5579F72B}" dt="2024-09-30T20:53:01.787" v="556" actId="164"/>
          <ac:picMkLst>
            <pc:docMk/>
            <pc:sldMk cId="0" sldId="264"/>
            <ac:picMk id="377" creationId="{00000000-0000-0000-0000-000000000000}"/>
          </ac:picMkLst>
        </pc:picChg>
      </pc:sldChg>
      <pc:sldChg chg="modSp mod">
        <pc:chgData name="Nancy Erickson" userId="55be763f-ac60-4a73-910e-8da05cc403da" providerId="ADAL" clId="{7FC52102-EE09-49AD-B060-6B3E5579F72B}" dt="2024-09-30T18:11:55.334" v="271" actId="20577"/>
        <pc:sldMkLst>
          <pc:docMk/>
          <pc:sldMk cId="0" sldId="265"/>
        </pc:sldMkLst>
        <pc:spChg chg="mod">
          <ac:chgData name="Nancy Erickson" userId="55be763f-ac60-4a73-910e-8da05cc403da" providerId="ADAL" clId="{7FC52102-EE09-49AD-B060-6B3E5579F72B}" dt="2024-09-30T18:11:55.334" v="271" actId="20577"/>
          <ac:spMkLst>
            <pc:docMk/>
            <pc:sldMk cId="0" sldId="265"/>
            <ac:spMk id="383" creationId="{00000000-0000-0000-0000-000000000000}"/>
          </ac:spMkLst>
        </pc:spChg>
      </pc:sldChg>
      <pc:sldChg chg="modSp mod">
        <pc:chgData name="Nancy Erickson" userId="55be763f-ac60-4a73-910e-8da05cc403da" providerId="ADAL" clId="{7FC52102-EE09-49AD-B060-6B3E5579F72B}" dt="2024-09-30T20:53:17.981" v="565" actId="403"/>
        <pc:sldMkLst>
          <pc:docMk/>
          <pc:sldMk cId="0" sldId="268"/>
        </pc:sldMkLst>
        <pc:spChg chg="mod">
          <ac:chgData name="Nancy Erickson" userId="55be763f-ac60-4a73-910e-8da05cc403da" providerId="ADAL" clId="{7FC52102-EE09-49AD-B060-6B3E5579F72B}" dt="2024-09-30T20:53:11.581" v="560" actId="403"/>
          <ac:spMkLst>
            <pc:docMk/>
            <pc:sldMk cId="0" sldId="268"/>
            <ac:spMk id="421" creationId="{00000000-0000-0000-0000-000000000000}"/>
          </ac:spMkLst>
        </pc:spChg>
        <pc:spChg chg="mod">
          <ac:chgData name="Nancy Erickson" userId="55be763f-ac60-4a73-910e-8da05cc403da" providerId="ADAL" clId="{7FC52102-EE09-49AD-B060-6B3E5579F72B}" dt="2024-09-30T20:53:17.981" v="565" actId="403"/>
          <ac:spMkLst>
            <pc:docMk/>
            <pc:sldMk cId="0" sldId="268"/>
            <ac:spMk id="422" creationId="{00000000-0000-0000-0000-000000000000}"/>
          </ac:spMkLst>
        </pc:spChg>
      </pc:sldChg>
      <pc:sldChg chg="modSp mod">
        <pc:chgData name="Nancy Erickson" userId="55be763f-ac60-4a73-910e-8da05cc403da" providerId="ADAL" clId="{7FC52102-EE09-49AD-B060-6B3E5579F72B}" dt="2024-09-30T18:12:18.231" v="326" actId="20577"/>
        <pc:sldMkLst>
          <pc:docMk/>
          <pc:sldMk cId="0" sldId="272"/>
        </pc:sldMkLst>
        <pc:spChg chg="mod">
          <ac:chgData name="Nancy Erickson" userId="55be763f-ac60-4a73-910e-8da05cc403da" providerId="ADAL" clId="{7FC52102-EE09-49AD-B060-6B3E5579F72B}" dt="2024-09-30T18:12:18.231" v="326" actId="20577"/>
          <ac:spMkLst>
            <pc:docMk/>
            <pc:sldMk cId="0" sldId="272"/>
            <ac:spMk id="452" creationId="{00000000-0000-0000-0000-000000000000}"/>
          </ac:spMkLst>
        </pc:spChg>
      </pc:sldChg>
      <pc:sldChg chg="addSp modSp mod">
        <pc:chgData name="Nancy Erickson" userId="55be763f-ac60-4a73-910e-8da05cc403da" providerId="ADAL" clId="{7FC52102-EE09-49AD-B060-6B3E5579F72B}" dt="2024-09-30T20:54:51.403" v="600" actId="164"/>
        <pc:sldMkLst>
          <pc:docMk/>
          <pc:sldMk cId="0" sldId="274"/>
        </pc:sldMkLst>
        <pc:spChg chg="add mod">
          <ac:chgData name="Nancy Erickson" userId="55be763f-ac60-4a73-910e-8da05cc403da" providerId="ADAL" clId="{7FC52102-EE09-49AD-B060-6B3E5579F72B}" dt="2024-09-30T20:54:51.403" v="600" actId="164"/>
          <ac:spMkLst>
            <pc:docMk/>
            <pc:sldMk cId="0" sldId="274"/>
            <ac:spMk id="3" creationId="{FD5A76C1-8522-C61A-522A-49D9FBED09BE}"/>
          </ac:spMkLst>
        </pc:spChg>
        <pc:spChg chg="add mod">
          <ac:chgData name="Nancy Erickson" userId="55be763f-ac60-4a73-910e-8da05cc403da" providerId="ADAL" clId="{7FC52102-EE09-49AD-B060-6B3E5579F72B}" dt="2024-09-30T20:54:51.403" v="600" actId="164"/>
          <ac:spMkLst>
            <pc:docMk/>
            <pc:sldMk cId="0" sldId="274"/>
            <ac:spMk id="5" creationId="{8730797B-774D-5E52-3A67-D83DB3222121}"/>
          </ac:spMkLst>
        </pc:spChg>
        <pc:spChg chg="add mod">
          <ac:chgData name="Nancy Erickson" userId="55be763f-ac60-4a73-910e-8da05cc403da" providerId="ADAL" clId="{7FC52102-EE09-49AD-B060-6B3E5579F72B}" dt="2024-09-30T20:54:51.403" v="600" actId="164"/>
          <ac:spMkLst>
            <pc:docMk/>
            <pc:sldMk cId="0" sldId="274"/>
            <ac:spMk id="7" creationId="{1A027660-E6DC-A125-5311-BEDC7951098D}"/>
          </ac:spMkLst>
        </pc:spChg>
        <pc:grpChg chg="add mod">
          <ac:chgData name="Nancy Erickson" userId="55be763f-ac60-4a73-910e-8da05cc403da" providerId="ADAL" clId="{7FC52102-EE09-49AD-B060-6B3E5579F72B}" dt="2024-09-30T20:54:51.403" v="600" actId="164"/>
          <ac:grpSpMkLst>
            <pc:docMk/>
            <pc:sldMk cId="0" sldId="274"/>
            <ac:grpSpMk id="8" creationId="{3F5898ED-F629-7C55-127B-E30DD428F821}"/>
          </ac:grpSpMkLst>
        </pc:grpChg>
        <pc:picChg chg="mod">
          <ac:chgData name="Nancy Erickson" userId="55be763f-ac60-4a73-910e-8da05cc403da" providerId="ADAL" clId="{7FC52102-EE09-49AD-B060-6B3E5579F72B}" dt="2024-09-30T20:54:51.403" v="600" actId="164"/>
          <ac:picMkLst>
            <pc:docMk/>
            <pc:sldMk cId="0" sldId="274"/>
            <ac:picMk id="472" creationId="{00000000-0000-0000-0000-000000000000}"/>
          </ac:picMkLst>
        </pc:picChg>
      </pc:sldChg>
      <pc:sldChg chg="addSp modSp mod">
        <pc:chgData name="Nancy Erickson" userId="55be763f-ac60-4a73-910e-8da05cc403da" providerId="ADAL" clId="{7FC52102-EE09-49AD-B060-6B3E5579F72B}" dt="2024-09-30T20:55:31.280" v="606" actId="164"/>
        <pc:sldMkLst>
          <pc:docMk/>
          <pc:sldMk cId="0" sldId="275"/>
        </pc:sldMkLst>
        <pc:spChg chg="add mod">
          <ac:chgData name="Nancy Erickson" userId="55be763f-ac60-4a73-910e-8da05cc403da" providerId="ADAL" clId="{7FC52102-EE09-49AD-B060-6B3E5579F72B}" dt="2024-09-30T20:55:31.280" v="606" actId="164"/>
          <ac:spMkLst>
            <pc:docMk/>
            <pc:sldMk cId="0" sldId="275"/>
            <ac:spMk id="2" creationId="{F2F91B0C-F163-B77D-684B-3649C7662BE3}"/>
          </ac:spMkLst>
        </pc:spChg>
        <pc:spChg chg="add mod">
          <ac:chgData name="Nancy Erickson" userId="55be763f-ac60-4a73-910e-8da05cc403da" providerId="ADAL" clId="{7FC52102-EE09-49AD-B060-6B3E5579F72B}" dt="2024-09-30T20:55:31.280" v="606" actId="164"/>
          <ac:spMkLst>
            <pc:docMk/>
            <pc:sldMk cId="0" sldId="275"/>
            <ac:spMk id="3" creationId="{0D93D108-5B2B-5DF2-07BE-DB2007463030}"/>
          </ac:spMkLst>
        </pc:spChg>
        <pc:spChg chg="add mod">
          <ac:chgData name="Nancy Erickson" userId="55be763f-ac60-4a73-910e-8da05cc403da" providerId="ADAL" clId="{7FC52102-EE09-49AD-B060-6B3E5579F72B}" dt="2024-09-30T20:55:31.280" v="606" actId="164"/>
          <ac:spMkLst>
            <pc:docMk/>
            <pc:sldMk cId="0" sldId="275"/>
            <ac:spMk id="4" creationId="{B53D16E5-BB67-63CB-F85F-2AD05ECD0A00}"/>
          </ac:spMkLst>
        </pc:spChg>
        <pc:spChg chg="mod">
          <ac:chgData name="Nancy Erickson" userId="55be763f-ac60-4a73-910e-8da05cc403da" providerId="ADAL" clId="{7FC52102-EE09-49AD-B060-6B3E5579F72B}" dt="2024-09-30T20:55:31.280" v="606" actId="164"/>
          <ac:spMkLst>
            <pc:docMk/>
            <pc:sldMk cId="0" sldId="275"/>
            <ac:spMk id="486" creationId="{00000000-0000-0000-0000-000000000000}"/>
          </ac:spMkLst>
        </pc:spChg>
        <pc:grpChg chg="add mod">
          <ac:chgData name="Nancy Erickson" userId="55be763f-ac60-4a73-910e-8da05cc403da" providerId="ADAL" clId="{7FC52102-EE09-49AD-B060-6B3E5579F72B}" dt="2024-09-30T20:55:31.280" v="606" actId="164"/>
          <ac:grpSpMkLst>
            <pc:docMk/>
            <pc:sldMk cId="0" sldId="275"/>
            <ac:grpSpMk id="5" creationId="{10596775-676C-F2EF-3AA2-1A0D39586758}"/>
          </ac:grpSpMkLst>
        </pc:grpChg>
        <pc:picChg chg="mod">
          <ac:chgData name="Nancy Erickson" userId="55be763f-ac60-4a73-910e-8da05cc403da" providerId="ADAL" clId="{7FC52102-EE09-49AD-B060-6B3E5579F72B}" dt="2024-09-30T20:55:31.280" v="606" actId="164"/>
          <ac:picMkLst>
            <pc:docMk/>
            <pc:sldMk cId="0" sldId="275"/>
            <ac:picMk id="483" creationId="{00000000-0000-0000-0000-000000000000}"/>
          </ac:picMkLst>
        </pc:picChg>
      </pc:sldChg>
      <pc:sldChg chg="addSp delSp modSp mod">
        <pc:chgData name="Nancy Erickson" userId="55be763f-ac60-4a73-910e-8da05cc403da" providerId="ADAL" clId="{7FC52102-EE09-49AD-B060-6B3E5579F72B}" dt="2024-09-30T20:56:52.463" v="641" actId="478"/>
        <pc:sldMkLst>
          <pc:docMk/>
          <pc:sldMk cId="0" sldId="283"/>
        </pc:sldMkLst>
        <pc:spChg chg="add mod">
          <ac:chgData name="Nancy Erickson" userId="55be763f-ac60-4a73-910e-8da05cc403da" providerId="ADAL" clId="{7FC52102-EE09-49AD-B060-6B3E5579F72B}" dt="2024-09-30T20:56:46.993" v="637" actId="164"/>
          <ac:spMkLst>
            <pc:docMk/>
            <pc:sldMk cId="0" sldId="283"/>
            <ac:spMk id="3" creationId="{004AA7E2-20D6-1EAA-94CA-62803CAABA88}"/>
          </ac:spMkLst>
        </pc:spChg>
        <pc:spChg chg="add mod">
          <ac:chgData name="Nancy Erickson" userId="55be763f-ac60-4a73-910e-8da05cc403da" providerId="ADAL" clId="{7FC52102-EE09-49AD-B060-6B3E5579F72B}" dt="2024-09-30T20:56:46.993" v="637" actId="164"/>
          <ac:spMkLst>
            <pc:docMk/>
            <pc:sldMk cId="0" sldId="283"/>
            <ac:spMk id="5" creationId="{39B78E1A-D37A-493E-23AE-75620438FCA9}"/>
          </ac:spMkLst>
        </pc:spChg>
        <pc:spChg chg="add mod">
          <ac:chgData name="Nancy Erickson" userId="55be763f-ac60-4a73-910e-8da05cc403da" providerId="ADAL" clId="{7FC52102-EE09-49AD-B060-6B3E5579F72B}" dt="2024-09-30T20:56:46.993" v="637" actId="164"/>
          <ac:spMkLst>
            <pc:docMk/>
            <pc:sldMk cId="0" sldId="283"/>
            <ac:spMk id="7" creationId="{F0F688BF-5073-BB3B-10E7-03A5FB8EC528}"/>
          </ac:spMkLst>
        </pc:spChg>
        <pc:grpChg chg="add del mod">
          <ac:chgData name="Nancy Erickson" userId="55be763f-ac60-4a73-910e-8da05cc403da" providerId="ADAL" clId="{7FC52102-EE09-49AD-B060-6B3E5579F72B}" dt="2024-09-30T20:56:52.463" v="641" actId="478"/>
          <ac:grpSpMkLst>
            <pc:docMk/>
            <pc:sldMk cId="0" sldId="283"/>
            <ac:grpSpMk id="8" creationId="{AF7C9ABB-536A-3DAB-ECD7-7634EDB55E47}"/>
          </ac:grpSpMkLst>
        </pc:grpChg>
        <pc:picChg chg="mod">
          <ac:chgData name="Nancy Erickson" userId="55be763f-ac60-4a73-910e-8da05cc403da" providerId="ADAL" clId="{7FC52102-EE09-49AD-B060-6B3E5579F72B}" dt="2024-09-30T20:56:46.993" v="637" actId="164"/>
          <ac:picMkLst>
            <pc:docMk/>
            <pc:sldMk cId="0" sldId="283"/>
            <ac:picMk id="562" creationId="{00000000-0000-0000-0000-000000000000}"/>
          </ac:picMkLst>
        </pc:picChg>
      </pc:sldChg>
      <pc:sldChg chg="modSp mod">
        <pc:chgData name="Nancy Erickson" userId="55be763f-ac60-4a73-910e-8da05cc403da" providerId="ADAL" clId="{7FC52102-EE09-49AD-B060-6B3E5579F72B}" dt="2024-09-30T20:57:29.398" v="642" actId="6549"/>
        <pc:sldMkLst>
          <pc:docMk/>
          <pc:sldMk cId="0" sldId="323"/>
        </pc:sldMkLst>
        <pc:spChg chg="mod">
          <ac:chgData name="Nancy Erickson" userId="55be763f-ac60-4a73-910e-8da05cc403da" providerId="ADAL" clId="{7FC52102-EE09-49AD-B060-6B3E5579F72B}" dt="2024-09-30T20:57:29.398" v="642" actId="6549"/>
          <ac:spMkLst>
            <pc:docMk/>
            <pc:sldMk cId="0" sldId="323"/>
            <ac:spMk id="946" creationId="{00000000-0000-0000-0000-000000000000}"/>
          </ac:spMkLst>
        </pc:spChg>
      </pc:sldChg>
      <pc:sldChg chg="modSp mod">
        <pc:chgData name="Nancy Erickson" userId="55be763f-ac60-4a73-910e-8da05cc403da" providerId="ADAL" clId="{7FC52102-EE09-49AD-B060-6B3E5579F72B}" dt="2024-09-30T20:57:45.082" v="694" actId="20577"/>
        <pc:sldMkLst>
          <pc:docMk/>
          <pc:sldMk cId="0" sldId="324"/>
        </pc:sldMkLst>
        <pc:spChg chg="mod">
          <ac:chgData name="Nancy Erickson" userId="55be763f-ac60-4a73-910e-8da05cc403da" providerId="ADAL" clId="{7FC52102-EE09-49AD-B060-6B3E5579F72B}" dt="2024-09-30T20:57:45.082" v="694" actId="20577"/>
          <ac:spMkLst>
            <pc:docMk/>
            <pc:sldMk cId="0" sldId="324"/>
            <ac:spMk id="952" creationId="{00000000-0000-0000-0000-000000000000}"/>
          </ac:spMkLst>
        </pc:spChg>
      </pc:sldChg>
      <pc:sldChg chg="modSp mod">
        <pc:chgData name="Nancy Erickson" userId="55be763f-ac60-4a73-910e-8da05cc403da" providerId="ADAL" clId="{7FC52102-EE09-49AD-B060-6B3E5579F72B}" dt="2024-09-30T20:58:31.636" v="705" actId="14100"/>
        <pc:sldMkLst>
          <pc:docMk/>
          <pc:sldMk cId="0" sldId="334"/>
        </pc:sldMkLst>
        <pc:spChg chg="mod">
          <ac:chgData name="Nancy Erickson" userId="55be763f-ac60-4a73-910e-8da05cc403da" providerId="ADAL" clId="{7FC52102-EE09-49AD-B060-6B3E5579F72B}" dt="2024-09-30T20:58:06.932" v="696" actId="1076"/>
          <ac:spMkLst>
            <pc:docMk/>
            <pc:sldMk cId="0" sldId="334"/>
            <ac:spMk id="1041" creationId="{00000000-0000-0000-0000-000000000000}"/>
          </ac:spMkLst>
        </pc:spChg>
        <pc:graphicFrameChg chg="mod modGraphic">
          <ac:chgData name="Nancy Erickson" userId="55be763f-ac60-4a73-910e-8da05cc403da" providerId="ADAL" clId="{7FC52102-EE09-49AD-B060-6B3E5579F72B}" dt="2024-09-30T20:58:31.636" v="705" actId="14100"/>
          <ac:graphicFrameMkLst>
            <pc:docMk/>
            <pc:sldMk cId="0" sldId="334"/>
            <ac:graphicFrameMk id="1039" creationId="{00000000-0000-0000-0000-000000000000}"/>
          </ac:graphicFrameMkLst>
        </pc:graphicFrameChg>
      </pc:sldChg>
      <pc:sldChg chg="modSp mod">
        <pc:chgData name="Nancy Erickson" userId="55be763f-ac60-4a73-910e-8da05cc403da" providerId="ADAL" clId="{7FC52102-EE09-49AD-B060-6B3E5579F72B}" dt="2024-09-30T20:58:40.044" v="713" actId="1035"/>
        <pc:sldMkLst>
          <pc:docMk/>
          <pc:sldMk cId="0" sldId="335"/>
        </pc:sldMkLst>
        <pc:spChg chg="mod">
          <ac:chgData name="Nancy Erickson" userId="55be763f-ac60-4a73-910e-8da05cc403da" providerId="ADAL" clId="{7FC52102-EE09-49AD-B060-6B3E5579F72B}" dt="2024-09-30T20:58:40.044" v="713" actId="1035"/>
          <ac:spMkLst>
            <pc:docMk/>
            <pc:sldMk cId="0" sldId="335"/>
            <ac:spMk id="1050" creationId="{00000000-0000-0000-0000-000000000000}"/>
          </ac:spMkLst>
        </pc:spChg>
      </pc:sldChg>
      <pc:sldChg chg="modSp mod">
        <pc:chgData name="Nancy Erickson" userId="55be763f-ac60-4a73-910e-8da05cc403da" providerId="ADAL" clId="{7FC52102-EE09-49AD-B060-6B3E5579F72B}" dt="2024-09-30T20:58:57.039" v="714" actId="404"/>
        <pc:sldMkLst>
          <pc:docMk/>
          <pc:sldMk cId="0" sldId="338"/>
        </pc:sldMkLst>
        <pc:graphicFrameChg chg="modGraphic">
          <ac:chgData name="Nancy Erickson" userId="55be763f-ac60-4a73-910e-8da05cc403da" providerId="ADAL" clId="{7FC52102-EE09-49AD-B060-6B3E5579F72B}" dt="2024-09-30T20:58:57.039" v="714" actId="404"/>
          <ac:graphicFrameMkLst>
            <pc:docMk/>
            <pc:sldMk cId="0" sldId="338"/>
            <ac:graphicFrameMk id="1075" creationId="{00000000-0000-0000-0000-000000000000}"/>
          </ac:graphicFrameMkLst>
        </pc:graphicFrameChg>
      </pc:sldChg>
      <pc:sldChg chg="modSp mod">
        <pc:chgData name="Nancy Erickson" userId="55be763f-ac60-4a73-910e-8da05cc403da" providerId="ADAL" clId="{7FC52102-EE09-49AD-B060-6B3E5579F72B}" dt="2024-09-30T20:59:06.350" v="715" actId="6549"/>
        <pc:sldMkLst>
          <pc:docMk/>
          <pc:sldMk cId="0" sldId="342"/>
        </pc:sldMkLst>
        <pc:spChg chg="mod">
          <ac:chgData name="Nancy Erickson" userId="55be763f-ac60-4a73-910e-8da05cc403da" providerId="ADAL" clId="{7FC52102-EE09-49AD-B060-6B3E5579F72B}" dt="2024-09-30T20:59:06.350" v="715" actId="6549"/>
          <ac:spMkLst>
            <pc:docMk/>
            <pc:sldMk cId="0" sldId="342"/>
            <ac:spMk id="1106" creationId="{00000000-0000-0000-0000-000000000000}"/>
          </ac:spMkLst>
        </pc:spChg>
      </pc:sldChg>
      <pc:sldChg chg="modSp mod">
        <pc:chgData name="Nancy Erickson" userId="55be763f-ac60-4a73-910e-8da05cc403da" providerId="ADAL" clId="{7FC52102-EE09-49AD-B060-6B3E5579F72B}" dt="2024-09-30T20:59:20.090" v="762" actId="20577"/>
        <pc:sldMkLst>
          <pc:docMk/>
          <pc:sldMk cId="0" sldId="343"/>
        </pc:sldMkLst>
        <pc:spChg chg="mod">
          <ac:chgData name="Nancy Erickson" userId="55be763f-ac60-4a73-910e-8da05cc403da" providerId="ADAL" clId="{7FC52102-EE09-49AD-B060-6B3E5579F72B}" dt="2024-09-30T20:59:20.090" v="762" actId="20577"/>
          <ac:spMkLst>
            <pc:docMk/>
            <pc:sldMk cId="0" sldId="343"/>
            <ac:spMk id="1112" creationId="{00000000-0000-0000-0000-000000000000}"/>
          </ac:spMkLst>
        </pc:spChg>
      </pc:sldChg>
      <pc:sldChg chg="modSp mod">
        <pc:chgData name="Nancy Erickson" userId="55be763f-ac60-4a73-910e-8da05cc403da" providerId="ADAL" clId="{7FC52102-EE09-49AD-B060-6B3E5579F72B}" dt="2024-09-30T20:59:55.060" v="869" actId="20577"/>
        <pc:sldMkLst>
          <pc:docMk/>
          <pc:sldMk cId="0" sldId="364"/>
        </pc:sldMkLst>
        <pc:spChg chg="mod">
          <ac:chgData name="Nancy Erickson" userId="55be763f-ac60-4a73-910e-8da05cc403da" providerId="ADAL" clId="{7FC52102-EE09-49AD-B060-6B3E5579F72B}" dt="2024-09-30T20:59:55.060" v="869" actId="20577"/>
          <ac:spMkLst>
            <pc:docMk/>
            <pc:sldMk cId="0" sldId="364"/>
            <ac:spMk id="1316" creationId="{00000000-0000-0000-0000-000000000000}"/>
          </ac:spMkLst>
        </pc:spChg>
      </pc:sldChg>
      <pc:sldChg chg="modSp mod">
        <pc:chgData name="Nancy Erickson" userId="55be763f-ac60-4a73-910e-8da05cc403da" providerId="ADAL" clId="{7FC52102-EE09-49AD-B060-6B3E5579F72B}" dt="2024-09-30T21:00:16.670" v="876" actId="12"/>
        <pc:sldMkLst>
          <pc:docMk/>
          <pc:sldMk cId="0" sldId="365"/>
        </pc:sldMkLst>
        <pc:spChg chg="mod">
          <ac:chgData name="Nancy Erickson" userId="55be763f-ac60-4a73-910e-8da05cc403da" providerId="ADAL" clId="{7FC52102-EE09-49AD-B060-6B3E5579F72B}" dt="2024-09-30T21:00:16.670" v="876" actId="12"/>
          <ac:spMkLst>
            <pc:docMk/>
            <pc:sldMk cId="0" sldId="365"/>
            <ac:spMk id="1323" creationId="{00000000-0000-0000-0000-000000000000}"/>
          </ac:spMkLst>
        </pc:spChg>
      </pc:sldChg>
      <pc:sldChg chg="modSp mod">
        <pc:chgData name="Nancy Erickson" userId="55be763f-ac60-4a73-910e-8da05cc403da" providerId="ADAL" clId="{7FC52102-EE09-49AD-B060-6B3E5579F72B}" dt="2024-09-30T21:00:21.660" v="877" actId="6549"/>
        <pc:sldMkLst>
          <pc:docMk/>
          <pc:sldMk cId="0" sldId="366"/>
        </pc:sldMkLst>
        <pc:spChg chg="mod">
          <ac:chgData name="Nancy Erickson" userId="55be763f-ac60-4a73-910e-8da05cc403da" providerId="ADAL" clId="{7FC52102-EE09-49AD-B060-6B3E5579F72B}" dt="2024-09-30T21:00:21.660" v="877" actId="6549"/>
          <ac:spMkLst>
            <pc:docMk/>
            <pc:sldMk cId="0" sldId="366"/>
            <ac:spMk id="1329" creationId="{00000000-0000-0000-0000-000000000000}"/>
          </ac:spMkLst>
        </pc:spChg>
      </pc:sldChg>
    </pc:docChg>
  </pc:docChgLst>
  <pc:docChgLst>
    <pc:chgData name="Tegha Dominic Mbah, ASAP Consultant" userId="S::tegha.mbah@asapproject.org::3d810fb5-b11b-4fa1-8797-71083e8624a6" providerId="AD" clId="Web-{A93452C1-76F4-A8A5-D9BF-9CEB27A168DE}"/>
    <pc:docChg chg="modSld">
      <pc:chgData name="Tegha Dominic Mbah, ASAP Consultant" userId="S::tegha.mbah@asapproject.org::3d810fb5-b11b-4fa1-8797-71083e8624a6" providerId="AD" clId="Web-{A93452C1-76F4-A8A5-D9BF-9CEB27A168DE}" dt="2024-10-03T04:23:33.350" v="122" actId="20577"/>
      <pc:docMkLst>
        <pc:docMk/>
      </pc:docMkLst>
      <pc:sldChg chg="modSp">
        <pc:chgData name="Tegha Dominic Mbah, ASAP Consultant" userId="S::tegha.mbah@asapproject.org::3d810fb5-b11b-4fa1-8797-71083e8624a6" providerId="AD" clId="Web-{A93452C1-76F4-A8A5-D9BF-9CEB27A168DE}" dt="2024-10-03T01:45:12.158" v="8" actId="20577"/>
        <pc:sldMkLst>
          <pc:docMk/>
          <pc:sldMk cId="0" sldId="258"/>
        </pc:sldMkLst>
        <pc:spChg chg="mod">
          <ac:chgData name="Tegha Dominic Mbah, ASAP Consultant" userId="S::tegha.mbah@asapproject.org::3d810fb5-b11b-4fa1-8797-71083e8624a6" providerId="AD" clId="Web-{A93452C1-76F4-A8A5-D9BF-9CEB27A168DE}" dt="2024-10-03T01:45:12.158" v="8" actId="20577"/>
          <ac:spMkLst>
            <pc:docMk/>
            <pc:sldMk cId="0" sldId="258"/>
            <ac:spMk id="307" creationId="{00000000-0000-0000-0000-000000000000}"/>
          </ac:spMkLst>
        </pc:spChg>
      </pc:sldChg>
      <pc:sldChg chg="modSp">
        <pc:chgData name="Tegha Dominic Mbah, ASAP Consultant" userId="S::tegha.mbah@asapproject.org::3d810fb5-b11b-4fa1-8797-71083e8624a6" providerId="AD" clId="Web-{A93452C1-76F4-A8A5-D9BF-9CEB27A168DE}" dt="2024-10-03T01:48:24.842" v="23" actId="20577"/>
        <pc:sldMkLst>
          <pc:docMk/>
          <pc:sldMk cId="0" sldId="260"/>
        </pc:sldMkLst>
        <pc:spChg chg="mod">
          <ac:chgData name="Tegha Dominic Mbah, ASAP Consultant" userId="S::tegha.mbah@asapproject.org::3d810fb5-b11b-4fa1-8797-71083e8624a6" providerId="AD" clId="Web-{A93452C1-76F4-A8A5-D9BF-9CEB27A168DE}" dt="2024-10-03T01:46:29.913" v="20" actId="20577"/>
          <ac:spMkLst>
            <pc:docMk/>
            <pc:sldMk cId="0" sldId="260"/>
            <ac:spMk id="332" creationId="{00000000-0000-0000-0000-000000000000}"/>
          </ac:spMkLst>
        </pc:spChg>
        <pc:spChg chg="mod">
          <ac:chgData name="Tegha Dominic Mbah, ASAP Consultant" userId="S::tegha.mbah@asapproject.org::3d810fb5-b11b-4fa1-8797-71083e8624a6" providerId="AD" clId="Web-{A93452C1-76F4-A8A5-D9BF-9CEB27A168DE}" dt="2024-10-03T01:48:24.842" v="23" actId="20577"/>
          <ac:spMkLst>
            <pc:docMk/>
            <pc:sldMk cId="0" sldId="260"/>
            <ac:spMk id="334" creationId="{00000000-0000-0000-0000-000000000000}"/>
          </ac:spMkLst>
        </pc:spChg>
      </pc:sldChg>
      <pc:sldChg chg="modSp">
        <pc:chgData name="Tegha Dominic Mbah, ASAP Consultant" userId="S::tegha.mbah@asapproject.org::3d810fb5-b11b-4fa1-8797-71083e8624a6" providerId="AD" clId="Web-{A93452C1-76F4-A8A5-D9BF-9CEB27A168DE}" dt="2024-10-03T03:53:32.063" v="78" actId="20577"/>
        <pc:sldMkLst>
          <pc:docMk/>
          <pc:sldMk cId="0" sldId="289"/>
        </pc:sldMkLst>
        <pc:spChg chg="mod">
          <ac:chgData name="Tegha Dominic Mbah, ASAP Consultant" userId="S::tegha.mbah@asapproject.org::3d810fb5-b11b-4fa1-8797-71083e8624a6" providerId="AD" clId="Web-{A93452C1-76F4-A8A5-D9BF-9CEB27A168DE}" dt="2024-10-03T03:04:34.810" v="35" actId="20577"/>
          <ac:spMkLst>
            <pc:docMk/>
            <pc:sldMk cId="0" sldId="289"/>
            <ac:spMk id="620" creationId="{00000000-0000-0000-0000-000000000000}"/>
          </ac:spMkLst>
        </pc:spChg>
        <pc:spChg chg="mod">
          <ac:chgData name="Tegha Dominic Mbah, ASAP Consultant" userId="S::tegha.mbah@asapproject.org::3d810fb5-b11b-4fa1-8797-71083e8624a6" providerId="AD" clId="Web-{A93452C1-76F4-A8A5-D9BF-9CEB27A168DE}" dt="2024-10-03T03:53:32.063" v="78" actId="20577"/>
          <ac:spMkLst>
            <pc:docMk/>
            <pc:sldMk cId="0" sldId="289"/>
            <ac:spMk id="621" creationId="{00000000-0000-0000-0000-000000000000}"/>
          </ac:spMkLst>
        </pc:spChg>
      </pc:sldChg>
      <pc:sldChg chg="modSp">
        <pc:chgData name="Tegha Dominic Mbah, ASAP Consultant" userId="S::tegha.mbah@asapproject.org::3d810fb5-b11b-4fa1-8797-71083e8624a6" providerId="AD" clId="Web-{A93452C1-76F4-A8A5-D9BF-9CEB27A168DE}" dt="2024-10-03T03:07:15.316" v="65"/>
        <pc:sldMkLst>
          <pc:docMk/>
          <pc:sldMk cId="0" sldId="290"/>
        </pc:sldMkLst>
        <pc:graphicFrameChg chg="mod modGraphic">
          <ac:chgData name="Tegha Dominic Mbah, ASAP Consultant" userId="S::tegha.mbah@asapproject.org::3d810fb5-b11b-4fa1-8797-71083e8624a6" providerId="AD" clId="Web-{A93452C1-76F4-A8A5-D9BF-9CEB27A168DE}" dt="2024-10-03T03:07:15.316" v="65"/>
          <ac:graphicFrameMkLst>
            <pc:docMk/>
            <pc:sldMk cId="0" sldId="290"/>
            <ac:graphicFrameMk id="629" creationId="{00000000-0000-0000-0000-000000000000}"/>
          </ac:graphicFrameMkLst>
        </pc:graphicFrameChg>
      </pc:sldChg>
      <pc:sldChg chg="modSp">
        <pc:chgData name="Tegha Dominic Mbah, ASAP Consultant" userId="S::tegha.mbah@asapproject.org::3d810fb5-b11b-4fa1-8797-71083e8624a6" providerId="AD" clId="Web-{A93452C1-76F4-A8A5-D9BF-9CEB27A168DE}" dt="2024-10-03T03:36:36.793" v="73" actId="20577"/>
        <pc:sldMkLst>
          <pc:docMk/>
          <pc:sldMk cId="0" sldId="293"/>
        </pc:sldMkLst>
        <pc:spChg chg="mod">
          <ac:chgData name="Tegha Dominic Mbah, ASAP Consultant" userId="S::tegha.mbah@asapproject.org::3d810fb5-b11b-4fa1-8797-71083e8624a6" providerId="AD" clId="Web-{A93452C1-76F4-A8A5-D9BF-9CEB27A168DE}" dt="2024-10-03T03:36:36.793" v="73" actId="20577"/>
          <ac:spMkLst>
            <pc:docMk/>
            <pc:sldMk cId="0" sldId="293"/>
            <ac:spMk id="655" creationId="{00000000-0000-0000-0000-000000000000}"/>
          </ac:spMkLst>
        </pc:spChg>
      </pc:sldChg>
      <pc:sldChg chg="modSp">
        <pc:chgData name="Tegha Dominic Mbah, ASAP Consultant" userId="S::tegha.mbah@asapproject.org::3d810fb5-b11b-4fa1-8797-71083e8624a6" providerId="AD" clId="Web-{A93452C1-76F4-A8A5-D9BF-9CEB27A168DE}" dt="2024-10-03T03:49:40.072" v="76" actId="14100"/>
        <pc:sldMkLst>
          <pc:docMk/>
          <pc:sldMk cId="0" sldId="296"/>
        </pc:sldMkLst>
        <pc:spChg chg="mod">
          <ac:chgData name="Tegha Dominic Mbah, ASAP Consultant" userId="S::tegha.mbah@asapproject.org::3d810fb5-b11b-4fa1-8797-71083e8624a6" providerId="AD" clId="Web-{A93452C1-76F4-A8A5-D9BF-9CEB27A168DE}" dt="2024-10-03T03:49:16.087" v="74" actId="20577"/>
          <ac:spMkLst>
            <pc:docMk/>
            <pc:sldMk cId="0" sldId="296"/>
            <ac:spMk id="686" creationId="{00000000-0000-0000-0000-000000000000}"/>
          </ac:spMkLst>
        </pc:spChg>
        <pc:spChg chg="mod">
          <ac:chgData name="Tegha Dominic Mbah, ASAP Consultant" userId="S::tegha.mbah@asapproject.org::3d810fb5-b11b-4fa1-8797-71083e8624a6" providerId="AD" clId="Web-{A93452C1-76F4-A8A5-D9BF-9CEB27A168DE}" dt="2024-10-03T03:49:40.072" v="76" actId="14100"/>
          <ac:spMkLst>
            <pc:docMk/>
            <pc:sldMk cId="0" sldId="296"/>
            <ac:spMk id="687" creationId="{00000000-0000-0000-0000-000000000000}"/>
          </ac:spMkLst>
        </pc:spChg>
      </pc:sldChg>
      <pc:sldChg chg="modSp">
        <pc:chgData name="Tegha Dominic Mbah, ASAP Consultant" userId="S::tegha.mbah@asapproject.org::3d810fb5-b11b-4fa1-8797-71083e8624a6" providerId="AD" clId="Web-{A93452C1-76F4-A8A5-D9BF-9CEB27A168DE}" dt="2024-10-03T04:16:00.744" v="117" actId="20577"/>
        <pc:sldMkLst>
          <pc:docMk/>
          <pc:sldMk cId="0" sldId="301"/>
        </pc:sldMkLst>
        <pc:spChg chg="mod">
          <ac:chgData name="Tegha Dominic Mbah, ASAP Consultant" userId="S::tegha.mbah@asapproject.org::3d810fb5-b11b-4fa1-8797-71083e8624a6" providerId="AD" clId="Web-{A93452C1-76F4-A8A5-D9BF-9CEB27A168DE}" dt="2024-10-03T04:16:00.744" v="117" actId="20577"/>
          <ac:spMkLst>
            <pc:docMk/>
            <pc:sldMk cId="0" sldId="301"/>
            <ac:spMk id="732" creationId="{00000000-0000-0000-0000-000000000000}"/>
          </ac:spMkLst>
        </pc:spChg>
      </pc:sldChg>
      <pc:sldChg chg="modSp">
        <pc:chgData name="Tegha Dominic Mbah, ASAP Consultant" userId="S::tegha.mbah@asapproject.org::3d810fb5-b11b-4fa1-8797-71083e8624a6" providerId="AD" clId="Web-{A93452C1-76F4-A8A5-D9BF-9CEB27A168DE}" dt="2024-10-03T04:23:33.350" v="122" actId="20577"/>
        <pc:sldMkLst>
          <pc:docMk/>
          <pc:sldMk cId="0" sldId="303"/>
        </pc:sldMkLst>
        <pc:spChg chg="mod">
          <ac:chgData name="Tegha Dominic Mbah, ASAP Consultant" userId="S::tegha.mbah@asapproject.org::3d810fb5-b11b-4fa1-8797-71083e8624a6" providerId="AD" clId="Web-{A93452C1-76F4-A8A5-D9BF-9CEB27A168DE}" dt="2024-10-03T04:23:33.350" v="122" actId="20577"/>
          <ac:spMkLst>
            <pc:docMk/>
            <pc:sldMk cId="0" sldId="303"/>
            <ac:spMk id="75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2676830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cette session sera enregistrée</a:t>
            </a:r>
            <a:endParaRPr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p9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3" name="Google Shape;1223;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Google Shape;1232;p9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3" name="Google Shape;1233;p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3020be8803a_1_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0" name="Google Shape;1240;g3020be8803a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p9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7" name="Google Shape;1247;p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p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4" name="Google Shape;1254;p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0"/>
        <p:cNvGrpSpPr/>
        <p:nvPr/>
      </p:nvGrpSpPr>
      <p:grpSpPr>
        <a:xfrm>
          <a:off x="0" y="0"/>
          <a:ext cx="0" cy="0"/>
          <a:chOff x="0" y="0"/>
          <a:chExt cx="0" cy="0"/>
        </a:xfrm>
      </p:grpSpPr>
      <p:sp>
        <p:nvSpPr>
          <p:cNvPr id="1271" name="Google Shape;1271;p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2" name="Google Shape;1272;p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0" name="Google Shape;1280;p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0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8" name="Google Shape;1288;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10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4" name="Google Shape;1304;p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4" name="Google Shape;1314;p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cette session sera enregistrée</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p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0" name="Google Shape;1320;p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p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7" name="Google Shape;1327;p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p1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p>
        </p:txBody>
      </p:sp>
      <p:sp>
        <p:nvSpPr>
          <p:cNvPr id="1333" name="Google Shape;1333;p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8" name="Google Shape;41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2" name="Google Shape;4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cette session sera enregistrée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Risa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6" name="Google Shape;466;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100"/>
              <a:buNone/>
            </a:pPr>
            <a:endParaRPr b="1" i="1">
              <a:solidFill>
                <a:schemeClr val="dk1"/>
              </a:solidFill>
              <a:highlight>
                <a:srgbClr val="FFFFFF"/>
              </a:highlight>
              <a:latin typeface="Georgia"/>
              <a:ea typeface="Georgia"/>
              <a:cs typeface="Georgia"/>
              <a:sym typeface="Georgia"/>
            </a:endParaRPr>
          </a:p>
          <a:p>
            <a:pPr marL="0" lvl="0" indent="0" algn="l" rtl="0">
              <a:lnSpc>
                <a:spcPct val="100000"/>
              </a:lnSpc>
              <a:spcBef>
                <a:spcPts val="1000"/>
              </a:spcBef>
              <a:spcAft>
                <a:spcPts val="0"/>
              </a:spcAft>
              <a:buSzPts val="1100"/>
              <a:buNone/>
            </a:pPr>
            <a:endParaRPr>
              <a:solidFill>
                <a:schemeClr val="dk1"/>
              </a:solidFill>
              <a:highlight>
                <a:srgbClr val="FFFFFF"/>
              </a:high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9" name="Google Shape;4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6" name="Google Shape;536;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7" name="Google Shape;54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7" name="Google Shape;5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cette session sera enregistrée</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7f27d03953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8" name="Google Shape;578;g27f27d03953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7" name="Google Shape;587;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27f27d03953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5" name="Google Shape;595;g27f27d03953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7" name="Google Shape;607;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300d0573325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300d057332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5" name="Google Shape;625;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27dea430854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4" name="Google Shape;634;g27dea430854_1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7dea430854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3" name="Google Shape;643;g27dea430854_1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2" name="Google Shape;652;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9" name="Google Shape;65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Risa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6116cd9e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1" name="Google Shape;311;g26116cd9e4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9" name="Google Shape;67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sz="1200" dirty="0">
                <a:solidFill>
                  <a:schemeClr val="dk1"/>
                </a:solidFill>
              </a:rPr>
              <a:t>Remarque : le personnel employé par un PI et travaillant dans des établissements de santé pour fournir des services de santé aux côtés du personnel du gouvernement n’est généralement pas considéré comme du personnel détaché ; le personnel détaché est le plus souvent détaché auprès des bureaux gouvernementaux nationaux et régionaux plutôt que dans des établissements de santé.</a:t>
            </a: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300d057332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0" name="Google Shape;690;g300d0573325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Le manuel contient une définition pour tous les titres d'emploi</a:t>
            </a:r>
          </a:p>
          <a:p>
            <a:pPr marL="0" lvl="0" indent="0" algn="l" rtl="0">
              <a:lnSpc>
                <a:spcPct val="100000"/>
              </a:lnSpc>
              <a:spcBef>
                <a:spcPts val="0"/>
              </a:spcBef>
              <a:spcAft>
                <a:spcPts val="0"/>
              </a:spcAft>
              <a:buSzPts val="1100"/>
              <a:buNone/>
            </a:pPr>
            <a:r>
              <a:rPr lang="fr-FR" dirty="0"/>
              <a:t>Et une cartographie des titres de la chaîne d'approvisionnement</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9" name="Google Shape;709;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Switch vers la Demo</a:t>
            </a: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8" name="Google Shape;738;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 tableau concerne les OU avec une colonne combinée PSNU/Communauté. Le document d'orientation contient un tableau pour les OU avec des colonnes PSNU et Communauté séparées et pour les OU régionales.</a:t>
            </a: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8" name="Google Shape;748;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Jason</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8" name="Google Shape;758;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5" name="Google Shape;785;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4" name="Google Shape;804;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t>Le personnel qui a un bureau au bureau du PI, mais qui passe la majorité de son</a:t>
            </a:r>
          </a:p>
          <a:p>
            <a:pPr marL="0" lvl="0" indent="0" algn="l" rtl="0">
              <a:lnSpc>
                <a:spcPct val="100000"/>
              </a:lnSpc>
              <a:spcBef>
                <a:spcPts val="0"/>
              </a:spcBef>
              <a:spcAft>
                <a:spcPts val="0"/>
              </a:spcAft>
              <a:buClr>
                <a:schemeClr val="dk1"/>
              </a:buClr>
              <a:buSzPts val="1100"/>
              <a:buFont typeface="Arial"/>
              <a:buNone/>
            </a:pPr>
            <a:r>
              <a:rPr lang="fr-FR" dirty="0"/>
              <a:t>temps à travailler dans d’autres régions du pays, doit se rendre à l’endroit où le travail</a:t>
            </a:r>
          </a:p>
          <a:p>
            <a:pPr marL="0" lvl="0" indent="0" algn="l" rtl="0">
              <a:lnSpc>
                <a:spcPct val="100000"/>
              </a:lnSpc>
              <a:spcBef>
                <a:spcPts val="0"/>
              </a:spcBef>
              <a:spcAft>
                <a:spcPts val="0"/>
              </a:spcAft>
              <a:buClr>
                <a:schemeClr val="dk1"/>
              </a:buClr>
              <a:buSzPts val="1100"/>
              <a:buFont typeface="Arial"/>
              <a:buNone/>
            </a:pPr>
            <a:r>
              <a:rPr lang="fr-FR" dirty="0"/>
              <a:t>est effectué, plutôt qu’à l’endroit où se trouve le bureau du IP.</a:t>
            </a: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1" name="Google Shape;81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9" name="Google Shape;819;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8" name="Google Shape;82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7" name="Google Shape;83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5" name="Google Shape;845;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4" name="Google Shape;854;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p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4" name="Google Shape;87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Google Shape;881;p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2" name="Google Shape;882;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3" name="Google Shape;893;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4" name="Google Shape;904;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Google Shape;911;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2" name="Google Shape;922;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0" name="Google Shape;930;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7" name="Google Shape;937;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4" name="Google Shape;944;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0" name="Google Shape;950;p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cette session sera enregistrée</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6" name="Google Shape;34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pour les régions, il n'existe qu'un seul modèle et le pays fait partie de la structure hiérarchique.</a:t>
            </a:r>
          </a:p>
          <a:p>
            <a:pPr marL="0" lvl="0" indent="0" algn="l" rtl="0">
              <a:lnSpc>
                <a:spcPct val="100000"/>
              </a:lnSpc>
              <a:spcBef>
                <a:spcPts val="0"/>
              </a:spcBef>
              <a:spcAft>
                <a:spcPts val="0"/>
              </a:spcAft>
              <a:buSzPts val="1100"/>
              <a:buNone/>
            </a:pPr>
            <a:r>
              <a:rPr lang="fr-FR" dirty="0"/>
              <a:t>NE PAS modifier le modèle, cela pourrait amener DATIM à rejeter le modèle téléchargé</a:t>
            </a:r>
            <a:endParaRP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p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3" name="Google Shape;963;p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2" name="Google Shape;972;p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1" name="Google Shape;981;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0" name="Google Shape;990;p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7"/>
        <p:cNvGrpSpPr/>
        <p:nvPr/>
      </p:nvGrpSpPr>
      <p:grpSpPr>
        <a:xfrm>
          <a:off x="0" y="0"/>
          <a:ext cx="0" cy="0"/>
          <a:chOff x="0" y="0"/>
          <a:chExt cx="0" cy="0"/>
        </a:xfrm>
      </p:grpSpPr>
      <p:sp>
        <p:nvSpPr>
          <p:cNvPr id="998" name="Google Shape;998;p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9" name="Google Shape;999;p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p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8" name="Google Shape;1008;p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p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p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27f0e5f76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Google Shape;1035;g27f0e5f76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27f0e5f762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4" name="Google Shape;1044;g27f0e5f762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3" name="Google Shape;1053;p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2" name="Google Shape;1062;p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280997047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1" name="Google Shape;1071;g280997047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280997047f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0" name="Google Shape;1080;g280997047f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9" name="Google Shape;1089;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6" name="Google Shape;1096;p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4" name="Google Shape;1104;p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0" name="Google Shape;1110;p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FR" dirty="0"/>
              <a:t>Remarque : cette session sera enregistrée</a:t>
            </a:r>
            <a:endParaRPr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p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p8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3" name="Google Shape;1123;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8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0" name="Google Shape;1130;p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g30205c71026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7" name="Google Shape;1137;g30205c71026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30205c71026_1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30205c71026_1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p8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3" name="Google Shape;1153;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87:notes"/>
          <p:cNvSpPr txBox="1">
            <a:spLocks noGrp="1"/>
          </p:cNvSpPr>
          <p:nvPr>
            <p:ph type="body" idx="1"/>
          </p:nvPr>
        </p:nvSpPr>
        <p:spPr>
          <a:xfrm>
            <a:off x="685800" y="4400550"/>
            <a:ext cx="5486400" cy="36006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100"/>
              <a:buNone/>
            </a:pPr>
            <a:endParaRPr/>
          </a:p>
        </p:txBody>
      </p:sp>
      <p:sp>
        <p:nvSpPr>
          <p:cNvPr id="1163" name="Google Shape;1163;p87:notes"/>
          <p:cNvSpPr txBox="1">
            <a:spLocks noGrp="1"/>
          </p:cNvSpPr>
          <p:nvPr>
            <p:ph type="sldNum" idx="12"/>
          </p:nvPr>
        </p:nvSpPr>
        <p:spPr>
          <a:xfrm>
            <a:off x="3884613" y="8685214"/>
            <a:ext cx="2971800" cy="459000"/>
          </a:xfrm>
          <a:prstGeom prst="rect">
            <a:avLst/>
          </a:prstGeom>
          <a:noFill/>
          <a:ln>
            <a:noFill/>
          </a:ln>
        </p:spPr>
        <p:txBody>
          <a:bodyPr spcFirstLastPara="1" wrap="square" lIns="91325" tIns="45650" rIns="91325" bIns="45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95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8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8" name="Google Shape;1178;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8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9" name="Google Shape;1189;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9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3" name="Google Shape;1203;p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9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1" name="Google Shape;1211;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05"/>
          <p:cNvSpPr/>
          <p:nvPr/>
        </p:nvSpPr>
        <p:spPr>
          <a:xfrm>
            <a:off x="105775" y="106475"/>
            <a:ext cx="88857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0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105"/>
          <p:cNvSpPr txBox="1">
            <a:spLocks noGrp="1"/>
          </p:cNvSpPr>
          <p:nvPr>
            <p:ph type="ctrTitle"/>
          </p:nvPr>
        </p:nvSpPr>
        <p:spPr>
          <a:xfrm>
            <a:off x="376150" y="1869394"/>
            <a:ext cx="54864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 name="Google Shape;14;p105"/>
          <p:cNvSpPr txBox="1">
            <a:spLocks noGrp="1"/>
          </p:cNvSpPr>
          <p:nvPr>
            <p:ph type="subTitle" idx="1"/>
          </p:nvPr>
        </p:nvSpPr>
        <p:spPr>
          <a:xfrm>
            <a:off x="376150" y="3355294"/>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5" name="Google Shape;15;p105"/>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6" name="Google Shape;16;p105"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7" name="Google Shape;17;p105"/>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0"/>
        <p:cNvGrpSpPr/>
        <p:nvPr/>
      </p:nvGrpSpPr>
      <p:grpSpPr>
        <a:xfrm>
          <a:off x="0" y="0"/>
          <a:ext cx="0" cy="0"/>
          <a:chOff x="0" y="0"/>
          <a:chExt cx="0" cy="0"/>
        </a:xfrm>
      </p:grpSpPr>
      <p:sp>
        <p:nvSpPr>
          <p:cNvPr id="61" name="Google Shape;61;p11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14"/>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3" name="Google Shape;63;p114"/>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64" name="Google Shape;64;p114"/>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65" name="Google Shape;65;p114"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66" name="Google Shape;66;p114"/>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67"/>
        <p:cNvGrpSpPr/>
        <p:nvPr/>
      </p:nvGrpSpPr>
      <p:grpSpPr>
        <a:xfrm>
          <a:off x="0" y="0"/>
          <a:ext cx="0" cy="0"/>
          <a:chOff x="0" y="0"/>
          <a:chExt cx="0" cy="0"/>
        </a:xfrm>
      </p:grpSpPr>
      <p:sp>
        <p:nvSpPr>
          <p:cNvPr id="68" name="Google Shape;68;p115"/>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9" name="Google Shape;69;p11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0" name="Google Shape;70;p115"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71" name="Google Shape;71;p115"/>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72" name="Google Shape;72;p115"/>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73"/>
        <p:cNvGrpSpPr/>
        <p:nvPr/>
      </p:nvGrpSpPr>
      <p:grpSpPr>
        <a:xfrm>
          <a:off x="0" y="0"/>
          <a:ext cx="0" cy="0"/>
          <a:chOff x="0" y="0"/>
          <a:chExt cx="0" cy="0"/>
        </a:xfrm>
      </p:grpSpPr>
      <p:sp>
        <p:nvSpPr>
          <p:cNvPr id="74" name="Google Shape;74;p116"/>
          <p:cNvSpPr>
            <a:spLocks noGrp="1"/>
          </p:cNvSpPr>
          <p:nvPr>
            <p:ph type="pic" idx="2"/>
          </p:nvPr>
        </p:nvSpPr>
        <p:spPr>
          <a:xfrm>
            <a:off x="152400" y="2571749"/>
            <a:ext cx="8839200" cy="2421300"/>
          </a:xfrm>
          <a:prstGeom prst="rect">
            <a:avLst/>
          </a:prstGeom>
          <a:solidFill>
            <a:schemeClr val="lt1"/>
          </a:solidFill>
          <a:ln>
            <a:noFill/>
          </a:ln>
        </p:spPr>
      </p:sp>
      <p:sp>
        <p:nvSpPr>
          <p:cNvPr id="75" name="Google Shape;75;p116"/>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6" name="Google Shape;76;p11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7" name="Google Shape;77;p116"/>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 name="Google Shape;78;p11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79"/>
        <p:cNvGrpSpPr/>
        <p:nvPr/>
      </p:nvGrpSpPr>
      <p:grpSpPr>
        <a:xfrm>
          <a:off x="0" y="0"/>
          <a:ext cx="0" cy="0"/>
          <a:chOff x="0" y="0"/>
          <a:chExt cx="0" cy="0"/>
        </a:xfrm>
      </p:grpSpPr>
      <p:sp>
        <p:nvSpPr>
          <p:cNvPr id="80" name="Google Shape;80;p117"/>
          <p:cNvSpPr>
            <a:spLocks noGrp="1"/>
          </p:cNvSpPr>
          <p:nvPr>
            <p:ph type="pic" idx="2"/>
          </p:nvPr>
        </p:nvSpPr>
        <p:spPr>
          <a:xfrm>
            <a:off x="4572000" y="152762"/>
            <a:ext cx="4419600" cy="4838100"/>
          </a:xfrm>
          <a:prstGeom prst="rect">
            <a:avLst/>
          </a:prstGeom>
          <a:solidFill>
            <a:srgbClr val="FFFFFF"/>
          </a:solidFill>
          <a:ln>
            <a:noFill/>
          </a:ln>
        </p:spPr>
      </p:sp>
      <p:sp>
        <p:nvSpPr>
          <p:cNvPr id="81" name="Google Shape;81;p11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 name="Google Shape;82;p117"/>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83" name="Google Shape;83;p117"/>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4" name="Google Shape;84;p117"/>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85"/>
        <p:cNvGrpSpPr/>
        <p:nvPr/>
      </p:nvGrpSpPr>
      <p:grpSpPr>
        <a:xfrm>
          <a:off x="0" y="0"/>
          <a:ext cx="0" cy="0"/>
          <a:chOff x="0" y="0"/>
          <a:chExt cx="0" cy="0"/>
        </a:xfrm>
      </p:grpSpPr>
      <p:sp>
        <p:nvSpPr>
          <p:cNvPr id="86" name="Google Shape;86;p118"/>
          <p:cNvSpPr txBox="1">
            <a:spLocks noGrp="1"/>
          </p:cNvSpPr>
          <p:nvPr>
            <p:ph type="body" idx="1"/>
          </p:nvPr>
        </p:nvSpPr>
        <p:spPr>
          <a:xfrm>
            <a:off x="686104"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11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18"/>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89"/>
        <p:cNvGrpSpPr/>
        <p:nvPr/>
      </p:nvGrpSpPr>
      <p:grpSpPr>
        <a:xfrm>
          <a:off x="0" y="0"/>
          <a:ext cx="0" cy="0"/>
          <a:chOff x="0" y="0"/>
          <a:chExt cx="0" cy="0"/>
        </a:xfrm>
      </p:grpSpPr>
      <p:sp>
        <p:nvSpPr>
          <p:cNvPr id="90" name="Google Shape;90;p119"/>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1" name="Google Shape;91;p119"/>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2" name="Google Shape;92;p11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119"/>
          <p:cNvSpPr txBox="1">
            <a:spLocks noGrp="1"/>
          </p:cNvSpPr>
          <p:nvPr>
            <p:ph type="body" idx="3"/>
          </p:nvPr>
        </p:nvSpPr>
        <p:spPr>
          <a:xfrm>
            <a:off x="3428698" y="1286650"/>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4" name="Google Shape;94;p11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95"/>
        <p:cNvGrpSpPr/>
        <p:nvPr/>
      </p:nvGrpSpPr>
      <p:grpSpPr>
        <a:xfrm>
          <a:off x="0" y="0"/>
          <a:ext cx="0" cy="0"/>
          <a:chOff x="0" y="0"/>
          <a:chExt cx="0" cy="0"/>
        </a:xfrm>
      </p:grpSpPr>
      <p:sp>
        <p:nvSpPr>
          <p:cNvPr id="96" name="Google Shape;96;p120"/>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7" name="Google Shape;97;p120"/>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98" name="Google Shape;98;p12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9" name="Google Shape;99;p12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100"/>
        <p:cNvGrpSpPr/>
        <p:nvPr/>
      </p:nvGrpSpPr>
      <p:grpSpPr>
        <a:xfrm>
          <a:off x="0" y="0"/>
          <a:ext cx="0" cy="0"/>
          <a:chOff x="0" y="0"/>
          <a:chExt cx="0" cy="0"/>
        </a:xfrm>
      </p:grpSpPr>
      <p:sp>
        <p:nvSpPr>
          <p:cNvPr id="101" name="Google Shape;101;p121"/>
          <p:cNvSpPr>
            <a:spLocks noGrp="1"/>
          </p:cNvSpPr>
          <p:nvPr>
            <p:ph type="pic" idx="2"/>
          </p:nvPr>
        </p:nvSpPr>
        <p:spPr>
          <a:xfrm>
            <a:off x="152400" y="152761"/>
            <a:ext cx="4419600" cy="4838100"/>
          </a:xfrm>
          <a:prstGeom prst="rect">
            <a:avLst/>
          </a:prstGeom>
          <a:solidFill>
            <a:schemeClr val="lt1"/>
          </a:solidFill>
          <a:ln>
            <a:noFill/>
          </a:ln>
        </p:spPr>
      </p:sp>
      <p:sp>
        <p:nvSpPr>
          <p:cNvPr id="102" name="Google Shape;102;p12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21"/>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4" name="Google Shape;104;p121"/>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105"/>
        <p:cNvGrpSpPr/>
        <p:nvPr/>
      </p:nvGrpSpPr>
      <p:grpSpPr>
        <a:xfrm>
          <a:off x="0" y="0"/>
          <a:ext cx="0" cy="0"/>
          <a:chOff x="0" y="0"/>
          <a:chExt cx="0" cy="0"/>
        </a:xfrm>
      </p:grpSpPr>
      <p:sp>
        <p:nvSpPr>
          <p:cNvPr id="106" name="Google Shape;106;p122"/>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07" name="Google Shape;107;p122"/>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08" name="Google Shape;108;p12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9" name="Google Shape;109;p122"/>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1400"/>
              <a:buNone/>
              <a:defRPr sz="2400" i="0" u="none" strike="noStrike" cap="none">
                <a:solidFill>
                  <a:srgbClr val="BA0C2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110"/>
        <p:cNvGrpSpPr/>
        <p:nvPr/>
      </p:nvGrpSpPr>
      <p:grpSpPr>
        <a:xfrm>
          <a:off x="0" y="0"/>
          <a:ext cx="0" cy="0"/>
          <a:chOff x="0" y="0"/>
          <a:chExt cx="0" cy="0"/>
        </a:xfrm>
      </p:grpSpPr>
      <p:sp>
        <p:nvSpPr>
          <p:cNvPr id="111" name="Google Shape;111;p123"/>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2" name="Google Shape;112;p123"/>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3" name="Google Shape;113;p12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123"/>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15" name="Google Shape;115;p12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8"/>
        <p:cNvGrpSpPr/>
        <p:nvPr/>
      </p:nvGrpSpPr>
      <p:grpSpPr>
        <a:xfrm>
          <a:off x="0" y="0"/>
          <a:ext cx="0" cy="0"/>
          <a:chOff x="0" y="0"/>
          <a:chExt cx="0" cy="0"/>
        </a:xfrm>
      </p:grpSpPr>
      <p:sp>
        <p:nvSpPr>
          <p:cNvPr id="19" name="Google Shape;19;p10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 name="Google Shape;20;p10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 name="Google Shape;21;p10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116"/>
        <p:cNvGrpSpPr/>
        <p:nvPr/>
      </p:nvGrpSpPr>
      <p:grpSpPr>
        <a:xfrm>
          <a:off x="0" y="0"/>
          <a:ext cx="0" cy="0"/>
          <a:chOff x="0" y="0"/>
          <a:chExt cx="0" cy="0"/>
        </a:xfrm>
      </p:grpSpPr>
      <p:sp>
        <p:nvSpPr>
          <p:cNvPr id="117" name="Google Shape;117;p124"/>
          <p:cNvSpPr>
            <a:spLocks noGrp="1"/>
          </p:cNvSpPr>
          <p:nvPr>
            <p:ph type="pic" idx="2"/>
          </p:nvPr>
        </p:nvSpPr>
        <p:spPr>
          <a:xfrm>
            <a:off x="152400" y="2571749"/>
            <a:ext cx="8839200" cy="2421300"/>
          </a:xfrm>
          <a:prstGeom prst="rect">
            <a:avLst/>
          </a:prstGeom>
          <a:solidFill>
            <a:srgbClr val="E7E7E5"/>
          </a:solidFill>
          <a:ln>
            <a:noFill/>
          </a:ln>
        </p:spPr>
      </p:sp>
      <p:sp>
        <p:nvSpPr>
          <p:cNvPr id="118" name="Google Shape;118;p12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19" name="Google Shape;119;p12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12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1" name="Google Shape;121;p12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122"/>
        <p:cNvGrpSpPr/>
        <p:nvPr/>
      </p:nvGrpSpPr>
      <p:grpSpPr>
        <a:xfrm>
          <a:off x="0" y="0"/>
          <a:ext cx="0" cy="0"/>
          <a:chOff x="0" y="0"/>
          <a:chExt cx="0" cy="0"/>
        </a:xfrm>
      </p:grpSpPr>
      <p:sp>
        <p:nvSpPr>
          <p:cNvPr id="123" name="Google Shape;123;p125"/>
          <p:cNvSpPr>
            <a:spLocks noGrp="1"/>
          </p:cNvSpPr>
          <p:nvPr>
            <p:ph type="pic" idx="2"/>
          </p:nvPr>
        </p:nvSpPr>
        <p:spPr>
          <a:xfrm>
            <a:off x="4572000" y="152762"/>
            <a:ext cx="4419600" cy="4838100"/>
          </a:xfrm>
          <a:prstGeom prst="rect">
            <a:avLst/>
          </a:prstGeom>
          <a:solidFill>
            <a:srgbClr val="E7E7E5"/>
          </a:solidFill>
          <a:ln>
            <a:noFill/>
          </a:ln>
        </p:spPr>
      </p:sp>
      <p:sp>
        <p:nvSpPr>
          <p:cNvPr id="124" name="Google Shape;124;p12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2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26" name="Google Shape;126;p12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27" name="Google Shape;127;p125"/>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28"/>
        <p:cNvGrpSpPr/>
        <p:nvPr/>
      </p:nvGrpSpPr>
      <p:grpSpPr>
        <a:xfrm>
          <a:off x="0" y="0"/>
          <a:ext cx="0" cy="0"/>
          <a:chOff x="0" y="0"/>
          <a:chExt cx="0" cy="0"/>
        </a:xfrm>
      </p:grpSpPr>
      <p:sp>
        <p:nvSpPr>
          <p:cNvPr id="129" name="Google Shape;129;p126"/>
          <p:cNvSpPr>
            <a:spLocks noGrp="1"/>
          </p:cNvSpPr>
          <p:nvPr>
            <p:ph type="pic" idx="2"/>
          </p:nvPr>
        </p:nvSpPr>
        <p:spPr>
          <a:xfrm>
            <a:off x="152400" y="152761"/>
            <a:ext cx="4419600" cy="4838100"/>
          </a:xfrm>
          <a:prstGeom prst="rect">
            <a:avLst/>
          </a:prstGeom>
          <a:solidFill>
            <a:srgbClr val="E7E7E5"/>
          </a:solidFill>
          <a:ln>
            <a:noFill/>
          </a:ln>
        </p:spPr>
      </p:sp>
      <p:sp>
        <p:nvSpPr>
          <p:cNvPr id="130" name="Google Shape;130;p12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26"/>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32" name="Google Shape;132;p126"/>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SzPts val="1400"/>
              <a:buNone/>
              <a:defRPr sz="2400" i="0" u="none" strike="noStrike" cap="none"/>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33"/>
        <p:cNvGrpSpPr/>
        <p:nvPr/>
      </p:nvGrpSpPr>
      <p:grpSpPr>
        <a:xfrm>
          <a:off x="0" y="0"/>
          <a:ext cx="0" cy="0"/>
          <a:chOff x="0" y="0"/>
          <a:chExt cx="0" cy="0"/>
        </a:xfrm>
      </p:grpSpPr>
      <p:sp>
        <p:nvSpPr>
          <p:cNvPr id="134" name="Google Shape;134;p12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5" name="Google Shape;135;p127"/>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6" name="Google Shape;136;p127"/>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37" name="Google Shape;137;p127"/>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38" name="Google Shape;138;p127"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39" name="Google Shape;139;p127"/>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40"/>
        <p:cNvGrpSpPr/>
        <p:nvPr/>
      </p:nvGrpSpPr>
      <p:grpSpPr>
        <a:xfrm>
          <a:off x="0" y="0"/>
          <a:ext cx="0" cy="0"/>
          <a:chOff x="0" y="0"/>
          <a:chExt cx="0" cy="0"/>
        </a:xfrm>
      </p:grpSpPr>
      <p:sp>
        <p:nvSpPr>
          <p:cNvPr id="141" name="Google Shape;141;p12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2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3" name="Google Shape;143;p12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44"/>
        <p:cNvGrpSpPr/>
        <p:nvPr/>
      </p:nvGrpSpPr>
      <p:grpSpPr>
        <a:xfrm>
          <a:off x="0" y="0"/>
          <a:ext cx="0" cy="0"/>
          <a:chOff x="0" y="0"/>
          <a:chExt cx="0" cy="0"/>
        </a:xfrm>
      </p:grpSpPr>
      <p:sp>
        <p:nvSpPr>
          <p:cNvPr id="145" name="Google Shape;145;p12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6" name="Google Shape;146;p12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47" name="Google Shape;147;p12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12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49"/>
        <p:cNvGrpSpPr/>
        <p:nvPr/>
      </p:nvGrpSpPr>
      <p:grpSpPr>
        <a:xfrm>
          <a:off x="0" y="0"/>
          <a:ext cx="0" cy="0"/>
          <a:chOff x="0" y="0"/>
          <a:chExt cx="0" cy="0"/>
        </a:xfrm>
      </p:grpSpPr>
      <p:sp>
        <p:nvSpPr>
          <p:cNvPr id="150" name="Google Shape;150;p130"/>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1" name="Google Shape;151;p130"/>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2" name="Google Shape;152;p13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3" name="Google Shape;153;p130"/>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54" name="Google Shape;154;p13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55"/>
        <p:cNvGrpSpPr/>
        <p:nvPr/>
      </p:nvGrpSpPr>
      <p:grpSpPr>
        <a:xfrm>
          <a:off x="0" y="0"/>
          <a:ext cx="0" cy="0"/>
          <a:chOff x="0" y="0"/>
          <a:chExt cx="0" cy="0"/>
        </a:xfrm>
      </p:grpSpPr>
      <p:sp>
        <p:nvSpPr>
          <p:cNvPr id="156" name="Google Shape;156;p131"/>
          <p:cNvSpPr>
            <a:spLocks noGrp="1"/>
          </p:cNvSpPr>
          <p:nvPr>
            <p:ph type="pic" idx="2"/>
          </p:nvPr>
        </p:nvSpPr>
        <p:spPr>
          <a:xfrm>
            <a:off x="152400" y="2571749"/>
            <a:ext cx="8839200" cy="2421300"/>
          </a:xfrm>
          <a:prstGeom prst="rect">
            <a:avLst/>
          </a:prstGeom>
          <a:solidFill>
            <a:schemeClr val="lt1"/>
          </a:solidFill>
          <a:ln>
            <a:noFill/>
          </a:ln>
        </p:spPr>
      </p:sp>
      <p:sp>
        <p:nvSpPr>
          <p:cNvPr id="157" name="Google Shape;157;p131"/>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8" name="Google Shape;158;p131"/>
          <p:cNvSpPr txBox="1">
            <a:spLocks noGrp="1"/>
          </p:cNvSpPr>
          <p:nvPr>
            <p:ph type="ftr" idx="11"/>
          </p:nvPr>
        </p:nvSpPr>
        <p:spPr>
          <a:xfrm>
            <a:off x="3124200" y="4806072"/>
            <a:ext cx="28956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159" name="Google Shape;159;p13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131"/>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1" name="Google Shape;161;p13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62"/>
        <p:cNvGrpSpPr/>
        <p:nvPr/>
      </p:nvGrpSpPr>
      <p:grpSpPr>
        <a:xfrm>
          <a:off x="0" y="0"/>
          <a:ext cx="0" cy="0"/>
          <a:chOff x="0" y="0"/>
          <a:chExt cx="0" cy="0"/>
        </a:xfrm>
      </p:grpSpPr>
      <p:sp>
        <p:nvSpPr>
          <p:cNvPr id="163" name="Google Shape;163;p132"/>
          <p:cNvSpPr>
            <a:spLocks noGrp="1"/>
          </p:cNvSpPr>
          <p:nvPr>
            <p:ph type="pic" idx="2"/>
          </p:nvPr>
        </p:nvSpPr>
        <p:spPr>
          <a:xfrm>
            <a:off x="4572000" y="152762"/>
            <a:ext cx="4419600" cy="4838100"/>
          </a:xfrm>
          <a:prstGeom prst="rect">
            <a:avLst/>
          </a:prstGeom>
          <a:solidFill>
            <a:srgbClr val="FFFFFF"/>
          </a:solidFill>
          <a:ln>
            <a:noFill/>
          </a:ln>
        </p:spPr>
      </p:sp>
      <p:sp>
        <p:nvSpPr>
          <p:cNvPr id="164" name="Google Shape;164;p13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5" name="Google Shape;165;p132"/>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6" name="Google Shape;166;p132"/>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67" name="Google Shape;167;p132"/>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68"/>
        <p:cNvGrpSpPr/>
        <p:nvPr/>
      </p:nvGrpSpPr>
      <p:grpSpPr>
        <a:xfrm>
          <a:off x="0" y="0"/>
          <a:ext cx="0" cy="0"/>
          <a:chOff x="0" y="0"/>
          <a:chExt cx="0" cy="0"/>
        </a:xfrm>
      </p:grpSpPr>
      <p:sp>
        <p:nvSpPr>
          <p:cNvPr id="169" name="Google Shape;169;p133"/>
          <p:cNvSpPr>
            <a:spLocks noGrp="1"/>
          </p:cNvSpPr>
          <p:nvPr>
            <p:ph type="pic" idx="2"/>
          </p:nvPr>
        </p:nvSpPr>
        <p:spPr>
          <a:xfrm>
            <a:off x="152400" y="152761"/>
            <a:ext cx="4419600" cy="4838100"/>
          </a:xfrm>
          <a:prstGeom prst="rect">
            <a:avLst/>
          </a:prstGeom>
          <a:solidFill>
            <a:schemeClr val="lt1"/>
          </a:solidFill>
          <a:ln>
            <a:noFill/>
          </a:ln>
        </p:spPr>
      </p:sp>
      <p:sp>
        <p:nvSpPr>
          <p:cNvPr id="170" name="Google Shape;170;p13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1" name="Google Shape;171;p133"/>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72" name="Google Shape;172;p133"/>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22"/>
        <p:cNvGrpSpPr/>
        <p:nvPr/>
      </p:nvGrpSpPr>
      <p:grpSpPr>
        <a:xfrm>
          <a:off x="0" y="0"/>
          <a:ext cx="0" cy="0"/>
          <a:chOff x="0" y="0"/>
          <a:chExt cx="0" cy="0"/>
        </a:xfrm>
      </p:grpSpPr>
      <p:sp>
        <p:nvSpPr>
          <p:cNvPr id="23" name="Google Shape;23;p107"/>
          <p:cNvSpPr txBox="1">
            <a:spLocks noGrp="1"/>
          </p:cNvSpPr>
          <p:nvPr>
            <p:ph type="title"/>
          </p:nvPr>
        </p:nvSpPr>
        <p:spPr>
          <a:xfrm>
            <a:off x="1143000" y="530728"/>
            <a:ext cx="5486400" cy="4581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1400"/>
              <a:buNone/>
              <a:defRPr sz="2400" i="0" u="none" strike="noStrike" cap="none">
                <a:solidFill>
                  <a:srgbClr val="FFFFFF"/>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 name="Google Shape;24;p10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107"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26" name="Google Shape;26;p107"/>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27" name="Google Shape;27;p107"/>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73"/>
        <p:cNvGrpSpPr/>
        <p:nvPr/>
      </p:nvGrpSpPr>
      <p:grpSpPr>
        <a:xfrm>
          <a:off x="0" y="0"/>
          <a:ext cx="0" cy="0"/>
          <a:chOff x="0" y="0"/>
          <a:chExt cx="0" cy="0"/>
        </a:xfrm>
      </p:grpSpPr>
      <p:sp>
        <p:nvSpPr>
          <p:cNvPr id="174" name="Google Shape;174;p134"/>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5" name="Google Shape;175;p134"/>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76" name="Google Shape;176;p13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7" name="Google Shape;177;p134"/>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8"/>
        <p:cNvGrpSpPr/>
        <p:nvPr/>
      </p:nvGrpSpPr>
      <p:grpSpPr>
        <a:xfrm>
          <a:off x="0" y="0"/>
          <a:ext cx="0" cy="0"/>
          <a:chOff x="0" y="0"/>
          <a:chExt cx="0" cy="0"/>
        </a:xfrm>
      </p:grpSpPr>
      <p:sp>
        <p:nvSpPr>
          <p:cNvPr id="179" name="Google Shape;179;p135"/>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0" name="Google Shape;180;p135"/>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1" name="Google Shape;181;p13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2" name="Google Shape;182;p135"/>
          <p:cNvSpPr txBox="1">
            <a:spLocks noGrp="1"/>
          </p:cNvSpPr>
          <p:nvPr>
            <p:ph type="body" idx="3"/>
          </p:nvPr>
        </p:nvSpPr>
        <p:spPr>
          <a:xfrm>
            <a:off x="3428698" y="1286662"/>
            <a:ext cx="25149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FFFFFF"/>
              </a:buClr>
              <a:buSzPts val="1600"/>
              <a:buChar char="»"/>
              <a:defRPr sz="1600" i="0" u="none" strike="noStrike" cap="none">
                <a:solidFill>
                  <a:srgbClr val="FFFFFF"/>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183" name="Google Shape;183;p135"/>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84"/>
        <p:cNvGrpSpPr/>
        <p:nvPr/>
      </p:nvGrpSpPr>
      <p:grpSpPr>
        <a:xfrm>
          <a:off x="0" y="0"/>
          <a:ext cx="0" cy="0"/>
          <a:chOff x="0" y="0"/>
          <a:chExt cx="0" cy="0"/>
        </a:xfrm>
      </p:grpSpPr>
      <p:sp>
        <p:nvSpPr>
          <p:cNvPr id="185" name="Google Shape;185;p136"/>
          <p:cNvSpPr>
            <a:spLocks noGrp="1"/>
          </p:cNvSpPr>
          <p:nvPr>
            <p:ph type="pic" idx="2"/>
          </p:nvPr>
        </p:nvSpPr>
        <p:spPr>
          <a:xfrm>
            <a:off x="152400" y="2571749"/>
            <a:ext cx="8839200" cy="2421300"/>
          </a:xfrm>
          <a:prstGeom prst="rect">
            <a:avLst/>
          </a:prstGeom>
          <a:solidFill>
            <a:srgbClr val="E7E7E5"/>
          </a:solidFill>
          <a:ln>
            <a:noFill/>
          </a:ln>
        </p:spPr>
      </p:sp>
      <p:sp>
        <p:nvSpPr>
          <p:cNvPr id="186" name="Google Shape;186;p136"/>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7" name="Google Shape;187;p13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8" name="Google Shape;188;p136"/>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9" name="Google Shape;189;p136"/>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90"/>
        <p:cNvGrpSpPr/>
        <p:nvPr/>
      </p:nvGrpSpPr>
      <p:grpSpPr>
        <a:xfrm>
          <a:off x="0" y="0"/>
          <a:ext cx="0" cy="0"/>
          <a:chOff x="0" y="0"/>
          <a:chExt cx="0" cy="0"/>
        </a:xfrm>
      </p:grpSpPr>
      <p:sp>
        <p:nvSpPr>
          <p:cNvPr id="191" name="Google Shape;191;p137"/>
          <p:cNvSpPr>
            <a:spLocks noGrp="1"/>
          </p:cNvSpPr>
          <p:nvPr>
            <p:ph type="pic" idx="2"/>
          </p:nvPr>
        </p:nvSpPr>
        <p:spPr>
          <a:xfrm>
            <a:off x="4572000" y="152762"/>
            <a:ext cx="4419600" cy="4838100"/>
          </a:xfrm>
          <a:prstGeom prst="rect">
            <a:avLst/>
          </a:prstGeom>
          <a:solidFill>
            <a:srgbClr val="E7E7E5"/>
          </a:solidFill>
          <a:ln>
            <a:noFill/>
          </a:ln>
        </p:spPr>
      </p:sp>
      <p:sp>
        <p:nvSpPr>
          <p:cNvPr id="192" name="Google Shape;192;p13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137"/>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4" name="Google Shape;194;p137"/>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95" name="Google Shape;195;p137"/>
          <p:cNvSpPr txBox="1">
            <a:spLocks noGrp="1"/>
          </p:cNvSpPr>
          <p:nvPr>
            <p:ph type="title"/>
          </p:nvPr>
        </p:nvSpPr>
        <p:spPr>
          <a:xfrm>
            <a:off x="685800" y="673312"/>
            <a:ext cx="3657600" cy="8244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96"/>
        <p:cNvGrpSpPr/>
        <p:nvPr/>
      </p:nvGrpSpPr>
      <p:grpSpPr>
        <a:xfrm>
          <a:off x="0" y="0"/>
          <a:ext cx="0" cy="0"/>
          <a:chOff x="0" y="0"/>
          <a:chExt cx="0" cy="0"/>
        </a:xfrm>
      </p:grpSpPr>
      <p:sp>
        <p:nvSpPr>
          <p:cNvPr id="197" name="Google Shape;197;p138"/>
          <p:cNvSpPr>
            <a:spLocks noGrp="1"/>
          </p:cNvSpPr>
          <p:nvPr>
            <p:ph type="pic" idx="2"/>
          </p:nvPr>
        </p:nvSpPr>
        <p:spPr>
          <a:xfrm>
            <a:off x="152400" y="152761"/>
            <a:ext cx="4419600" cy="4838100"/>
          </a:xfrm>
          <a:prstGeom prst="rect">
            <a:avLst/>
          </a:prstGeom>
          <a:solidFill>
            <a:srgbClr val="E7E7E5"/>
          </a:solidFill>
          <a:ln>
            <a:noFill/>
          </a:ln>
        </p:spPr>
      </p:sp>
      <p:sp>
        <p:nvSpPr>
          <p:cNvPr id="198" name="Google Shape;198;p13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9" name="Google Shape;199;p138"/>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00" name="Google Shape;200;p138"/>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201"/>
        <p:cNvGrpSpPr/>
        <p:nvPr/>
      </p:nvGrpSpPr>
      <p:grpSpPr>
        <a:xfrm>
          <a:off x="0" y="0"/>
          <a:ext cx="0" cy="0"/>
          <a:chOff x="0" y="0"/>
          <a:chExt cx="0" cy="0"/>
        </a:xfrm>
      </p:grpSpPr>
      <p:sp>
        <p:nvSpPr>
          <p:cNvPr id="202" name="Google Shape;202;p139"/>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3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139"/>
          <p:cNvSpPr txBox="1">
            <a:spLocks noGrp="1"/>
          </p:cNvSpPr>
          <p:nvPr>
            <p:ph type="ctrTitle"/>
          </p:nvPr>
        </p:nvSpPr>
        <p:spPr>
          <a:xfrm>
            <a:off x="337700" y="1965527"/>
            <a:ext cx="3858300" cy="12003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05" name="Google Shape;205;p139"/>
          <p:cNvSpPr txBox="1">
            <a:spLocks noGrp="1"/>
          </p:cNvSpPr>
          <p:nvPr>
            <p:ph type="subTitle" idx="1"/>
          </p:nvPr>
        </p:nvSpPr>
        <p:spPr>
          <a:xfrm>
            <a:off x="337700" y="3451425"/>
            <a:ext cx="3429000" cy="12003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R="0" lvl="1" algn="ctr">
              <a:lnSpc>
                <a:spcPct val="100000"/>
              </a:lnSpc>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R="0" lvl="2" algn="ctr">
              <a:lnSpc>
                <a:spcPct val="100000"/>
              </a:lnSpc>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R="0" lvl="3" algn="ctr">
              <a:lnSpc>
                <a:spcPct val="100000"/>
              </a:lnSpc>
              <a:spcBef>
                <a:spcPts val="32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R="0" lvl="4" algn="ctr">
              <a:lnSpc>
                <a:spcPct val="100000"/>
              </a:lnSpc>
              <a:spcBef>
                <a:spcPts val="28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R="0" lvl="5"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R="0" lvl="6"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R="0" lvl="7"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R="0" lvl="8" algn="ctr">
              <a:lnSpc>
                <a:spcPct val="100000"/>
              </a:lnSpc>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206" name="Google Shape;206;p139"/>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07" name="Google Shape;207;p139"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8" name="Google Shape;208;p139"/>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9"/>
        <p:cNvGrpSpPr/>
        <p:nvPr/>
      </p:nvGrpSpPr>
      <p:grpSpPr>
        <a:xfrm>
          <a:off x="0" y="0"/>
          <a:ext cx="0" cy="0"/>
          <a:chOff x="0" y="0"/>
          <a:chExt cx="0" cy="0"/>
        </a:xfrm>
      </p:grpSpPr>
      <p:sp>
        <p:nvSpPr>
          <p:cNvPr id="210" name="Google Shape;210;p14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1" name="Google Shape;211;p140"/>
          <p:cNvSpPr txBox="1"/>
          <p:nvPr/>
        </p:nvSpPr>
        <p:spPr>
          <a:xfrm>
            <a:off x="683800" y="3185339"/>
            <a:ext cx="3429000" cy="158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200"/>
              </a:spcAft>
              <a:buClr>
                <a:srgbClr val="000000"/>
              </a:buClr>
              <a:buSzPts val="1800"/>
              <a:buFont typeface="Arial"/>
              <a:buNone/>
            </a:pPr>
            <a:r>
              <a:rPr lang="en" sz="1800" b="0" i="0" u="none" strike="noStrike" cap="none">
                <a:solidFill>
                  <a:srgbClr val="FFFFFF"/>
                </a:solidFill>
                <a:latin typeface="Arial"/>
                <a:ea typeface="Arial"/>
                <a:cs typeface="Arial"/>
                <a:sym typeface="Arial"/>
              </a:rPr>
              <a:t>Click to edit master subtitle style</a:t>
            </a:r>
            <a:endParaRPr sz="1800" b="0" i="0" u="none" strike="noStrike" cap="none">
              <a:solidFill>
                <a:srgbClr val="FFFFFF"/>
              </a:solidFill>
              <a:latin typeface="Arial"/>
              <a:ea typeface="Arial"/>
              <a:cs typeface="Arial"/>
              <a:sym typeface="Arial"/>
            </a:endParaRPr>
          </a:p>
        </p:txBody>
      </p:sp>
      <p:cxnSp>
        <p:nvCxnSpPr>
          <p:cNvPr id="212" name="Google Shape;212;p140"/>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13" name="Google Shape;213;p140"/>
          <p:cNvSpPr txBox="1"/>
          <p:nvPr/>
        </p:nvSpPr>
        <p:spPr>
          <a:xfrm>
            <a:off x="683800" y="1219911"/>
            <a:ext cx="5486400" cy="1587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a:solidFill>
                  <a:schemeClr val="lt1"/>
                </a:solidFill>
                <a:latin typeface="Arial"/>
                <a:ea typeface="Arial"/>
                <a:cs typeface="Arial"/>
                <a:sym typeface="Arial"/>
              </a:rPr>
              <a:t>Click to edit master title slide</a:t>
            </a:r>
            <a:endParaRPr sz="3200" b="1" i="0" u="none" strike="noStrike" cap="none">
              <a:solidFill>
                <a:schemeClr val="lt1"/>
              </a:solidFill>
              <a:latin typeface="Arial"/>
              <a:ea typeface="Arial"/>
              <a:cs typeface="Arial"/>
              <a:sym typeface="Arial"/>
            </a:endParaRPr>
          </a:p>
        </p:txBody>
      </p:sp>
      <p:pic>
        <p:nvPicPr>
          <p:cNvPr id="214" name="Google Shape;214;p140"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15" name="Google Shape;215;p140"/>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16" name="Google Shape;216;p140"/>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7"/>
        <p:cNvGrpSpPr/>
        <p:nvPr/>
      </p:nvGrpSpPr>
      <p:grpSpPr>
        <a:xfrm>
          <a:off x="0" y="0"/>
          <a:ext cx="0" cy="0"/>
          <a:chOff x="0" y="0"/>
          <a:chExt cx="0" cy="0"/>
        </a:xfrm>
      </p:grpSpPr>
      <p:sp>
        <p:nvSpPr>
          <p:cNvPr id="218" name="Google Shape;218;p14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141"/>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55600" algn="l">
              <a:lnSpc>
                <a:spcPct val="100000"/>
              </a:lnSpc>
              <a:spcBef>
                <a:spcPts val="1200"/>
              </a:spcBef>
              <a:spcAft>
                <a:spcPts val="0"/>
              </a:spcAft>
              <a:buClr>
                <a:schemeClr val="dk1"/>
              </a:buClr>
              <a:buSzPts val="2000"/>
              <a:buChar char="–"/>
              <a:defRPr sz="2000" i="0" u="none" strike="noStrike" cap="none">
                <a:solidFill>
                  <a:schemeClr val="dk1"/>
                </a:solidFill>
              </a:defRPr>
            </a:lvl2pPr>
            <a:lvl3pPr marL="1371600" marR="0" lvl="2" indent="-342900" algn="l">
              <a:lnSpc>
                <a:spcPct val="100000"/>
              </a:lnSpc>
              <a:spcBef>
                <a:spcPts val="1200"/>
              </a:spcBef>
              <a:spcAft>
                <a:spcPts val="0"/>
              </a:spcAft>
              <a:buClr>
                <a:schemeClr val="dk1"/>
              </a:buClr>
              <a:buSzPts val="1800"/>
              <a:buChar char="•"/>
              <a:defRPr sz="1800" i="0" u="none" strike="noStrike" cap="none">
                <a:solidFill>
                  <a:schemeClr val="dk1"/>
                </a:solidFill>
              </a:defRPr>
            </a:lvl3pPr>
            <a:lvl4pPr marL="1828800" marR="0" lvl="3" indent="-330200" algn="l">
              <a:lnSpc>
                <a:spcPct val="100000"/>
              </a:lnSpc>
              <a:spcBef>
                <a:spcPts val="320"/>
              </a:spcBef>
              <a:spcAft>
                <a:spcPts val="0"/>
              </a:spcAft>
              <a:buClr>
                <a:schemeClr val="dk1"/>
              </a:buClr>
              <a:buSzPts val="1600"/>
              <a:buChar char="–"/>
              <a:defRPr sz="1600" i="0" u="none" strike="noStrike" cap="none">
                <a:solidFill>
                  <a:schemeClr val="dk1"/>
                </a:solidFill>
              </a:defRPr>
            </a:lvl4pPr>
            <a:lvl5pPr marL="2286000" marR="0" lvl="4" indent="-317500" algn="l">
              <a:lnSpc>
                <a:spcPct val="100000"/>
              </a:lnSpc>
              <a:spcBef>
                <a:spcPts val="280"/>
              </a:spcBef>
              <a:spcAft>
                <a:spcPts val="0"/>
              </a:spcAft>
              <a:buClr>
                <a:schemeClr val="dk1"/>
              </a:buClr>
              <a:buSzPts val="1400"/>
              <a:buChar char="»"/>
              <a:defRPr sz="1400" i="0" u="none" strike="noStrike" cap="none">
                <a:solidFill>
                  <a:schemeClr val="dk1"/>
                </a:solidFill>
              </a:defRPr>
            </a:lvl5pPr>
            <a:lvl6pPr marL="2743200" marR="0" lvl="5" indent="-355600" algn="l">
              <a:lnSpc>
                <a:spcPct val="100000"/>
              </a:lnSpc>
              <a:spcBef>
                <a:spcPts val="400"/>
              </a:spcBef>
              <a:spcAft>
                <a:spcPts val="0"/>
              </a:spcAft>
              <a:buSzPts val="2000"/>
              <a:buChar char="•"/>
              <a:defRPr sz="2000" i="0" u="none" strike="noStrike" cap="none"/>
            </a:lvl6pPr>
            <a:lvl7pPr marL="3200400" marR="0" lvl="6" indent="-355600" algn="l">
              <a:lnSpc>
                <a:spcPct val="100000"/>
              </a:lnSpc>
              <a:spcBef>
                <a:spcPts val="400"/>
              </a:spcBef>
              <a:spcAft>
                <a:spcPts val="0"/>
              </a:spcAft>
              <a:buSzPts val="2000"/>
              <a:buChar char="•"/>
              <a:defRPr sz="2000" i="0" u="none" strike="noStrike" cap="none"/>
            </a:lvl7pPr>
            <a:lvl8pPr marL="3657600" marR="0" lvl="7" indent="-355600" algn="l">
              <a:lnSpc>
                <a:spcPct val="100000"/>
              </a:lnSpc>
              <a:spcBef>
                <a:spcPts val="400"/>
              </a:spcBef>
              <a:spcAft>
                <a:spcPts val="0"/>
              </a:spcAft>
              <a:buSzPts val="2000"/>
              <a:buChar char="•"/>
              <a:defRPr sz="2000" i="0" u="none" strike="noStrike" cap="none"/>
            </a:lvl8pPr>
            <a:lvl9pPr marL="4114800" marR="0" lvl="8" indent="-355600" algn="l">
              <a:lnSpc>
                <a:spcPct val="100000"/>
              </a:lnSpc>
              <a:spcBef>
                <a:spcPts val="400"/>
              </a:spcBef>
              <a:spcAft>
                <a:spcPts val="0"/>
              </a:spcAft>
              <a:buSzPts val="2000"/>
              <a:buChar char="•"/>
              <a:defRPr sz="2000" i="0" u="none" strike="noStrike" cap="none"/>
            </a:lvl9pPr>
          </a:lstStyle>
          <a:p>
            <a:endParaRPr/>
          </a:p>
        </p:txBody>
      </p:sp>
      <p:sp>
        <p:nvSpPr>
          <p:cNvPr id="220" name="Google Shape;220;p141"/>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21"/>
        <p:cNvGrpSpPr/>
        <p:nvPr/>
      </p:nvGrpSpPr>
      <p:grpSpPr>
        <a:xfrm>
          <a:off x="0" y="0"/>
          <a:ext cx="0" cy="0"/>
          <a:chOff x="0" y="0"/>
          <a:chExt cx="0" cy="0"/>
        </a:xfrm>
      </p:grpSpPr>
      <p:sp>
        <p:nvSpPr>
          <p:cNvPr id="222" name="Google Shape;222;p14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142"/>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24" name="Google Shape;224;p142"/>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Char char="•"/>
              <a:defRPr sz="2000" i="0" u="none" strike="noStrike" cap="none">
                <a:solidFill>
                  <a:srgbClr val="6C6463"/>
                </a:solidFill>
              </a:defRPr>
            </a:lvl1pPr>
            <a:lvl2pPr marL="914400" marR="0" lvl="1" indent="-342900" algn="l">
              <a:lnSpc>
                <a:spcPct val="100000"/>
              </a:lnSpc>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a:lnSpc>
                <a:spcPct val="100000"/>
              </a:lnSpc>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225" name="Google Shape;225;p142"/>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26"/>
        <p:cNvGrpSpPr/>
        <p:nvPr/>
      </p:nvGrpSpPr>
      <p:grpSpPr>
        <a:xfrm>
          <a:off x="0" y="0"/>
          <a:ext cx="0" cy="0"/>
          <a:chOff x="0" y="0"/>
          <a:chExt cx="0" cy="0"/>
        </a:xfrm>
      </p:grpSpPr>
      <p:sp>
        <p:nvSpPr>
          <p:cNvPr id="227" name="Google Shape;227;p14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8" name="Google Shape;228;p143"/>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29" name="Google Shape;229;p143"/>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30" name="Google Shape;230;p143"/>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chemeClr val="dk1"/>
              </a:buClr>
              <a:buSzPts val="2000"/>
              <a:buChar char="•"/>
              <a:defRPr sz="2000" i="0" u="none" strike="noStrike" cap="none">
                <a:solidFill>
                  <a:schemeClr val="dk1"/>
                </a:solidFill>
              </a:defRPr>
            </a:lvl1pPr>
            <a:lvl2pPr marL="914400" marR="0" lvl="1" indent="-342900" algn="l">
              <a:lnSpc>
                <a:spcPct val="100000"/>
              </a:lnSpc>
              <a:spcBef>
                <a:spcPts val="1200"/>
              </a:spcBef>
              <a:spcAft>
                <a:spcPts val="0"/>
              </a:spcAft>
              <a:buClr>
                <a:schemeClr val="dk1"/>
              </a:buClr>
              <a:buSzPts val="1800"/>
              <a:buChar char="–"/>
              <a:defRPr sz="1800" i="0" u="none" strike="noStrike" cap="none">
                <a:solidFill>
                  <a:schemeClr val="dk1"/>
                </a:solidFill>
              </a:defRPr>
            </a:lvl2pPr>
            <a:lvl3pPr marL="1371600" marR="0" lvl="2" indent="-330200" algn="l">
              <a:lnSpc>
                <a:spcPct val="100000"/>
              </a:lnSpc>
              <a:spcBef>
                <a:spcPts val="1200"/>
              </a:spcBef>
              <a:spcAft>
                <a:spcPts val="0"/>
              </a:spcAft>
              <a:buClr>
                <a:schemeClr val="dk1"/>
              </a:buClr>
              <a:buSzPts val="1600"/>
              <a:buChar char="•"/>
              <a:defRPr sz="1600" i="0" u="none" strike="noStrike" cap="none">
                <a:solidFill>
                  <a:schemeClr val="dk1"/>
                </a:solidFill>
              </a:defRPr>
            </a:lvl3pPr>
            <a:lvl4pPr marL="1828800" marR="0" lvl="3" indent="-317500" algn="l">
              <a:lnSpc>
                <a:spcPct val="100000"/>
              </a:lnSpc>
              <a:spcBef>
                <a:spcPts val="280"/>
              </a:spcBef>
              <a:spcAft>
                <a:spcPts val="0"/>
              </a:spcAft>
              <a:buClr>
                <a:schemeClr val="dk1"/>
              </a:buClr>
              <a:buSzPts val="1400"/>
              <a:buChar char="–"/>
              <a:defRPr sz="1400" i="0" u="none" strike="noStrike" cap="none">
                <a:solidFill>
                  <a:schemeClr val="dk1"/>
                </a:solidFill>
              </a:defRPr>
            </a:lvl4pPr>
            <a:lvl5pPr marL="2286000" marR="0" lvl="4" indent="-330200" algn="l">
              <a:lnSpc>
                <a:spcPct val="100000"/>
              </a:lnSpc>
              <a:spcBef>
                <a:spcPts val="320"/>
              </a:spcBef>
              <a:spcAft>
                <a:spcPts val="0"/>
              </a:spcAft>
              <a:buClr>
                <a:schemeClr val="dk1"/>
              </a:buClr>
              <a:buSzPts val="1600"/>
              <a:buChar char="»"/>
              <a:defRPr sz="1600" i="0" u="none" strike="noStrike" cap="none">
                <a:solidFill>
                  <a:schemeClr val="dk1"/>
                </a:solidFill>
              </a:defRPr>
            </a:lvl5pPr>
            <a:lvl6pPr marL="2743200" marR="0" lvl="5" indent="-342900" algn="l">
              <a:lnSpc>
                <a:spcPct val="100000"/>
              </a:lnSpc>
              <a:spcBef>
                <a:spcPts val="360"/>
              </a:spcBef>
              <a:spcAft>
                <a:spcPts val="0"/>
              </a:spcAft>
              <a:buSzPts val="1800"/>
              <a:buChar char="•"/>
              <a:defRPr sz="1800" i="0" u="none" strike="noStrike" cap="none"/>
            </a:lvl6pPr>
            <a:lvl7pPr marL="3200400" marR="0" lvl="6" indent="-342900" algn="l">
              <a:lnSpc>
                <a:spcPct val="100000"/>
              </a:lnSpc>
              <a:spcBef>
                <a:spcPts val="360"/>
              </a:spcBef>
              <a:spcAft>
                <a:spcPts val="0"/>
              </a:spcAft>
              <a:buSzPts val="1800"/>
              <a:buChar char="•"/>
              <a:defRPr sz="1800" i="0" u="none" strike="noStrike" cap="none"/>
            </a:lvl7pPr>
            <a:lvl8pPr marL="3657600" marR="0" lvl="7" indent="-342900" algn="l">
              <a:lnSpc>
                <a:spcPct val="100000"/>
              </a:lnSpc>
              <a:spcBef>
                <a:spcPts val="360"/>
              </a:spcBef>
              <a:spcAft>
                <a:spcPts val="0"/>
              </a:spcAft>
              <a:buSzPts val="1800"/>
              <a:buChar char="•"/>
              <a:defRPr sz="1800" i="0" u="none" strike="noStrike" cap="none"/>
            </a:lvl8pPr>
            <a:lvl9pPr marL="4114800" marR="0" lvl="8" indent="-342900" algn="l">
              <a:lnSpc>
                <a:spcPct val="100000"/>
              </a:lnSpc>
              <a:spcBef>
                <a:spcPts val="360"/>
              </a:spcBef>
              <a:spcAft>
                <a:spcPts val="0"/>
              </a:spcAft>
              <a:buSzPts val="1800"/>
              <a:buChar char="•"/>
              <a:defRPr sz="1800" i="0" u="none" strike="noStrike" cap="none"/>
            </a:lvl9pPr>
          </a:lstStyle>
          <a:p>
            <a:endParaRPr/>
          </a:p>
        </p:txBody>
      </p:sp>
      <p:sp>
        <p:nvSpPr>
          <p:cNvPr id="231" name="Google Shape;231;p143"/>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32"/>
        <p:cNvGrpSpPr/>
        <p:nvPr/>
      </p:nvGrpSpPr>
      <p:grpSpPr>
        <a:xfrm>
          <a:off x="0" y="0"/>
          <a:ext cx="0" cy="0"/>
          <a:chOff x="0" y="0"/>
          <a:chExt cx="0" cy="0"/>
        </a:xfrm>
      </p:grpSpPr>
      <p:sp>
        <p:nvSpPr>
          <p:cNvPr id="233" name="Google Shape;233;p144"/>
          <p:cNvSpPr>
            <a:spLocks noGrp="1"/>
          </p:cNvSpPr>
          <p:nvPr>
            <p:ph type="pic" idx="2"/>
          </p:nvPr>
        </p:nvSpPr>
        <p:spPr>
          <a:xfrm>
            <a:off x="152400" y="2571749"/>
            <a:ext cx="8839200" cy="2421000"/>
          </a:xfrm>
          <a:prstGeom prst="rect">
            <a:avLst/>
          </a:prstGeom>
          <a:solidFill>
            <a:srgbClr val="E7E7E5"/>
          </a:solidFill>
          <a:ln>
            <a:noFill/>
          </a:ln>
        </p:spPr>
      </p:sp>
      <p:sp>
        <p:nvSpPr>
          <p:cNvPr id="234" name="Google Shape;234;p144"/>
          <p:cNvSpPr txBox="1">
            <a:spLocks noGrp="1"/>
          </p:cNvSpPr>
          <p:nvPr>
            <p:ph type="body" idx="1"/>
          </p:nvPr>
        </p:nvSpPr>
        <p:spPr>
          <a:xfrm>
            <a:off x="685800" y="1286662"/>
            <a:ext cx="7772400" cy="11340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144"/>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p144"/>
          <p:cNvSpPr txBox="1">
            <a:spLocks noGrp="1"/>
          </p:cNvSpPr>
          <p:nvPr>
            <p:ph type="body" idx="3"/>
          </p:nvPr>
        </p:nvSpPr>
        <p:spPr>
          <a:xfrm rot="-5400000">
            <a:off x="7870635"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7" name="Google Shape;237;p144"/>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8"/>
        <p:cNvGrpSpPr/>
        <p:nvPr/>
      </p:nvGrpSpPr>
      <p:grpSpPr>
        <a:xfrm>
          <a:off x="0" y="0"/>
          <a:ext cx="0" cy="0"/>
          <a:chOff x="0" y="0"/>
          <a:chExt cx="0" cy="0"/>
        </a:xfrm>
      </p:grpSpPr>
      <p:sp>
        <p:nvSpPr>
          <p:cNvPr id="239" name="Google Shape;239;p145"/>
          <p:cNvSpPr>
            <a:spLocks noGrp="1"/>
          </p:cNvSpPr>
          <p:nvPr>
            <p:ph type="pic" idx="2"/>
          </p:nvPr>
        </p:nvSpPr>
        <p:spPr>
          <a:xfrm>
            <a:off x="4572000" y="938666"/>
            <a:ext cx="4419600" cy="4052100"/>
          </a:xfrm>
          <a:prstGeom prst="rect">
            <a:avLst/>
          </a:prstGeom>
          <a:solidFill>
            <a:srgbClr val="E7E7E5"/>
          </a:solidFill>
          <a:ln>
            <a:noFill/>
          </a:ln>
        </p:spPr>
      </p:sp>
      <p:sp>
        <p:nvSpPr>
          <p:cNvPr id="240" name="Google Shape;240;p145"/>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145"/>
          <p:cNvSpPr txBox="1">
            <a:spLocks noGrp="1"/>
          </p:cNvSpPr>
          <p:nvPr>
            <p:ph type="body" idx="1"/>
          </p:nvPr>
        </p:nvSpPr>
        <p:spPr>
          <a:xfrm>
            <a:off x="685800" y="1664629"/>
            <a:ext cx="3657600" cy="2796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17500" algn="l">
              <a:lnSpc>
                <a:spcPct val="100000"/>
              </a:lnSpc>
              <a:spcBef>
                <a:spcPts val="280"/>
              </a:spcBef>
              <a:spcAft>
                <a:spcPts val="0"/>
              </a:spcAft>
              <a:buClr>
                <a:srgbClr val="FFFFFF"/>
              </a:buClr>
              <a:buSzPts val="1400"/>
              <a:buChar char="»"/>
              <a:defRPr sz="1400" i="0" u="none" strike="noStrike" cap="none">
                <a:solidFill>
                  <a:srgbClr val="FFFFFF"/>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42" name="Google Shape;242;p145"/>
          <p:cNvSpPr txBox="1">
            <a:spLocks noGrp="1"/>
          </p:cNvSpPr>
          <p:nvPr>
            <p:ph type="body" idx="3"/>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43" name="Google Shape;243;p145"/>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44"/>
        <p:cNvGrpSpPr/>
        <p:nvPr/>
      </p:nvGrpSpPr>
      <p:grpSpPr>
        <a:xfrm>
          <a:off x="0" y="0"/>
          <a:ext cx="0" cy="0"/>
          <a:chOff x="0" y="0"/>
          <a:chExt cx="0" cy="0"/>
        </a:xfrm>
      </p:grpSpPr>
      <p:sp>
        <p:nvSpPr>
          <p:cNvPr id="245" name="Google Shape;245;p146"/>
          <p:cNvSpPr txBox="1">
            <a:spLocks noGrp="1"/>
          </p:cNvSpPr>
          <p:nvPr>
            <p:ph type="title"/>
          </p:nvPr>
        </p:nvSpPr>
        <p:spPr>
          <a:xfrm>
            <a:off x="152400" y="176459"/>
            <a:ext cx="8839200" cy="665400"/>
          </a:xfrm>
          <a:prstGeom prst="rect">
            <a:avLst/>
          </a:prstGeom>
          <a:solidFill>
            <a:schemeClr val="accent6"/>
          </a:solid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algn="l">
              <a:lnSpc>
                <a:spcPct val="100000"/>
              </a:lnSpc>
              <a:spcBef>
                <a:spcPts val="0"/>
              </a:spcBef>
              <a:spcAft>
                <a:spcPts val="0"/>
              </a:spcAft>
              <a:buSzPts val="1400"/>
              <a:buFont typeface="Gill Sans"/>
              <a:buNone/>
              <a:defRPr sz="1800">
                <a:latin typeface="Gill Sans"/>
                <a:ea typeface="Gill Sans"/>
                <a:cs typeface="Gill Sans"/>
                <a:sym typeface="Gill Sans"/>
              </a:defRPr>
            </a:lvl2pPr>
            <a:lvl3pPr lvl="2" algn="l">
              <a:lnSpc>
                <a:spcPct val="100000"/>
              </a:lnSpc>
              <a:spcBef>
                <a:spcPts val="0"/>
              </a:spcBef>
              <a:spcAft>
                <a:spcPts val="0"/>
              </a:spcAft>
              <a:buSzPts val="1400"/>
              <a:buFont typeface="Gill Sans"/>
              <a:buNone/>
              <a:defRPr sz="1800">
                <a:latin typeface="Gill Sans"/>
                <a:ea typeface="Gill Sans"/>
                <a:cs typeface="Gill Sans"/>
                <a:sym typeface="Gill Sans"/>
              </a:defRPr>
            </a:lvl3pPr>
            <a:lvl4pPr lvl="3" algn="l">
              <a:lnSpc>
                <a:spcPct val="100000"/>
              </a:lnSpc>
              <a:spcBef>
                <a:spcPts val="0"/>
              </a:spcBef>
              <a:spcAft>
                <a:spcPts val="0"/>
              </a:spcAft>
              <a:buSzPts val="1400"/>
              <a:buFont typeface="Gill Sans"/>
              <a:buNone/>
              <a:defRPr sz="1800">
                <a:latin typeface="Gill Sans"/>
                <a:ea typeface="Gill Sans"/>
                <a:cs typeface="Gill Sans"/>
                <a:sym typeface="Gill Sans"/>
              </a:defRPr>
            </a:lvl4pPr>
            <a:lvl5pPr lvl="4" algn="l">
              <a:lnSpc>
                <a:spcPct val="100000"/>
              </a:lnSpc>
              <a:spcBef>
                <a:spcPts val="0"/>
              </a:spcBef>
              <a:spcAft>
                <a:spcPts val="0"/>
              </a:spcAft>
              <a:buSzPts val="1400"/>
              <a:buFont typeface="Gill Sans"/>
              <a:buNone/>
              <a:defRPr sz="1800">
                <a:latin typeface="Gill Sans"/>
                <a:ea typeface="Gill Sans"/>
                <a:cs typeface="Gill Sans"/>
                <a:sym typeface="Gill Sans"/>
              </a:defRPr>
            </a:lvl5pPr>
            <a:lvl6pPr lvl="5" algn="l">
              <a:lnSpc>
                <a:spcPct val="100000"/>
              </a:lnSpc>
              <a:spcBef>
                <a:spcPts val="0"/>
              </a:spcBef>
              <a:spcAft>
                <a:spcPts val="0"/>
              </a:spcAft>
              <a:buSzPts val="1400"/>
              <a:buFont typeface="Gill Sans"/>
              <a:buNone/>
              <a:defRPr sz="1800">
                <a:latin typeface="Gill Sans"/>
                <a:ea typeface="Gill Sans"/>
                <a:cs typeface="Gill Sans"/>
                <a:sym typeface="Gill Sans"/>
              </a:defRPr>
            </a:lvl6pPr>
            <a:lvl7pPr lvl="6" algn="l">
              <a:lnSpc>
                <a:spcPct val="100000"/>
              </a:lnSpc>
              <a:spcBef>
                <a:spcPts val="0"/>
              </a:spcBef>
              <a:spcAft>
                <a:spcPts val="0"/>
              </a:spcAft>
              <a:buSzPts val="1400"/>
              <a:buFont typeface="Gill Sans"/>
              <a:buNone/>
              <a:defRPr sz="1800">
                <a:latin typeface="Gill Sans"/>
                <a:ea typeface="Gill Sans"/>
                <a:cs typeface="Gill Sans"/>
                <a:sym typeface="Gill Sans"/>
              </a:defRPr>
            </a:lvl7pPr>
            <a:lvl8pPr lvl="7" algn="l">
              <a:lnSpc>
                <a:spcPct val="100000"/>
              </a:lnSpc>
              <a:spcBef>
                <a:spcPts val="0"/>
              </a:spcBef>
              <a:spcAft>
                <a:spcPts val="0"/>
              </a:spcAft>
              <a:buSzPts val="1400"/>
              <a:buFont typeface="Gill Sans"/>
              <a:buNone/>
              <a:defRPr sz="1800">
                <a:latin typeface="Gill Sans"/>
                <a:ea typeface="Gill Sans"/>
                <a:cs typeface="Gill Sans"/>
                <a:sym typeface="Gill Sans"/>
              </a:defRPr>
            </a:lvl8pPr>
            <a:lvl9pPr lvl="8" algn="l">
              <a:lnSpc>
                <a:spcPct val="100000"/>
              </a:lnSpc>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46" name="Google Shape;246;p146"/>
          <p:cNvSpPr>
            <a:spLocks noGrp="1"/>
          </p:cNvSpPr>
          <p:nvPr>
            <p:ph type="pic" idx="2"/>
          </p:nvPr>
        </p:nvSpPr>
        <p:spPr>
          <a:xfrm>
            <a:off x="152400" y="841921"/>
            <a:ext cx="4419600" cy="4148700"/>
          </a:xfrm>
          <a:prstGeom prst="rect">
            <a:avLst/>
          </a:prstGeom>
          <a:solidFill>
            <a:srgbClr val="E7E7E5"/>
          </a:solidFill>
          <a:ln>
            <a:noFill/>
          </a:ln>
        </p:spPr>
      </p:sp>
      <p:sp>
        <p:nvSpPr>
          <p:cNvPr id="247" name="Google Shape;247;p14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8" name="Google Shape;248;p146"/>
          <p:cNvSpPr txBox="1">
            <a:spLocks noGrp="1"/>
          </p:cNvSpPr>
          <p:nvPr>
            <p:ph type="body" idx="1"/>
          </p:nvPr>
        </p:nvSpPr>
        <p:spPr>
          <a:xfrm rot="-5400000">
            <a:off x="3450910" y="1890753"/>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9"/>
        <p:cNvGrpSpPr/>
        <p:nvPr/>
      </p:nvGrpSpPr>
      <p:grpSpPr>
        <a:xfrm>
          <a:off x="0" y="0"/>
          <a:ext cx="0" cy="0"/>
          <a:chOff x="0" y="0"/>
          <a:chExt cx="0" cy="0"/>
        </a:xfrm>
      </p:grpSpPr>
      <p:sp>
        <p:nvSpPr>
          <p:cNvPr id="250" name="Google Shape;250;p1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14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800"/>
              </a:spcBef>
              <a:spcAft>
                <a:spcPts val="0"/>
              </a:spcAft>
              <a:buSzPts val="1200"/>
              <a:buChar char="–"/>
              <a:defRPr sz="1200"/>
            </a:lvl2pPr>
            <a:lvl3pPr marL="1371600" lvl="2" indent="-304800" algn="l">
              <a:lnSpc>
                <a:spcPct val="100000"/>
              </a:lnSpc>
              <a:spcBef>
                <a:spcPts val="800"/>
              </a:spcBef>
              <a:spcAft>
                <a:spcPts val="0"/>
              </a:spcAft>
              <a:buSzPts val="1200"/>
              <a:buChar char="•"/>
              <a:defRPr sz="1200"/>
            </a:lvl3pPr>
            <a:lvl4pPr marL="1828800" lvl="3" indent="-304800" algn="l">
              <a:lnSpc>
                <a:spcPct val="100000"/>
              </a:lnSpc>
              <a:spcBef>
                <a:spcPts val="320"/>
              </a:spcBef>
              <a:spcAft>
                <a:spcPts val="0"/>
              </a:spcAft>
              <a:buSzPts val="1200"/>
              <a:buChar char="–"/>
              <a:defRPr sz="1200"/>
            </a:lvl4pPr>
            <a:lvl5pPr marL="2286000" lvl="4" indent="-304800" algn="l">
              <a:lnSpc>
                <a:spcPct val="100000"/>
              </a:lnSpc>
              <a:spcBef>
                <a:spcPts val="280"/>
              </a:spcBef>
              <a:spcAft>
                <a:spcPts val="0"/>
              </a:spcAft>
              <a:buSzPts val="1200"/>
              <a:buChar char="»"/>
              <a:defRPr sz="1200"/>
            </a:lvl5pPr>
            <a:lvl6pPr marL="2743200" lvl="5" indent="-304800" algn="l">
              <a:lnSpc>
                <a:spcPct val="100000"/>
              </a:lnSpc>
              <a:spcBef>
                <a:spcPts val="400"/>
              </a:spcBef>
              <a:spcAft>
                <a:spcPts val="0"/>
              </a:spcAft>
              <a:buSzPts val="1200"/>
              <a:buChar char="•"/>
              <a:defRPr sz="1200"/>
            </a:lvl6pPr>
            <a:lvl7pPr marL="3200400" lvl="6" indent="-304800" algn="l">
              <a:lnSpc>
                <a:spcPct val="100000"/>
              </a:lnSpc>
              <a:spcBef>
                <a:spcPts val="400"/>
              </a:spcBef>
              <a:spcAft>
                <a:spcPts val="0"/>
              </a:spcAft>
              <a:buSzPts val="1200"/>
              <a:buChar char="•"/>
              <a:defRPr sz="1200"/>
            </a:lvl7pPr>
            <a:lvl8pPr marL="3657600" lvl="7" indent="-304800" algn="l">
              <a:lnSpc>
                <a:spcPct val="100000"/>
              </a:lnSpc>
              <a:spcBef>
                <a:spcPts val="400"/>
              </a:spcBef>
              <a:spcAft>
                <a:spcPts val="0"/>
              </a:spcAft>
              <a:buSzPts val="1200"/>
              <a:buChar char="•"/>
              <a:defRPr sz="1200"/>
            </a:lvl8pPr>
            <a:lvl9pPr marL="4114800" lvl="8" indent="-304800" algn="l">
              <a:lnSpc>
                <a:spcPct val="100000"/>
              </a:lnSpc>
              <a:spcBef>
                <a:spcPts val="400"/>
              </a:spcBef>
              <a:spcAft>
                <a:spcPts val="0"/>
              </a:spcAft>
              <a:buSzPts val="1200"/>
              <a:buChar char="•"/>
              <a:defRPr sz="1200"/>
            </a:lvl9pPr>
          </a:lstStyle>
          <a:p>
            <a:endParaRPr/>
          </a:p>
        </p:txBody>
      </p:sp>
      <p:sp>
        <p:nvSpPr>
          <p:cNvPr id="252" name="Google Shape;252;p14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800"/>
              </a:spcBef>
              <a:spcAft>
                <a:spcPts val="0"/>
              </a:spcAft>
              <a:buSzPts val="1200"/>
              <a:buChar char="–"/>
              <a:defRPr sz="1200"/>
            </a:lvl2pPr>
            <a:lvl3pPr marL="1371600" lvl="2" indent="-304800" algn="l">
              <a:lnSpc>
                <a:spcPct val="100000"/>
              </a:lnSpc>
              <a:spcBef>
                <a:spcPts val="800"/>
              </a:spcBef>
              <a:spcAft>
                <a:spcPts val="0"/>
              </a:spcAft>
              <a:buSzPts val="1200"/>
              <a:buChar char="•"/>
              <a:defRPr sz="1200"/>
            </a:lvl3pPr>
            <a:lvl4pPr marL="1828800" lvl="3" indent="-304800" algn="l">
              <a:lnSpc>
                <a:spcPct val="100000"/>
              </a:lnSpc>
              <a:spcBef>
                <a:spcPts val="320"/>
              </a:spcBef>
              <a:spcAft>
                <a:spcPts val="0"/>
              </a:spcAft>
              <a:buSzPts val="1200"/>
              <a:buChar char="–"/>
              <a:defRPr sz="1200"/>
            </a:lvl4pPr>
            <a:lvl5pPr marL="2286000" lvl="4" indent="-304800" algn="l">
              <a:lnSpc>
                <a:spcPct val="100000"/>
              </a:lnSpc>
              <a:spcBef>
                <a:spcPts val="280"/>
              </a:spcBef>
              <a:spcAft>
                <a:spcPts val="0"/>
              </a:spcAft>
              <a:buSzPts val="1200"/>
              <a:buChar char="»"/>
              <a:defRPr sz="1200"/>
            </a:lvl5pPr>
            <a:lvl6pPr marL="2743200" lvl="5" indent="-304800" algn="l">
              <a:lnSpc>
                <a:spcPct val="100000"/>
              </a:lnSpc>
              <a:spcBef>
                <a:spcPts val="400"/>
              </a:spcBef>
              <a:spcAft>
                <a:spcPts val="0"/>
              </a:spcAft>
              <a:buSzPts val="1200"/>
              <a:buChar char="•"/>
              <a:defRPr sz="1200"/>
            </a:lvl6pPr>
            <a:lvl7pPr marL="3200400" lvl="6" indent="-304800" algn="l">
              <a:lnSpc>
                <a:spcPct val="100000"/>
              </a:lnSpc>
              <a:spcBef>
                <a:spcPts val="400"/>
              </a:spcBef>
              <a:spcAft>
                <a:spcPts val="0"/>
              </a:spcAft>
              <a:buSzPts val="1200"/>
              <a:buChar char="•"/>
              <a:defRPr sz="1200"/>
            </a:lvl7pPr>
            <a:lvl8pPr marL="3657600" lvl="7" indent="-304800" algn="l">
              <a:lnSpc>
                <a:spcPct val="100000"/>
              </a:lnSpc>
              <a:spcBef>
                <a:spcPts val="400"/>
              </a:spcBef>
              <a:spcAft>
                <a:spcPts val="0"/>
              </a:spcAft>
              <a:buSzPts val="1200"/>
              <a:buChar char="•"/>
              <a:defRPr sz="1200"/>
            </a:lvl8pPr>
            <a:lvl9pPr marL="4114800" lvl="8" indent="-304800" algn="l">
              <a:lnSpc>
                <a:spcPct val="100000"/>
              </a:lnSpc>
              <a:spcBef>
                <a:spcPts val="400"/>
              </a:spcBef>
              <a:spcAft>
                <a:spcPts val="0"/>
              </a:spcAft>
              <a:buSzPts val="1200"/>
              <a:buChar char="•"/>
              <a:defRPr sz="1200"/>
            </a:lvl9pPr>
          </a:lstStyle>
          <a:p>
            <a:endParaRPr/>
          </a:p>
        </p:txBody>
      </p:sp>
      <p:sp>
        <p:nvSpPr>
          <p:cNvPr id="253" name="Google Shape;253;p14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54"/>
        <p:cNvGrpSpPr/>
        <p:nvPr/>
      </p:nvGrpSpPr>
      <p:grpSpPr>
        <a:xfrm>
          <a:off x="0" y="0"/>
          <a:ext cx="0" cy="0"/>
          <a:chOff x="0" y="0"/>
          <a:chExt cx="0" cy="0"/>
        </a:xfrm>
      </p:grpSpPr>
      <p:sp>
        <p:nvSpPr>
          <p:cNvPr id="255" name="Google Shape;255;p148"/>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56" name="Google Shape;256;p148"/>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7" name="Google Shape;257;p148"/>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8" name="Google Shape;258;p148"/>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9" name="Google Shape;259;p148"/>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0067B9"/>
              </a:buClr>
              <a:buSzPts val="2800"/>
              <a:buFont typeface="Cabin"/>
              <a:buNone/>
              <a:defRPr sz="2800" b="0" i="0" u="none" strike="noStrike" cap="none">
                <a:solidFill>
                  <a:srgbClr val="0067B9"/>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2">
  <p:cSld name="One Column_2">
    <p:bg>
      <p:bgPr>
        <a:solidFill>
          <a:srgbClr val="00427B"/>
        </a:solidFill>
        <a:effectLst/>
      </p:bgPr>
    </p:bg>
    <p:spTree>
      <p:nvGrpSpPr>
        <p:cNvPr id="1" name="Shape 260"/>
        <p:cNvGrpSpPr/>
        <p:nvPr/>
      </p:nvGrpSpPr>
      <p:grpSpPr>
        <a:xfrm>
          <a:off x="0" y="0"/>
          <a:ext cx="0" cy="0"/>
          <a:chOff x="0" y="0"/>
          <a:chExt cx="0" cy="0"/>
        </a:xfrm>
      </p:grpSpPr>
      <p:sp>
        <p:nvSpPr>
          <p:cNvPr id="261" name="Google Shape;261;p149"/>
          <p:cNvSpPr txBox="1">
            <a:spLocks noGrp="1"/>
          </p:cNvSpPr>
          <p:nvPr>
            <p:ph type="sldNum" idx="12"/>
          </p:nvPr>
        </p:nvSpPr>
        <p:spPr>
          <a:xfrm>
            <a:off x="8323878" y="4563665"/>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B4B4B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62" name="Google Shape;262;p149"/>
          <p:cNvSpPr/>
          <p:nvPr/>
        </p:nvSpPr>
        <p:spPr>
          <a:xfrm>
            <a:off x="0" y="4972594"/>
            <a:ext cx="9144000" cy="171000"/>
          </a:xfrm>
          <a:prstGeom prst="rect">
            <a:avLst/>
          </a:prstGeom>
          <a:solidFill>
            <a:srgbClr val="CC16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263"/>
        <p:cNvGrpSpPr/>
        <p:nvPr/>
      </p:nvGrpSpPr>
      <p:grpSpPr>
        <a:xfrm>
          <a:off x="0" y="0"/>
          <a:ext cx="0" cy="0"/>
          <a:chOff x="0" y="0"/>
          <a:chExt cx="0" cy="0"/>
        </a:xfrm>
      </p:grpSpPr>
      <p:sp>
        <p:nvSpPr>
          <p:cNvPr id="264" name="Google Shape;264;p150"/>
          <p:cNvSpPr txBox="1">
            <a:spLocks noGrp="1"/>
          </p:cNvSpPr>
          <p:nvPr>
            <p:ph type="body" idx="1"/>
          </p:nvPr>
        </p:nvSpPr>
        <p:spPr>
          <a:xfrm>
            <a:off x="685800" y="1200150"/>
            <a:ext cx="7772400" cy="3429000"/>
          </a:xfrm>
          <a:prstGeom prst="rect">
            <a:avLst/>
          </a:prstGeom>
          <a:noFill/>
          <a:ln>
            <a:noFill/>
          </a:ln>
        </p:spPr>
        <p:txBody>
          <a:bodyPr spcFirstLastPara="1" wrap="square" lIns="91425" tIns="45700" rIns="91425" bIns="45700"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65" name="Google Shape;265;p150"/>
          <p:cNvSpPr txBox="1">
            <a:spLocks noGrp="1"/>
          </p:cNvSpPr>
          <p:nvPr>
            <p:ph type="dt" idx="10"/>
          </p:nvPr>
        </p:nvSpPr>
        <p:spPr>
          <a:xfrm>
            <a:off x="152400" y="4890702"/>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66" name="Google Shape;266;p150"/>
          <p:cNvSpPr txBox="1">
            <a:spLocks noGrp="1"/>
          </p:cNvSpPr>
          <p:nvPr>
            <p:ph type="ftr" idx="11"/>
          </p:nvPr>
        </p:nvSpPr>
        <p:spPr>
          <a:xfrm>
            <a:off x="3124200" y="4890702"/>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67" name="Google Shape;267;p150"/>
          <p:cNvSpPr txBox="1">
            <a:spLocks noGrp="1"/>
          </p:cNvSpPr>
          <p:nvPr>
            <p:ph type="sldNum" idx="12"/>
          </p:nvPr>
        </p:nvSpPr>
        <p:spPr>
          <a:xfrm>
            <a:off x="6858000" y="4890702"/>
            <a:ext cx="2133600" cy="138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68" name="Google Shape;268;p150"/>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69"/>
        <p:cNvGrpSpPr/>
        <p:nvPr/>
      </p:nvGrpSpPr>
      <p:grpSpPr>
        <a:xfrm>
          <a:off x="0" y="0"/>
          <a:ext cx="0" cy="0"/>
          <a:chOff x="0" y="0"/>
          <a:chExt cx="0" cy="0"/>
        </a:xfrm>
      </p:grpSpPr>
      <p:sp>
        <p:nvSpPr>
          <p:cNvPr id="270" name="Google Shape;270;p151"/>
          <p:cNvSpPr txBox="1">
            <a:spLocks noGrp="1"/>
          </p:cNvSpPr>
          <p:nvPr>
            <p:ph type="body" idx="1"/>
          </p:nvPr>
        </p:nvSpPr>
        <p:spPr>
          <a:xfrm>
            <a:off x="4833306"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1" name="Google Shape;271;p1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51"/>
          <p:cNvSpPr txBox="1">
            <a:spLocks noGrp="1"/>
          </p:cNvSpPr>
          <p:nvPr>
            <p:ph type="body" idx="2"/>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3" name="Google Shape;273;p15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
    <p:spTree>
      <p:nvGrpSpPr>
        <p:cNvPr id="1" name="Shape 274"/>
        <p:cNvGrpSpPr/>
        <p:nvPr/>
      </p:nvGrpSpPr>
      <p:grpSpPr>
        <a:xfrm>
          <a:off x="0" y="0"/>
          <a:ext cx="0" cy="0"/>
          <a:chOff x="0" y="0"/>
          <a:chExt cx="0" cy="0"/>
        </a:xfrm>
      </p:grpSpPr>
      <p:sp>
        <p:nvSpPr>
          <p:cNvPr id="275" name="Google Shape;275;p152"/>
          <p:cNvSpPr txBox="1">
            <a:spLocks noGrp="1"/>
          </p:cNvSpPr>
          <p:nvPr>
            <p:ph type="body" idx="1"/>
          </p:nvPr>
        </p:nvSpPr>
        <p:spPr>
          <a:xfrm>
            <a:off x="4833306"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6" name="Google Shape;276;p1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152"/>
          <p:cNvSpPr txBox="1">
            <a:spLocks noGrp="1"/>
          </p:cNvSpPr>
          <p:nvPr>
            <p:ph type="body" idx="2"/>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Font typeface="Arial"/>
              <a:buChar char="•"/>
              <a:defRPr sz="1400">
                <a:latin typeface="Arial"/>
                <a:ea typeface="Arial"/>
                <a:cs typeface="Arial"/>
                <a:sym typeface="Arial"/>
              </a:defRPr>
            </a:lvl1pPr>
            <a:lvl2pPr marL="914400" lvl="1" indent="-304800" algn="l">
              <a:lnSpc>
                <a:spcPct val="100000"/>
              </a:lnSpc>
              <a:spcBef>
                <a:spcPts val="800"/>
              </a:spcBef>
              <a:spcAft>
                <a:spcPts val="0"/>
              </a:spcAft>
              <a:buSzPts val="1200"/>
              <a:buFont typeface="Arial"/>
              <a:buChar char="–"/>
              <a:defRPr sz="1200">
                <a:latin typeface="Arial"/>
                <a:ea typeface="Arial"/>
                <a:cs typeface="Arial"/>
                <a:sym typeface="Arial"/>
              </a:defRPr>
            </a:lvl2pPr>
            <a:lvl3pPr marL="1371600" lvl="2" indent="-304800" algn="l">
              <a:lnSpc>
                <a:spcPct val="100000"/>
              </a:lnSpc>
              <a:spcBef>
                <a:spcPts val="800"/>
              </a:spcBef>
              <a:spcAft>
                <a:spcPts val="0"/>
              </a:spcAft>
              <a:buSzPts val="1200"/>
              <a:buFont typeface="Arial"/>
              <a:buChar char="•"/>
              <a:defRPr sz="1200">
                <a:latin typeface="Arial"/>
                <a:ea typeface="Arial"/>
                <a:cs typeface="Arial"/>
                <a:sym typeface="Arial"/>
              </a:defRPr>
            </a:lvl3pPr>
            <a:lvl4pPr marL="1828800" lvl="3" indent="-304800" algn="l">
              <a:lnSpc>
                <a:spcPct val="100000"/>
              </a:lnSpc>
              <a:spcBef>
                <a:spcPts val="320"/>
              </a:spcBef>
              <a:spcAft>
                <a:spcPts val="0"/>
              </a:spcAft>
              <a:buSzPts val="1200"/>
              <a:buFont typeface="Arial"/>
              <a:buChar char="–"/>
              <a:defRPr sz="1200">
                <a:latin typeface="Arial"/>
                <a:ea typeface="Arial"/>
                <a:cs typeface="Arial"/>
                <a:sym typeface="Arial"/>
              </a:defRPr>
            </a:lvl4pPr>
            <a:lvl5pPr marL="2286000" lvl="4" indent="-304800" algn="l">
              <a:lnSpc>
                <a:spcPct val="100000"/>
              </a:lnSpc>
              <a:spcBef>
                <a:spcPts val="280"/>
              </a:spcBef>
              <a:spcAft>
                <a:spcPts val="0"/>
              </a:spcAft>
              <a:buSzPts val="1200"/>
              <a:buFont typeface="Arial"/>
              <a:buChar char="»"/>
              <a:defRPr sz="1200">
                <a:latin typeface="Arial"/>
                <a:ea typeface="Arial"/>
                <a:cs typeface="Arial"/>
                <a:sym typeface="Arial"/>
              </a:defRPr>
            </a:lvl5pPr>
            <a:lvl6pPr marL="2743200" lvl="5" indent="-304800" algn="l">
              <a:lnSpc>
                <a:spcPct val="100000"/>
              </a:lnSpc>
              <a:spcBef>
                <a:spcPts val="400"/>
              </a:spcBef>
              <a:spcAft>
                <a:spcPts val="0"/>
              </a:spcAft>
              <a:buSzPts val="1200"/>
              <a:buFont typeface="Arial"/>
              <a:buChar char="•"/>
              <a:defRPr sz="1200">
                <a:latin typeface="Arial"/>
                <a:ea typeface="Arial"/>
                <a:cs typeface="Arial"/>
                <a:sym typeface="Arial"/>
              </a:defRPr>
            </a:lvl6pPr>
            <a:lvl7pPr marL="3200400" lvl="6" indent="-304800" algn="l">
              <a:lnSpc>
                <a:spcPct val="100000"/>
              </a:lnSpc>
              <a:spcBef>
                <a:spcPts val="400"/>
              </a:spcBef>
              <a:spcAft>
                <a:spcPts val="0"/>
              </a:spcAft>
              <a:buSzPts val="1200"/>
              <a:buFont typeface="Arial"/>
              <a:buChar char="•"/>
              <a:defRPr sz="1200">
                <a:latin typeface="Arial"/>
                <a:ea typeface="Arial"/>
                <a:cs typeface="Arial"/>
                <a:sym typeface="Arial"/>
              </a:defRPr>
            </a:lvl7pPr>
            <a:lvl8pPr marL="3657600" lvl="7" indent="-304800" algn="l">
              <a:lnSpc>
                <a:spcPct val="100000"/>
              </a:lnSpc>
              <a:spcBef>
                <a:spcPts val="400"/>
              </a:spcBef>
              <a:spcAft>
                <a:spcPts val="0"/>
              </a:spcAft>
              <a:buSzPts val="1200"/>
              <a:buFont typeface="Arial"/>
              <a:buChar char="•"/>
              <a:defRPr sz="1200">
                <a:latin typeface="Arial"/>
                <a:ea typeface="Arial"/>
                <a:cs typeface="Arial"/>
                <a:sym typeface="Arial"/>
              </a:defRPr>
            </a:lvl8pPr>
            <a:lvl9pPr marL="4114800" lvl="8" indent="-304800" algn="l">
              <a:lnSpc>
                <a:spcPct val="100000"/>
              </a:lnSpc>
              <a:spcBef>
                <a:spcPts val="400"/>
              </a:spcBef>
              <a:spcAft>
                <a:spcPts val="0"/>
              </a:spcAft>
              <a:buSzPts val="1200"/>
              <a:buFont typeface="Arial"/>
              <a:buChar char="•"/>
              <a:defRPr sz="1200">
                <a:latin typeface="Arial"/>
                <a:ea typeface="Arial"/>
                <a:cs typeface="Arial"/>
                <a:sym typeface="Arial"/>
              </a:defRPr>
            </a:lvl9pPr>
          </a:lstStyle>
          <a:p>
            <a:endParaRPr/>
          </a:p>
        </p:txBody>
      </p:sp>
      <p:sp>
        <p:nvSpPr>
          <p:cNvPr id="278" name="Google Shape;278;p1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9"/>
        <p:cNvGrpSpPr/>
        <p:nvPr/>
      </p:nvGrpSpPr>
      <p:grpSpPr>
        <a:xfrm>
          <a:off x="0" y="0"/>
          <a:ext cx="0" cy="0"/>
          <a:chOff x="0" y="0"/>
          <a:chExt cx="0" cy="0"/>
        </a:xfrm>
      </p:grpSpPr>
      <p:sp>
        <p:nvSpPr>
          <p:cNvPr id="280" name="Google Shape;280;p153"/>
          <p:cNvSpPr txBox="1">
            <a:spLocks noGrp="1"/>
          </p:cNvSpPr>
          <p:nvPr>
            <p:ph type="title"/>
          </p:nvPr>
        </p:nvSpPr>
        <p:spPr>
          <a:xfrm>
            <a:off x="686104" y="677485"/>
            <a:ext cx="7772400" cy="458100"/>
          </a:xfrm>
          <a:prstGeom prst="rect">
            <a:avLst/>
          </a:prstGeom>
          <a:noFill/>
          <a:ln>
            <a:noFill/>
          </a:ln>
        </p:spPr>
        <p:txBody>
          <a:bodyPr spcFirstLastPara="1" wrap="square" lIns="91425" tIns="45700" rIns="91425" bIns="45700" anchor="b" anchorCtr="0">
            <a:noAutofit/>
          </a:bodyPr>
          <a:lstStyle>
            <a:lvl1pPr marR="0" lvl="0" algn="l">
              <a:lnSpc>
                <a:spcPct val="100000"/>
              </a:lnSpc>
              <a:spcBef>
                <a:spcPts val="0"/>
              </a:spcBef>
              <a:spcAft>
                <a:spcPts val="0"/>
              </a:spcAft>
              <a:buClr>
                <a:srgbClr val="BA0C2F"/>
              </a:buClr>
              <a:buSzPts val="2400"/>
              <a:buFont typeface="Cabin"/>
              <a:buNone/>
              <a:defRPr sz="24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1" name="Google Shape;281;p153"/>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30200" algn="l">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82" name="Google Shape;282;p153"/>
          <p:cNvSpPr txBox="1">
            <a:spLocks noGrp="1"/>
          </p:cNvSpPr>
          <p:nvPr>
            <p:ph type="dt" idx="10"/>
          </p:nvPr>
        </p:nvSpPr>
        <p:spPr>
          <a:xfrm>
            <a:off x="152400" y="4825484"/>
            <a:ext cx="2133600" cy="1845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3" name="Google Shape;283;p153"/>
          <p:cNvSpPr txBox="1">
            <a:spLocks noGrp="1"/>
          </p:cNvSpPr>
          <p:nvPr>
            <p:ph type="ftr" idx="11"/>
          </p:nvPr>
        </p:nvSpPr>
        <p:spPr>
          <a:xfrm>
            <a:off x="3124200" y="4825484"/>
            <a:ext cx="2895600" cy="1845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4" name="Google Shape;284;p153"/>
          <p:cNvSpPr txBox="1">
            <a:spLocks noGrp="1"/>
          </p:cNvSpPr>
          <p:nvPr>
            <p:ph type="sldNum" idx="12"/>
          </p:nvPr>
        </p:nvSpPr>
        <p:spPr>
          <a:xfrm>
            <a:off x="6858000" y="4825484"/>
            <a:ext cx="2133600" cy="1845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888888"/>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10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0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800"/>
              </a:spcBef>
              <a:spcAft>
                <a:spcPts val="0"/>
              </a:spcAft>
              <a:buSzPts val="1600"/>
              <a:buChar char="–"/>
              <a:defRPr/>
            </a:lvl2pPr>
            <a:lvl3pPr marL="1371600" lvl="2" indent="-342900" algn="l">
              <a:lnSpc>
                <a:spcPct val="100000"/>
              </a:lnSpc>
              <a:spcBef>
                <a:spcPts val="800"/>
              </a:spcBef>
              <a:spcAft>
                <a:spcPts val="0"/>
              </a:spcAft>
              <a:buSzPts val="1800"/>
              <a:buChar char="•"/>
              <a:defRPr/>
            </a:lvl3pPr>
            <a:lvl4pPr marL="1828800" lvl="3" indent="-330200" algn="l">
              <a:lnSpc>
                <a:spcPct val="100000"/>
              </a:lnSpc>
              <a:spcBef>
                <a:spcPts val="320"/>
              </a:spcBef>
              <a:spcAft>
                <a:spcPts val="0"/>
              </a:spcAft>
              <a:buSzPts val="1600"/>
              <a:buChar char="–"/>
              <a:defRPr/>
            </a:lvl4pPr>
            <a:lvl5pPr marL="2286000" lvl="4" indent="-317500" algn="l">
              <a:lnSpc>
                <a:spcPct val="100000"/>
              </a:lnSpc>
              <a:spcBef>
                <a:spcPts val="280"/>
              </a:spcBef>
              <a:spcAft>
                <a:spcPts val="0"/>
              </a:spcAft>
              <a:buSzPts val="14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4" name="Google Shape;34;p10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285"/>
        <p:cNvGrpSpPr/>
        <p:nvPr/>
      </p:nvGrpSpPr>
      <p:grpSpPr>
        <a:xfrm>
          <a:off x="0" y="0"/>
          <a:ext cx="0" cy="0"/>
          <a:chOff x="0" y="0"/>
          <a:chExt cx="0" cy="0"/>
        </a:xfrm>
      </p:grpSpPr>
      <p:sp>
        <p:nvSpPr>
          <p:cNvPr id="286" name="Google Shape;286;p154"/>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7" name="Google Shape;287;p154"/>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88" name="Google Shape;288;p154"/>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35"/>
        <p:cNvGrpSpPr/>
        <p:nvPr/>
      </p:nvGrpSpPr>
      <p:grpSpPr>
        <a:xfrm>
          <a:off x="0" y="0"/>
          <a:ext cx="0" cy="0"/>
          <a:chOff x="0" y="0"/>
          <a:chExt cx="0" cy="0"/>
        </a:xfrm>
      </p:grpSpPr>
      <p:sp>
        <p:nvSpPr>
          <p:cNvPr id="36" name="Google Shape;36;p10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109"/>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2"/>
              </a:buClr>
              <a:buSzPts val="1400"/>
              <a:buNone/>
              <a:defRPr sz="2400" i="0" u="none" strike="noStrike" cap="none">
                <a:solidFill>
                  <a:schemeClr val="dk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8" name="Google Shape;38;p109"/>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39"/>
        <p:cNvGrpSpPr/>
        <p:nvPr/>
      </p:nvGrpSpPr>
      <p:grpSpPr>
        <a:xfrm>
          <a:off x="0" y="0"/>
          <a:ext cx="0" cy="0"/>
          <a:chOff x="0" y="0"/>
          <a:chExt cx="0" cy="0"/>
        </a:xfrm>
      </p:grpSpPr>
      <p:sp>
        <p:nvSpPr>
          <p:cNvPr id="40" name="Google Shape;40;p11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11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accent2"/>
              </a:buClr>
              <a:buSzPts val="1400"/>
              <a:buNone/>
              <a:defRPr sz="2400" i="0" u="none" strike="noStrike" cap="none">
                <a:solidFill>
                  <a:schemeClr val="accent2"/>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11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a:lnSpc>
                <a:spcPct val="100000"/>
              </a:lnSpc>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a:lnSpc>
                <a:spcPct val="100000"/>
              </a:lnSpc>
              <a:spcBef>
                <a:spcPts val="320"/>
              </a:spcBef>
              <a:spcAft>
                <a:spcPts val="0"/>
              </a:spcAft>
              <a:buClr>
                <a:srgbClr val="6C6463"/>
              </a:buClr>
              <a:buSzPts val="1600"/>
              <a:buChar char="–"/>
              <a:defRPr sz="1600" i="0" u="none" strike="noStrike" cap="none">
                <a:solidFill>
                  <a:srgbClr val="6C6463"/>
                </a:solidFill>
              </a:defRPr>
            </a:lvl4pPr>
            <a:lvl5pPr marL="2286000" marR="0" lvl="4" indent="-317500" algn="l">
              <a:lnSpc>
                <a:spcPct val="100000"/>
              </a:lnSpc>
              <a:spcBef>
                <a:spcPts val="280"/>
              </a:spcBef>
              <a:spcAft>
                <a:spcPts val="0"/>
              </a:spcAft>
              <a:buClr>
                <a:srgbClr val="6C6463"/>
              </a:buClr>
              <a:buSzPts val="1400"/>
              <a:buChar char="»"/>
              <a:defRPr sz="1400" i="0" u="none" strike="noStrike" cap="none">
                <a:solidFill>
                  <a:srgbClr val="6C6463"/>
                </a:solidFill>
              </a:defRPr>
            </a:lvl5pPr>
            <a:lvl6pPr marL="2743200" marR="0" lvl="5" indent="-355600" algn="l">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43"/>
        <p:cNvGrpSpPr/>
        <p:nvPr/>
      </p:nvGrpSpPr>
      <p:grpSpPr>
        <a:xfrm>
          <a:off x="0" y="0"/>
          <a:ext cx="0" cy="0"/>
          <a:chOff x="0" y="0"/>
          <a:chExt cx="0" cy="0"/>
        </a:xfrm>
      </p:grpSpPr>
      <p:pic>
        <p:nvPicPr>
          <p:cNvPr id="44" name="Google Shape;44;p112"/>
          <p:cNvPicPr preferRelativeResize="0"/>
          <p:nvPr/>
        </p:nvPicPr>
        <p:blipFill rotWithShape="1">
          <a:blip r:embed="rId2">
            <a:alphaModFix/>
          </a:blip>
          <a:srcRect/>
          <a:stretch/>
        </p:blipFill>
        <p:spPr>
          <a:xfrm>
            <a:off x="152400" y="152761"/>
            <a:ext cx="8839200" cy="4838100"/>
          </a:xfrm>
          <a:prstGeom prst="rect">
            <a:avLst/>
          </a:prstGeom>
          <a:noFill/>
          <a:ln>
            <a:noFill/>
          </a:ln>
        </p:spPr>
      </p:pic>
      <p:sp>
        <p:nvSpPr>
          <p:cNvPr id="45" name="Google Shape;45;p112"/>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 name="Google Shape;46;p11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112"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sp>
        <p:nvSpPr>
          <p:cNvPr id="48" name="Google Shape;48;p112"/>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R="0" lvl="2" algn="ctr">
              <a:lnSpc>
                <a:spcPct val="100000"/>
              </a:lnSpc>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9" name="Google Shape;49;p11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50" name="Google Shape;50;p112"/>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51"/>
        <p:cNvGrpSpPr/>
        <p:nvPr/>
      </p:nvGrpSpPr>
      <p:grpSpPr>
        <a:xfrm>
          <a:off x="0" y="0"/>
          <a:ext cx="0" cy="0"/>
          <a:chOff x="0" y="0"/>
          <a:chExt cx="0" cy="0"/>
        </a:xfrm>
      </p:grpSpPr>
      <p:pic>
        <p:nvPicPr>
          <p:cNvPr id="52" name="Google Shape;52;p113"/>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53" name="Google Shape;53;p11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13"/>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a:lnSpc>
                <a:spcPct val="100000"/>
              </a:lnSpc>
              <a:spcBef>
                <a:spcPts val="0"/>
              </a:spcBef>
              <a:spcAft>
                <a:spcPts val="0"/>
              </a:spcAft>
              <a:buClr>
                <a:schemeClr val="lt1"/>
              </a:buClr>
              <a:buSzPts val="1400"/>
              <a:buNone/>
              <a:defRPr sz="2400" i="0" u="none" strike="noStrike" cap="none">
                <a:solidFill>
                  <a:schemeClr val="lt1"/>
                </a:solidFil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13"/>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56" name="Google Shape;56;p113"/>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57" name="Google Shape;57;p113"/>
          <p:cNvSpPr txBox="1">
            <a:spLocks noGrp="1"/>
          </p:cNvSpPr>
          <p:nvPr>
            <p:ph type="body" idx="2"/>
          </p:nvPr>
        </p:nvSpPr>
        <p:spPr>
          <a:xfrm rot="-5400000">
            <a:off x="7870634"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a:lnSpc>
                <a:spcPct val="100000"/>
              </a:lnSpc>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a:lnSpc>
                <a:spcPct val="100000"/>
              </a:lnSpc>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58" name="Google Shape;58;p113"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59" name="Google Shape;59;p113"/>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04"/>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2"/>
              </a:buClr>
              <a:buSzPts val="1400"/>
              <a:buFont typeface="Arial"/>
              <a:buNone/>
              <a:defRPr sz="2400" b="1" i="0" u="none" strike="noStrike" cap="none">
                <a:solidFill>
                  <a:schemeClr val="accen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04"/>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Arial"/>
                <a:ea typeface="Arial"/>
                <a:cs typeface="Arial"/>
                <a:sym typeface="Arial"/>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Arial"/>
                <a:ea typeface="Arial"/>
                <a:cs typeface="Arial"/>
                <a:sym typeface="Arial"/>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04"/>
          <p:cNvSpPr txBox="1">
            <a:spLocks noGrp="1"/>
          </p:cNvSpPr>
          <p:nvPr>
            <p:ph type="sldNum" idx="12"/>
          </p:nvPr>
        </p:nvSpPr>
        <p:spPr>
          <a:xfrm>
            <a:off x="6858000" y="4825484"/>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04"/>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104.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8" Type="http://schemas.openxmlformats.org/officeDocument/2006/relationships/hyperlink" Target="https://datim.zendesk.com/hc/en-us/articles/4405146761748-DATIM-Data-Approval-Level-Statuses-and-Actions-HRH" TargetMode="External"/><Relationship Id="rId3" Type="http://schemas.openxmlformats.org/officeDocument/2006/relationships/hyperlink" Target="https://datim.zendesk.com/hc/en-us/article_attachments/9179676650004/Intro_to_PEPFAR_HRH_Inventory.pdf" TargetMode="External"/><Relationship Id="rId7" Type="http://schemas.openxmlformats.org/officeDocument/2006/relationships/hyperlink" Target="https://datim.zendesk.com/hc/en-us/articles/4404265466516-User-Administration-Creating-New-HRH-User-Accounts" TargetMode="External"/><Relationship Id="rId2" Type="http://schemas.openxmlformats.org/officeDocument/2006/relationships/notesSlide" Target="../notesSlides/notesSlide108.xml"/><Relationship Id="rId1" Type="http://schemas.openxmlformats.org/officeDocument/2006/relationships/slideLayout" Target="../slideLayouts/slideLayout7.xml"/><Relationship Id="rId6" Type="http://schemas.openxmlformats.org/officeDocument/2006/relationships/hyperlink" Target="https://datim.zendesk.com/hc/en-us/articles/4405353603988-HRH-Inventory-FAQ" TargetMode="External"/><Relationship Id="rId11" Type="http://schemas.openxmlformats.org/officeDocument/2006/relationships/image" Target="../media/image70.png"/><Relationship Id="rId5" Type="http://schemas.openxmlformats.org/officeDocument/2006/relationships/hyperlink" Target="https://datim.zendesk.com/hc/en-us/articles/4406475964820-HRH-Handbook-and-FTE-Calculator" TargetMode="External"/><Relationship Id="rId10" Type="http://schemas.openxmlformats.org/officeDocument/2006/relationships/image" Target="../media/image69.png"/><Relationship Id="rId4" Type="http://schemas.openxmlformats.org/officeDocument/2006/relationships/hyperlink" Target="https://datim.zendesk.com/hc/en-us/articles/4405664237460-HRH-Definitions" TargetMode="External"/><Relationship Id="rId9" Type="http://schemas.openxmlformats.org/officeDocument/2006/relationships/hyperlink" Target="https://datim.zendesk.com/hc/en-us/sections/4402535379092-HRH" TargetMode="Externa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help.datim.org/hc/en-us/sections/4402535379092-HRH"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help.datim.org/hc/article_attachments/2141319174734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help.datim.org/hc/en-us/sections/4402535379092-HRH"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help.datim.org/hc/en-us/sections/4402535379092-HRH"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help.datim.org/hc/en-us/sections/4402535379092-HRH"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ghsddatasystems.zendesk.com/hc/en-us/requests/new" TargetMode="External"/><Relationship Id="rId2" Type="http://schemas.openxmlformats.org/officeDocument/2006/relationships/notesSlide" Target="../notesSlides/notesSlide92.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93.xml.rels><?xml version="1.0" encoding="UTF-8" standalone="yes"?>
<Relationships xmlns="http://schemas.openxmlformats.org/package/2006/relationships"><Relationship Id="rId3" Type="http://schemas.openxmlformats.org/officeDocument/2006/relationships/hyperlink" Target="https://register.datim.org/" TargetMode="External"/><Relationship Id="rId2" Type="http://schemas.openxmlformats.org/officeDocument/2006/relationships/notesSlide" Target="../notesSlides/notesSlide9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9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9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9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9.png"/><Relationship Id="rId4"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a:t>
            </a:fld>
            <a:endParaRPr lang="en"/>
          </a:p>
        </p:txBody>
      </p:sp>
      <p:sp>
        <p:nvSpPr>
          <p:cNvPr id="294" name="Google Shape;294;p1"/>
          <p:cNvSpPr txBox="1">
            <a:spLocks noGrp="1"/>
          </p:cNvSpPr>
          <p:nvPr>
            <p:ph type="ctrTitle"/>
          </p:nvPr>
        </p:nvSpPr>
        <p:spPr>
          <a:xfrm>
            <a:off x="453378" y="2880668"/>
            <a:ext cx="7076974" cy="891382"/>
          </a:xfrm>
          <a:prstGeom prst="rect">
            <a:avLst/>
          </a:prstGeom>
          <a:solidFill>
            <a:srgbClr val="FFFFFF">
              <a:alpha val="85098"/>
            </a:srgbClr>
          </a:solidFill>
          <a:ln>
            <a:noFill/>
          </a:ln>
        </p:spPr>
        <p:txBody>
          <a:bodyPr spcFirstLastPara="1" wrap="square" lIns="91425" tIns="91425" rIns="91425" bIns="91425" anchor="b" anchorCtr="0">
            <a:noAutofit/>
          </a:bodyPr>
          <a:lstStyle/>
          <a:p>
            <a:r>
              <a:rPr lang="fr-FR"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Inventaire </a:t>
            </a:r>
            <a:r>
              <a:rPr lang="fr-FR" dirty="0">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des Ressources Humaines pour la Santé (RHS)</a:t>
            </a:r>
            <a:r>
              <a:rPr lang="fr-FR"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AF24 - Formation des partenaires de mise en œuvre</a:t>
            </a:r>
          </a:p>
        </p:txBody>
      </p:sp>
      <p:sp>
        <p:nvSpPr>
          <p:cNvPr id="295" name="Google Shape;295;p1"/>
          <p:cNvSpPr txBox="1">
            <a:spLocks noGrp="1"/>
          </p:cNvSpPr>
          <p:nvPr>
            <p:ph type="subTitle" idx="1"/>
          </p:nvPr>
        </p:nvSpPr>
        <p:spPr>
          <a:xfrm>
            <a:off x="376149" y="3772050"/>
            <a:ext cx="3429000" cy="7643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fr-FR" dirty="0">
                <a:latin typeface="Arial"/>
                <a:ea typeface="Arial"/>
                <a:cs typeface="Arial"/>
                <a:sym typeface="Arial"/>
              </a:rPr>
              <a:t>3 octobre 2024</a:t>
            </a:r>
          </a:p>
          <a:p>
            <a:pPr marL="0" lvl="0" indent="0" algn="l" rtl="0">
              <a:lnSpc>
                <a:spcPct val="100000"/>
              </a:lnSpc>
              <a:spcBef>
                <a:spcPts val="1200"/>
              </a:spcBef>
              <a:spcAft>
                <a:spcPts val="0"/>
              </a:spcAft>
              <a:buSzPts val="1600"/>
              <a:buNone/>
            </a:pPr>
            <a:endParaRPr dirty="0">
              <a:latin typeface="Arial"/>
              <a:ea typeface="Arial"/>
              <a:cs typeface="Arial"/>
              <a:sym typeface="Arial"/>
            </a:endParaRPr>
          </a:p>
          <a:p>
            <a:pPr marL="0" lvl="0" indent="0" algn="l" rtl="0">
              <a:lnSpc>
                <a:spcPct val="115000"/>
              </a:lnSpc>
              <a:spcBef>
                <a:spcPts val="1200"/>
              </a:spcBef>
              <a:spcAft>
                <a:spcPts val="0"/>
              </a:spcAft>
              <a:buClr>
                <a:schemeClr val="lt1"/>
              </a:buClr>
              <a:buSzPts val="1600"/>
              <a:buFont typeface="Arial"/>
              <a:buNone/>
            </a:pPr>
            <a:endParaRPr dirty="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2"/>
          <p:cNvSpPr txBox="1">
            <a:spLocks noGrp="1"/>
          </p:cNvSpPr>
          <p:nvPr>
            <p:ph type="title"/>
          </p:nvPr>
        </p:nvSpPr>
        <p:spPr>
          <a:xfrm>
            <a:off x="536125" y="2358700"/>
            <a:ext cx="6213300" cy="171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dirty="0">
                <a:solidFill>
                  <a:schemeClr val="lt1"/>
                </a:solidFill>
              </a:rPr>
              <a:t>Calendrier des rapports sur les ressources humaines pour l'exercice 2024</a:t>
            </a:r>
          </a:p>
          <a:p>
            <a:pPr marL="0" lvl="0" indent="0" algn="l" rtl="0">
              <a:lnSpc>
                <a:spcPct val="100000"/>
              </a:lnSpc>
              <a:spcBef>
                <a:spcPts val="0"/>
              </a:spcBef>
              <a:spcAft>
                <a:spcPts val="0"/>
              </a:spcAft>
              <a:buClr>
                <a:schemeClr val="dk1"/>
              </a:buClr>
              <a:buSzPts val="1100"/>
              <a:buFont typeface="Arial"/>
              <a:buNone/>
            </a:pPr>
            <a:r>
              <a:rPr lang="fr-FR" sz="1600" b="0" dirty="0">
                <a:solidFill>
                  <a:schemeClr val="lt1"/>
                </a:solidFill>
              </a:rPr>
              <a:t>Tegha Dominic Mbah, ASAP II Conseiller</a:t>
            </a:r>
          </a:p>
          <a:p>
            <a:pPr marL="0" lvl="0" indent="0" algn="l" rtl="0">
              <a:lnSpc>
                <a:spcPct val="100000"/>
              </a:lnSpc>
              <a:spcBef>
                <a:spcPts val="80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SzPts val="1400"/>
              <a:buNone/>
            </a:pPr>
            <a:endParaRPr b="0" dirty="0">
              <a:latin typeface="Arial"/>
              <a:ea typeface="Arial"/>
              <a:cs typeface="Arial"/>
              <a:sym typeface="Arial"/>
            </a:endParaRPr>
          </a:p>
        </p:txBody>
      </p:sp>
      <p:sp>
        <p:nvSpPr>
          <p:cNvPr id="384" name="Google Shape;384;p1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a:t>
            </a:fld>
            <a:endParaRPr lang="en"/>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92"/>
          <p:cNvSpPr txBox="1">
            <a:spLocks noGrp="1"/>
          </p:cNvSpPr>
          <p:nvPr>
            <p:ph type="body" idx="4294967295"/>
          </p:nvPr>
        </p:nvSpPr>
        <p:spPr>
          <a:xfrm>
            <a:off x="172515" y="962212"/>
            <a:ext cx="7845300" cy="65659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Clr>
                <a:schemeClr val="dk1"/>
              </a:buClr>
              <a:buSzPts val="2000"/>
              <a:buNone/>
            </a:pPr>
            <a:r>
              <a:rPr lang="fr-FR" sz="2000" dirty="0">
                <a:solidFill>
                  <a:schemeClr val="dk1"/>
                </a:solidFill>
              </a:rPr>
              <a:t>Si votre modèle est téléchargé avec succès, vous verrez le statut suivant :</a:t>
            </a:r>
          </a:p>
        </p:txBody>
      </p:sp>
      <p:sp>
        <p:nvSpPr>
          <p:cNvPr id="1226" name="Google Shape;1226;p92"/>
          <p:cNvSpPr txBox="1"/>
          <p:nvPr/>
        </p:nvSpPr>
        <p:spPr>
          <a:xfrm>
            <a:off x="172514" y="2857487"/>
            <a:ext cx="8768100" cy="55399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r>
              <a:rPr lang="fr-FR" sz="2000" b="0" i="0" u="none" strike="noStrike" cap="none" dirty="0">
                <a:solidFill>
                  <a:schemeClr val="dk1"/>
                </a:solidFill>
                <a:latin typeface="Calibri"/>
                <a:ea typeface="Calibri"/>
                <a:cs typeface="Calibri"/>
                <a:sym typeface="Calibri"/>
              </a:rPr>
              <a:t>S'il y a une erreur dans votre modèle téléchargé, vous verrez le statut d'erreur suivant :</a:t>
            </a:r>
          </a:p>
        </p:txBody>
      </p:sp>
      <p:pic>
        <p:nvPicPr>
          <p:cNvPr id="1227" name="Google Shape;1227;p92"/>
          <p:cNvPicPr preferRelativeResize="0"/>
          <p:nvPr/>
        </p:nvPicPr>
        <p:blipFill rotWithShape="1">
          <a:blip r:embed="rId3">
            <a:alphaModFix/>
          </a:blip>
          <a:srcRect/>
          <a:stretch/>
        </p:blipFill>
        <p:spPr>
          <a:xfrm>
            <a:off x="172515" y="3306325"/>
            <a:ext cx="6507459" cy="999512"/>
          </a:xfrm>
          <a:prstGeom prst="rect">
            <a:avLst/>
          </a:prstGeom>
          <a:noFill/>
          <a:ln w="9525" cap="flat" cmpd="sng">
            <a:solidFill>
              <a:schemeClr val="dk1"/>
            </a:solidFill>
            <a:prstDash val="solid"/>
            <a:round/>
            <a:headEnd type="none" w="sm" len="sm"/>
            <a:tailEnd type="none" w="sm" len="sm"/>
          </a:ln>
        </p:spPr>
      </p:pic>
      <p:pic>
        <p:nvPicPr>
          <p:cNvPr id="1228" name="Google Shape;1228;p92"/>
          <p:cNvPicPr preferRelativeResize="0"/>
          <p:nvPr/>
        </p:nvPicPr>
        <p:blipFill rotWithShape="1">
          <a:blip r:embed="rId4">
            <a:alphaModFix/>
          </a:blip>
          <a:srcRect/>
          <a:stretch/>
        </p:blipFill>
        <p:spPr>
          <a:xfrm>
            <a:off x="172516" y="1545685"/>
            <a:ext cx="6507457" cy="1005505"/>
          </a:xfrm>
          <a:prstGeom prst="rect">
            <a:avLst/>
          </a:prstGeom>
          <a:noFill/>
          <a:ln w="9525" cap="flat" cmpd="sng">
            <a:solidFill>
              <a:schemeClr val="dk1"/>
            </a:solidFill>
            <a:prstDash val="solid"/>
            <a:round/>
            <a:headEnd type="none" w="sm" len="sm"/>
            <a:tailEnd type="none" w="sm" len="sm"/>
          </a:ln>
        </p:spPr>
      </p:pic>
      <p:sp>
        <p:nvSpPr>
          <p:cNvPr id="1229" name="Google Shape;1229;p92"/>
          <p:cNvSpPr txBox="1">
            <a:spLocks noGrp="1"/>
          </p:cNvSpPr>
          <p:nvPr>
            <p:ph type="title"/>
          </p:nvPr>
        </p:nvSpPr>
        <p:spPr>
          <a:xfrm>
            <a:off x="208979" y="2676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fr-FR" dirty="0">
                <a:solidFill>
                  <a:schemeClr val="dk2"/>
                </a:solidFill>
              </a:rPr>
              <a:t>Évaluation de l'état de téléchargement du modèle</a:t>
            </a:r>
          </a:p>
        </p:txBody>
      </p:sp>
      <p:sp>
        <p:nvSpPr>
          <p:cNvPr id="1230" name="Google Shape;1230;p9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100</a:t>
            </a:fld>
            <a:endParaRPr lang="en"/>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sp>
        <p:nvSpPr>
          <p:cNvPr id="1235" name="Google Shape;1235;p93"/>
          <p:cNvSpPr txBox="1">
            <a:spLocks noGrp="1"/>
          </p:cNvSpPr>
          <p:nvPr>
            <p:ph type="body" idx="4294967295"/>
          </p:nvPr>
        </p:nvSpPr>
        <p:spPr>
          <a:xfrm>
            <a:off x="216751" y="1208786"/>
            <a:ext cx="8710500" cy="2857800"/>
          </a:xfrm>
          <a:prstGeom prst="rect">
            <a:avLst/>
          </a:prstGeom>
          <a:noFill/>
          <a:ln>
            <a:noFill/>
          </a:ln>
        </p:spPr>
        <p:txBody>
          <a:bodyPr spcFirstLastPara="1" wrap="square" lIns="0" tIns="0" rIns="0" bIns="0" anchor="t" anchorCtr="0">
            <a:spAutoFit/>
          </a:bodyPr>
          <a:lstStyle/>
          <a:p>
            <a:pPr marL="342900" lvl="0" indent="-317500" algn="l" rtl="0">
              <a:lnSpc>
                <a:spcPct val="90000"/>
              </a:lnSpc>
              <a:spcBef>
                <a:spcPts val="0"/>
              </a:spcBef>
              <a:spcAft>
                <a:spcPts val="0"/>
              </a:spcAft>
              <a:buClr>
                <a:schemeClr val="dk1"/>
              </a:buClr>
              <a:buSzPts val="2000"/>
              <a:buChar char="•"/>
            </a:pPr>
            <a:r>
              <a:rPr lang="fr-FR" sz="2000" dirty="0">
                <a:solidFill>
                  <a:schemeClr val="dk1"/>
                </a:solidFill>
              </a:rPr>
              <a:t>Les validations de la qualité des données sont traitées lors du téléchargement sur DATIM</a:t>
            </a:r>
          </a:p>
          <a:p>
            <a:pPr marL="342900" lvl="0" indent="-317500" algn="l" rtl="0">
              <a:lnSpc>
                <a:spcPct val="90000"/>
              </a:lnSpc>
              <a:spcBef>
                <a:spcPts val="0"/>
              </a:spcBef>
              <a:spcAft>
                <a:spcPts val="0"/>
              </a:spcAft>
              <a:buClr>
                <a:schemeClr val="dk1"/>
              </a:buClr>
              <a:buSzPts val="2000"/>
              <a:buChar char="•"/>
            </a:pPr>
            <a:r>
              <a:rPr lang="fr-FR" sz="2000" dirty="0">
                <a:solidFill>
                  <a:schemeClr val="dk1"/>
                </a:solidFill>
              </a:rPr>
              <a:t>Ces contrôles sont des contrôles logiques ou de valeur</a:t>
            </a:r>
          </a:p>
          <a:p>
            <a:pPr marL="342900" lvl="0" indent="-317500" algn="l" rtl="0">
              <a:lnSpc>
                <a:spcPct val="90000"/>
              </a:lnSpc>
              <a:spcBef>
                <a:spcPts val="0"/>
              </a:spcBef>
              <a:spcAft>
                <a:spcPts val="0"/>
              </a:spcAft>
              <a:buClr>
                <a:schemeClr val="dk1"/>
              </a:buClr>
              <a:buSzPts val="2000"/>
              <a:buChar char="•"/>
            </a:pPr>
            <a:r>
              <a:rPr lang="fr-FR" sz="2000" dirty="0">
                <a:solidFill>
                  <a:schemeClr val="dk1"/>
                </a:solidFill>
              </a:rPr>
              <a:t>Le modèle peut être téléchargé autant de fois que nécessaire pour corriger les erreurs</a:t>
            </a:r>
          </a:p>
          <a:p>
            <a:pPr marL="342900" lvl="0" indent="-317500" algn="l" rtl="0">
              <a:lnSpc>
                <a:spcPct val="90000"/>
              </a:lnSpc>
              <a:spcBef>
                <a:spcPts val="0"/>
              </a:spcBef>
              <a:spcAft>
                <a:spcPts val="0"/>
              </a:spcAft>
              <a:buClr>
                <a:schemeClr val="dk1"/>
              </a:buClr>
              <a:buSzPts val="2000"/>
              <a:buChar char="•"/>
            </a:pPr>
            <a:r>
              <a:rPr lang="fr-FR" sz="2000" dirty="0">
                <a:solidFill>
                  <a:schemeClr val="dk1"/>
                </a:solidFill>
              </a:rPr>
              <a:t>Nous vous recommandons de télécharger le modèle tôt et souvent pour détecter les erreurs et garantir qu'elles sont corrigées bien avant la date limite du 14 novembre</a:t>
            </a:r>
          </a:p>
          <a:p>
            <a:pPr marL="342900" lvl="0" indent="-317500" algn="l" rtl="0">
              <a:lnSpc>
                <a:spcPct val="90000"/>
              </a:lnSpc>
              <a:spcBef>
                <a:spcPts val="0"/>
              </a:spcBef>
              <a:spcAft>
                <a:spcPts val="0"/>
              </a:spcAft>
              <a:buClr>
                <a:schemeClr val="dk1"/>
              </a:buClr>
              <a:buSzPts val="2000"/>
              <a:buChar char="•"/>
            </a:pPr>
            <a:r>
              <a:rPr lang="fr-FR" sz="2000" dirty="0">
                <a:solidFill>
                  <a:schemeClr val="dk1"/>
                </a:solidFill>
              </a:rPr>
              <a:t>Le modèle doit passer entièrement toutes les validations avant que l'IP ne puisse être soumis avec succès</a:t>
            </a:r>
            <a:endParaRPr sz="2000" dirty="0"/>
          </a:p>
        </p:txBody>
      </p:sp>
      <p:sp>
        <p:nvSpPr>
          <p:cNvPr id="1236" name="Google Shape;1236;p93"/>
          <p:cNvSpPr txBox="1">
            <a:spLocks noGrp="1"/>
          </p:cNvSpPr>
          <p:nvPr>
            <p:ph type="title"/>
          </p:nvPr>
        </p:nvSpPr>
        <p:spPr>
          <a:xfrm>
            <a:off x="128704" y="7064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endParaRPr b="0" dirty="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endParaRPr b="0" dirty="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endParaRPr b="0" dirty="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endParaRPr b="0" dirty="0">
              <a:solidFill>
                <a:schemeClr val="dk2"/>
              </a:solidFill>
              <a:latin typeface="Arial"/>
              <a:ea typeface="Arial"/>
              <a:cs typeface="Arial"/>
              <a:sym typeface="Arial"/>
            </a:endParaRPr>
          </a:p>
          <a:p>
            <a:pPr marL="0" lvl="0" indent="0" algn="l" rtl="0">
              <a:lnSpc>
                <a:spcPct val="90000"/>
              </a:lnSpc>
              <a:spcBef>
                <a:spcPts val="800"/>
              </a:spcBef>
              <a:spcAft>
                <a:spcPts val="0"/>
              </a:spcAft>
              <a:buSzPts val="1400"/>
              <a:buNone/>
            </a:pPr>
            <a:r>
              <a:rPr lang="fr-FR" dirty="0">
                <a:solidFill>
                  <a:schemeClr val="dk2"/>
                </a:solidFill>
              </a:rPr>
              <a:t>Navigation dans les erreurs de téléchargement</a:t>
            </a:r>
          </a:p>
          <a:p>
            <a:pPr marL="0" lvl="0" indent="0" algn="l" rtl="0">
              <a:lnSpc>
                <a:spcPct val="90000"/>
              </a:lnSpc>
              <a:spcBef>
                <a:spcPts val="800"/>
              </a:spcBef>
              <a:spcAft>
                <a:spcPts val="800"/>
              </a:spcAft>
              <a:buSzPts val="1400"/>
              <a:buNone/>
            </a:pPr>
            <a:r>
              <a:rPr lang="fr-FR" b="0" i="1" dirty="0">
                <a:solidFill>
                  <a:schemeClr val="dk2"/>
                </a:solidFill>
                <a:latin typeface="Arial"/>
                <a:ea typeface="Arial"/>
                <a:cs typeface="Arial"/>
                <a:sym typeface="Arial"/>
              </a:rPr>
              <a:t>Validations des données dans l'application DATIM HRH</a:t>
            </a:r>
          </a:p>
        </p:txBody>
      </p:sp>
      <p:sp>
        <p:nvSpPr>
          <p:cNvPr id="1237" name="Google Shape;1237;p9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101</a:t>
            </a:fld>
            <a:endParaRPr lang="en"/>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241"/>
        <p:cNvGrpSpPr/>
        <p:nvPr/>
      </p:nvGrpSpPr>
      <p:grpSpPr>
        <a:xfrm>
          <a:off x="0" y="0"/>
          <a:ext cx="0" cy="0"/>
          <a:chOff x="0" y="0"/>
          <a:chExt cx="0" cy="0"/>
        </a:xfrm>
      </p:grpSpPr>
      <p:sp>
        <p:nvSpPr>
          <p:cNvPr id="1242" name="Google Shape;1242;g3020be8803a_1_8"/>
          <p:cNvSpPr txBox="1">
            <a:spLocks noGrp="1"/>
          </p:cNvSpPr>
          <p:nvPr>
            <p:ph type="title"/>
          </p:nvPr>
        </p:nvSpPr>
        <p:spPr>
          <a:xfrm>
            <a:off x="128700" y="264240"/>
            <a:ext cx="7772400" cy="9003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800"/>
              </a:spcBef>
              <a:spcAft>
                <a:spcPts val="0"/>
              </a:spcAft>
              <a:buSzPts val="1400"/>
              <a:buNone/>
            </a:pPr>
            <a:r>
              <a:rPr lang="fr-FR" dirty="0">
                <a:solidFill>
                  <a:schemeClr val="dk2"/>
                </a:solidFill>
              </a:rPr>
              <a:t>Navigation dans les erreurs de téléchargement</a:t>
            </a:r>
          </a:p>
          <a:p>
            <a:pPr marL="0" lvl="0" indent="0" algn="l" rtl="0">
              <a:lnSpc>
                <a:spcPct val="90000"/>
              </a:lnSpc>
              <a:spcBef>
                <a:spcPts val="800"/>
              </a:spcBef>
              <a:spcAft>
                <a:spcPts val="800"/>
              </a:spcAft>
              <a:buSzPts val="1400"/>
              <a:buNone/>
            </a:pPr>
            <a:r>
              <a:rPr lang="fr-FR" b="0" i="1" dirty="0">
                <a:solidFill>
                  <a:schemeClr val="dk2"/>
                </a:solidFill>
              </a:rPr>
              <a:t>Notes de validation des données dans le modèle Excel</a:t>
            </a:r>
          </a:p>
        </p:txBody>
      </p:sp>
      <p:sp>
        <p:nvSpPr>
          <p:cNvPr id="1243" name="Google Shape;1243;g3020be8803a_1_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102</a:t>
            </a:fld>
            <a:endParaRPr lang="en"/>
          </a:p>
        </p:txBody>
      </p:sp>
      <p:pic>
        <p:nvPicPr>
          <p:cNvPr id="1244" name="Google Shape;1244;g3020be8803a_1_8"/>
          <p:cNvPicPr preferRelativeResize="0"/>
          <p:nvPr/>
        </p:nvPicPr>
        <p:blipFill>
          <a:blip r:embed="rId3">
            <a:alphaModFix/>
          </a:blip>
          <a:stretch>
            <a:fillRect/>
          </a:stretch>
        </p:blipFill>
        <p:spPr>
          <a:xfrm>
            <a:off x="152400" y="1374610"/>
            <a:ext cx="8839202" cy="2394282"/>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94"/>
          <p:cNvSpPr txBox="1">
            <a:spLocks noGrp="1"/>
          </p:cNvSpPr>
          <p:nvPr>
            <p:ph type="body" idx="4294967295"/>
          </p:nvPr>
        </p:nvSpPr>
        <p:spPr>
          <a:xfrm>
            <a:off x="267226" y="542536"/>
            <a:ext cx="8710500" cy="3988784"/>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400"/>
              <a:buNone/>
            </a:pPr>
            <a:r>
              <a:rPr lang="fr-FR" sz="1200" dirty="0">
                <a:solidFill>
                  <a:schemeClr val="accent4"/>
                </a:solidFill>
              </a:rPr>
              <a:t>Avant de télécharger le modèle dans l'application DATIM HRH, il est important d'effectuer un contrôle de la qualité des données. Le modèle a été conçu pour minimiser les erreurs de saisie de données grâce à l'inclusion de listes déroulantes. Cependant, un certain nombre de problèmes déclencheront des messages d'erreur de saisie de données. Pour minimiser le nombre d'erreurs identifiées, effectuez la vérification suivante sur le modèle avant le téléchargement :</a:t>
            </a:r>
          </a:p>
          <a:p>
            <a:pPr marL="171450" lvl="0" indent="-171450" algn="l" rtl="0">
              <a:lnSpc>
                <a:spcPct val="90000"/>
              </a:lnSpc>
              <a:spcBef>
                <a:spcPts val="0"/>
              </a:spcBef>
              <a:spcAft>
                <a:spcPts val="0"/>
              </a:spcAft>
              <a:buClr>
                <a:schemeClr val="dk1"/>
              </a:buClr>
              <a:buSzPts val="1400"/>
              <a:buFont typeface="Wingdings" panose="05000000000000000000" pitchFamily="2" charset="2"/>
              <a:buChar char="ü"/>
            </a:pPr>
            <a:r>
              <a:rPr lang="fr-FR" sz="1200" b="1" dirty="0">
                <a:solidFill>
                  <a:schemeClr val="accent4"/>
                </a:solidFill>
              </a:rPr>
              <a:t>Vérifiez l'exhaustivité : les champs incomplets déclencheront un message d'erreur.</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Assurez-vous que tous les champs obligatoires dans les onglets Page de couverture et Liste du personnel sont complets, cohérents entre eux et valides.</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Assurez-vous que toutes les lignes commencées sont complétées.</a:t>
            </a:r>
          </a:p>
          <a:p>
            <a:pPr marL="171450" lvl="0" indent="-171450" algn="l" rtl="0">
              <a:lnSpc>
                <a:spcPct val="90000"/>
              </a:lnSpc>
              <a:spcBef>
                <a:spcPts val="0"/>
              </a:spcBef>
              <a:spcAft>
                <a:spcPts val="0"/>
              </a:spcAft>
              <a:buClr>
                <a:schemeClr val="dk1"/>
              </a:buClr>
              <a:buSzPts val="1400"/>
              <a:buFont typeface="Wingdings" panose="05000000000000000000" pitchFamily="2" charset="2"/>
              <a:buChar char="ü"/>
            </a:pPr>
            <a:r>
              <a:rPr lang="fr-FR" sz="1200" b="1" dirty="0">
                <a:solidFill>
                  <a:schemeClr val="accent4"/>
                </a:solidFill>
              </a:rPr>
              <a:t>Vérifiez la logique : utilisez les vérifications des messages d'erreur répertoriées dans le tableau Définitions comme guide pour vous assurer que chaque entrée est logique.</a:t>
            </a:r>
          </a:p>
          <a:p>
            <a:pPr marL="628650" lvl="1" indent="-171450">
              <a:lnSpc>
                <a:spcPct val="90000"/>
              </a:lnSpc>
              <a:spcBef>
                <a:spcPts val="0"/>
              </a:spcBef>
              <a:buClr>
                <a:schemeClr val="dk1"/>
              </a:buClr>
              <a:buSzPts val="1400"/>
              <a:buFont typeface="Wingdings" panose="05000000000000000000" pitchFamily="2" charset="2"/>
              <a:buChar char="§"/>
            </a:pPr>
            <a:r>
              <a:rPr lang="fr-FR" sz="1200" b="1" dirty="0">
                <a:solidFill>
                  <a:schemeClr val="accent4"/>
                </a:solidFill>
              </a:rPr>
              <a:t>Assurez-vous que tout le personnel a été catégorisé et saisi de manière cohérente (lieu de travail, itinérance, domaine de programme, titre d'emploi, etc.)</a:t>
            </a:r>
          </a:p>
          <a:p>
            <a:pPr marL="171450" lvl="0" indent="-171450" algn="l" rtl="0">
              <a:lnSpc>
                <a:spcPct val="90000"/>
              </a:lnSpc>
              <a:spcBef>
                <a:spcPts val="0"/>
              </a:spcBef>
              <a:spcAft>
                <a:spcPts val="0"/>
              </a:spcAft>
              <a:buClr>
                <a:schemeClr val="dk1"/>
              </a:buClr>
              <a:buSzPts val="1400"/>
              <a:buFont typeface="Wingdings" panose="05000000000000000000" pitchFamily="2" charset="2"/>
              <a:buChar char="ü"/>
            </a:pPr>
            <a:r>
              <a:rPr lang="fr-FR" sz="1200" b="1" dirty="0">
                <a:solidFill>
                  <a:schemeClr val="accent4"/>
                </a:solidFill>
              </a:rPr>
              <a:t>Vérifiez les doublons :</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Si vous utilisez des numéros d'enregistrement, assurez-vous que chacun est unique.</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Assurez-vous que le même membre du personnel n'est pas saisi plus d'une fois</a:t>
            </a:r>
          </a:p>
          <a:p>
            <a:pPr marL="171450" lvl="0" indent="-171450" algn="l" rtl="0">
              <a:lnSpc>
                <a:spcPct val="90000"/>
              </a:lnSpc>
              <a:spcBef>
                <a:spcPts val="0"/>
              </a:spcBef>
              <a:spcAft>
                <a:spcPts val="0"/>
              </a:spcAft>
              <a:buClr>
                <a:schemeClr val="dk1"/>
              </a:buClr>
              <a:buSzPts val="1400"/>
              <a:buFont typeface="Wingdings" panose="05000000000000000000" pitchFamily="2" charset="2"/>
              <a:buChar char="ü"/>
            </a:pPr>
            <a:r>
              <a:rPr lang="fr-FR" sz="1200" b="1" dirty="0">
                <a:solidFill>
                  <a:schemeClr val="accent4"/>
                </a:solidFill>
              </a:rPr>
              <a:t>Vérifiez les valeurs extrêmes :</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Vérifiez les fourchettes de rémunération dans Somme des dépenses annuelles du PEPFAR, à l'exclusion des dépenses annexes ; et dans Dépenses annuelles annexes du PEPFAR et signalez celles qui semblent être des valeurs extrêmes.</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Assurez-vous que les valeurs sont ajoutées en USD</a:t>
            </a:r>
          </a:p>
          <a:p>
            <a:pPr marL="171450" lvl="0" indent="-171450" algn="l" rtl="0">
              <a:lnSpc>
                <a:spcPct val="90000"/>
              </a:lnSpc>
              <a:spcBef>
                <a:spcPts val="0"/>
              </a:spcBef>
              <a:spcAft>
                <a:spcPts val="0"/>
              </a:spcAft>
              <a:buClr>
                <a:schemeClr val="dk1"/>
              </a:buClr>
              <a:buSzPts val="1400"/>
              <a:buFont typeface="Wingdings" panose="05000000000000000000" pitchFamily="2" charset="2"/>
              <a:buChar char="ü"/>
            </a:pPr>
            <a:r>
              <a:rPr lang="fr-FR" sz="1200" b="1" dirty="0">
                <a:solidFill>
                  <a:schemeClr val="accent4"/>
                </a:solidFill>
              </a:rPr>
              <a:t>Vérifiez la géographie</a:t>
            </a:r>
          </a:p>
          <a:p>
            <a:pPr marL="628650" lvl="1" indent="-171450">
              <a:lnSpc>
                <a:spcPct val="90000"/>
              </a:lnSpc>
              <a:spcBef>
                <a:spcPts val="0"/>
              </a:spcBef>
              <a:buClr>
                <a:schemeClr val="dk1"/>
              </a:buClr>
              <a:buSzPts val="1400"/>
              <a:buFont typeface="Arial" panose="020B0604020202020204" pitchFamily="34" charset="0"/>
              <a:buChar char="•"/>
            </a:pPr>
            <a:r>
              <a:rPr lang="fr-FR" sz="1200" b="1" dirty="0">
                <a:solidFill>
                  <a:schemeClr val="accent4"/>
                </a:solidFill>
              </a:rPr>
              <a:t>Vérifiez la colonne « OU valide » dans le modèle. Cette colonne indiquera « Valide » si une hiérarchie valide d'emplacements a été saisie. Pour tous ceux qui ne sont pas valides, vérifiez les sélections pour identifier tout écrasement des champs de la liste déroulante.</a:t>
            </a:r>
            <a:endParaRPr sz="1200" dirty="0"/>
          </a:p>
        </p:txBody>
      </p:sp>
      <p:sp>
        <p:nvSpPr>
          <p:cNvPr id="1250" name="Google Shape;1250;p94"/>
          <p:cNvSpPr txBox="1">
            <a:spLocks noGrp="1"/>
          </p:cNvSpPr>
          <p:nvPr>
            <p:ph type="title"/>
          </p:nvPr>
        </p:nvSpPr>
        <p:spPr>
          <a:xfrm>
            <a:off x="105250" y="171050"/>
            <a:ext cx="91440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SzPts val="1400"/>
              <a:buNone/>
            </a:pPr>
            <a:r>
              <a:rPr lang="fr-FR" sz="1900" dirty="0">
                <a:solidFill>
                  <a:schemeClr val="dk2"/>
                </a:solidFill>
              </a:rPr>
              <a:t>Effectuer un contrôle qualité final avant la soumission et éviter les erreurs de téléchargement</a:t>
            </a:r>
          </a:p>
        </p:txBody>
      </p:sp>
      <p:sp>
        <p:nvSpPr>
          <p:cNvPr id="1251" name="Google Shape;1251;p9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103</a:t>
            </a:fld>
            <a:endParaRPr lang="en"/>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55"/>
        <p:cNvGrpSpPr/>
        <p:nvPr/>
      </p:nvGrpSpPr>
      <p:grpSpPr>
        <a:xfrm>
          <a:off x="0" y="0"/>
          <a:ext cx="0" cy="0"/>
          <a:chOff x="0" y="0"/>
          <a:chExt cx="0" cy="0"/>
        </a:xfrm>
      </p:grpSpPr>
      <p:cxnSp>
        <p:nvCxnSpPr>
          <p:cNvPr id="1256" name="Google Shape;1256;p95"/>
          <p:cNvCxnSpPr/>
          <p:nvPr/>
        </p:nvCxnSpPr>
        <p:spPr>
          <a:xfrm rot="-5400000" flipH="1">
            <a:off x="1026976" y="3343961"/>
            <a:ext cx="1566600" cy="931200"/>
          </a:xfrm>
          <a:prstGeom prst="bentConnector2">
            <a:avLst/>
          </a:prstGeom>
          <a:noFill/>
          <a:ln w="28575" cap="flat" cmpd="sng">
            <a:solidFill>
              <a:schemeClr val="accent2"/>
            </a:solidFill>
            <a:prstDash val="solid"/>
            <a:miter lim="800000"/>
            <a:headEnd type="none" w="sm" len="sm"/>
            <a:tailEnd type="triangle" w="med" len="med"/>
          </a:ln>
        </p:spPr>
      </p:cxnSp>
      <p:sp>
        <p:nvSpPr>
          <p:cNvPr id="1257" name="Google Shape;1257;p95"/>
          <p:cNvSpPr txBox="1">
            <a:spLocks noGrp="1"/>
          </p:cNvSpPr>
          <p:nvPr>
            <p:ph type="body" idx="4294967295"/>
          </p:nvPr>
        </p:nvSpPr>
        <p:spPr>
          <a:xfrm>
            <a:off x="187940" y="76188"/>
            <a:ext cx="8768100" cy="342600"/>
          </a:xfrm>
          <a:prstGeom prst="rect">
            <a:avLst/>
          </a:prstGeom>
          <a:noFill/>
          <a:ln>
            <a:noFill/>
          </a:ln>
        </p:spPr>
        <p:txBody>
          <a:bodyPr spcFirstLastPara="1" wrap="square" lIns="0" tIns="0" rIns="0" bIns="0" anchor="t" anchorCtr="0">
            <a:normAutofit fontScale="25000" lnSpcReduction="20000"/>
          </a:bodyPr>
          <a:lstStyle/>
          <a:p>
            <a:pPr marL="230186" lvl="0" indent="-128586" algn="l" rtl="0">
              <a:lnSpc>
                <a:spcPct val="100000"/>
              </a:lnSpc>
              <a:spcBef>
                <a:spcPts val="0"/>
              </a:spcBef>
              <a:spcAft>
                <a:spcPts val="0"/>
              </a:spcAft>
              <a:buClr>
                <a:schemeClr val="lt1"/>
              </a:buClr>
              <a:buSzPct val="32989"/>
              <a:buFont typeface="Calibri"/>
              <a:buNone/>
            </a:pPr>
            <a:endParaRPr dirty="0"/>
          </a:p>
          <a:p>
            <a:pPr marL="230186" lvl="0" indent="-128586" algn="l" rtl="0">
              <a:lnSpc>
                <a:spcPct val="100000"/>
              </a:lnSpc>
              <a:spcBef>
                <a:spcPts val="800"/>
              </a:spcBef>
              <a:spcAft>
                <a:spcPts val="800"/>
              </a:spcAft>
              <a:buClr>
                <a:schemeClr val="lt1"/>
              </a:buClr>
              <a:buSzPct val="35955"/>
              <a:buFont typeface="Calibri"/>
              <a:buNone/>
            </a:pPr>
            <a:r>
              <a:rPr lang="fr-FR" sz="8900" dirty="0">
                <a:solidFill>
                  <a:srgbClr val="002F6C"/>
                </a:solidFill>
                <a:latin typeface="Arial"/>
                <a:ea typeface="Arial"/>
                <a:cs typeface="Arial"/>
                <a:sym typeface="Arial"/>
              </a:rPr>
              <a:t>ÉTAPE 7 :</a:t>
            </a:r>
            <a:r>
              <a:rPr lang="fr-FR" sz="8800" dirty="0">
                <a:solidFill>
                  <a:srgbClr val="002F6C"/>
                </a:solidFill>
                <a:latin typeface="Arial"/>
                <a:ea typeface="Arial"/>
                <a:cs typeface="Arial"/>
                <a:sym typeface="Arial"/>
              </a:rPr>
              <a:t> Soumission du modèle final</a:t>
            </a:r>
            <a:endParaRPr lang="fr-FR" sz="8800" dirty="0">
              <a:solidFill>
                <a:srgbClr val="002A6C"/>
              </a:solidFill>
              <a:latin typeface="Arial"/>
              <a:ea typeface="Arial"/>
              <a:cs typeface="Arial"/>
              <a:sym typeface="Arial"/>
            </a:endParaRPr>
          </a:p>
        </p:txBody>
      </p:sp>
      <p:sp>
        <p:nvSpPr>
          <p:cNvPr id="1258" name="Google Shape;1258;p95"/>
          <p:cNvSpPr txBox="1">
            <a:spLocks noGrp="1"/>
          </p:cNvSpPr>
          <p:nvPr>
            <p:ph type="body" idx="4294967295"/>
          </p:nvPr>
        </p:nvSpPr>
        <p:spPr>
          <a:xfrm>
            <a:off x="6783626" y="781325"/>
            <a:ext cx="2157000" cy="4023666"/>
          </a:xfrm>
          <a:prstGeom prst="rect">
            <a:avLst/>
          </a:prstGeom>
          <a:noFill/>
          <a:ln>
            <a:noFill/>
          </a:ln>
        </p:spPr>
        <p:txBody>
          <a:bodyPr spcFirstLastPara="1" wrap="square" lIns="0" tIns="0" rIns="0" bIns="0" anchor="t" anchorCtr="0">
            <a:spAutoFit/>
          </a:bodyPr>
          <a:lstStyle/>
          <a:p>
            <a:pPr marL="342900" lvl="0" indent="-342900" algn="l" rtl="0">
              <a:lnSpc>
                <a:spcPct val="90000"/>
              </a:lnSpc>
              <a:spcBef>
                <a:spcPts val="0"/>
              </a:spcBef>
              <a:spcAft>
                <a:spcPts val="0"/>
              </a:spcAft>
              <a:buClr>
                <a:schemeClr val="dk1"/>
              </a:buClr>
              <a:buSzPts val="1600"/>
              <a:buFont typeface="Arial"/>
              <a:buChar char="•"/>
            </a:pPr>
            <a:r>
              <a:rPr lang="fr-FR" sz="1600" dirty="0">
                <a:latin typeface="Arial"/>
                <a:ea typeface="Arial"/>
                <a:cs typeface="Arial"/>
                <a:sym typeface="Arial"/>
              </a:rPr>
              <a:t>Utilisez l’application d’approbation des données pour sélectionner :</a:t>
            </a:r>
          </a:p>
          <a:p>
            <a:pPr marL="800100" lvl="1" indent="-342900">
              <a:lnSpc>
                <a:spcPct val="90000"/>
              </a:lnSpc>
              <a:spcBef>
                <a:spcPts val="0"/>
              </a:spcBef>
              <a:buClr>
                <a:schemeClr val="dk1"/>
              </a:buClr>
              <a:buFont typeface="Courier New" panose="02070309020205020404" pitchFamily="49" charset="0"/>
              <a:buChar char="o"/>
            </a:pPr>
            <a:r>
              <a:rPr lang="fr-FR" dirty="0">
                <a:latin typeface="Arial"/>
                <a:ea typeface="Arial"/>
                <a:cs typeface="Arial"/>
                <a:sym typeface="Arial"/>
              </a:rPr>
              <a:t>Ensemble de données</a:t>
            </a:r>
          </a:p>
          <a:p>
            <a:pPr marL="800100" lvl="1" indent="-342900">
              <a:lnSpc>
                <a:spcPct val="90000"/>
              </a:lnSpc>
              <a:spcBef>
                <a:spcPts val="0"/>
              </a:spcBef>
              <a:buClr>
                <a:schemeClr val="dk1"/>
              </a:buClr>
              <a:buFont typeface="Courier New" panose="02070309020205020404" pitchFamily="49" charset="0"/>
              <a:buChar char="o"/>
            </a:pPr>
            <a:r>
              <a:rPr lang="fr-FR" sz="1600" dirty="0" err="1">
                <a:latin typeface="Arial"/>
                <a:ea typeface="Arial"/>
                <a:cs typeface="Arial"/>
                <a:sym typeface="Arial"/>
              </a:rPr>
              <a:t>Periode</a:t>
            </a:r>
            <a:endParaRPr lang="fr-FR" sz="1600" dirty="0">
              <a:latin typeface="Arial"/>
              <a:ea typeface="Arial"/>
              <a:cs typeface="Arial"/>
              <a:sym typeface="Arial"/>
            </a:endParaRPr>
          </a:p>
          <a:p>
            <a:pPr marL="342900" lvl="0" indent="-342900" algn="l" rtl="0">
              <a:lnSpc>
                <a:spcPct val="90000"/>
              </a:lnSpc>
              <a:spcBef>
                <a:spcPts val="1000"/>
              </a:spcBef>
              <a:spcAft>
                <a:spcPts val="0"/>
              </a:spcAft>
              <a:buClr>
                <a:schemeClr val="dk1"/>
              </a:buClr>
              <a:buSzPts val="1600"/>
              <a:buFont typeface="Arial"/>
              <a:buChar char="•"/>
            </a:pPr>
            <a:r>
              <a:rPr lang="fr-FR" sz="1600" dirty="0">
                <a:latin typeface="Arial"/>
                <a:ea typeface="Arial"/>
                <a:cs typeface="Arial"/>
                <a:sym typeface="Arial"/>
              </a:rPr>
              <a:t>Utilisez l’onglet « </a:t>
            </a:r>
            <a:r>
              <a:rPr lang="fr-FR" sz="1600" b="1" dirty="0">
                <a:latin typeface="Arial"/>
                <a:ea typeface="Arial"/>
                <a:cs typeface="Arial"/>
                <a:sym typeface="Arial"/>
              </a:rPr>
              <a:t>Afficher</a:t>
            </a:r>
            <a:r>
              <a:rPr lang="fr-FR" sz="1600" dirty="0">
                <a:latin typeface="Arial"/>
                <a:ea typeface="Arial"/>
                <a:cs typeface="Arial"/>
                <a:sym typeface="Arial"/>
              </a:rPr>
              <a:t> » pour voir le modèle téléchargé avec succès</a:t>
            </a:r>
          </a:p>
          <a:p>
            <a:pPr marL="342900" lvl="0" indent="-342900" algn="l" rtl="0">
              <a:lnSpc>
                <a:spcPct val="90000"/>
              </a:lnSpc>
              <a:spcBef>
                <a:spcPts val="1000"/>
              </a:spcBef>
              <a:spcAft>
                <a:spcPts val="0"/>
              </a:spcAft>
              <a:buClr>
                <a:schemeClr val="dk1"/>
              </a:buClr>
              <a:buSzPts val="1600"/>
              <a:buFont typeface="Arial"/>
              <a:buChar char="•"/>
            </a:pPr>
            <a:r>
              <a:rPr lang="fr-FR" sz="1600" dirty="0">
                <a:latin typeface="Arial"/>
                <a:ea typeface="Arial"/>
                <a:cs typeface="Arial"/>
                <a:sym typeface="Arial"/>
              </a:rPr>
              <a:t>Utilisez l’onglet « </a:t>
            </a:r>
            <a:r>
              <a:rPr lang="fr-FR" sz="1600" b="1" dirty="0">
                <a:latin typeface="Arial"/>
                <a:ea typeface="Arial"/>
                <a:cs typeface="Arial"/>
                <a:sym typeface="Arial"/>
              </a:rPr>
              <a:t>Soumettre</a:t>
            </a:r>
            <a:r>
              <a:rPr lang="fr-FR" sz="1600" dirty="0">
                <a:latin typeface="Arial"/>
                <a:ea typeface="Arial"/>
                <a:cs typeface="Arial"/>
                <a:sym typeface="Arial"/>
              </a:rPr>
              <a:t> » pour soumettre officiellement les données.</a:t>
            </a:r>
            <a:endParaRPr dirty="0">
              <a:latin typeface="Arial"/>
              <a:ea typeface="Arial"/>
              <a:cs typeface="Arial"/>
              <a:sym typeface="Arial"/>
            </a:endParaRPr>
          </a:p>
        </p:txBody>
      </p:sp>
      <p:pic>
        <p:nvPicPr>
          <p:cNvPr id="1259" name="Google Shape;1259;p95"/>
          <p:cNvPicPr preferRelativeResize="0"/>
          <p:nvPr/>
        </p:nvPicPr>
        <p:blipFill rotWithShape="1">
          <a:blip r:embed="rId3">
            <a:alphaModFix/>
          </a:blip>
          <a:srcRect/>
          <a:stretch/>
        </p:blipFill>
        <p:spPr>
          <a:xfrm>
            <a:off x="6190059" y="864155"/>
            <a:ext cx="480671" cy="109180"/>
          </a:xfrm>
          <a:prstGeom prst="rect">
            <a:avLst/>
          </a:prstGeom>
          <a:noFill/>
          <a:ln>
            <a:noFill/>
          </a:ln>
        </p:spPr>
      </p:pic>
      <p:pic>
        <p:nvPicPr>
          <p:cNvPr id="1260" name="Google Shape;1260;p95"/>
          <p:cNvPicPr preferRelativeResize="0"/>
          <p:nvPr/>
        </p:nvPicPr>
        <p:blipFill rotWithShape="1">
          <a:blip r:embed="rId4">
            <a:alphaModFix/>
          </a:blip>
          <a:srcRect/>
          <a:stretch/>
        </p:blipFill>
        <p:spPr>
          <a:xfrm>
            <a:off x="969817" y="2425742"/>
            <a:ext cx="3575144" cy="1647615"/>
          </a:xfrm>
          <a:prstGeom prst="rect">
            <a:avLst/>
          </a:prstGeom>
          <a:noFill/>
          <a:ln w="9525" cap="flat" cmpd="sng">
            <a:solidFill>
              <a:schemeClr val="dk1"/>
            </a:solidFill>
            <a:prstDash val="solid"/>
            <a:round/>
            <a:headEnd type="none" w="sm" len="sm"/>
            <a:tailEnd type="none" w="sm" len="sm"/>
          </a:ln>
        </p:spPr>
      </p:pic>
      <p:pic>
        <p:nvPicPr>
          <p:cNvPr id="1261" name="Google Shape;1261;p95"/>
          <p:cNvPicPr preferRelativeResize="0"/>
          <p:nvPr/>
        </p:nvPicPr>
        <p:blipFill rotWithShape="1">
          <a:blip r:embed="rId5">
            <a:alphaModFix/>
          </a:blip>
          <a:srcRect/>
          <a:stretch/>
        </p:blipFill>
        <p:spPr>
          <a:xfrm>
            <a:off x="2412757" y="3472042"/>
            <a:ext cx="3282980" cy="1639892"/>
          </a:xfrm>
          <a:prstGeom prst="rect">
            <a:avLst/>
          </a:prstGeom>
          <a:noFill/>
          <a:ln w="9525" cap="flat" cmpd="sng">
            <a:solidFill>
              <a:schemeClr val="dk1"/>
            </a:solidFill>
            <a:prstDash val="solid"/>
            <a:round/>
            <a:headEnd type="none" w="sm" len="sm"/>
            <a:tailEnd type="none" w="sm" len="sm"/>
          </a:ln>
        </p:spPr>
      </p:pic>
      <p:sp>
        <p:nvSpPr>
          <p:cNvPr id="1262" name="Google Shape;1262;p95"/>
          <p:cNvSpPr/>
          <p:nvPr/>
        </p:nvSpPr>
        <p:spPr>
          <a:xfrm>
            <a:off x="5193425" y="2029416"/>
            <a:ext cx="733500" cy="4605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cxnSp>
        <p:nvCxnSpPr>
          <p:cNvPr id="1263" name="Google Shape;1263;p95"/>
          <p:cNvCxnSpPr/>
          <p:nvPr/>
        </p:nvCxnSpPr>
        <p:spPr>
          <a:xfrm rot="-5400000" flipH="1">
            <a:off x="125905" y="2028489"/>
            <a:ext cx="1362300" cy="700200"/>
          </a:xfrm>
          <a:prstGeom prst="bentConnector3">
            <a:avLst>
              <a:gd name="adj1" fmla="val 0"/>
            </a:avLst>
          </a:prstGeom>
          <a:noFill/>
          <a:ln w="28575" cap="flat" cmpd="sng">
            <a:solidFill>
              <a:schemeClr val="accent2"/>
            </a:solidFill>
            <a:prstDash val="solid"/>
            <a:miter lim="800000"/>
            <a:headEnd type="none" w="sm" len="sm"/>
            <a:tailEnd type="triangle" w="med" len="med"/>
          </a:ln>
        </p:spPr>
      </p:cxnSp>
      <p:grpSp>
        <p:nvGrpSpPr>
          <p:cNvPr id="1264" name="Google Shape;1264;p95"/>
          <p:cNvGrpSpPr/>
          <p:nvPr/>
        </p:nvGrpSpPr>
        <p:grpSpPr>
          <a:xfrm>
            <a:off x="36364" y="799639"/>
            <a:ext cx="6670729" cy="1795802"/>
            <a:chOff x="10485" y="822662"/>
            <a:chExt cx="6670729" cy="2394403"/>
          </a:xfrm>
        </p:grpSpPr>
        <p:pic>
          <p:nvPicPr>
            <p:cNvPr id="1265" name="Google Shape;1265;p95"/>
            <p:cNvPicPr preferRelativeResize="0"/>
            <p:nvPr/>
          </p:nvPicPr>
          <p:blipFill rotWithShape="1">
            <a:blip r:embed="rId6">
              <a:alphaModFix/>
            </a:blip>
            <a:srcRect r="4066"/>
            <a:stretch/>
          </p:blipFill>
          <p:spPr>
            <a:xfrm>
              <a:off x="10485" y="822662"/>
              <a:ext cx="6670729" cy="2394403"/>
            </a:xfrm>
            <a:prstGeom prst="rect">
              <a:avLst/>
            </a:prstGeom>
            <a:noFill/>
            <a:ln w="9525" cap="flat" cmpd="sng">
              <a:solidFill>
                <a:schemeClr val="dk1"/>
              </a:solidFill>
              <a:prstDash val="solid"/>
              <a:round/>
              <a:headEnd type="none" w="sm" len="sm"/>
              <a:tailEnd type="none" w="sm" len="sm"/>
            </a:ln>
          </p:spPr>
        </p:pic>
        <p:pic>
          <p:nvPicPr>
            <p:cNvPr id="1266" name="Google Shape;1266;p95"/>
            <p:cNvPicPr preferRelativeResize="0"/>
            <p:nvPr/>
          </p:nvPicPr>
          <p:blipFill rotWithShape="1">
            <a:blip r:embed="rId7">
              <a:alphaModFix/>
            </a:blip>
            <a:srcRect/>
            <a:stretch/>
          </p:blipFill>
          <p:spPr>
            <a:xfrm>
              <a:off x="1319790" y="2121329"/>
              <a:ext cx="3105592" cy="770813"/>
            </a:xfrm>
            <a:prstGeom prst="rect">
              <a:avLst/>
            </a:prstGeom>
            <a:noFill/>
            <a:ln>
              <a:noFill/>
            </a:ln>
          </p:spPr>
        </p:pic>
      </p:grpSp>
      <p:sp>
        <p:nvSpPr>
          <p:cNvPr id="1267" name="Google Shape;1267;p95"/>
          <p:cNvSpPr/>
          <p:nvPr/>
        </p:nvSpPr>
        <p:spPr>
          <a:xfrm>
            <a:off x="5173225" y="2070075"/>
            <a:ext cx="787800" cy="579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8" name="Google Shape;1268;p9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104</a:t>
            </a:fld>
            <a:endParaRPr lang="en"/>
          </a:p>
        </p:txBody>
      </p:sp>
      <p:sp>
        <p:nvSpPr>
          <p:cNvPr id="1269" name="Google Shape;1269;p95"/>
          <p:cNvSpPr/>
          <p:nvPr/>
        </p:nvSpPr>
        <p:spPr>
          <a:xfrm>
            <a:off x="2578500" y="4024975"/>
            <a:ext cx="335100" cy="2739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3"/>
        <p:cNvGrpSpPr/>
        <p:nvPr/>
      </p:nvGrpSpPr>
      <p:grpSpPr>
        <a:xfrm>
          <a:off x="0" y="0"/>
          <a:ext cx="0" cy="0"/>
          <a:chOff x="0" y="0"/>
          <a:chExt cx="0" cy="0"/>
        </a:xfrm>
      </p:grpSpPr>
      <p:sp>
        <p:nvSpPr>
          <p:cNvPr id="1274" name="Google Shape;1274;p96"/>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accent1"/>
                </a:solidFill>
              </a:rPr>
              <a:t>Vérification des connaissances </a:t>
            </a:r>
          </a:p>
        </p:txBody>
      </p:sp>
      <p:sp>
        <p:nvSpPr>
          <p:cNvPr id="1275" name="Google Shape;1275;p96"/>
          <p:cNvSpPr txBox="1"/>
          <p:nvPr/>
        </p:nvSpPr>
        <p:spPr>
          <a:xfrm>
            <a:off x="315550" y="917650"/>
            <a:ext cx="8346300" cy="3213157"/>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fr-FR" sz="1600" b="1" i="0" u="none" strike="noStrike" cap="none" dirty="0">
                <a:solidFill>
                  <a:schemeClr val="dk1"/>
                </a:solidFill>
                <a:latin typeface="Arial"/>
                <a:ea typeface="Arial"/>
                <a:cs typeface="Arial"/>
                <a:sym typeface="Arial"/>
              </a:rPr>
              <a:t>Quand verrez-vous des messages d'erreur si quelque chose dans le modèle d'inventaire HRH est mal saisi ?</a:t>
            </a:r>
          </a:p>
          <a:p>
            <a:pPr marL="469900" marR="0" lvl="0" indent="-342900" algn="l" rtl="0">
              <a:lnSpc>
                <a:spcPct val="115000"/>
              </a:lnSpc>
              <a:spcBef>
                <a:spcPts val="0"/>
              </a:spcBef>
              <a:spcAft>
                <a:spcPts val="0"/>
              </a:spcAft>
              <a:buClr>
                <a:schemeClr val="dk1"/>
              </a:buClr>
              <a:buSzPts val="1600"/>
              <a:buFont typeface="+mj-lt"/>
              <a:buAutoNum type="alphaLcParenR"/>
            </a:pPr>
            <a:r>
              <a:rPr lang="fr-FR" sz="1600" b="0" i="0" u="none" strike="noStrike" cap="none" dirty="0">
                <a:solidFill>
                  <a:schemeClr val="dk1"/>
                </a:solidFill>
                <a:latin typeface="Arial"/>
                <a:ea typeface="Arial"/>
                <a:cs typeface="Arial"/>
                <a:sym typeface="Arial"/>
              </a:rPr>
              <a:t>Dès que vous saisissez les données dans le modèle, les erreurs s'affichent en rouge</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dirty="0">
                <a:solidFill>
                  <a:schemeClr val="dk1"/>
                </a:solidFill>
                <a:latin typeface="Arial"/>
                <a:ea typeface="Arial"/>
                <a:cs typeface="Arial"/>
                <a:sym typeface="Arial"/>
              </a:rPr>
              <a:t>Lorsque vous essayez de télécharger vers l'application DATIM, vous verrez un message d'erreur</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dirty="0">
                <a:solidFill>
                  <a:schemeClr val="dk1"/>
                </a:solidFill>
                <a:latin typeface="Arial"/>
                <a:ea typeface="Arial"/>
                <a:cs typeface="Arial"/>
                <a:sym typeface="Arial"/>
              </a:rPr>
              <a:t>Vous ne serez informé des erreurs qu'une fois la soumission examinée par le personnel de l'agence</a:t>
            </a: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276" name="Google Shape;1276;p96"/>
          <p:cNvSpPr txBox="1"/>
          <p:nvPr/>
        </p:nvSpPr>
        <p:spPr>
          <a:xfrm>
            <a:off x="283650" y="3045125"/>
            <a:ext cx="8576700" cy="1034099"/>
          </a:xfrm>
          <a:prstGeom prst="rect">
            <a:avLst/>
          </a:prstGeom>
          <a:noFill/>
          <a:ln>
            <a:noFill/>
          </a:ln>
        </p:spPr>
        <p:txBody>
          <a:bodyPr spcFirstLastPara="1" wrap="square" lIns="91425" tIns="91425" rIns="91425" bIns="91425" anchor="t" anchorCtr="0">
            <a:spAutoFit/>
          </a:bodyPr>
          <a:lstStyle/>
          <a:p>
            <a:pPr lvl="0">
              <a:lnSpc>
                <a:spcPct val="115000"/>
              </a:lnSpc>
              <a:buSzPts val="1600"/>
            </a:pPr>
            <a:r>
              <a:rPr lang="fr-FR" sz="1600" i="1" dirty="0">
                <a:solidFill>
                  <a:schemeClr val="dk1"/>
                </a:solidFill>
              </a:rPr>
              <a:t>Réponse : </a:t>
            </a:r>
            <a:r>
              <a:rPr lang="fr-FR" sz="1600" b="1" i="1" dirty="0">
                <a:solidFill>
                  <a:schemeClr val="dk1"/>
                </a:solidFill>
              </a:rPr>
              <a:t>b) Lorsque vous essayez de télécharger vers l'application DATIM</a:t>
            </a:r>
            <a:r>
              <a:rPr lang="fr-FR" sz="1600" i="1" dirty="0">
                <a:solidFill>
                  <a:schemeClr val="dk1"/>
                </a:solidFill>
              </a:rPr>
              <a:t>, vous verrez un message d'erreur si des corrections sont nécessaires pour que le modèle soit accepté.</a:t>
            </a:r>
            <a:endParaRPr lang="fr-FR" sz="1600" b="0" i="1" u="none" strike="noStrike" cap="none" dirty="0">
              <a:solidFill>
                <a:schemeClr val="dk1"/>
              </a:solidFill>
              <a:latin typeface="Arial"/>
              <a:ea typeface="Arial"/>
              <a:cs typeface="Arial"/>
              <a:sym typeface="Arial"/>
            </a:endParaRPr>
          </a:p>
        </p:txBody>
      </p:sp>
      <p:sp>
        <p:nvSpPr>
          <p:cNvPr id="1277" name="Google Shape;1277;p9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105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6"/>
                                        </p:tgtEl>
                                        <p:attrNameLst>
                                          <p:attrName>style.visibility</p:attrName>
                                        </p:attrNameLst>
                                      </p:cBhvr>
                                      <p:to>
                                        <p:strVal val="visible"/>
                                      </p:to>
                                    </p:set>
                                    <p:animEffect transition="in" filter="fade">
                                      <p:cBhvr>
                                        <p:cTn id="7" dur="1000"/>
                                        <p:tgtEl>
                                          <p:spTgt spid="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1"/>
        <p:cNvGrpSpPr/>
        <p:nvPr/>
      </p:nvGrpSpPr>
      <p:grpSpPr>
        <a:xfrm>
          <a:off x="0" y="0"/>
          <a:ext cx="0" cy="0"/>
          <a:chOff x="0" y="0"/>
          <a:chExt cx="0" cy="0"/>
        </a:xfrm>
      </p:grpSpPr>
      <p:sp>
        <p:nvSpPr>
          <p:cNvPr id="1282" name="Google Shape;1282;p97"/>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accent1"/>
                </a:solidFill>
              </a:rPr>
              <a:t>Vérification des connaissances </a:t>
            </a:r>
          </a:p>
        </p:txBody>
      </p:sp>
      <p:sp>
        <p:nvSpPr>
          <p:cNvPr id="1283" name="Google Shape;1283;p97"/>
          <p:cNvSpPr txBox="1"/>
          <p:nvPr/>
        </p:nvSpPr>
        <p:spPr>
          <a:xfrm>
            <a:off x="315550" y="917650"/>
            <a:ext cx="8346300" cy="2646848"/>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fr-FR" sz="1600" b="1" i="0" u="none" strike="noStrike" cap="none" dirty="0">
                <a:solidFill>
                  <a:schemeClr val="dk1"/>
                </a:solidFill>
                <a:latin typeface="Arial"/>
                <a:ea typeface="Arial"/>
                <a:cs typeface="Arial"/>
                <a:sym typeface="Arial"/>
              </a:rPr>
              <a:t>DATIM acceptera-t-il un modèle s'il y a des messages d'erreur en suspens ??</a:t>
            </a:r>
          </a:p>
          <a:p>
            <a:pPr marL="457200" marR="0" lvl="0" indent="-330200" algn="l" rtl="0">
              <a:lnSpc>
                <a:spcPct val="115000"/>
              </a:lnSpc>
              <a:spcBef>
                <a:spcPts val="0"/>
              </a:spcBef>
              <a:spcAft>
                <a:spcPts val="0"/>
              </a:spcAft>
              <a:buClr>
                <a:schemeClr val="dk1"/>
              </a:buClr>
              <a:buSzPts val="1600"/>
              <a:buFont typeface="Arial"/>
              <a:buChar char="●"/>
            </a:pPr>
            <a:endParaRPr lang="fr-FR" sz="1600" b="1" i="0" u="none" strike="noStrike" cap="none" dirty="0">
              <a:solidFill>
                <a:schemeClr val="dk1"/>
              </a:solidFill>
              <a:latin typeface="Arial"/>
              <a:ea typeface="Arial"/>
              <a:cs typeface="Arial"/>
              <a:sym typeface="Arial"/>
            </a:endParaRP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dirty="0">
                <a:solidFill>
                  <a:schemeClr val="dk1"/>
                </a:solidFill>
                <a:latin typeface="Arial"/>
                <a:ea typeface="Arial"/>
                <a:cs typeface="Arial"/>
                <a:sym typeface="Arial"/>
              </a:rPr>
              <a:t>Oui</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dirty="0">
                <a:solidFill>
                  <a:schemeClr val="dk1"/>
                </a:solidFill>
                <a:latin typeface="Arial"/>
                <a:ea typeface="Arial"/>
                <a:cs typeface="Arial"/>
                <a:sym typeface="Arial"/>
              </a:rPr>
              <a:t>Non</a:t>
            </a: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1284" name="Google Shape;1284;p97"/>
          <p:cNvSpPr txBox="1"/>
          <p:nvPr/>
        </p:nvSpPr>
        <p:spPr>
          <a:xfrm>
            <a:off x="283650" y="3045125"/>
            <a:ext cx="8576700" cy="75094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u="none" strike="noStrike" cap="none" dirty="0">
                <a:solidFill>
                  <a:schemeClr val="dk1"/>
                </a:solidFill>
                <a:latin typeface="Arial"/>
                <a:ea typeface="Arial"/>
                <a:cs typeface="Arial"/>
                <a:sym typeface="Arial"/>
              </a:rPr>
              <a:t>Réponse : </a:t>
            </a:r>
            <a:r>
              <a:rPr lang="fr-FR" sz="1600" b="1" u="none" strike="noStrike" cap="none" dirty="0">
                <a:solidFill>
                  <a:schemeClr val="dk1"/>
                </a:solidFill>
                <a:latin typeface="Arial"/>
                <a:ea typeface="Arial"/>
                <a:cs typeface="Arial"/>
                <a:sym typeface="Arial"/>
              </a:rPr>
              <a:t>b) Non </a:t>
            </a:r>
            <a:r>
              <a:rPr lang="fr-FR" sz="1600" u="none" strike="noStrike" cap="none" dirty="0">
                <a:solidFill>
                  <a:schemeClr val="dk1"/>
                </a:solidFill>
                <a:latin typeface="Arial"/>
                <a:ea typeface="Arial"/>
                <a:cs typeface="Arial"/>
                <a:sym typeface="Arial"/>
              </a:rPr>
              <a:t>- Tous les messages d'erreur doivent être traités en modifiant les données du modèle avant que DATIM n'accepte la soumission.</a:t>
            </a:r>
            <a:r>
              <a:rPr lang="fr-FR" sz="1600" b="0" i="1" u="none" strike="noStrike" cap="none" dirty="0">
                <a:solidFill>
                  <a:schemeClr val="dk1"/>
                </a:solidFill>
                <a:latin typeface="Arial"/>
                <a:ea typeface="Arial"/>
                <a:cs typeface="Arial"/>
                <a:sym typeface="Arial"/>
              </a:rPr>
              <a:t> </a:t>
            </a:r>
          </a:p>
        </p:txBody>
      </p:sp>
      <p:sp>
        <p:nvSpPr>
          <p:cNvPr id="1285" name="Google Shape;1285;p9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106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fade">
                                      <p:cBhvr>
                                        <p:cTn id="7" dur="1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pic>
        <p:nvPicPr>
          <p:cNvPr id="1290" name="Google Shape;1290;p100"/>
          <p:cNvPicPr preferRelativeResize="0"/>
          <p:nvPr/>
        </p:nvPicPr>
        <p:blipFill rotWithShape="1">
          <a:blip r:embed="rId3">
            <a:alphaModFix/>
          </a:blip>
          <a:srcRect/>
          <a:stretch/>
        </p:blipFill>
        <p:spPr>
          <a:xfrm>
            <a:off x="1111540" y="1410364"/>
            <a:ext cx="5190689" cy="3500246"/>
          </a:xfrm>
          <a:prstGeom prst="rect">
            <a:avLst/>
          </a:prstGeom>
          <a:noFill/>
          <a:ln w="9525" cap="flat" cmpd="sng">
            <a:solidFill>
              <a:srgbClr val="000000"/>
            </a:solidFill>
            <a:prstDash val="solid"/>
            <a:round/>
            <a:headEnd type="none" w="sm" len="sm"/>
            <a:tailEnd type="none" w="sm" len="sm"/>
          </a:ln>
        </p:spPr>
      </p:pic>
      <p:sp>
        <p:nvSpPr>
          <p:cNvPr id="1291" name="Google Shape;1291;p100"/>
          <p:cNvSpPr txBox="1">
            <a:spLocks noGrp="1"/>
          </p:cNvSpPr>
          <p:nvPr>
            <p:ph type="body" idx="4294967295"/>
          </p:nvPr>
        </p:nvSpPr>
        <p:spPr>
          <a:xfrm>
            <a:off x="172515" y="749311"/>
            <a:ext cx="8901600" cy="554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Clr>
                <a:schemeClr val="dk1"/>
              </a:buClr>
              <a:buSzPts val="2000"/>
              <a:buNone/>
            </a:pPr>
            <a:r>
              <a:rPr lang="fr-FR" sz="2000">
                <a:latin typeface="Calibri"/>
                <a:ea typeface="Calibri"/>
                <a:cs typeface="Calibri"/>
                <a:sym typeface="Calibri"/>
              </a:rPr>
              <a:t>Tous les conseils et instructions relatifs à la soumission des données HRH dans DATIM sont disponibles sur https://datim.zendesk.com.</a:t>
            </a:r>
          </a:p>
        </p:txBody>
      </p:sp>
      <p:sp>
        <p:nvSpPr>
          <p:cNvPr id="1292" name="Google Shape;1292;p100"/>
          <p:cNvSpPr/>
          <p:nvPr/>
        </p:nvSpPr>
        <p:spPr>
          <a:xfrm>
            <a:off x="3910367" y="3098403"/>
            <a:ext cx="840300" cy="6486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3" name="Google Shape;1293;p100"/>
          <p:cNvSpPr/>
          <p:nvPr/>
        </p:nvSpPr>
        <p:spPr>
          <a:xfrm>
            <a:off x="2391749" y="3098404"/>
            <a:ext cx="825900" cy="6486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4" name="Google Shape;1294;p100"/>
          <p:cNvSpPr/>
          <p:nvPr/>
        </p:nvSpPr>
        <p:spPr>
          <a:xfrm>
            <a:off x="327848" y="2627695"/>
            <a:ext cx="1724700" cy="8280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fr-FR" b="0" i="0" u="none" strike="noStrike" cap="none" dirty="0">
                <a:solidFill>
                  <a:srgbClr val="FFFFFF"/>
                </a:solidFill>
                <a:latin typeface="Calibri"/>
                <a:ea typeface="Calibri"/>
                <a:cs typeface="Calibri"/>
                <a:sym typeface="Calibri"/>
              </a:rPr>
              <a:t>2 endroits clés pour trouver des conseils et des instructions</a:t>
            </a:r>
          </a:p>
        </p:txBody>
      </p:sp>
      <p:sp>
        <p:nvSpPr>
          <p:cNvPr id="1295" name="Google Shape;1295;p100"/>
          <p:cNvSpPr/>
          <p:nvPr/>
        </p:nvSpPr>
        <p:spPr>
          <a:xfrm>
            <a:off x="6633825" y="3971630"/>
            <a:ext cx="1173300" cy="939300"/>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fr-FR" sz="1600" b="0" i="0" u="none" strike="noStrike" cap="none" dirty="0">
                <a:solidFill>
                  <a:srgbClr val="FFFFFF"/>
                </a:solidFill>
                <a:latin typeface="Calibri"/>
                <a:ea typeface="Calibri"/>
                <a:cs typeface="Calibri"/>
                <a:sym typeface="Calibri"/>
              </a:rPr>
              <a:t>Assistance technique disponible !</a:t>
            </a:r>
          </a:p>
        </p:txBody>
      </p:sp>
      <p:sp>
        <p:nvSpPr>
          <p:cNvPr id="1296" name="Google Shape;1296;p100"/>
          <p:cNvSpPr/>
          <p:nvPr/>
        </p:nvSpPr>
        <p:spPr>
          <a:xfrm>
            <a:off x="4869221" y="4317849"/>
            <a:ext cx="1098600" cy="562800"/>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1297" name="Google Shape;1297;p100"/>
          <p:cNvCxnSpPr>
            <a:stCxn id="1295" idx="1"/>
            <a:endCxn id="1296" idx="3"/>
          </p:cNvCxnSpPr>
          <p:nvPr/>
        </p:nvCxnSpPr>
        <p:spPr>
          <a:xfrm flipH="1">
            <a:off x="5967825" y="4441280"/>
            <a:ext cx="666000" cy="158100"/>
          </a:xfrm>
          <a:prstGeom prst="straightConnector1">
            <a:avLst/>
          </a:prstGeom>
          <a:noFill/>
          <a:ln w="25400" cap="flat" cmpd="sng">
            <a:solidFill>
              <a:schemeClr val="accent2"/>
            </a:solidFill>
            <a:prstDash val="solid"/>
            <a:miter lim="800000"/>
            <a:headEnd type="none" w="sm" len="sm"/>
            <a:tailEnd type="triangle" w="med" len="med"/>
          </a:ln>
        </p:spPr>
      </p:cxnSp>
      <p:cxnSp>
        <p:nvCxnSpPr>
          <p:cNvPr id="1298" name="Google Shape;1298;p100"/>
          <p:cNvCxnSpPr>
            <a:stCxn id="1294" idx="3"/>
            <a:endCxn id="1293" idx="1"/>
          </p:cNvCxnSpPr>
          <p:nvPr/>
        </p:nvCxnSpPr>
        <p:spPr>
          <a:xfrm>
            <a:off x="2052548" y="3041695"/>
            <a:ext cx="339300" cy="381000"/>
          </a:xfrm>
          <a:prstGeom prst="straightConnector1">
            <a:avLst/>
          </a:prstGeom>
          <a:noFill/>
          <a:ln w="25400" cap="flat" cmpd="sng">
            <a:solidFill>
              <a:schemeClr val="accent2"/>
            </a:solidFill>
            <a:prstDash val="solid"/>
            <a:miter lim="800000"/>
            <a:headEnd type="none" w="sm" len="sm"/>
            <a:tailEnd type="triangle" w="med" len="med"/>
          </a:ln>
        </p:spPr>
      </p:cxnSp>
      <p:cxnSp>
        <p:nvCxnSpPr>
          <p:cNvPr id="1299" name="Google Shape;1299;p100"/>
          <p:cNvCxnSpPr/>
          <p:nvPr/>
        </p:nvCxnSpPr>
        <p:spPr>
          <a:xfrm>
            <a:off x="2057400" y="2885225"/>
            <a:ext cx="1825800" cy="194100"/>
          </a:xfrm>
          <a:prstGeom prst="straightConnector1">
            <a:avLst/>
          </a:prstGeom>
          <a:noFill/>
          <a:ln w="25400" cap="flat" cmpd="sng">
            <a:solidFill>
              <a:schemeClr val="accent2"/>
            </a:solidFill>
            <a:prstDash val="solid"/>
            <a:miter lim="800000"/>
            <a:headEnd type="none" w="sm" len="sm"/>
            <a:tailEnd type="triangle" w="med" len="med"/>
          </a:ln>
        </p:spPr>
      </p:cxnSp>
      <p:sp>
        <p:nvSpPr>
          <p:cNvPr id="1300" name="Google Shape;1300;p100"/>
          <p:cNvSpPr txBox="1">
            <a:spLocks noGrp="1"/>
          </p:cNvSpPr>
          <p:nvPr>
            <p:ph type="title"/>
          </p:nvPr>
        </p:nvSpPr>
        <p:spPr>
          <a:xfrm>
            <a:off x="127900" y="250898"/>
            <a:ext cx="7772400" cy="3810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fr-FR" dirty="0">
                <a:solidFill>
                  <a:schemeClr val="dk2"/>
                </a:solidFill>
              </a:rPr>
              <a:t>Accès aux conseils et instructions du GHSD</a:t>
            </a:r>
          </a:p>
        </p:txBody>
      </p:sp>
      <p:sp>
        <p:nvSpPr>
          <p:cNvPr id="1301" name="Google Shape;1301;p10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107</a:t>
            </a:fld>
            <a:endParaRPr lang="en"/>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305"/>
        <p:cNvGrpSpPr/>
        <p:nvPr/>
      </p:nvGrpSpPr>
      <p:grpSpPr>
        <a:xfrm>
          <a:off x="0" y="0"/>
          <a:ext cx="0" cy="0"/>
          <a:chOff x="0" y="0"/>
          <a:chExt cx="0" cy="0"/>
        </a:xfrm>
      </p:grpSpPr>
      <p:sp>
        <p:nvSpPr>
          <p:cNvPr id="1306" name="Google Shape;1306;p101"/>
          <p:cNvSpPr txBox="1">
            <a:spLocks noGrp="1"/>
          </p:cNvSpPr>
          <p:nvPr>
            <p:ph type="body" idx="4294967295"/>
          </p:nvPr>
        </p:nvSpPr>
        <p:spPr>
          <a:xfrm>
            <a:off x="2092000" y="561225"/>
            <a:ext cx="6804000" cy="3897300"/>
          </a:xfrm>
          <a:prstGeom prst="rect">
            <a:avLst/>
          </a:prstGeom>
          <a:noFill/>
          <a:ln>
            <a:noFill/>
          </a:ln>
        </p:spPr>
        <p:txBody>
          <a:bodyPr spcFirstLastPara="1" wrap="square" lIns="0" tIns="0" rIns="0" bIns="0" anchor="t" anchorCtr="0">
            <a:spAutoFit/>
          </a:bodyPr>
          <a:lstStyle/>
          <a:p>
            <a:pPr marL="342900" lvl="0" indent="-342900" algn="l" rtl="0">
              <a:lnSpc>
                <a:spcPct val="90000"/>
              </a:lnSpc>
              <a:spcBef>
                <a:spcPts val="0"/>
              </a:spcBef>
              <a:spcAft>
                <a:spcPts val="0"/>
              </a:spcAft>
              <a:buClr>
                <a:schemeClr val="dk1"/>
              </a:buClr>
              <a:buSzPts val="1800"/>
              <a:buFont typeface="Arial"/>
              <a:buChar char="•"/>
            </a:pPr>
            <a:r>
              <a:rPr lang="fr-FR" u="sng" dirty="0">
                <a:solidFill>
                  <a:schemeClr val="dk1"/>
                </a:solidFill>
                <a:hlinkClick r:id="rId3">
                  <a:extLst>
                    <a:ext uri="{A12FA001-AC4F-418D-AE19-62706E023703}">
                      <ahyp:hlinkClr xmlns:ahyp="http://schemas.microsoft.com/office/drawing/2018/hyperlinkcolor" val="tx"/>
                    </a:ext>
                  </a:extLst>
                </a:hlinkClick>
              </a:rPr>
              <a:t>Présentation de l'inventaire PEPFAR HRH</a:t>
            </a:r>
          </a:p>
          <a:p>
            <a:pPr marL="342900" lvl="0" indent="-342900" algn="l" rtl="0">
              <a:lnSpc>
                <a:spcPct val="90000"/>
              </a:lnSpc>
              <a:spcBef>
                <a:spcPts val="1000"/>
              </a:spcBef>
              <a:spcAft>
                <a:spcPts val="0"/>
              </a:spcAft>
              <a:buClr>
                <a:schemeClr val="dk1"/>
              </a:buClr>
              <a:buSzPts val="1800"/>
              <a:buFont typeface="Arial"/>
              <a:buChar char="•"/>
            </a:pPr>
            <a:r>
              <a:rPr lang="fr-FR" u="sng" dirty="0">
                <a:solidFill>
                  <a:schemeClr val="dk1"/>
                </a:solidFill>
                <a:hlinkClick r:id="rId4">
                  <a:extLst>
                    <a:ext uri="{A12FA001-AC4F-418D-AE19-62706E023703}">
                      <ahyp:hlinkClr xmlns:ahyp="http://schemas.microsoft.com/office/drawing/2018/hyperlinkcolor" val="tx"/>
                    </a:ext>
                  </a:extLst>
                </a:hlinkClick>
              </a:rPr>
              <a:t>Définitions HRH</a:t>
            </a:r>
          </a:p>
          <a:p>
            <a:pPr marL="342900" lvl="0" indent="-342900" algn="l" rtl="0">
              <a:lnSpc>
                <a:spcPct val="90000"/>
              </a:lnSpc>
              <a:spcBef>
                <a:spcPts val="1000"/>
              </a:spcBef>
              <a:spcAft>
                <a:spcPts val="0"/>
              </a:spcAft>
              <a:buClr>
                <a:schemeClr val="dk1"/>
              </a:buClr>
              <a:buSzPts val="1800"/>
              <a:buFont typeface="Arial"/>
              <a:buChar char="•"/>
            </a:pPr>
            <a:r>
              <a:rPr lang="fr-FR" u="sng" dirty="0">
                <a:solidFill>
                  <a:schemeClr val="dk1"/>
                </a:solidFill>
                <a:hlinkClick r:id="rId5">
                  <a:extLst>
                    <a:ext uri="{A12FA001-AC4F-418D-AE19-62706E023703}">
                      <ahyp:hlinkClr xmlns:ahyp="http://schemas.microsoft.com/office/drawing/2018/hyperlinkcolor" val="tx"/>
                    </a:ext>
                  </a:extLst>
                </a:hlinkClick>
              </a:rPr>
              <a:t>Rapports d'inventaire HRH</a:t>
            </a:r>
          </a:p>
          <a:p>
            <a:pPr marL="342900" lvl="0" indent="-342900" algn="l" rtl="0">
              <a:lnSpc>
                <a:spcPct val="90000"/>
              </a:lnSpc>
              <a:spcBef>
                <a:spcPts val="1000"/>
              </a:spcBef>
              <a:spcAft>
                <a:spcPts val="0"/>
              </a:spcAft>
              <a:buClr>
                <a:schemeClr val="dk1"/>
              </a:buClr>
              <a:buSzPts val="1800"/>
              <a:buFont typeface="Arial"/>
              <a:buChar char="•"/>
            </a:pPr>
            <a:r>
              <a:rPr lang="fr-FR" dirty="0">
                <a:solidFill>
                  <a:schemeClr val="dk1"/>
                </a:solidFill>
              </a:rPr>
              <a:t>Modèle d'inventaire HRH (dans l'application DATIM)</a:t>
            </a:r>
          </a:p>
          <a:p>
            <a:pPr marL="342900" lvl="0" indent="-342900" algn="l" rtl="0">
              <a:lnSpc>
                <a:spcPct val="90000"/>
              </a:lnSpc>
              <a:spcBef>
                <a:spcPts val="1000"/>
              </a:spcBef>
              <a:spcAft>
                <a:spcPts val="0"/>
              </a:spcAft>
              <a:buClr>
                <a:schemeClr val="dk1"/>
              </a:buClr>
              <a:buSzPts val="1800"/>
              <a:buFont typeface="Arial"/>
              <a:buChar char="•"/>
            </a:pPr>
            <a:r>
              <a:rPr lang="fr-FR" dirty="0">
                <a:solidFill>
                  <a:schemeClr val="dk1"/>
                </a:solidFill>
              </a:rPr>
              <a:t>Listes de contrôle avant de soumettre et d'approuver le modèle d'inventaire HRH</a:t>
            </a:r>
          </a:p>
          <a:p>
            <a:pPr marL="342900" lvl="0" indent="-342900" algn="l" rtl="0">
              <a:lnSpc>
                <a:spcPct val="90000"/>
              </a:lnSpc>
              <a:spcBef>
                <a:spcPts val="1000"/>
              </a:spcBef>
              <a:spcAft>
                <a:spcPts val="0"/>
              </a:spcAft>
              <a:buClr>
                <a:schemeClr val="dk1"/>
              </a:buClr>
              <a:buSzPts val="1800"/>
              <a:buFont typeface="Arial"/>
              <a:buChar char="•"/>
            </a:pPr>
            <a:r>
              <a:rPr lang="fr-FR" u="sng" dirty="0">
                <a:solidFill>
                  <a:schemeClr val="dk1"/>
                </a:solidFill>
                <a:hlinkClick r:id="rId6">
                  <a:extLst>
                    <a:ext uri="{A12FA001-AC4F-418D-AE19-62706E023703}">
                      <ahyp:hlinkClr xmlns:ahyp="http://schemas.microsoft.com/office/drawing/2018/hyperlinkcolor" val="tx"/>
                    </a:ext>
                  </a:extLst>
                </a:hlinkClick>
              </a:rPr>
              <a:t>FAQ</a:t>
            </a:r>
          </a:p>
          <a:p>
            <a:pPr marL="342900" lvl="0" indent="-342900" algn="l" rtl="0">
              <a:lnSpc>
                <a:spcPct val="90000"/>
              </a:lnSpc>
              <a:spcBef>
                <a:spcPts val="1000"/>
              </a:spcBef>
              <a:spcAft>
                <a:spcPts val="0"/>
              </a:spcAft>
              <a:buClr>
                <a:schemeClr val="dk1"/>
              </a:buClr>
              <a:buSzPts val="1800"/>
              <a:buFont typeface="Arial"/>
              <a:buChar char="•"/>
            </a:pPr>
            <a:r>
              <a:rPr lang="fr-FR" dirty="0">
                <a:solidFill>
                  <a:schemeClr val="dk1"/>
                </a:solidFill>
              </a:rPr>
              <a:t>Aides à l'emploi</a:t>
            </a:r>
          </a:p>
          <a:p>
            <a:pPr marL="342900" lvl="0" indent="-342900" algn="l" rtl="0">
              <a:lnSpc>
                <a:spcPct val="90000"/>
              </a:lnSpc>
              <a:spcBef>
                <a:spcPts val="1000"/>
              </a:spcBef>
              <a:spcAft>
                <a:spcPts val="0"/>
              </a:spcAft>
              <a:buClr>
                <a:schemeClr val="dk1"/>
              </a:buClr>
              <a:buSzPts val="1800"/>
              <a:buFont typeface="Arial"/>
              <a:buChar char="•"/>
            </a:pPr>
            <a:r>
              <a:rPr lang="fr-FR" dirty="0">
                <a:solidFill>
                  <a:schemeClr val="dk1"/>
                </a:solidFill>
              </a:rPr>
              <a:t>Calculateur d'ETP HRH</a:t>
            </a:r>
          </a:p>
          <a:p>
            <a:pPr marL="342900" lvl="0" indent="-342900" algn="l" rtl="0">
              <a:lnSpc>
                <a:spcPct val="90000"/>
              </a:lnSpc>
              <a:spcBef>
                <a:spcPts val="1000"/>
              </a:spcBef>
              <a:spcAft>
                <a:spcPts val="0"/>
              </a:spcAft>
              <a:buClr>
                <a:schemeClr val="dk1"/>
              </a:buClr>
              <a:buSzPts val="1800"/>
              <a:buChar char="•"/>
            </a:pPr>
            <a:r>
              <a:rPr lang="fr-FR" u="sng" dirty="0">
                <a:solidFill>
                  <a:schemeClr val="dk1"/>
                </a:solidFill>
                <a:hlinkClick r:id="rId7">
                  <a:extLst>
                    <a:ext uri="{A12FA001-AC4F-418D-AE19-62706E023703}">
                      <ahyp:hlinkClr xmlns:ahyp="http://schemas.microsoft.com/office/drawing/2018/hyperlinkcolor" val="tx"/>
                    </a:ext>
                  </a:extLst>
                </a:hlinkClick>
              </a:rPr>
              <a:t>Administration des utilisateurs : Création de nouveaux comptes utilisateurs HRH</a:t>
            </a:r>
          </a:p>
          <a:p>
            <a:pPr marL="342900" lvl="0" indent="-342900" algn="l" rtl="0">
              <a:lnSpc>
                <a:spcPct val="90000"/>
              </a:lnSpc>
              <a:spcBef>
                <a:spcPts val="1000"/>
              </a:spcBef>
              <a:spcAft>
                <a:spcPts val="800"/>
              </a:spcAft>
              <a:buClr>
                <a:schemeClr val="dk1"/>
              </a:buClr>
              <a:buSzPts val="1800"/>
              <a:buChar char="•"/>
            </a:pPr>
            <a:r>
              <a:rPr lang="fr-FR" u="sng" dirty="0">
                <a:solidFill>
                  <a:schemeClr val="dk1"/>
                </a:solidFill>
                <a:hlinkClick r:id="rId8">
                  <a:extLst>
                    <a:ext uri="{A12FA001-AC4F-418D-AE19-62706E023703}">
                      <ahyp:hlinkClr xmlns:ahyp="http://schemas.microsoft.com/office/drawing/2018/hyperlinkcolor" val="tx"/>
                    </a:ext>
                  </a:extLst>
                </a:hlinkClick>
              </a:rPr>
              <a:t>Statuts et actions du niveau d'approbation des données DATIM HRH</a:t>
            </a:r>
          </a:p>
        </p:txBody>
      </p:sp>
      <p:pic>
        <p:nvPicPr>
          <p:cNvPr id="1307" name="Google Shape;1307;p101">
            <a:hlinkClick r:id="rId9"/>
          </p:cNvPr>
          <p:cNvPicPr preferRelativeResize="0"/>
          <p:nvPr/>
        </p:nvPicPr>
        <p:blipFill rotWithShape="1">
          <a:blip r:embed="rId10">
            <a:alphaModFix/>
          </a:blip>
          <a:srcRect/>
          <a:stretch/>
        </p:blipFill>
        <p:spPr>
          <a:xfrm>
            <a:off x="203354" y="680139"/>
            <a:ext cx="1614488" cy="1671638"/>
          </a:xfrm>
          <a:prstGeom prst="rect">
            <a:avLst/>
          </a:prstGeom>
          <a:noFill/>
          <a:ln>
            <a:noFill/>
          </a:ln>
        </p:spPr>
      </p:pic>
      <p:pic>
        <p:nvPicPr>
          <p:cNvPr id="1308" name="Google Shape;1308;p101"/>
          <p:cNvPicPr preferRelativeResize="0"/>
          <p:nvPr/>
        </p:nvPicPr>
        <p:blipFill rotWithShape="1">
          <a:blip r:embed="rId11">
            <a:alphaModFix/>
          </a:blip>
          <a:srcRect/>
          <a:stretch/>
        </p:blipFill>
        <p:spPr>
          <a:xfrm>
            <a:off x="188696" y="2911285"/>
            <a:ext cx="1585913" cy="1650206"/>
          </a:xfrm>
          <a:prstGeom prst="rect">
            <a:avLst/>
          </a:prstGeom>
          <a:noFill/>
          <a:ln>
            <a:noFill/>
          </a:ln>
        </p:spPr>
      </p:pic>
      <p:sp>
        <p:nvSpPr>
          <p:cNvPr id="1309" name="Google Shape;1309;p101"/>
          <p:cNvSpPr txBox="1"/>
          <p:nvPr/>
        </p:nvSpPr>
        <p:spPr>
          <a:xfrm>
            <a:off x="2267400" y="4404600"/>
            <a:ext cx="67242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fr-FR" dirty="0">
                <a:latin typeface="Calibri"/>
                <a:ea typeface="Calibri"/>
                <a:cs typeface="Calibri"/>
                <a:sym typeface="Calibri"/>
              </a:rPr>
              <a:t>***Veuillez consulter régulièrement DATIM </a:t>
            </a:r>
            <a:r>
              <a:rPr lang="fr-FR" dirty="0" err="1">
                <a:latin typeface="Calibri"/>
                <a:ea typeface="Calibri"/>
                <a:cs typeface="Calibri"/>
                <a:sym typeface="Calibri"/>
              </a:rPr>
              <a:t>Zendesk</a:t>
            </a:r>
            <a:r>
              <a:rPr lang="fr-FR" dirty="0">
                <a:latin typeface="Calibri"/>
                <a:ea typeface="Calibri"/>
                <a:cs typeface="Calibri"/>
                <a:sym typeface="Calibri"/>
              </a:rPr>
              <a:t> car les documents FY24 ci-dessus seront publiés au fur et à mesure.</a:t>
            </a:r>
            <a:r>
              <a:rPr lang="fr-FR" sz="1400" b="0" i="0" u="none" strike="noStrike" cap="none" dirty="0">
                <a:solidFill>
                  <a:srgbClr val="000000"/>
                </a:solidFill>
                <a:latin typeface="Calibri"/>
                <a:ea typeface="Calibri"/>
                <a:cs typeface="Calibri"/>
                <a:sym typeface="Calibri"/>
              </a:rPr>
              <a:t> </a:t>
            </a:r>
            <a:r>
              <a:rPr lang="fr-FR" dirty="0">
                <a:latin typeface="Calibri"/>
                <a:ea typeface="Calibri"/>
                <a:cs typeface="Calibri"/>
                <a:sym typeface="Calibri"/>
              </a:rPr>
              <a:t>Si un lien ne fonctionne pas, c'est parce que ce document n'a pas encore été publié, mais il sera publié prochainement.</a:t>
            </a:r>
          </a:p>
        </p:txBody>
      </p:sp>
      <p:sp>
        <p:nvSpPr>
          <p:cNvPr id="1310" name="Google Shape;1310;p101"/>
          <p:cNvSpPr txBox="1">
            <a:spLocks noGrp="1"/>
          </p:cNvSpPr>
          <p:nvPr>
            <p:ph type="title"/>
          </p:nvPr>
        </p:nvSpPr>
        <p:spPr>
          <a:xfrm>
            <a:off x="323454" y="1742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SzPts val="1400"/>
              <a:buNone/>
            </a:pPr>
            <a:r>
              <a:rPr lang="fr-FR">
                <a:solidFill>
                  <a:schemeClr val="dk2"/>
                </a:solidFill>
              </a:rPr>
              <a:t>Accès aux conseils et instructions (suite)</a:t>
            </a:r>
          </a:p>
        </p:txBody>
      </p:sp>
      <p:sp>
        <p:nvSpPr>
          <p:cNvPr id="1311" name="Google Shape;1311;p10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108</a:t>
            </a:fld>
            <a:endParaRPr lang="en"/>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99"/>
          <p:cNvSpPr txBox="1">
            <a:spLocks noGrp="1"/>
          </p:cNvSpPr>
          <p:nvPr>
            <p:ph type="title"/>
          </p:nvPr>
        </p:nvSpPr>
        <p:spPr>
          <a:xfrm>
            <a:off x="439950" y="2468350"/>
            <a:ext cx="6235500" cy="1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t>Étapes suivantes</a:t>
            </a:r>
          </a:p>
          <a:p>
            <a:pPr marL="0" lvl="0" indent="0" algn="l" rtl="0">
              <a:lnSpc>
                <a:spcPct val="100000"/>
              </a:lnSpc>
              <a:spcBef>
                <a:spcPts val="0"/>
              </a:spcBef>
              <a:spcAft>
                <a:spcPts val="0"/>
              </a:spcAft>
              <a:buSzPts val="1400"/>
              <a:buNone/>
            </a:pPr>
            <a:r>
              <a:rPr lang="fr-FR" sz="1800" b="0" dirty="0"/>
              <a:t>Présentateur: Tegha Dominic Mbah, ASAP II Conseiller</a:t>
            </a:r>
            <a:endParaRPr lang="fr-FR" sz="1800" b="0" dirty="0">
              <a:solidFill>
                <a:schemeClr val="lt1"/>
              </a:solidFill>
            </a:endParaRPr>
          </a:p>
        </p:txBody>
      </p:sp>
      <p:sp>
        <p:nvSpPr>
          <p:cNvPr id="1317" name="Google Shape;1317;p9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109</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13"/>
          <p:cNvSpPr txBox="1">
            <a:spLocks noGrp="1"/>
          </p:cNvSpPr>
          <p:nvPr>
            <p:ph type="title"/>
          </p:nvPr>
        </p:nvSpPr>
        <p:spPr>
          <a:xfrm>
            <a:off x="311700" y="110375"/>
            <a:ext cx="8520600" cy="58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000" dirty="0">
                <a:solidFill>
                  <a:schemeClr val="dk2"/>
                </a:solidFill>
              </a:rPr>
              <a:t>Calendrier des inventaire rapports HRH pour l'exercice 2024</a:t>
            </a:r>
          </a:p>
        </p:txBody>
      </p:sp>
      <p:sp>
        <p:nvSpPr>
          <p:cNvPr id="390" name="Google Shape;390;p13"/>
          <p:cNvSpPr txBox="1"/>
          <p:nvPr/>
        </p:nvSpPr>
        <p:spPr>
          <a:xfrm>
            <a:off x="402125" y="696950"/>
            <a:ext cx="83388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fr-FR" b="1" dirty="0">
                <a:solidFill>
                  <a:schemeClr val="bg2"/>
                </a:solidFill>
              </a:rPr>
              <a:t>Calendrier de reporting actuel (correspond aux autres flux de données PEPFAR et est inclus dans le calendrier de données </a:t>
            </a:r>
            <a:r>
              <a:rPr lang="fr-FR" b="1" dirty="0"/>
              <a:t>PEPFAR publié pour l'exercice 24) :</a:t>
            </a:r>
          </a:p>
        </p:txBody>
      </p:sp>
      <p:sp>
        <p:nvSpPr>
          <p:cNvPr id="391" name="Google Shape;391;p13"/>
          <p:cNvSpPr txBox="1"/>
          <p:nvPr/>
        </p:nvSpPr>
        <p:spPr>
          <a:xfrm>
            <a:off x="6122700" y="3186625"/>
            <a:ext cx="20259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b="1"/>
              <a:t>13 décembre :</a:t>
            </a:r>
            <a:r>
              <a:rPr lang="fr-FR" sz="1400" b="0" i="0" u="none" strike="noStrike" cap="none">
                <a:solidFill>
                  <a:srgbClr val="000000"/>
                </a:solidFill>
                <a:latin typeface="Arial"/>
                <a:ea typeface="Arial"/>
                <a:cs typeface="Arial"/>
                <a:sym typeface="Arial"/>
              </a:rPr>
              <a:t> Date limite de téléchargement du nettoyage des données pour les adresses IP</a:t>
            </a:r>
          </a:p>
          <a:p>
            <a:pPr marL="45720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cxnSp>
        <p:nvCxnSpPr>
          <p:cNvPr id="392" name="Google Shape;392;p13"/>
          <p:cNvCxnSpPr/>
          <p:nvPr/>
        </p:nvCxnSpPr>
        <p:spPr>
          <a:xfrm>
            <a:off x="918550" y="2873125"/>
            <a:ext cx="0" cy="320400"/>
          </a:xfrm>
          <a:prstGeom prst="straightConnector1">
            <a:avLst/>
          </a:prstGeom>
          <a:noFill/>
          <a:ln w="9525" cap="flat" cmpd="sng">
            <a:solidFill>
              <a:srgbClr val="002F6C"/>
            </a:solidFill>
            <a:prstDash val="solid"/>
            <a:round/>
            <a:headEnd type="none" w="sm" len="sm"/>
            <a:tailEnd type="none" w="sm" len="sm"/>
          </a:ln>
        </p:spPr>
      </p:cxnSp>
      <p:grpSp>
        <p:nvGrpSpPr>
          <p:cNvPr id="393" name="Google Shape;393;p13"/>
          <p:cNvGrpSpPr/>
          <p:nvPr/>
        </p:nvGrpSpPr>
        <p:grpSpPr>
          <a:xfrm>
            <a:off x="213250" y="1525300"/>
            <a:ext cx="8930600" cy="2862525"/>
            <a:chOff x="213250" y="1525300"/>
            <a:chExt cx="8930600" cy="2862525"/>
          </a:xfrm>
        </p:grpSpPr>
        <p:cxnSp>
          <p:nvCxnSpPr>
            <p:cNvPr id="394" name="Google Shape;394;p13"/>
            <p:cNvCxnSpPr/>
            <p:nvPr/>
          </p:nvCxnSpPr>
          <p:spPr>
            <a:xfrm>
              <a:off x="787400" y="2874250"/>
              <a:ext cx="7404900" cy="26100"/>
            </a:xfrm>
            <a:prstGeom prst="straightConnector1">
              <a:avLst/>
            </a:prstGeom>
            <a:noFill/>
            <a:ln w="76200" cap="flat" cmpd="sng">
              <a:solidFill>
                <a:srgbClr val="002F6C"/>
              </a:solidFill>
              <a:prstDash val="solid"/>
              <a:round/>
              <a:headEnd type="none" w="sm" len="sm"/>
              <a:tailEnd type="none" w="sm" len="sm"/>
            </a:ln>
          </p:spPr>
        </p:cxnSp>
        <p:cxnSp>
          <p:nvCxnSpPr>
            <p:cNvPr id="395" name="Google Shape;395;p13"/>
            <p:cNvCxnSpPr/>
            <p:nvPr/>
          </p:nvCxnSpPr>
          <p:spPr>
            <a:xfrm>
              <a:off x="1568775" y="2561425"/>
              <a:ext cx="0" cy="320400"/>
            </a:xfrm>
            <a:prstGeom prst="straightConnector1">
              <a:avLst/>
            </a:prstGeom>
            <a:noFill/>
            <a:ln w="9525" cap="flat" cmpd="sng">
              <a:solidFill>
                <a:srgbClr val="002F6C"/>
              </a:solidFill>
              <a:prstDash val="solid"/>
              <a:round/>
              <a:headEnd type="none" w="sm" len="sm"/>
              <a:tailEnd type="none" w="sm" len="sm"/>
            </a:ln>
          </p:spPr>
        </p:cxnSp>
        <p:sp>
          <p:nvSpPr>
            <p:cNvPr id="396" name="Google Shape;396;p13"/>
            <p:cNvSpPr txBox="1"/>
            <p:nvPr/>
          </p:nvSpPr>
          <p:spPr>
            <a:xfrm>
              <a:off x="213250" y="2622300"/>
              <a:ext cx="705300" cy="6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rgbClr val="000000"/>
                  </a:solidFill>
                  <a:latin typeface="Arial"/>
                  <a:ea typeface="Arial"/>
                  <a:cs typeface="Arial"/>
                  <a:sym typeface="Arial"/>
                </a:rPr>
                <a:t>Sept.</a:t>
              </a:r>
            </a:p>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rgbClr val="000000"/>
                  </a:solidFill>
                  <a:latin typeface="Arial"/>
                  <a:ea typeface="Arial"/>
                  <a:cs typeface="Arial"/>
                  <a:sym typeface="Arial"/>
                </a:rPr>
                <a:t>202</a:t>
              </a:r>
              <a:r>
                <a:rPr lang="fr-FR" b="1"/>
                <a:t>4</a:t>
              </a:r>
            </a:p>
          </p:txBody>
        </p:sp>
        <p:sp>
          <p:nvSpPr>
            <p:cNvPr id="397" name="Google Shape;397;p13"/>
            <p:cNvSpPr txBox="1"/>
            <p:nvPr/>
          </p:nvSpPr>
          <p:spPr>
            <a:xfrm>
              <a:off x="8235750" y="2622300"/>
              <a:ext cx="908100" cy="6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1" i="0" u="none" strike="noStrike" cap="none">
                  <a:solidFill>
                    <a:srgbClr val="000000"/>
                  </a:solidFill>
                  <a:latin typeface="Arial"/>
                  <a:ea typeface="Arial"/>
                  <a:cs typeface="Arial"/>
                  <a:sym typeface="Arial"/>
                </a:rPr>
                <a:t>Jan. 202</a:t>
              </a:r>
              <a:r>
                <a:rPr lang="fr-FR" b="1"/>
                <a:t>5</a:t>
              </a:r>
            </a:p>
          </p:txBody>
        </p:sp>
        <p:cxnSp>
          <p:nvCxnSpPr>
            <p:cNvPr id="398" name="Google Shape;398;p13"/>
            <p:cNvCxnSpPr/>
            <p:nvPr/>
          </p:nvCxnSpPr>
          <p:spPr>
            <a:xfrm>
              <a:off x="3389600" y="2873125"/>
              <a:ext cx="0" cy="320400"/>
            </a:xfrm>
            <a:prstGeom prst="straightConnector1">
              <a:avLst/>
            </a:prstGeom>
            <a:noFill/>
            <a:ln w="9525" cap="flat" cmpd="sng">
              <a:solidFill>
                <a:srgbClr val="002F6C"/>
              </a:solidFill>
              <a:prstDash val="solid"/>
              <a:round/>
              <a:headEnd type="none" w="sm" len="sm"/>
              <a:tailEnd type="none" w="sm" len="sm"/>
            </a:ln>
          </p:spPr>
        </p:cxnSp>
        <p:sp>
          <p:nvSpPr>
            <p:cNvPr id="399" name="Google Shape;399;p13"/>
            <p:cNvSpPr txBox="1"/>
            <p:nvPr/>
          </p:nvSpPr>
          <p:spPr>
            <a:xfrm>
              <a:off x="1399275" y="1767926"/>
              <a:ext cx="1756500" cy="66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200" b="1" dirty="0"/>
                <a:t>1er octobre </a:t>
              </a:r>
              <a:r>
                <a:rPr lang="fr-FR" sz="1200" dirty="0"/>
                <a:t>:</a:t>
              </a:r>
              <a:r>
                <a:rPr lang="fr-FR" sz="1200" b="0" i="0" u="none" strike="noStrike" cap="none" dirty="0">
                  <a:solidFill>
                    <a:srgbClr val="000000"/>
                  </a:solidFill>
                  <a:latin typeface="Arial"/>
                  <a:ea typeface="Arial"/>
                  <a:cs typeface="Arial"/>
                  <a:sym typeface="Arial"/>
                </a:rPr>
                <a:t> La saisie des données du quatrième trimestre débute dans DATIM</a:t>
              </a: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p:txBody>
        </p:sp>
        <p:sp>
          <p:nvSpPr>
            <p:cNvPr id="400" name="Google Shape;400;p13"/>
            <p:cNvSpPr txBox="1"/>
            <p:nvPr/>
          </p:nvSpPr>
          <p:spPr>
            <a:xfrm>
              <a:off x="4906025" y="1525300"/>
              <a:ext cx="2287200" cy="103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200" b="1" dirty="0"/>
                <a:t>2 décembre :</a:t>
              </a:r>
              <a:r>
                <a:rPr lang="fr-FR" sz="1200" b="0" i="0" u="none" strike="noStrike" cap="none" dirty="0">
                  <a:solidFill>
                    <a:srgbClr val="000000"/>
                  </a:solidFill>
                  <a:latin typeface="Arial"/>
                  <a:ea typeface="Arial"/>
                  <a:cs typeface="Arial"/>
                  <a:sym typeface="Arial"/>
                </a:rPr>
                <a:t> La période de nettoyage des données du quatrième trimestre débute</a:t>
              </a:r>
            </a:p>
            <a:p>
              <a:pPr marL="457200" marR="0" lvl="0" indent="-304800" algn="l" rtl="0">
                <a:lnSpc>
                  <a:spcPct val="100000"/>
                </a:lnSpc>
                <a:spcBef>
                  <a:spcPts val="0"/>
                </a:spcBef>
                <a:spcAft>
                  <a:spcPts val="0"/>
                </a:spcAft>
                <a:buClr>
                  <a:srgbClr val="000000"/>
                </a:buClr>
                <a:buSzPts val="1200"/>
                <a:buFont typeface="Arial"/>
                <a:buChar char="●"/>
              </a:pPr>
              <a:r>
                <a:rPr lang="fr-FR" sz="1100" b="0" i="0" u="none" strike="noStrike" cap="none" dirty="0">
                  <a:solidFill>
                    <a:srgbClr val="000000"/>
                  </a:solidFill>
                  <a:latin typeface="Arial"/>
                  <a:ea typeface="Arial"/>
                  <a:cs typeface="Arial"/>
                  <a:sym typeface="Arial"/>
                </a:rPr>
                <a:t>Les IP soumettent à nouveau les données, selon les besoins</a:t>
              </a:r>
            </a:p>
          </p:txBody>
        </p:sp>
        <p:cxnSp>
          <p:nvCxnSpPr>
            <p:cNvPr id="401" name="Google Shape;401;p13"/>
            <p:cNvCxnSpPr/>
            <p:nvPr/>
          </p:nvCxnSpPr>
          <p:spPr>
            <a:xfrm>
              <a:off x="6312400" y="2866225"/>
              <a:ext cx="0" cy="320400"/>
            </a:xfrm>
            <a:prstGeom prst="straightConnector1">
              <a:avLst/>
            </a:prstGeom>
            <a:noFill/>
            <a:ln w="9525" cap="flat" cmpd="sng">
              <a:solidFill>
                <a:srgbClr val="002F6C"/>
              </a:solidFill>
              <a:prstDash val="solid"/>
              <a:round/>
              <a:headEnd type="none" w="sm" len="sm"/>
              <a:tailEnd type="none" w="sm" len="sm"/>
            </a:ln>
          </p:spPr>
        </p:cxnSp>
        <p:sp>
          <p:nvSpPr>
            <p:cNvPr id="402" name="Google Shape;402;p13"/>
            <p:cNvSpPr txBox="1"/>
            <p:nvPr/>
          </p:nvSpPr>
          <p:spPr>
            <a:xfrm>
              <a:off x="3071625" y="3186625"/>
              <a:ext cx="1756500" cy="829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b="1" dirty="0"/>
                <a:t>15 novembre </a:t>
              </a:r>
              <a:r>
                <a:rPr lang="fr-FR" dirty="0"/>
                <a:t>:</a:t>
              </a:r>
              <a:r>
                <a:rPr lang="fr-FR" sz="1400" b="0" i="0" u="none" strike="noStrike" cap="none" dirty="0">
                  <a:solidFill>
                    <a:srgbClr val="000000"/>
                  </a:solidFill>
                  <a:latin typeface="Arial"/>
                  <a:ea typeface="Arial"/>
                  <a:cs typeface="Arial"/>
                  <a:sym typeface="Arial"/>
                </a:rPr>
                <a:t> La saisie des données du quatrième trimestre est clôturée dans DATIM</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403" name="Google Shape;403;p13"/>
            <p:cNvCxnSpPr/>
            <p:nvPr/>
          </p:nvCxnSpPr>
          <p:spPr>
            <a:xfrm>
              <a:off x="5532050" y="2561425"/>
              <a:ext cx="0" cy="320400"/>
            </a:xfrm>
            <a:prstGeom prst="straightConnector1">
              <a:avLst/>
            </a:prstGeom>
            <a:noFill/>
            <a:ln w="9525" cap="flat" cmpd="sng">
              <a:solidFill>
                <a:srgbClr val="002F6C"/>
              </a:solidFill>
              <a:prstDash val="solid"/>
              <a:round/>
              <a:headEnd type="none" w="sm" len="sm"/>
              <a:tailEnd type="none" w="sm" len="sm"/>
            </a:ln>
          </p:spPr>
        </p:cxnSp>
        <p:sp>
          <p:nvSpPr>
            <p:cNvPr id="404" name="Google Shape;404;p13"/>
            <p:cNvSpPr txBox="1"/>
            <p:nvPr/>
          </p:nvSpPr>
          <p:spPr>
            <a:xfrm>
              <a:off x="730903" y="3186625"/>
              <a:ext cx="1556100" cy="120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rgbClr val="000000"/>
                  </a:solidFill>
                  <a:latin typeface="Arial"/>
                  <a:ea typeface="Arial"/>
                  <a:cs typeface="Arial"/>
                  <a:sym typeface="Arial"/>
                </a:rPr>
                <a:t>Les utilisateurs de DATIM demandent de nouveaux comptes HRH</a:t>
              </a:r>
            </a:p>
          </p:txBody>
        </p:sp>
      </p:grpSp>
      <p:sp>
        <p:nvSpPr>
          <p:cNvPr id="405" name="Google Shape;405;p1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11</a:t>
            </a:fld>
            <a:endParaRPr lang="en"/>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1"/>
        <p:cNvGrpSpPr/>
        <p:nvPr/>
      </p:nvGrpSpPr>
      <p:grpSpPr>
        <a:xfrm>
          <a:off x="0" y="0"/>
          <a:ext cx="0" cy="0"/>
          <a:chOff x="0" y="0"/>
          <a:chExt cx="0" cy="0"/>
        </a:xfrm>
      </p:grpSpPr>
      <p:sp>
        <p:nvSpPr>
          <p:cNvPr id="1322" name="Google Shape;1322;p102"/>
          <p:cNvSpPr txBox="1">
            <a:spLocks noGrp="1"/>
          </p:cNvSpPr>
          <p:nvPr>
            <p:ph type="title"/>
          </p:nvPr>
        </p:nvSpPr>
        <p:spPr>
          <a:xfrm>
            <a:off x="173825" y="11185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Étapes suivantes</a:t>
            </a:r>
          </a:p>
        </p:txBody>
      </p:sp>
      <p:sp>
        <p:nvSpPr>
          <p:cNvPr id="1323" name="Google Shape;1323;p102"/>
          <p:cNvSpPr txBox="1"/>
          <p:nvPr/>
        </p:nvSpPr>
        <p:spPr>
          <a:xfrm>
            <a:off x="264600" y="586450"/>
            <a:ext cx="8614800" cy="4124176"/>
          </a:xfrm>
          <a:prstGeom prst="rect">
            <a:avLst/>
          </a:prstGeom>
          <a:noFill/>
          <a:ln>
            <a:noFill/>
          </a:ln>
        </p:spPr>
        <p:txBody>
          <a:bodyPr spcFirstLastPara="1" wrap="square" lIns="91425" tIns="91425" rIns="91425" bIns="91425" anchor="t" anchorCtr="0">
            <a:spAutoFit/>
          </a:bodyPr>
          <a:lstStyle/>
          <a:p>
            <a:pPr marL="457200" marR="0" lvl="0" indent="-336550" algn="l" rtl="0">
              <a:lnSpc>
                <a:spcPct val="100000"/>
              </a:lnSpc>
              <a:spcBef>
                <a:spcPts val="0"/>
              </a:spcBef>
              <a:spcAft>
                <a:spcPts val="0"/>
              </a:spcAft>
              <a:buClr>
                <a:schemeClr val="dk1"/>
              </a:buClr>
              <a:buSzPts val="1700"/>
              <a:buFont typeface="Arial"/>
              <a:buAutoNum type="arabicPeriod"/>
            </a:pPr>
            <a:r>
              <a:rPr lang="fr-FR" sz="1600" dirty="0">
                <a:solidFill>
                  <a:schemeClr val="dk1"/>
                </a:solidFill>
              </a:rPr>
              <a:t>Avant le 1er octobre, créez un compte </a:t>
            </a:r>
            <a:r>
              <a:rPr lang="fr-FR" sz="1600" dirty="0" err="1">
                <a:solidFill>
                  <a:schemeClr val="dk1"/>
                </a:solidFill>
              </a:rPr>
              <a:t>Okta</a:t>
            </a:r>
            <a:endParaRPr lang="fr-FR" sz="1600" dirty="0">
              <a:solidFill>
                <a:schemeClr val="dk1"/>
              </a:solidFill>
            </a:endParaRPr>
          </a:p>
          <a:p>
            <a:pPr marL="920750" marR="0" lvl="1" indent="-342900" algn="l" rtl="0">
              <a:lnSpc>
                <a:spcPct val="100000"/>
              </a:lnSpc>
              <a:spcBef>
                <a:spcPts val="0"/>
              </a:spcBef>
              <a:spcAft>
                <a:spcPts val="0"/>
              </a:spcAft>
              <a:buClr>
                <a:schemeClr val="dk1"/>
              </a:buClr>
              <a:buSzPts val="1700"/>
              <a:buFont typeface="Arial" panose="020B0604020202020204" pitchFamily="34" charset="0"/>
              <a:buChar char="•"/>
            </a:pPr>
            <a:r>
              <a:rPr lang="fr-FR" sz="1600" dirty="0">
                <a:solidFill>
                  <a:schemeClr val="dk1"/>
                </a:solidFill>
              </a:rPr>
              <a:t>Si vous êtes nouveau sur DATIM, soumettez le formulaire sur register.datim.org pour obtenir un compte HRH DATIM et accéder au modèle HRH final</a:t>
            </a:r>
          </a:p>
          <a:p>
            <a:pPr marL="457200" marR="0" lvl="0" indent="-342900" algn="ctr" rtl="0">
              <a:lnSpc>
                <a:spcPct val="100000"/>
              </a:lnSpc>
              <a:spcBef>
                <a:spcPts val="0"/>
              </a:spcBef>
              <a:spcAft>
                <a:spcPts val="0"/>
              </a:spcAft>
              <a:buClr>
                <a:srgbClr val="000000"/>
              </a:buClr>
              <a:buSzPts val="1800"/>
              <a:buFont typeface="+mj-lt"/>
              <a:buAutoNum type="arabicPeriod"/>
            </a:pPr>
            <a:endParaRPr sz="1600" b="0" i="0" u="none" strike="noStrike" cap="none" dirty="0">
              <a:solidFill>
                <a:schemeClr val="dk1"/>
              </a:solidFill>
              <a:latin typeface="Arial"/>
              <a:ea typeface="Arial"/>
              <a:cs typeface="Arial"/>
              <a:sym typeface="Arial"/>
            </a:endParaRPr>
          </a:p>
          <a:p>
            <a:pPr marL="457200" marR="0" lvl="0" indent="-336550" algn="l" rtl="0">
              <a:lnSpc>
                <a:spcPct val="100000"/>
              </a:lnSpc>
              <a:spcBef>
                <a:spcPts val="0"/>
              </a:spcBef>
              <a:spcAft>
                <a:spcPts val="0"/>
              </a:spcAft>
              <a:buClr>
                <a:schemeClr val="dk1"/>
              </a:buClr>
              <a:buSzPts val="1700"/>
              <a:buFont typeface="Arial"/>
              <a:buAutoNum type="arabicPeriod"/>
            </a:pPr>
            <a:r>
              <a:rPr lang="fr-FR" sz="1600" b="0" i="0" u="none" strike="noStrike" cap="none" dirty="0">
                <a:solidFill>
                  <a:schemeClr val="dk1"/>
                </a:solidFill>
                <a:latin typeface="Arial"/>
                <a:ea typeface="Arial"/>
                <a:cs typeface="Arial"/>
                <a:sym typeface="Arial"/>
              </a:rPr>
              <a:t>Consultez le modèle et les documents d'orientation (cette présentation et cet enregistrement seront envoyés par e-mail)</a:t>
            </a:r>
          </a:p>
          <a:p>
            <a:pPr marL="457200" marR="0" lvl="0" indent="-336550" algn="l" rtl="0">
              <a:lnSpc>
                <a:spcPct val="100000"/>
              </a:lnSpc>
              <a:spcBef>
                <a:spcPts val="0"/>
              </a:spcBef>
              <a:spcAft>
                <a:spcPts val="0"/>
              </a:spcAft>
              <a:buClr>
                <a:schemeClr val="dk1"/>
              </a:buClr>
              <a:buSzPts val="1700"/>
              <a:buFont typeface="Arial"/>
              <a:buAutoNum type="arabicPeriod"/>
            </a:pPr>
            <a:r>
              <a:rPr lang="fr-FR" sz="1600" b="0" i="0" strike="noStrike" cap="none" dirty="0">
                <a:latin typeface="Arial"/>
                <a:ea typeface="Arial"/>
                <a:cs typeface="Arial"/>
                <a:sym typeface="Arial"/>
              </a:rPr>
              <a:t>Adresse directe pour toute question concernant la formation : hrh-reporting-helpdesk@usaid.gov</a:t>
            </a:r>
          </a:p>
          <a:p>
            <a:pPr marL="457200" marR="0" lvl="0" indent="-336550" algn="l" rtl="0">
              <a:lnSpc>
                <a:spcPct val="100000"/>
              </a:lnSpc>
              <a:spcBef>
                <a:spcPts val="0"/>
              </a:spcBef>
              <a:spcAft>
                <a:spcPts val="0"/>
              </a:spcAft>
              <a:buClr>
                <a:schemeClr val="dk1"/>
              </a:buClr>
              <a:buSzPts val="1700"/>
              <a:buFont typeface="Arial"/>
              <a:buAutoNum type="arabicPeriod"/>
            </a:pPr>
            <a:r>
              <a:rPr lang="fr-FR" sz="1600" b="0" i="0" u="none" strike="noStrike" cap="none" dirty="0">
                <a:solidFill>
                  <a:schemeClr val="dk1"/>
                </a:solidFill>
                <a:latin typeface="Arial"/>
                <a:ea typeface="Arial"/>
                <a:cs typeface="Arial"/>
                <a:sym typeface="Arial"/>
              </a:rPr>
              <a:t>Adressez vos questions spécifiques aux A/COR, aux responsables d'activités et aux POC des missions en charge des ressources humaines</a:t>
            </a:r>
          </a:p>
          <a:p>
            <a:pPr marL="457200" marR="0" lvl="0" indent="-336550" algn="l" rtl="0">
              <a:lnSpc>
                <a:spcPct val="100000"/>
              </a:lnSpc>
              <a:spcBef>
                <a:spcPts val="0"/>
              </a:spcBef>
              <a:spcAft>
                <a:spcPts val="0"/>
              </a:spcAft>
              <a:buClr>
                <a:schemeClr val="dk1"/>
              </a:buClr>
              <a:buSzPts val="1700"/>
              <a:buFont typeface="Arial"/>
              <a:buAutoNum type="arabicPeriod"/>
            </a:pPr>
            <a:r>
              <a:rPr lang="fr-FR" sz="1600" b="0" i="0" u="none" strike="noStrike" cap="none" dirty="0">
                <a:solidFill>
                  <a:schemeClr val="dk1"/>
                </a:solidFill>
                <a:latin typeface="Arial"/>
                <a:ea typeface="Arial"/>
                <a:cs typeface="Arial"/>
                <a:sym typeface="Arial"/>
              </a:rPr>
              <a:t>L'USAID diffusera une FAQ que nous mettrons à jour tout au long de la période de référence et que nous distribuerons aux POC des missions. Les questions que vous avez aideront les autres.  </a:t>
            </a:r>
          </a:p>
          <a:p>
            <a:pPr marL="457200" marR="0" lvl="0" indent="-336550" algn="l" rtl="0">
              <a:lnSpc>
                <a:spcPct val="100000"/>
              </a:lnSpc>
              <a:spcBef>
                <a:spcPts val="0"/>
              </a:spcBef>
              <a:spcAft>
                <a:spcPts val="0"/>
              </a:spcAft>
              <a:buClr>
                <a:schemeClr val="dk1"/>
              </a:buClr>
              <a:buSzPts val="1700"/>
              <a:buFont typeface="Arial"/>
              <a:buAutoNum type="arabicPeriod"/>
            </a:pPr>
            <a:r>
              <a:rPr lang="fr-FR" sz="1600" dirty="0">
                <a:solidFill>
                  <a:schemeClr val="dk1"/>
                </a:solidFill>
              </a:rPr>
              <a:t>Commencez à rassembler les données nécessaires pour terminer l'inventaire *Il est recommandé de télécharger avant la date limite de soumission du 15 novembre afin de laisser suffisamment de temps pour répondre aux éventuelles erreurs</a:t>
            </a:r>
            <a:r>
              <a:rPr lang="fr-FR" sz="1600" b="0" i="0" u="none" strike="noStrike" cap="none" dirty="0">
                <a:solidFill>
                  <a:schemeClr val="dk1"/>
                </a:solidFill>
                <a:latin typeface="Arial"/>
                <a:ea typeface="Arial"/>
                <a:cs typeface="Arial"/>
                <a:sym typeface="Arial"/>
              </a:rPr>
              <a:t> </a:t>
            </a:r>
          </a:p>
        </p:txBody>
      </p:sp>
      <p:sp>
        <p:nvSpPr>
          <p:cNvPr id="1324" name="Google Shape;1324;p10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110</a:t>
            </a:fld>
            <a:endParaRPr lang="en"/>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28"/>
        <p:cNvGrpSpPr/>
        <p:nvPr/>
      </p:nvGrpSpPr>
      <p:grpSpPr>
        <a:xfrm>
          <a:off x="0" y="0"/>
          <a:ext cx="0" cy="0"/>
          <a:chOff x="0" y="0"/>
          <a:chExt cx="0" cy="0"/>
        </a:xfrm>
      </p:grpSpPr>
      <p:sp>
        <p:nvSpPr>
          <p:cNvPr id="1329" name="Google Shape;1329;p98"/>
          <p:cNvSpPr txBox="1">
            <a:spLocks noGrp="1"/>
          </p:cNvSpPr>
          <p:nvPr>
            <p:ph type="title"/>
          </p:nvPr>
        </p:nvSpPr>
        <p:spPr>
          <a:xfrm>
            <a:off x="578900" y="853475"/>
            <a:ext cx="6717300" cy="158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solidFill>
                  <a:schemeClr val="lt1"/>
                </a:solidFill>
              </a:rPr>
              <a:t>Q&amp;R</a:t>
            </a:r>
          </a:p>
        </p:txBody>
      </p:sp>
      <p:sp>
        <p:nvSpPr>
          <p:cNvPr id="1330" name="Google Shape;1330;p9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111</a:t>
            </a:fld>
            <a:endParaRPr lang="en"/>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5" name="Google Shape;1335;p103"/>
          <p:cNvSpPr txBox="1">
            <a:spLocks noGrp="1"/>
          </p:cNvSpPr>
          <p:nvPr>
            <p:ph type="body" idx="1"/>
          </p:nvPr>
        </p:nvSpPr>
        <p:spPr>
          <a:xfrm rot="-5400000">
            <a:off x="7870635" y="1089061"/>
            <a:ext cx="2057400" cy="18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FFFFFF"/>
              </a:buClr>
              <a:buSzPts val="1600"/>
              <a:buFont typeface="Arial"/>
              <a:buNone/>
            </a:pPr>
            <a:endParaRPr sz="600" b="0" i="0" u="none" strike="noStrike" cap="none">
              <a:solidFill>
                <a:srgbClr val="FFFFFF"/>
              </a:solidFill>
              <a:latin typeface="Cabin"/>
              <a:ea typeface="Cabin"/>
              <a:cs typeface="Cabin"/>
              <a:sym typeface="Cabin"/>
            </a:endParaRPr>
          </a:p>
        </p:txBody>
      </p:sp>
      <p:sp>
        <p:nvSpPr>
          <p:cNvPr id="1336" name="Google Shape;1336;p103"/>
          <p:cNvSpPr txBox="1">
            <a:spLocks noGrp="1"/>
          </p:cNvSpPr>
          <p:nvPr>
            <p:ph type="subTitle" idx="2"/>
          </p:nvPr>
        </p:nvSpPr>
        <p:spPr>
          <a:xfrm>
            <a:off x="548025" y="1688650"/>
            <a:ext cx="3738300" cy="1200300"/>
          </a:xfrm>
          <a:prstGeom prst="rect">
            <a:avLst/>
          </a:prstGeom>
          <a:noFill/>
          <a:ln>
            <a:noFill/>
          </a:ln>
          <a:effectLst>
            <a:outerShdw blurRad="254000" algn="tl" rotWithShape="0">
              <a:srgbClr val="000000">
                <a:alpha val="40000"/>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600"/>
              <a:buFont typeface="Arial"/>
              <a:buNone/>
            </a:pPr>
            <a:r>
              <a:rPr lang="fr-FR" sz="2600"/>
              <a:t>Merci !</a:t>
            </a:r>
          </a:p>
          <a:p>
            <a:pPr marL="0" marR="0" lvl="0" indent="0" algn="l" rtl="0">
              <a:lnSpc>
                <a:spcPct val="100000"/>
              </a:lnSpc>
              <a:spcBef>
                <a:spcPts val="0"/>
              </a:spcBef>
              <a:spcAft>
                <a:spcPts val="0"/>
              </a:spcAft>
              <a:buClr>
                <a:schemeClr val="lt1"/>
              </a:buClr>
              <a:buSzPts val="1600"/>
              <a:buFont typeface="Arial"/>
              <a:buNone/>
            </a:pPr>
            <a:r>
              <a:rPr lang="fr-FR" sz="2600"/>
              <a:t>Des Questions?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9"/>
        <p:cNvGrpSpPr/>
        <p:nvPr/>
      </p:nvGrpSpPr>
      <p:grpSpPr>
        <a:xfrm>
          <a:off x="0" y="0"/>
          <a:ext cx="0" cy="0"/>
          <a:chOff x="0" y="0"/>
          <a:chExt cx="0" cy="0"/>
        </a:xfrm>
      </p:grpSpPr>
      <p:pic>
        <p:nvPicPr>
          <p:cNvPr id="410" name="Google Shape;410;p14"/>
          <p:cNvPicPr preferRelativeResize="0"/>
          <p:nvPr/>
        </p:nvPicPr>
        <p:blipFill rotWithShape="1">
          <a:blip r:embed="rId3">
            <a:alphaModFix/>
          </a:blip>
          <a:srcRect/>
          <a:stretch/>
        </p:blipFill>
        <p:spPr>
          <a:xfrm>
            <a:off x="4262175" y="4030125"/>
            <a:ext cx="1395288" cy="1073993"/>
          </a:xfrm>
          <a:prstGeom prst="rect">
            <a:avLst/>
          </a:prstGeom>
          <a:noFill/>
          <a:ln>
            <a:noFill/>
          </a:ln>
        </p:spPr>
      </p:pic>
      <p:pic>
        <p:nvPicPr>
          <p:cNvPr id="411" name="Google Shape;411;p14"/>
          <p:cNvPicPr preferRelativeResize="0"/>
          <p:nvPr/>
        </p:nvPicPr>
        <p:blipFill rotWithShape="1">
          <a:blip r:embed="rId4">
            <a:alphaModFix/>
          </a:blip>
          <a:srcRect/>
          <a:stretch/>
        </p:blipFill>
        <p:spPr>
          <a:xfrm>
            <a:off x="5874917" y="4133075"/>
            <a:ext cx="1031998" cy="1162825"/>
          </a:xfrm>
          <a:prstGeom prst="rect">
            <a:avLst/>
          </a:prstGeom>
          <a:noFill/>
          <a:ln>
            <a:noFill/>
          </a:ln>
        </p:spPr>
      </p:pic>
      <p:pic>
        <p:nvPicPr>
          <p:cNvPr id="412" name="Google Shape;412;p14"/>
          <p:cNvPicPr preferRelativeResize="0"/>
          <p:nvPr/>
        </p:nvPicPr>
        <p:blipFill rotWithShape="1">
          <a:blip r:embed="rId5">
            <a:alphaModFix/>
          </a:blip>
          <a:srcRect/>
          <a:stretch/>
        </p:blipFill>
        <p:spPr>
          <a:xfrm>
            <a:off x="7275850" y="4066280"/>
            <a:ext cx="799550" cy="1129304"/>
          </a:xfrm>
          <a:prstGeom prst="rect">
            <a:avLst/>
          </a:prstGeom>
          <a:noFill/>
          <a:ln>
            <a:noFill/>
          </a:ln>
        </p:spPr>
      </p:pic>
      <p:sp>
        <p:nvSpPr>
          <p:cNvPr id="413" name="Google Shape;413;p14"/>
          <p:cNvSpPr txBox="1">
            <a:spLocks noGrp="1"/>
          </p:cNvSpPr>
          <p:nvPr>
            <p:ph type="title"/>
          </p:nvPr>
        </p:nvSpPr>
        <p:spPr>
          <a:xfrm>
            <a:off x="311700" y="91675"/>
            <a:ext cx="8759700" cy="12309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Que faut-il pour remplir l'exigence d'inventaire des HRH ?</a:t>
            </a:r>
          </a:p>
          <a:p>
            <a:pPr marL="0" lvl="0" indent="0" algn="l" rtl="0">
              <a:lnSpc>
                <a:spcPct val="100000"/>
              </a:lnSpc>
              <a:spcBef>
                <a:spcPts val="0"/>
              </a:spcBef>
              <a:spcAft>
                <a:spcPts val="0"/>
              </a:spcAft>
              <a:buSzPts val="1400"/>
              <a:buNone/>
            </a:pPr>
            <a:endParaRPr b="0" dirty="0">
              <a:solidFill>
                <a:schemeClr val="dk1"/>
              </a:solidFill>
              <a:latin typeface="Arial"/>
              <a:ea typeface="Arial"/>
              <a:cs typeface="Arial"/>
              <a:sym typeface="Arial"/>
            </a:endParaRPr>
          </a:p>
        </p:txBody>
      </p:sp>
      <p:sp>
        <p:nvSpPr>
          <p:cNvPr id="414" name="Google Shape;414;p14"/>
          <p:cNvSpPr txBox="1">
            <a:spLocks noGrp="1"/>
          </p:cNvSpPr>
          <p:nvPr>
            <p:ph type="body" idx="1"/>
          </p:nvPr>
        </p:nvSpPr>
        <p:spPr>
          <a:xfrm>
            <a:off x="91075" y="532750"/>
            <a:ext cx="8980200" cy="3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600"/>
              <a:buNone/>
            </a:pPr>
            <a:endParaRPr dirty="0">
              <a:solidFill>
                <a:srgbClr val="3C4043"/>
              </a:solidFill>
              <a:highlight>
                <a:schemeClr val="lt1"/>
              </a:highlight>
            </a:endParaRPr>
          </a:p>
          <a:p>
            <a:pPr marL="457200" lvl="0" indent="-330200" algn="l" rtl="0">
              <a:lnSpc>
                <a:spcPct val="115000"/>
              </a:lnSpc>
              <a:spcBef>
                <a:spcPts val="1000"/>
              </a:spcBef>
              <a:spcAft>
                <a:spcPts val="0"/>
              </a:spcAft>
              <a:buClr>
                <a:srgbClr val="3C4043"/>
              </a:buClr>
              <a:buSzPts val="1600"/>
              <a:buAutoNum type="arabicPeriod"/>
            </a:pPr>
            <a:r>
              <a:rPr lang="fr-FR" b="1" dirty="0">
                <a:solidFill>
                  <a:srgbClr val="3C4043"/>
                </a:solidFill>
                <a:highlight>
                  <a:schemeClr val="lt1"/>
                </a:highlight>
              </a:rPr>
              <a:t>Une copie du modèle d'inventaire des RH pour l'exercice 24 spécifique à l'OU</a:t>
            </a:r>
          </a:p>
          <a:p>
            <a:pPr marL="914400" lvl="1" indent="-330200" algn="l" rtl="0">
              <a:lnSpc>
                <a:spcPct val="115000"/>
              </a:lnSpc>
              <a:spcBef>
                <a:spcPts val="0"/>
              </a:spcBef>
              <a:spcAft>
                <a:spcPts val="0"/>
              </a:spcAft>
              <a:buClr>
                <a:srgbClr val="3C4043"/>
              </a:buClr>
              <a:buSzPts val="1600"/>
              <a:buAutoNum type="alphaLcPeriod"/>
            </a:pPr>
            <a:r>
              <a:rPr lang="fr-FR" dirty="0">
                <a:solidFill>
                  <a:srgbClr val="3C4043"/>
                </a:solidFill>
                <a:highlight>
                  <a:schemeClr val="lt1"/>
                </a:highlight>
              </a:rPr>
              <a:t>Une version finale du modèle est disponible en téléchargement dans l'application HRH DATIM </a:t>
            </a:r>
          </a:p>
          <a:p>
            <a:pPr marL="457200" lvl="0" indent="-330200" algn="l" rtl="0">
              <a:lnSpc>
                <a:spcPct val="115000"/>
              </a:lnSpc>
              <a:spcBef>
                <a:spcPts val="0"/>
              </a:spcBef>
              <a:spcAft>
                <a:spcPts val="0"/>
              </a:spcAft>
              <a:buClr>
                <a:srgbClr val="3C4043"/>
              </a:buClr>
              <a:buSzPts val="1600"/>
              <a:buAutoNum type="arabicPeriod"/>
            </a:pPr>
            <a:r>
              <a:rPr lang="fr-FR" b="1" dirty="0">
                <a:solidFill>
                  <a:srgbClr val="3C4043"/>
                </a:solidFill>
                <a:highlight>
                  <a:schemeClr val="lt1"/>
                </a:highlight>
              </a:rPr>
              <a:t>Les documents d'orientation sur l'inventaire des HRH</a:t>
            </a:r>
          </a:p>
          <a:p>
            <a:pPr marL="914400" lvl="1" indent="-330200" algn="l" rtl="0">
              <a:lnSpc>
                <a:spcPct val="115000"/>
              </a:lnSpc>
              <a:spcBef>
                <a:spcPts val="0"/>
              </a:spcBef>
              <a:spcAft>
                <a:spcPts val="0"/>
              </a:spcAft>
              <a:buClr>
                <a:srgbClr val="3C4043"/>
              </a:buClr>
              <a:buSzPts val="1600"/>
              <a:buAutoNum type="alphaLcPeriod"/>
            </a:pPr>
            <a:r>
              <a:rPr lang="fr-FR" dirty="0"/>
              <a:t>Voir les documents </a:t>
            </a:r>
            <a:r>
              <a:rPr lang="fr-FR" dirty="0" err="1"/>
              <a:t>Zendesk</a:t>
            </a:r>
            <a:r>
              <a:rPr lang="fr-FR" dirty="0"/>
              <a:t> DATIM </a:t>
            </a:r>
            <a:r>
              <a:rPr lang="fr-FR" dirty="0">
                <a:hlinkClick r:id="rId6"/>
              </a:rPr>
              <a:t>ici</a:t>
            </a:r>
            <a:endParaRPr lang="fr-FR" dirty="0"/>
          </a:p>
          <a:p>
            <a:pPr marL="457200" lvl="0" indent="-330200" algn="l" rtl="0">
              <a:lnSpc>
                <a:spcPct val="115000"/>
              </a:lnSpc>
              <a:spcBef>
                <a:spcPts val="0"/>
              </a:spcBef>
              <a:spcAft>
                <a:spcPts val="0"/>
              </a:spcAft>
              <a:buClr>
                <a:srgbClr val="3C4043"/>
              </a:buClr>
              <a:buSzPts val="1600"/>
              <a:buAutoNum type="arabicPeriod"/>
            </a:pPr>
            <a:r>
              <a:rPr lang="fr-FR" b="1" dirty="0">
                <a:solidFill>
                  <a:srgbClr val="3C4043"/>
                </a:solidFill>
                <a:highlight>
                  <a:schemeClr val="lt1"/>
                </a:highlight>
              </a:rPr>
              <a:t>Dossiers internes </a:t>
            </a:r>
          </a:p>
          <a:p>
            <a:pPr marL="914400" lvl="1" indent="-330200" algn="l" rtl="0">
              <a:lnSpc>
                <a:spcPct val="115000"/>
              </a:lnSpc>
              <a:spcBef>
                <a:spcPts val="0"/>
              </a:spcBef>
              <a:spcAft>
                <a:spcPts val="0"/>
              </a:spcAft>
              <a:buClr>
                <a:srgbClr val="3C4043"/>
              </a:buClr>
              <a:buSzPts val="1600"/>
              <a:buAutoNum type="alphaLcPeriod"/>
            </a:pPr>
            <a:r>
              <a:rPr lang="fr-FR" dirty="0">
                <a:solidFill>
                  <a:srgbClr val="3C4043"/>
                </a:solidFill>
                <a:highlight>
                  <a:schemeClr val="lt1"/>
                </a:highlight>
              </a:rPr>
              <a:t>Ressources humaines/Paie</a:t>
            </a:r>
          </a:p>
          <a:p>
            <a:pPr marL="914400" lvl="1" indent="-330200" algn="l" rtl="0">
              <a:lnSpc>
                <a:spcPct val="100000"/>
              </a:lnSpc>
              <a:spcBef>
                <a:spcPts val="0"/>
              </a:spcBef>
              <a:spcAft>
                <a:spcPts val="0"/>
              </a:spcAft>
              <a:buClr>
                <a:srgbClr val="3C4043"/>
              </a:buClr>
              <a:buSzPts val="1600"/>
              <a:buAutoNum type="alphaLcPeriod"/>
            </a:pPr>
            <a:r>
              <a:rPr lang="fr-FR" dirty="0">
                <a:solidFill>
                  <a:srgbClr val="3C4043"/>
                </a:solidFill>
                <a:highlight>
                  <a:schemeClr val="lt1"/>
                </a:highlight>
              </a:rPr>
              <a:t>Dossiers de programme qui saisissent le travail et l'emplacement du personnel</a:t>
            </a:r>
          </a:p>
          <a:p>
            <a:pPr marL="457200" lvl="0" indent="-330200" algn="l" rtl="0">
              <a:lnSpc>
                <a:spcPct val="115000"/>
              </a:lnSpc>
              <a:spcBef>
                <a:spcPts val="0"/>
              </a:spcBef>
              <a:spcAft>
                <a:spcPts val="0"/>
              </a:spcAft>
              <a:buClr>
                <a:srgbClr val="3C4043"/>
              </a:buClr>
              <a:buSzPts val="1600"/>
              <a:buAutoNum type="arabicPeriod"/>
            </a:pPr>
            <a:r>
              <a:rPr lang="fr-FR" b="1" dirty="0">
                <a:solidFill>
                  <a:srgbClr val="3C4043"/>
                </a:solidFill>
                <a:highlight>
                  <a:schemeClr val="lt1"/>
                </a:highlight>
              </a:rPr>
              <a:t>Un compte HRH DATIM</a:t>
            </a:r>
          </a:p>
          <a:p>
            <a:pPr marL="914400" lvl="1" indent="-330200" algn="l" rtl="0">
              <a:lnSpc>
                <a:spcPct val="115000"/>
              </a:lnSpc>
              <a:spcBef>
                <a:spcPts val="0"/>
              </a:spcBef>
              <a:spcAft>
                <a:spcPts val="0"/>
              </a:spcAft>
              <a:buClr>
                <a:srgbClr val="3C4043"/>
              </a:buClr>
              <a:buSzPts val="1600"/>
              <a:buAutoNum type="alphaLcPeriod"/>
            </a:pPr>
            <a:r>
              <a:rPr lang="fr-FR" dirty="0">
                <a:solidFill>
                  <a:srgbClr val="3C4043"/>
                </a:solidFill>
                <a:highlight>
                  <a:schemeClr val="lt1"/>
                </a:highlight>
              </a:rPr>
              <a:t>Register.datim.org (voir les diapositives suivantes)</a:t>
            </a:r>
          </a:p>
        </p:txBody>
      </p:sp>
      <p:sp>
        <p:nvSpPr>
          <p:cNvPr id="415" name="Google Shape;415;p1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0" name="Google Shape;420;p15"/>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Vérification des connaissances </a:t>
            </a:r>
          </a:p>
        </p:txBody>
      </p:sp>
      <p:sp>
        <p:nvSpPr>
          <p:cNvPr id="421" name="Google Shape;421;p15"/>
          <p:cNvSpPr txBox="1"/>
          <p:nvPr/>
        </p:nvSpPr>
        <p:spPr>
          <a:xfrm>
            <a:off x="315550" y="917650"/>
            <a:ext cx="8346300" cy="374125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fr-FR" sz="2800" b="1" i="0" u="none" strike="noStrike" cap="none" dirty="0">
                <a:solidFill>
                  <a:schemeClr val="dk1"/>
                </a:solidFill>
                <a:latin typeface="Arial"/>
                <a:ea typeface="Arial"/>
                <a:cs typeface="Arial"/>
                <a:sym typeface="Arial"/>
              </a:rPr>
              <a:t>Quels mécanismes doivent remplir et soumettre l'outil Excel HRH Inventory ?</a:t>
            </a:r>
          </a:p>
          <a:p>
            <a:pPr marL="457200" marR="0" lvl="0" indent="0" algn="l" rtl="0">
              <a:lnSpc>
                <a:spcPct val="115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1900"/>
              <a:buFont typeface="Arial"/>
              <a:buNone/>
            </a:pPr>
            <a:endParaRPr sz="1900" b="0" i="0" u="none" strike="noStrike" cap="none" dirty="0">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422" name="Google Shape;422;p15"/>
          <p:cNvSpPr txBox="1"/>
          <p:nvPr/>
        </p:nvSpPr>
        <p:spPr>
          <a:xfrm>
            <a:off x="641459" y="2788275"/>
            <a:ext cx="6864572" cy="1458831"/>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fr-FR" sz="2400" b="0" i="1" u="none" strike="noStrike" cap="none" dirty="0">
                <a:solidFill>
                  <a:schemeClr val="dk1"/>
                </a:solidFill>
                <a:latin typeface="Arial"/>
                <a:ea typeface="Arial"/>
                <a:cs typeface="Arial"/>
                <a:sym typeface="Arial"/>
              </a:rPr>
              <a:t>Réponse :</a:t>
            </a:r>
            <a:r>
              <a:rPr lang="fr-FR" sz="2400" b="1" i="1" u="none" strike="noStrike" cap="none" dirty="0">
                <a:solidFill>
                  <a:schemeClr val="dk1"/>
                </a:solidFill>
                <a:latin typeface="Arial"/>
                <a:ea typeface="Arial"/>
                <a:cs typeface="Arial"/>
                <a:sym typeface="Arial"/>
              </a:rPr>
              <a:t> Tous les mécanismes qui font rapport dans ER et qui ont des dépenses associées aux approbations COP. </a:t>
            </a:r>
          </a:p>
        </p:txBody>
      </p:sp>
      <p:sp>
        <p:nvSpPr>
          <p:cNvPr id="423" name="Google Shape;423;p1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1000"/>
                                        <p:tgtEl>
                                          <p:spTgt spid="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16"/>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Vérification des connaissances </a:t>
            </a:r>
          </a:p>
        </p:txBody>
      </p:sp>
      <p:sp>
        <p:nvSpPr>
          <p:cNvPr id="429" name="Google Shape;429;p16"/>
          <p:cNvSpPr txBox="1"/>
          <p:nvPr/>
        </p:nvSpPr>
        <p:spPr>
          <a:xfrm>
            <a:off x="315550" y="917650"/>
            <a:ext cx="8576700" cy="4167000"/>
          </a:xfrm>
          <a:prstGeom prst="rect">
            <a:avLst/>
          </a:prstGeom>
          <a:noFill/>
          <a:ln>
            <a:noFill/>
          </a:ln>
        </p:spPr>
        <p:txBody>
          <a:bodyPr spcFirstLastPara="1" wrap="square" lIns="91425" tIns="91425" rIns="91425" bIns="91425" anchor="t" anchorCtr="0">
            <a:spAutoFit/>
          </a:bodyPr>
          <a:lstStyle/>
          <a:p>
            <a:pPr marL="127000" marR="0" lvl="0" indent="0" algn="l" rtl="0">
              <a:lnSpc>
                <a:spcPct val="115000"/>
              </a:lnSpc>
              <a:spcBef>
                <a:spcPts val="0"/>
              </a:spcBef>
              <a:spcAft>
                <a:spcPts val="0"/>
              </a:spcAft>
              <a:buClr>
                <a:srgbClr val="000000"/>
              </a:buClr>
              <a:buSzPts val="1600"/>
              <a:buFont typeface="Arial"/>
              <a:buNone/>
            </a:pPr>
            <a:r>
              <a:rPr lang="fr-FR" sz="1600" b="1" i="0" u="none" strike="noStrike" cap="none">
                <a:solidFill>
                  <a:schemeClr val="dk1"/>
                </a:solidFill>
                <a:latin typeface="Arial"/>
                <a:ea typeface="Arial"/>
                <a:cs typeface="Arial"/>
                <a:sym typeface="Arial"/>
              </a:rPr>
              <a:t>Quels types de personnel doivent être inclus ?</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Partenaires principaux</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Sous-bénéficiaires</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Personnel de gestion du programme</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Personnel clinique et auxiliaire qui fournit des services</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Autre personnel qui fournit une assistance technique et soutient les activités non liées à la prestation de services</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Tout ce qui précède</a:t>
            </a:r>
          </a:p>
          <a:p>
            <a:pPr marL="0" marR="0" lvl="0" indent="0" algn="l" rtl="0">
              <a:lnSpc>
                <a:spcPct val="115000"/>
              </a:lnSpc>
              <a:spcBef>
                <a:spcPts val="1000"/>
              </a:spcBef>
              <a:spcAft>
                <a:spcPts val="0"/>
              </a:spcAft>
              <a:buClr>
                <a:srgbClr val="000000"/>
              </a:buClr>
              <a:buSzPts val="1900"/>
              <a:buFont typeface="Arial"/>
              <a:buNone/>
            </a:pP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8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800"/>
              </a:spcBef>
              <a:spcAft>
                <a:spcPts val="0"/>
              </a:spcAft>
              <a:buClr>
                <a:srgbClr val="000000"/>
              </a:buClr>
              <a:buSzPts val="1600"/>
              <a:buFont typeface="Arial"/>
              <a:buNone/>
            </a:pPr>
            <a:endParaRPr sz="16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rgbClr val="000000"/>
              </a:solidFill>
              <a:latin typeface="Arial"/>
              <a:ea typeface="Arial"/>
              <a:cs typeface="Arial"/>
              <a:sym typeface="Arial"/>
            </a:endParaRPr>
          </a:p>
        </p:txBody>
      </p:sp>
      <p:sp>
        <p:nvSpPr>
          <p:cNvPr id="430" name="Google Shape;430;p16"/>
          <p:cNvSpPr txBox="1"/>
          <p:nvPr/>
        </p:nvSpPr>
        <p:spPr>
          <a:xfrm>
            <a:off x="283650" y="3010200"/>
            <a:ext cx="8576700" cy="201052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endParaRPr sz="1600" b="0" i="1" u="none" strike="noStrike" cap="none" dirty="0">
              <a:solidFill>
                <a:schemeClr val="dk1"/>
              </a:solidFill>
              <a:latin typeface="Arial"/>
              <a:ea typeface="Arial"/>
              <a:cs typeface="Arial"/>
              <a:sym typeface="Arial"/>
            </a:endParaRPr>
          </a:p>
          <a:p>
            <a:pPr marL="0" marR="0" lvl="0" indent="0" algn="l" rtl="0">
              <a:lnSpc>
                <a:spcPct val="115000"/>
              </a:lnSpc>
              <a:spcBef>
                <a:spcPts val="0"/>
              </a:spcBef>
              <a:spcAft>
                <a:spcPts val="0"/>
              </a:spcAft>
              <a:buClr>
                <a:schemeClr val="dk1"/>
              </a:buClr>
              <a:buSzPts val="1100"/>
              <a:buFont typeface="Arial"/>
              <a:buNone/>
            </a:pPr>
            <a:r>
              <a:rPr lang="fr-FR" sz="1600" b="0" i="1" u="none" strike="noStrike" cap="none" dirty="0">
                <a:solidFill>
                  <a:schemeClr val="dk1"/>
                </a:solidFill>
                <a:latin typeface="Arial"/>
                <a:ea typeface="Arial"/>
                <a:cs typeface="Arial"/>
                <a:sym typeface="Arial"/>
              </a:rPr>
              <a:t>Réponse :</a:t>
            </a:r>
            <a:r>
              <a:rPr lang="fr-FR" sz="1600" b="1" i="1" u="none" strike="noStrike" cap="none" dirty="0">
                <a:solidFill>
                  <a:schemeClr val="dk1"/>
                </a:solidFill>
                <a:latin typeface="Arial"/>
                <a:ea typeface="Arial"/>
                <a:cs typeface="Arial"/>
                <a:sym typeface="Arial"/>
              </a:rPr>
              <a:t> </a:t>
            </a:r>
            <a:r>
              <a:rPr lang="fr-FR" sz="1600" b="0" i="1" u="none" strike="noStrike" cap="none" dirty="0">
                <a:solidFill>
                  <a:schemeClr val="dk1"/>
                </a:solidFill>
                <a:latin typeface="Arial"/>
                <a:ea typeface="Arial"/>
                <a:cs typeface="Arial"/>
                <a:sym typeface="Arial"/>
              </a:rPr>
              <a:t> </a:t>
            </a:r>
            <a:r>
              <a:rPr lang="fr-FR" i="1" u="none" strike="noStrike" cap="none" dirty="0">
                <a:solidFill>
                  <a:schemeClr val="dk1"/>
                </a:solidFill>
                <a:latin typeface="Arial"/>
                <a:ea typeface="Arial"/>
                <a:cs typeface="Arial"/>
                <a:sym typeface="Arial"/>
              </a:rPr>
              <a:t>f) </a:t>
            </a:r>
            <a:r>
              <a:rPr lang="fr-FR" b="1" i="1" u="none" strike="noStrike" cap="none" dirty="0">
                <a:solidFill>
                  <a:schemeClr val="dk1"/>
                </a:solidFill>
                <a:latin typeface="Arial"/>
                <a:ea typeface="Arial"/>
                <a:cs typeface="Arial"/>
                <a:sym typeface="Arial"/>
              </a:rPr>
              <a:t>Tout le personnel </a:t>
            </a:r>
            <a:r>
              <a:rPr lang="fr-FR" i="1" u="none" strike="noStrike" cap="none" dirty="0">
                <a:solidFill>
                  <a:schemeClr val="dk1"/>
                </a:solidFill>
                <a:latin typeface="Arial"/>
                <a:ea typeface="Arial"/>
                <a:cs typeface="Arial"/>
                <a:sym typeface="Arial"/>
              </a:rPr>
              <a:t>qui reçoit une forme quelconque de soutien doit être déclaré : les agents de santé, la direction du programme, l'AT et le personnel basé au siège facturé directement au gestionnaire de projet.</a:t>
            </a:r>
            <a:r>
              <a:rPr lang="fr-FR" sz="1500" b="0" i="1" u="none" strike="noStrike" cap="none" dirty="0">
                <a:solidFill>
                  <a:schemeClr val="dk1"/>
                </a:solidFill>
                <a:latin typeface="Arial"/>
                <a:ea typeface="Arial"/>
                <a:cs typeface="Arial"/>
                <a:sym typeface="Arial"/>
              </a:rPr>
              <a:t> Cela s'applique au personnel des partenaires principaux et des sous-bénéficiaires. Le personnel recevant tous les types de rémunération doit être inclus (salaire, allocation/contrat, soutien non monétaire). </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1" name="Google Shape;431;p1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14</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0"/>
                                        </p:tgtEl>
                                        <p:attrNameLst>
                                          <p:attrName>style.visibility</p:attrName>
                                        </p:attrNameLst>
                                      </p:cBhvr>
                                      <p:to>
                                        <p:strVal val="visible"/>
                                      </p:to>
                                    </p:set>
                                    <p:animEffect transition="in" filter="fade">
                                      <p:cBhvr>
                                        <p:cTn id="7" dur="1000"/>
                                        <p:tgtEl>
                                          <p:spTgt spid="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5"/>
        <p:cNvGrpSpPr/>
        <p:nvPr/>
      </p:nvGrpSpPr>
      <p:grpSpPr>
        <a:xfrm>
          <a:off x="0" y="0"/>
          <a:ext cx="0" cy="0"/>
          <a:chOff x="0" y="0"/>
          <a:chExt cx="0" cy="0"/>
        </a:xfrm>
      </p:grpSpPr>
      <p:sp>
        <p:nvSpPr>
          <p:cNvPr id="436" name="Google Shape;436;p17"/>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Vérification des connaissances </a:t>
            </a:r>
          </a:p>
        </p:txBody>
      </p:sp>
      <p:sp>
        <p:nvSpPr>
          <p:cNvPr id="437" name="Google Shape;437;p17"/>
          <p:cNvSpPr txBox="1"/>
          <p:nvPr/>
        </p:nvSpPr>
        <p:spPr>
          <a:xfrm>
            <a:off x="315550" y="917650"/>
            <a:ext cx="8346300" cy="2364300"/>
          </a:xfrm>
          <a:prstGeom prst="rect">
            <a:avLst/>
          </a:prstGeom>
          <a:noFill/>
          <a:ln>
            <a:noFill/>
          </a:ln>
        </p:spPr>
        <p:txBody>
          <a:bodyPr spcFirstLastPara="1" wrap="square" lIns="91425" tIns="91425" rIns="91425" bIns="91425" anchor="t" anchorCtr="0">
            <a:spAutoFit/>
          </a:bodyPr>
          <a:lstStyle/>
          <a:p>
            <a:pPr marL="127000" marR="0" lvl="0" indent="0" algn="l" rtl="0">
              <a:lnSpc>
                <a:spcPct val="115000"/>
              </a:lnSpc>
              <a:spcBef>
                <a:spcPts val="0"/>
              </a:spcBef>
              <a:spcAft>
                <a:spcPts val="0"/>
              </a:spcAft>
              <a:buClr>
                <a:srgbClr val="000000"/>
              </a:buClr>
              <a:buSzPts val="1600"/>
              <a:buFont typeface="Arial"/>
              <a:buNone/>
            </a:pPr>
            <a:r>
              <a:rPr lang="fr-FR" sz="1600" b="1" i="0" u="none" strike="noStrike" cap="none" dirty="0">
                <a:solidFill>
                  <a:schemeClr val="dk1"/>
                </a:solidFill>
                <a:latin typeface="Arial"/>
                <a:ea typeface="Arial"/>
                <a:cs typeface="Arial"/>
                <a:sym typeface="Arial"/>
              </a:rPr>
              <a:t>Le personnel travaillant pour des partenaires sous-bénéficiaires doit-il être déclaré dans l'inventaire des ressources humaines ?</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dirty="0">
                <a:solidFill>
                  <a:schemeClr val="dk1"/>
                </a:solidFill>
                <a:latin typeface="Arial"/>
                <a:ea typeface="Arial"/>
                <a:cs typeface="Arial"/>
                <a:sym typeface="Arial"/>
              </a:rPr>
              <a:t>Oui</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dirty="0">
                <a:solidFill>
                  <a:schemeClr val="dk1"/>
                </a:solidFill>
                <a:latin typeface="Arial"/>
                <a:ea typeface="Arial"/>
                <a:cs typeface="Arial"/>
                <a:sym typeface="Arial"/>
              </a:rPr>
              <a:t>Non</a:t>
            </a: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dirty="0">
              <a:solidFill>
                <a:srgbClr val="000000"/>
              </a:solidFill>
              <a:latin typeface="Arial"/>
              <a:ea typeface="Arial"/>
              <a:cs typeface="Arial"/>
              <a:sym typeface="Arial"/>
            </a:endParaRPr>
          </a:p>
        </p:txBody>
      </p:sp>
      <p:sp>
        <p:nvSpPr>
          <p:cNvPr id="438" name="Google Shape;438;p17"/>
          <p:cNvSpPr txBox="1"/>
          <p:nvPr/>
        </p:nvSpPr>
        <p:spPr>
          <a:xfrm>
            <a:off x="283650" y="3045125"/>
            <a:ext cx="8576700" cy="13172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i="1" u="none" strike="noStrike" cap="none" dirty="0">
                <a:solidFill>
                  <a:schemeClr val="dk1"/>
                </a:solidFill>
                <a:latin typeface="Arial"/>
                <a:ea typeface="Arial"/>
                <a:cs typeface="Arial"/>
                <a:sym typeface="Arial"/>
              </a:rPr>
              <a:t>Réponse : a) </a:t>
            </a:r>
            <a:r>
              <a:rPr lang="fr-FR" sz="1600" b="1" i="1" u="none" strike="noStrike" cap="none" dirty="0">
                <a:solidFill>
                  <a:schemeClr val="dk1"/>
                </a:solidFill>
                <a:latin typeface="Arial"/>
                <a:ea typeface="Arial"/>
                <a:cs typeface="Arial"/>
                <a:sym typeface="Arial"/>
              </a:rPr>
              <a:t>Oui</a:t>
            </a:r>
            <a:r>
              <a:rPr lang="fr-FR" sz="1600" i="1" u="none" strike="noStrike" cap="none" dirty="0">
                <a:solidFill>
                  <a:schemeClr val="dk1"/>
                </a:solidFill>
                <a:latin typeface="Arial"/>
                <a:ea typeface="Arial"/>
                <a:cs typeface="Arial"/>
                <a:sym typeface="Arial"/>
              </a:rPr>
              <a:t> Tout le personnel des sous-bénéficiaires soutenus par le PEPFAR travaillant pour un mécanisme doit être déclaré.</a:t>
            </a:r>
            <a:r>
              <a:rPr lang="fr-FR" sz="1600" b="0" i="1" u="none" strike="noStrike" cap="none" dirty="0">
                <a:solidFill>
                  <a:schemeClr val="dk1"/>
                </a:solidFill>
                <a:latin typeface="Arial"/>
                <a:ea typeface="Arial"/>
                <a:cs typeface="Arial"/>
                <a:sym typeface="Arial"/>
              </a:rPr>
              <a:t> Il doit y avoir une soumission de modèle par IM, qui doit inclure les informations sur le personnel du partenaire principal ainsi que de tous les sous-bénéficiaires. </a:t>
            </a:r>
            <a:r>
              <a:rPr lang="fr-FR" sz="1600" b="1" i="1" u="none" strike="noStrike" cap="none" dirty="0">
                <a:solidFill>
                  <a:schemeClr val="dk1"/>
                </a:solidFill>
                <a:latin typeface="Arial"/>
                <a:ea typeface="Arial"/>
                <a:cs typeface="Arial"/>
                <a:sym typeface="Arial"/>
              </a:rPr>
              <a:t> </a:t>
            </a:r>
          </a:p>
        </p:txBody>
      </p:sp>
      <p:sp>
        <p:nvSpPr>
          <p:cNvPr id="439" name="Google Shape;439;p1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18"/>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Vérification des connaissances </a:t>
            </a:r>
          </a:p>
        </p:txBody>
      </p:sp>
      <p:sp>
        <p:nvSpPr>
          <p:cNvPr id="445" name="Google Shape;445;p18"/>
          <p:cNvSpPr txBox="1"/>
          <p:nvPr/>
        </p:nvSpPr>
        <p:spPr>
          <a:xfrm>
            <a:off x="315550" y="917650"/>
            <a:ext cx="8346300" cy="2364300"/>
          </a:xfrm>
          <a:prstGeom prst="rect">
            <a:avLst/>
          </a:prstGeom>
          <a:noFill/>
          <a:ln>
            <a:noFill/>
          </a:ln>
        </p:spPr>
        <p:txBody>
          <a:bodyPr spcFirstLastPara="1" wrap="square" lIns="91425" tIns="91425" rIns="91425" bIns="91425" anchor="t" anchorCtr="0">
            <a:spAutoFit/>
          </a:bodyPr>
          <a:lstStyle/>
          <a:p>
            <a:pPr marL="127000" marR="0" lvl="0" indent="0" algn="l" rtl="0">
              <a:lnSpc>
                <a:spcPct val="115000"/>
              </a:lnSpc>
              <a:spcBef>
                <a:spcPts val="0"/>
              </a:spcBef>
              <a:spcAft>
                <a:spcPts val="0"/>
              </a:spcAft>
              <a:buClr>
                <a:srgbClr val="000000"/>
              </a:buClr>
              <a:buSzPts val="1600"/>
              <a:buFont typeface="Arial"/>
              <a:buNone/>
            </a:pPr>
            <a:r>
              <a:rPr lang="fr-FR" sz="1600" b="1">
                <a:solidFill>
                  <a:schemeClr val="dk1"/>
                </a:solidFill>
              </a:rPr>
              <a:t>Quand les partenaires peuvent-ils commencer à soumettre les modèles d'inventaire des ressources humaines pour l'exercice 24 complétés dans DATIM ?</a:t>
            </a:r>
            <a:r>
              <a:rPr lang="fr-FR" sz="1600" b="1" i="0" u="none" strike="noStrike" cap="none">
                <a:solidFill>
                  <a:schemeClr val="dk1"/>
                </a:solidFill>
                <a:latin typeface="Arial"/>
                <a:ea typeface="Arial"/>
                <a:cs typeface="Arial"/>
                <a:sym typeface="Arial"/>
              </a:rPr>
              <a:t> </a:t>
            </a: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rgbClr val="000000"/>
              </a:solidFill>
              <a:latin typeface="Arial"/>
              <a:ea typeface="Arial"/>
              <a:cs typeface="Arial"/>
              <a:sym typeface="Arial"/>
            </a:endParaRPr>
          </a:p>
        </p:txBody>
      </p:sp>
      <p:sp>
        <p:nvSpPr>
          <p:cNvPr id="446" name="Google Shape;446;p18"/>
          <p:cNvSpPr txBox="1"/>
          <p:nvPr/>
        </p:nvSpPr>
        <p:spPr>
          <a:xfrm>
            <a:off x="283650" y="3045125"/>
            <a:ext cx="8576700" cy="750945"/>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0" i="1" u="none" strike="noStrike" cap="none" dirty="0">
                <a:solidFill>
                  <a:schemeClr val="dk1"/>
                </a:solidFill>
                <a:latin typeface="Arial"/>
                <a:ea typeface="Arial"/>
                <a:cs typeface="Arial"/>
                <a:sym typeface="Arial"/>
              </a:rPr>
              <a:t>Réponse : </a:t>
            </a:r>
            <a:r>
              <a:rPr lang="fr-FR" sz="1600" i="1" strike="noStrike" cap="none" dirty="0">
                <a:latin typeface="Arial"/>
                <a:ea typeface="Arial"/>
                <a:cs typeface="Arial"/>
                <a:sym typeface="Arial"/>
              </a:rPr>
              <a:t>L'inventaire des ressources humaines suit le </a:t>
            </a:r>
            <a:r>
              <a:rPr lang="fr-FR" sz="1600" i="1" strike="noStrike" cap="none" dirty="0">
                <a:latin typeface="Arial"/>
                <a:ea typeface="Arial"/>
                <a:cs typeface="Arial"/>
                <a:sym typeface="Arial"/>
                <a:hlinkClick r:id="rId3"/>
              </a:rPr>
              <a:t>calendrier de rapport standard </a:t>
            </a:r>
            <a:r>
              <a:rPr lang="fr-FR" sz="1600" i="1" strike="noStrike" cap="none" dirty="0">
                <a:latin typeface="Arial"/>
                <a:ea typeface="Arial"/>
                <a:cs typeface="Arial"/>
                <a:sym typeface="Arial"/>
              </a:rPr>
              <a:t>du PEPFAR pour le quatrième trimestre.</a:t>
            </a:r>
            <a:r>
              <a:rPr lang="fr-FR" sz="1600" b="1" i="1" u="none" strike="noStrike" cap="none" dirty="0">
                <a:solidFill>
                  <a:schemeClr val="dk1"/>
                </a:solidFill>
                <a:latin typeface="Arial"/>
                <a:ea typeface="Arial"/>
                <a:cs typeface="Arial"/>
                <a:sym typeface="Arial"/>
              </a:rPr>
              <a:t> </a:t>
            </a:r>
            <a:r>
              <a:rPr lang="fr-FR" sz="1600" b="1" i="1" dirty="0"/>
              <a:t>DATIM ouvrira le 1er octobre 2024.</a:t>
            </a:r>
            <a:r>
              <a:rPr lang="fr-FR" sz="1600" b="1" i="1" u="none" strike="noStrike" cap="none" dirty="0">
                <a:solidFill>
                  <a:schemeClr val="dk1"/>
                </a:solidFill>
                <a:sym typeface="Arial"/>
              </a:rPr>
              <a:t> </a:t>
            </a:r>
          </a:p>
        </p:txBody>
      </p:sp>
      <p:sp>
        <p:nvSpPr>
          <p:cNvPr id="447" name="Google Shape;447;p1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19"/>
          <p:cNvSpPr txBox="1">
            <a:spLocks noGrp="1"/>
          </p:cNvSpPr>
          <p:nvPr>
            <p:ph type="title"/>
          </p:nvPr>
        </p:nvSpPr>
        <p:spPr>
          <a:xfrm>
            <a:off x="506525" y="1942725"/>
            <a:ext cx="6753600" cy="2155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t>Présentation des principaux éléments de données du modèle d'inventaire des ressources humaines</a:t>
            </a:r>
          </a:p>
          <a:p>
            <a:pPr marL="0" lvl="0" indent="0" algn="l" rtl="0">
              <a:lnSpc>
                <a:spcPct val="100000"/>
              </a:lnSpc>
              <a:spcBef>
                <a:spcPts val="0"/>
              </a:spcBef>
              <a:spcAft>
                <a:spcPts val="0"/>
              </a:spcAft>
              <a:buSzPts val="1400"/>
              <a:buNone/>
            </a:pPr>
            <a:r>
              <a:rPr lang="fr-FR" sz="1800" b="0" dirty="0"/>
              <a:t>Présentateur : Tegha Dominic Mbah, ASAP II Conseiller</a:t>
            </a:r>
          </a:p>
        </p:txBody>
      </p:sp>
      <p:sp>
        <p:nvSpPr>
          <p:cNvPr id="453" name="Google Shape;453;p1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7"/>
        <p:cNvGrpSpPr/>
        <p:nvPr/>
      </p:nvGrpSpPr>
      <p:grpSpPr>
        <a:xfrm>
          <a:off x="0" y="0"/>
          <a:ext cx="0" cy="0"/>
          <a:chOff x="0" y="0"/>
          <a:chExt cx="0" cy="0"/>
        </a:xfrm>
      </p:grpSpPr>
      <p:pic>
        <p:nvPicPr>
          <p:cNvPr id="458" name="Google Shape;458;p21"/>
          <p:cNvPicPr preferRelativeResize="0"/>
          <p:nvPr/>
        </p:nvPicPr>
        <p:blipFill rotWithShape="1">
          <a:blip r:embed="rId3">
            <a:alphaModFix/>
          </a:blip>
          <a:srcRect t="3063"/>
          <a:stretch/>
        </p:blipFill>
        <p:spPr>
          <a:xfrm>
            <a:off x="735775" y="960875"/>
            <a:ext cx="2592901" cy="3983274"/>
          </a:xfrm>
          <a:prstGeom prst="rect">
            <a:avLst/>
          </a:prstGeom>
          <a:noFill/>
          <a:ln w="9525" cap="flat" cmpd="sng">
            <a:solidFill>
              <a:schemeClr val="accent3"/>
            </a:solidFill>
            <a:prstDash val="solid"/>
            <a:round/>
            <a:headEnd type="none" w="sm" len="sm"/>
            <a:tailEnd type="none" w="sm" len="sm"/>
          </a:ln>
        </p:spPr>
      </p:pic>
      <p:sp>
        <p:nvSpPr>
          <p:cNvPr id="459" name="Google Shape;459;p21"/>
          <p:cNvSpPr txBox="1">
            <a:spLocks noGrp="1"/>
          </p:cNvSpPr>
          <p:nvPr>
            <p:ph type="title"/>
          </p:nvPr>
        </p:nvSpPr>
        <p:spPr>
          <a:xfrm>
            <a:off x="142925" y="124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Modèle d'inventaire HRH</a:t>
            </a:r>
          </a:p>
        </p:txBody>
      </p:sp>
      <p:sp>
        <p:nvSpPr>
          <p:cNvPr id="460" name="Google Shape;460;p21"/>
          <p:cNvSpPr/>
          <p:nvPr/>
        </p:nvSpPr>
        <p:spPr>
          <a:xfrm>
            <a:off x="1024925" y="4719925"/>
            <a:ext cx="1271400" cy="280200"/>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21"/>
          <p:cNvSpPr/>
          <p:nvPr/>
        </p:nvSpPr>
        <p:spPr>
          <a:xfrm>
            <a:off x="240550" y="2313525"/>
            <a:ext cx="2237400" cy="1943100"/>
          </a:xfrm>
          <a:prstGeom prst="wedgeRoundRectCallout">
            <a:avLst>
              <a:gd name="adj1" fmla="val 20116"/>
              <a:gd name="adj2" fmla="val 72317"/>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fr-FR" sz="1600" b="0" i="0" u="none" strike="noStrike" cap="none" dirty="0">
                <a:solidFill>
                  <a:srgbClr val="000000"/>
                </a:solidFill>
                <a:latin typeface="Arial"/>
                <a:ea typeface="Arial"/>
                <a:cs typeface="Arial"/>
                <a:sym typeface="Arial"/>
              </a:rPr>
              <a:t>Le modèle d'inventaire HRH comporte 3 onglets : </a:t>
            </a:r>
          </a:p>
          <a:p>
            <a:pPr marL="457200" marR="0" lvl="0" indent="-342900" algn="l" rtl="0">
              <a:lnSpc>
                <a:spcPct val="100000"/>
              </a:lnSpc>
              <a:spcBef>
                <a:spcPts val="0"/>
              </a:spcBef>
              <a:spcAft>
                <a:spcPts val="0"/>
              </a:spcAft>
              <a:buClr>
                <a:srgbClr val="000000"/>
              </a:buClr>
              <a:buSzPts val="1800"/>
              <a:buFont typeface="Arial"/>
              <a:buAutoNum type="arabicParenR"/>
            </a:pPr>
            <a:r>
              <a:rPr lang="fr-FR" sz="1600" b="0" i="0" u="none" strike="noStrike" cap="none" dirty="0">
                <a:solidFill>
                  <a:srgbClr val="000000"/>
                </a:solidFill>
                <a:latin typeface="Arial"/>
                <a:ea typeface="Arial"/>
                <a:cs typeface="Arial"/>
                <a:sym typeface="Arial"/>
              </a:rPr>
              <a:t>Page de garde</a:t>
            </a:r>
          </a:p>
          <a:p>
            <a:pPr marL="457200" marR="0" lvl="0" indent="-342900" algn="l" rtl="0">
              <a:lnSpc>
                <a:spcPct val="100000"/>
              </a:lnSpc>
              <a:spcBef>
                <a:spcPts val="0"/>
              </a:spcBef>
              <a:spcAft>
                <a:spcPts val="0"/>
              </a:spcAft>
              <a:buClr>
                <a:srgbClr val="000000"/>
              </a:buClr>
              <a:buSzPts val="1800"/>
              <a:buFont typeface="Arial"/>
              <a:buAutoNum type="arabicParenR"/>
            </a:pPr>
            <a:r>
              <a:rPr lang="fr-FR" sz="1600" b="0" i="0" u="none" strike="noStrike" cap="none" dirty="0">
                <a:solidFill>
                  <a:srgbClr val="000000"/>
                </a:solidFill>
                <a:latin typeface="Arial"/>
                <a:ea typeface="Arial"/>
                <a:cs typeface="Arial"/>
                <a:sym typeface="Arial"/>
              </a:rPr>
              <a:t>Liste du personnel</a:t>
            </a:r>
          </a:p>
          <a:p>
            <a:pPr marL="457200" marR="0" lvl="0" indent="-342900" algn="l" rtl="0">
              <a:lnSpc>
                <a:spcPct val="100000"/>
              </a:lnSpc>
              <a:spcBef>
                <a:spcPts val="0"/>
              </a:spcBef>
              <a:spcAft>
                <a:spcPts val="0"/>
              </a:spcAft>
              <a:buClr>
                <a:srgbClr val="000000"/>
              </a:buClr>
              <a:buSzPts val="1800"/>
              <a:buFont typeface="Arial"/>
              <a:buAutoNum type="arabicParenR"/>
            </a:pPr>
            <a:r>
              <a:rPr lang="fr-FR" sz="1600" b="0" i="0" u="none" strike="noStrike" cap="none" dirty="0">
                <a:solidFill>
                  <a:srgbClr val="000000"/>
                </a:solidFill>
                <a:latin typeface="Arial"/>
                <a:ea typeface="Arial"/>
                <a:cs typeface="Arial"/>
                <a:sym typeface="Arial"/>
              </a:rPr>
              <a:t>Calculateur FTE</a:t>
            </a:r>
          </a:p>
        </p:txBody>
      </p:sp>
      <p:sp>
        <p:nvSpPr>
          <p:cNvPr id="462" name="Google Shape;462;p21"/>
          <p:cNvSpPr txBox="1"/>
          <p:nvPr/>
        </p:nvSpPr>
        <p:spPr>
          <a:xfrm>
            <a:off x="3597650" y="1390210"/>
            <a:ext cx="5305800" cy="1846629"/>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fr-FR" sz="1800" b="0" i="0" u="none" strike="noStrike" cap="none" dirty="0">
                <a:solidFill>
                  <a:srgbClr val="000000"/>
                </a:solidFill>
                <a:latin typeface="Arial"/>
                <a:ea typeface="Arial"/>
                <a:cs typeface="Arial"/>
                <a:sym typeface="Arial"/>
              </a:rPr>
              <a:t>Il existe des modèles d'inventaire HRH désignés (basés sur Excel) pour chaque OU</a:t>
            </a:r>
          </a:p>
          <a:p>
            <a:pPr marL="457200" marR="0" lvl="0" indent="-342900" algn="l" rtl="0">
              <a:lnSpc>
                <a:spcPct val="100000"/>
              </a:lnSpc>
              <a:spcBef>
                <a:spcPts val="0"/>
              </a:spcBef>
              <a:spcAft>
                <a:spcPts val="0"/>
              </a:spcAft>
              <a:buClr>
                <a:srgbClr val="000000"/>
              </a:buClr>
              <a:buSzPts val="1800"/>
              <a:buFont typeface="Arial"/>
              <a:buChar char="●"/>
            </a:pPr>
            <a:r>
              <a:rPr lang="fr-FR" sz="1800" i="0" u="none" strike="noStrike" cap="none" dirty="0">
                <a:solidFill>
                  <a:srgbClr val="000000"/>
                </a:solidFill>
                <a:latin typeface="Arial"/>
                <a:ea typeface="Arial"/>
                <a:cs typeface="Arial"/>
                <a:sym typeface="Arial"/>
              </a:rPr>
              <a:t>Chaque mécanisme doit télécharger, remplir et soumettre </a:t>
            </a:r>
            <a:r>
              <a:rPr lang="fr-FR" sz="1800" b="1" i="0" u="none" strike="noStrike" cap="none" dirty="0">
                <a:solidFill>
                  <a:srgbClr val="000000"/>
                </a:solidFill>
                <a:latin typeface="Arial"/>
                <a:ea typeface="Arial"/>
                <a:cs typeface="Arial"/>
                <a:sym typeface="Arial"/>
              </a:rPr>
              <a:t>un</a:t>
            </a:r>
            <a:r>
              <a:rPr lang="fr-FR" sz="1800" i="0" u="none" strike="noStrike" cap="none" dirty="0">
                <a:solidFill>
                  <a:srgbClr val="000000"/>
                </a:solidFill>
                <a:latin typeface="Arial"/>
                <a:ea typeface="Arial"/>
                <a:cs typeface="Arial"/>
                <a:sym typeface="Arial"/>
              </a:rPr>
              <a:t> modèle à DATIM</a:t>
            </a:r>
          </a:p>
          <a:p>
            <a:pPr marL="457200" marR="0" lvl="0" indent="-342900" algn="l" rtl="0">
              <a:lnSpc>
                <a:spcPct val="100000"/>
              </a:lnSpc>
              <a:spcBef>
                <a:spcPts val="0"/>
              </a:spcBef>
              <a:spcAft>
                <a:spcPts val="0"/>
              </a:spcAft>
              <a:buClr>
                <a:srgbClr val="000000"/>
              </a:buClr>
              <a:buSzPts val="1800"/>
              <a:buFont typeface="Arial"/>
              <a:buChar char="●"/>
            </a:pPr>
            <a:r>
              <a:rPr lang="fr-FR" sz="1800" b="0" i="0" u="none" strike="noStrike" cap="none" dirty="0">
                <a:solidFill>
                  <a:srgbClr val="000000"/>
                </a:solidFill>
                <a:latin typeface="Arial"/>
                <a:ea typeface="Arial"/>
                <a:cs typeface="Arial"/>
                <a:sym typeface="Arial"/>
              </a:rPr>
              <a:t>Cette section passera en revue les éléments clés du modèle</a:t>
            </a:r>
          </a:p>
        </p:txBody>
      </p:sp>
      <p:sp>
        <p:nvSpPr>
          <p:cNvPr id="463" name="Google Shape;463;p2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18</a:t>
            </a:fld>
            <a:endParaRPr lang="e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7"/>
        <p:cNvGrpSpPr/>
        <p:nvPr/>
      </p:nvGrpSpPr>
      <p:grpSpPr>
        <a:xfrm>
          <a:off x="0" y="0"/>
          <a:ext cx="0" cy="0"/>
          <a:chOff x="0" y="0"/>
          <a:chExt cx="0" cy="0"/>
        </a:xfrm>
      </p:grpSpPr>
      <p:sp>
        <p:nvSpPr>
          <p:cNvPr id="468" name="Google Shape;468;p22"/>
          <p:cNvSpPr txBox="1">
            <a:spLocks noGrp="1"/>
          </p:cNvSpPr>
          <p:nvPr>
            <p:ph type="title"/>
          </p:nvPr>
        </p:nvSpPr>
        <p:spPr>
          <a:xfrm>
            <a:off x="142925" y="124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Modèle d'inventaire HRH</a:t>
            </a:r>
          </a:p>
        </p:txBody>
      </p:sp>
      <p:sp>
        <p:nvSpPr>
          <p:cNvPr id="469" name="Google Shape;469;p22"/>
          <p:cNvSpPr txBox="1"/>
          <p:nvPr/>
        </p:nvSpPr>
        <p:spPr>
          <a:xfrm>
            <a:off x="797700" y="2989125"/>
            <a:ext cx="24978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500"/>
              <a:buFont typeface="Arial"/>
              <a:buNone/>
            </a:pPr>
            <a:r>
              <a:rPr lang="fr-FR" sz="1500" b="1" i="0" u="none" strike="noStrike" cap="none">
                <a:solidFill>
                  <a:srgbClr val="000000"/>
                </a:solidFill>
                <a:latin typeface="Arial"/>
                <a:ea typeface="Arial"/>
                <a:cs typeface="Arial"/>
                <a:sym typeface="Arial"/>
              </a:rPr>
              <a:t>Page de couverture</a:t>
            </a:r>
            <a:r>
              <a:rPr lang="fr-FR" sz="1500" i="0" u="none" strike="noStrike" cap="none">
                <a:solidFill>
                  <a:srgbClr val="000000"/>
                </a:solidFill>
                <a:latin typeface="Arial"/>
                <a:ea typeface="Arial"/>
                <a:cs typeface="Arial"/>
                <a:sym typeface="Arial"/>
              </a:rPr>
              <a:t> - contient des questions générales/de fond sur l'unité opérationnelle, l'organisme de financement et les mécanismes de mise en œuvre</a:t>
            </a:r>
            <a:r>
              <a:rPr lang="fr-FR" sz="1500" b="0" i="0" u="none" strike="noStrike" cap="none">
                <a:solidFill>
                  <a:srgbClr val="000000"/>
                </a:solidFill>
                <a:latin typeface="Arial"/>
                <a:ea typeface="Arial"/>
                <a:cs typeface="Arial"/>
                <a:sym typeface="Arial"/>
              </a:rPr>
              <a:t> </a:t>
            </a:r>
          </a:p>
        </p:txBody>
      </p:sp>
      <p:sp>
        <p:nvSpPr>
          <p:cNvPr id="470" name="Google Shape;470;p2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19</a:t>
            </a:fld>
            <a:endParaRPr lang="en"/>
          </a:p>
        </p:txBody>
      </p:sp>
      <p:sp>
        <p:nvSpPr>
          <p:cNvPr id="471" name="Google Shape;471;p22"/>
          <p:cNvSpPr txBox="1"/>
          <p:nvPr/>
        </p:nvSpPr>
        <p:spPr>
          <a:xfrm>
            <a:off x="160563" y="739100"/>
            <a:ext cx="7769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rgbClr val="000000"/>
                </a:solidFill>
                <a:latin typeface="Arial"/>
                <a:ea typeface="Arial"/>
                <a:cs typeface="Arial"/>
                <a:sym typeface="Arial"/>
              </a:rPr>
              <a:t>Le modèle contient trois sections principales :</a:t>
            </a:r>
          </a:p>
        </p:txBody>
      </p:sp>
      <p:sp>
        <p:nvSpPr>
          <p:cNvPr id="473" name="Google Shape;473;p22"/>
          <p:cNvSpPr txBox="1"/>
          <p:nvPr/>
        </p:nvSpPr>
        <p:spPr>
          <a:xfrm>
            <a:off x="3091575" y="2989125"/>
            <a:ext cx="2443200" cy="16978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500"/>
              <a:buFont typeface="Arial"/>
              <a:buNone/>
            </a:pPr>
            <a:r>
              <a:rPr lang="fr-FR" sz="1500" b="1" i="0" u="none" strike="noStrike" cap="none">
                <a:solidFill>
                  <a:srgbClr val="000000"/>
                </a:solidFill>
                <a:latin typeface="Arial"/>
                <a:ea typeface="Arial"/>
                <a:cs typeface="Arial"/>
                <a:sym typeface="Arial"/>
              </a:rPr>
              <a:t>Liste du personnel </a:t>
            </a:r>
            <a:r>
              <a:rPr lang="fr-FR" sz="1500" i="0" u="none" strike="noStrike" cap="none">
                <a:solidFill>
                  <a:srgbClr val="000000"/>
                </a:solidFill>
                <a:latin typeface="Arial"/>
                <a:ea typeface="Arial"/>
                <a:cs typeface="Arial"/>
                <a:sym typeface="Arial"/>
              </a:rPr>
              <a:t>- comprend une liste détaillée de questions pour chaque membre du personnel, y compris le titre, le mode d'embauche, le FTE et les dépenses de personnel</a:t>
            </a:r>
          </a:p>
        </p:txBody>
      </p:sp>
      <p:sp>
        <p:nvSpPr>
          <p:cNvPr id="474" name="Google Shape;474;p22"/>
          <p:cNvSpPr txBox="1"/>
          <p:nvPr/>
        </p:nvSpPr>
        <p:spPr>
          <a:xfrm>
            <a:off x="5492350" y="2989125"/>
            <a:ext cx="2395200" cy="203129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dirty="0">
                <a:solidFill>
                  <a:srgbClr val="000000"/>
                </a:solidFill>
                <a:latin typeface="Arial"/>
                <a:ea typeface="Arial"/>
                <a:cs typeface="Arial"/>
                <a:sym typeface="Arial"/>
              </a:rPr>
              <a:t>Calculateur du FTE- </a:t>
            </a:r>
            <a:r>
              <a:rPr lang="fr-FR" sz="1500" i="0" u="none" strike="noStrike" cap="none" dirty="0">
                <a:solidFill>
                  <a:srgbClr val="000000"/>
                </a:solidFill>
                <a:latin typeface="Arial"/>
                <a:ea typeface="Arial"/>
                <a:cs typeface="Arial"/>
                <a:sym typeface="Arial"/>
              </a:rPr>
              <a:t>contient un outil Excel convivial qui calcule le FTE moyen par mois pour chaque membre du personnel (à utiliser dans l'onglet </a:t>
            </a:r>
            <a:r>
              <a:rPr lang="fr-FR" sz="1500" dirty="0"/>
              <a:t>« </a:t>
            </a:r>
            <a:r>
              <a:rPr lang="fr-FR" sz="1500" i="0" u="none" strike="noStrike" cap="none" dirty="0">
                <a:solidFill>
                  <a:srgbClr val="000000"/>
                </a:solidFill>
                <a:latin typeface="Arial"/>
                <a:ea typeface="Arial"/>
                <a:cs typeface="Arial"/>
                <a:sym typeface="Arial"/>
              </a:rPr>
              <a:t> Liste du personnel »)</a:t>
            </a:r>
          </a:p>
        </p:txBody>
      </p:sp>
      <p:grpSp>
        <p:nvGrpSpPr>
          <p:cNvPr id="8" name="Group 7">
            <a:extLst>
              <a:ext uri="{FF2B5EF4-FFF2-40B4-BE49-F238E27FC236}">
                <a16:creationId xmlns:a16="http://schemas.microsoft.com/office/drawing/2014/main" id="{3F5898ED-F629-7C55-127B-E30DD428F821}"/>
              </a:ext>
            </a:extLst>
          </p:cNvPr>
          <p:cNvGrpSpPr/>
          <p:nvPr/>
        </p:nvGrpSpPr>
        <p:grpSpPr>
          <a:xfrm>
            <a:off x="596002" y="1136675"/>
            <a:ext cx="7614449" cy="1618775"/>
            <a:chOff x="596002" y="1136675"/>
            <a:chExt cx="7614449" cy="1618775"/>
          </a:xfrm>
        </p:grpSpPr>
        <p:pic>
          <p:nvPicPr>
            <p:cNvPr id="472" name="Google Shape;472;p22"/>
            <p:cNvPicPr preferRelativeResize="0"/>
            <p:nvPr/>
          </p:nvPicPr>
          <p:blipFill rotWithShape="1">
            <a:blip r:embed="rId3">
              <a:alphaModFix/>
            </a:blip>
            <a:srcRect/>
            <a:stretch/>
          </p:blipFill>
          <p:spPr>
            <a:xfrm>
              <a:off x="596002" y="1136675"/>
              <a:ext cx="7614449" cy="1618775"/>
            </a:xfrm>
            <a:prstGeom prst="rect">
              <a:avLst/>
            </a:prstGeom>
            <a:noFill/>
            <a:ln>
              <a:noFill/>
            </a:ln>
          </p:spPr>
        </p:pic>
        <p:sp>
          <p:nvSpPr>
            <p:cNvPr id="3" name="TextBox 2">
              <a:extLst>
                <a:ext uri="{FF2B5EF4-FFF2-40B4-BE49-F238E27FC236}">
                  <a16:creationId xmlns:a16="http://schemas.microsoft.com/office/drawing/2014/main" id="{FD5A76C1-8522-C61A-522A-49D9FBED09BE}"/>
                </a:ext>
              </a:extLst>
            </p:cNvPr>
            <p:cNvSpPr txBox="1"/>
            <p:nvPr/>
          </p:nvSpPr>
          <p:spPr>
            <a:xfrm>
              <a:off x="1125110" y="1686839"/>
              <a:ext cx="1966465" cy="830997"/>
            </a:xfrm>
            <a:prstGeom prst="rect">
              <a:avLst/>
            </a:prstGeom>
            <a:solidFill>
              <a:srgbClr val="2E75B6"/>
            </a:solidFill>
          </p:spPr>
          <p:txBody>
            <a:bodyPr wrap="square">
              <a:spAutoFit/>
            </a:bodyPr>
            <a:lstStyle/>
            <a:p>
              <a:r>
                <a:rPr lang="en-US" sz="2400" dirty="0" err="1">
                  <a:solidFill>
                    <a:schemeClr val="bg1"/>
                  </a:solidFill>
                </a:rPr>
                <a:t>feuille</a:t>
              </a:r>
              <a:r>
                <a:rPr lang="en-US" sz="2400" dirty="0">
                  <a:solidFill>
                    <a:schemeClr val="bg1"/>
                  </a:solidFill>
                </a:rPr>
                <a:t> de couverture</a:t>
              </a:r>
            </a:p>
          </p:txBody>
        </p:sp>
        <p:sp>
          <p:nvSpPr>
            <p:cNvPr id="5" name="TextBox 4">
              <a:extLst>
                <a:ext uri="{FF2B5EF4-FFF2-40B4-BE49-F238E27FC236}">
                  <a16:creationId xmlns:a16="http://schemas.microsoft.com/office/drawing/2014/main" id="{8730797B-774D-5E52-3A67-D83DB3222121}"/>
                </a:ext>
              </a:extLst>
            </p:cNvPr>
            <p:cNvSpPr txBox="1"/>
            <p:nvPr/>
          </p:nvSpPr>
          <p:spPr>
            <a:xfrm>
              <a:off x="3709038" y="1725229"/>
              <a:ext cx="1725923" cy="830997"/>
            </a:xfrm>
            <a:prstGeom prst="rect">
              <a:avLst/>
            </a:prstGeom>
            <a:solidFill>
              <a:srgbClr val="9DC3E6"/>
            </a:solidFill>
          </p:spPr>
          <p:txBody>
            <a:bodyPr wrap="square">
              <a:spAutoFit/>
            </a:bodyPr>
            <a:lstStyle/>
            <a:p>
              <a:r>
                <a:rPr lang="en-US" sz="2400" dirty="0" err="1"/>
                <a:t>liste</a:t>
              </a:r>
              <a:r>
                <a:rPr lang="en-US" sz="2400" dirty="0"/>
                <a:t> du personnel</a:t>
              </a:r>
            </a:p>
          </p:txBody>
        </p:sp>
        <p:sp>
          <p:nvSpPr>
            <p:cNvPr id="7" name="TextBox 6">
              <a:extLst>
                <a:ext uri="{FF2B5EF4-FFF2-40B4-BE49-F238E27FC236}">
                  <a16:creationId xmlns:a16="http://schemas.microsoft.com/office/drawing/2014/main" id="{1A027660-E6DC-A125-5311-BEDC7951098D}"/>
                </a:ext>
              </a:extLst>
            </p:cNvPr>
            <p:cNvSpPr txBox="1"/>
            <p:nvPr/>
          </p:nvSpPr>
          <p:spPr>
            <a:xfrm>
              <a:off x="6001771" y="1608459"/>
              <a:ext cx="1928192" cy="923330"/>
            </a:xfrm>
            <a:prstGeom prst="rect">
              <a:avLst/>
            </a:prstGeom>
            <a:solidFill>
              <a:srgbClr val="BDD7EE"/>
            </a:solidFill>
          </p:spPr>
          <p:txBody>
            <a:bodyPr wrap="square">
              <a:spAutoFit/>
            </a:bodyPr>
            <a:lstStyle/>
            <a:p>
              <a:r>
                <a:rPr lang="en-US" sz="1800" dirty="0" err="1"/>
                <a:t>calculateur</a:t>
              </a:r>
              <a:r>
                <a:rPr lang="en-US" sz="1800" dirty="0"/>
                <a:t> </a:t>
              </a:r>
              <a:r>
                <a:rPr lang="en-US" sz="1800" dirty="0" err="1"/>
                <a:t>d'employé</a:t>
              </a:r>
              <a:r>
                <a:rPr lang="en-US" sz="1800" dirty="0"/>
                <a:t> à temps plein</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9"/>
        <p:cNvGrpSpPr/>
        <p:nvPr/>
      </p:nvGrpSpPr>
      <p:grpSpPr>
        <a:xfrm>
          <a:off x="0" y="0"/>
          <a:ext cx="0" cy="0"/>
          <a:chOff x="0" y="0"/>
          <a:chExt cx="0" cy="0"/>
        </a:xfrm>
      </p:grpSpPr>
      <p:sp>
        <p:nvSpPr>
          <p:cNvPr id="300" name="Google Shape;300;p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rgbClr val="651D32"/>
              </a:buClr>
              <a:buSzPts val="2400"/>
              <a:buFont typeface="Cabin"/>
              <a:buNone/>
            </a:pPr>
            <a:r>
              <a:rPr lang="fr-FR" dirty="0">
                <a:solidFill>
                  <a:schemeClr val="dk2"/>
                </a:solidFill>
              </a:rPr>
              <a:t>Programme et ordre du jour</a:t>
            </a:r>
          </a:p>
        </p:txBody>
      </p:sp>
      <p:sp>
        <p:nvSpPr>
          <p:cNvPr id="301" name="Google Shape;301;p2"/>
          <p:cNvSpPr txBox="1">
            <a:spLocks noGrp="1"/>
          </p:cNvSpPr>
          <p:nvPr>
            <p:ph type="body" idx="1"/>
          </p:nvPr>
        </p:nvSpPr>
        <p:spPr>
          <a:xfrm>
            <a:off x="353500" y="1244025"/>
            <a:ext cx="8741700" cy="317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700" dirty="0">
                <a:solidFill>
                  <a:schemeClr val="dk1"/>
                </a:solidFill>
                <a:highlight>
                  <a:schemeClr val="lt1"/>
                </a:highlight>
              </a:rPr>
              <a:t>5 minutes: Introduction et examen du processus</a:t>
            </a:r>
          </a:p>
          <a:p>
            <a:pPr marL="0" lvl="0" indent="0" algn="l" rtl="0">
              <a:lnSpc>
                <a:spcPct val="100000"/>
              </a:lnSpc>
              <a:spcBef>
                <a:spcPts val="0"/>
              </a:spcBef>
              <a:spcAft>
                <a:spcPts val="0"/>
              </a:spcAft>
              <a:buClr>
                <a:schemeClr val="dk1"/>
              </a:buClr>
              <a:buSzPts val="1100"/>
              <a:buFont typeface="Arial"/>
              <a:buNone/>
            </a:pPr>
            <a:endParaRPr sz="1700"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fr-FR" sz="1700" dirty="0">
                <a:solidFill>
                  <a:schemeClr val="dk1"/>
                </a:solidFill>
                <a:highlight>
                  <a:schemeClr val="lt1"/>
                </a:highlight>
              </a:rPr>
              <a:t>35 minutes: Aperçu du modèle d'inventaire HRH pour l'exercice 24 et modifications</a:t>
            </a:r>
          </a:p>
          <a:p>
            <a:pPr marL="0" lvl="0" indent="0" algn="l" rtl="0">
              <a:lnSpc>
                <a:spcPct val="100000"/>
              </a:lnSpc>
              <a:spcBef>
                <a:spcPts val="0"/>
              </a:spcBef>
              <a:spcAft>
                <a:spcPts val="0"/>
              </a:spcAft>
              <a:buClr>
                <a:schemeClr val="dk1"/>
              </a:buClr>
              <a:buSzPts val="1100"/>
              <a:buFont typeface="Arial"/>
              <a:buNone/>
            </a:pPr>
            <a:endParaRPr sz="1700"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fr-FR" sz="1700" dirty="0">
                <a:solidFill>
                  <a:schemeClr val="dk1"/>
                </a:solidFill>
                <a:highlight>
                  <a:schemeClr val="lt1"/>
                </a:highlight>
              </a:rPr>
              <a:t>35 minutes: Démonstration du modèle d'inventaire HRH avec des exemples de dotation en personnel</a:t>
            </a:r>
          </a:p>
          <a:p>
            <a:pPr marL="0" lvl="0" indent="0" algn="l" rtl="0">
              <a:lnSpc>
                <a:spcPct val="100000"/>
              </a:lnSpc>
              <a:spcBef>
                <a:spcPts val="0"/>
              </a:spcBef>
              <a:spcAft>
                <a:spcPts val="0"/>
              </a:spcAft>
              <a:buClr>
                <a:schemeClr val="dk1"/>
              </a:buClr>
              <a:buSzPts val="1100"/>
              <a:buFont typeface="Arial"/>
              <a:buNone/>
            </a:pPr>
            <a:endParaRPr sz="1700"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fr-FR" sz="1700" dirty="0">
                <a:solidFill>
                  <a:schemeClr val="dk1"/>
                </a:solidFill>
                <a:highlight>
                  <a:schemeClr val="lt1"/>
                </a:highlight>
              </a:rPr>
              <a:t>25 minutes: Aperçu des rapports de données / Comment obtenir un compte DATIM </a:t>
            </a:r>
          </a:p>
          <a:p>
            <a:pPr marL="0" lvl="0" indent="0" algn="l" rtl="0">
              <a:lnSpc>
                <a:spcPct val="100000"/>
              </a:lnSpc>
              <a:spcBef>
                <a:spcPts val="0"/>
              </a:spcBef>
              <a:spcAft>
                <a:spcPts val="0"/>
              </a:spcAft>
              <a:buClr>
                <a:schemeClr val="dk1"/>
              </a:buClr>
              <a:buSzPts val="1100"/>
              <a:buFont typeface="Arial"/>
              <a:buNone/>
            </a:pPr>
            <a:endParaRPr sz="1700" dirty="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r>
              <a:rPr lang="fr-FR" sz="1700" dirty="0">
                <a:solidFill>
                  <a:schemeClr val="dk1"/>
                </a:solidFill>
                <a:highlight>
                  <a:schemeClr val="lt1"/>
                </a:highlight>
              </a:rPr>
              <a:t>20 minutes: Prochaines étapes</a:t>
            </a:r>
          </a:p>
        </p:txBody>
      </p:sp>
      <p:sp>
        <p:nvSpPr>
          <p:cNvPr id="302" name="Google Shape;302;p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8"/>
        <p:cNvGrpSpPr/>
        <p:nvPr/>
      </p:nvGrpSpPr>
      <p:grpSpPr>
        <a:xfrm>
          <a:off x="0" y="0"/>
          <a:ext cx="0" cy="0"/>
          <a:chOff x="0" y="0"/>
          <a:chExt cx="0" cy="0"/>
        </a:xfrm>
      </p:grpSpPr>
      <p:sp>
        <p:nvSpPr>
          <p:cNvPr id="479" name="Google Shape;479;p23"/>
          <p:cNvSpPr txBox="1">
            <a:spLocks noGrp="1"/>
          </p:cNvSpPr>
          <p:nvPr>
            <p:ph type="title"/>
          </p:nvPr>
        </p:nvSpPr>
        <p:spPr>
          <a:xfrm>
            <a:off x="142925" y="124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Modèle d'inventaire HRH</a:t>
            </a:r>
          </a:p>
        </p:txBody>
      </p:sp>
      <p:sp>
        <p:nvSpPr>
          <p:cNvPr id="480" name="Google Shape;480;p23"/>
          <p:cNvSpPr txBox="1"/>
          <p:nvPr/>
        </p:nvSpPr>
        <p:spPr>
          <a:xfrm>
            <a:off x="797700" y="2989125"/>
            <a:ext cx="24978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500"/>
              <a:buFont typeface="Arial"/>
              <a:buNone/>
            </a:pPr>
            <a:r>
              <a:rPr lang="fr-FR" sz="1500" b="1" i="0" u="none" strike="noStrike" cap="none">
                <a:solidFill>
                  <a:srgbClr val="000000"/>
                </a:solidFill>
                <a:latin typeface="Arial"/>
                <a:ea typeface="Arial"/>
                <a:cs typeface="Arial"/>
                <a:sym typeface="Arial"/>
              </a:rPr>
              <a:t>Page de couverture</a:t>
            </a:r>
            <a:r>
              <a:rPr lang="fr-FR" sz="1500" i="0" u="none" strike="noStrike" cap="none">
                <a:solidFill>
                  <a:srgbClr val="000000"/>
                </a:solidFill>
                <a:latin typeface="Arial"/>
                <a:ea typeface="Arial"/>
                <a:cs typeface="Arial"/>
                <a:sym typeface="Arial"/>
              </a:rPr>
              <a:t> - contient des questions générales/de fond sur l'unité opérationnelle, l'organisme de financement et les mécanismes de mise en œuvre</a:t>
            </a:r>
            <a:r>
              <a:rPr lang="fr-FR" sz="1500" b="0" i="0" u="none" strike="noStrike" cap="none">
                <a:solidFill>
                  <a:srgbClr val="000000"/>
                </a:solidFill>
                <a:latin typeface="Arial"/>
                <a:ea typeface="Arial"/>
                <a:cs typeface="Arial"/>
                <a:sym typeface="Arial"/>
              </a:rPr>
              <a:t> </a:t>
            </a:r>
          </a:p>
        </p:txBody>
      </p:sp>
      <p:sp>
        <p:nvSpPr>
          <p:cNvPr id="481" name="Google Shape;481;p2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20</a:t>
            </a:fld>
            <a:endParaRPr lang="en"/>
          </a:p>
        </p:txBody>
      </p:sp>
      <p:sp>
        <p:nvSpPr>
          <p:cNvPr id="482" name="Google Shape;482;p23"/>
          <p:cNvSpPr txBox="1"/>
          <p:nvPr/>
        </p:nvSpPr>
        <p:spPr>
          <a:xfrm>
            <a:off x="180875" y="568618"/>
            <a:ext cx="9211235" cy="43085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rgbClr val="000000"/>
                </a:solidFill>
                <a:latin typeface="Arial"/>
                <a:ea typeface="Arial"/>
                <a:cs typeface="Arial"/>
                <a:sym typeface="Arial"/>
              </a:rPr>
              <a:t>Remarque : nous nous concentrerons principalement sur la description des éléments de données dans l'onglet Liste du personnel de ce document</a:t>
            </a:r>
          </a:p>
        </p:txBody>
      </p:sp>
      <p:sp>
        <p:nvSpPr>
          <p:cNvPr id="484" name="Google Shape;484;p23"/>
          <p:cNvSpPr txBox="1"/>
          <p:nvPr/>
        </p:nvSpPr>
        <p:spPr>
          <a:xfrm>
            <a:off x="3091575" y="2989125"/>
            <a:ext cx="2443200" cy="169787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000"/>
              </a:spcAft>
              <a:buClr>
                <a:srgbClr val="000000"/>
              </a:buClr>
              <a:buSzPts val="1500"/>
              <a:buFont typeface="Arial"/>
              <a:buNone/>
            </a:pPr>
            <a:r>
              <a:rPr lang="fr-FR" sz="1500" b="1" i="0" u="none" strike="noStrike" cap="none">
                <a:solidFill>
                  <a:srgbClr val="000000"/>
                </a:solidFill>
                <a:latin typeface="Arial"/>
                <a:ea typeface="Arial"/>
                <a:cs typeface="Arial"/>
                <a:sym typeface="Arial"/>
              </a:rPr>
              <a:t>Liste du personnel </a:t>
            </a:r>
            <a:r>
              <a:rPr lang="fr-FR" sz="1500" i="0" u="none" strike="noStrike" cap="none">
                <a:solidFill>
                  <a:srgbClr val="000000"/>
                </a:solidFill>
                <a:latin typeface="Arial"/>
                <a:ea typeface="Arial"/>
                <a:cs typeface="Arial"/>
                <a:sym typeface="Arial"/>
              </a:rPr>
              <a:t>- comprend une liste détaillée de questions pour chaque membre du personnel, y compris le titre, le mode d'embauche, le FTE et les dépenses de personnel</a:t>
            </a:r>
          </a:p>
        </p:txBody>
      </p:sp>
      <p:sp>
        <p:nvSpPr>
          <p:cNvPr id="485" name="Google Shape;485;p23"/>
          <p:cNvSpPr txBox="1"/>
          <p:nvPr/>
        </p:nvSpPr>
        <p:spPr>
          <a:xfrm>
            <a:off x="5492350" y="2989125"/>
            <a:ext cx="2395200" cy="1569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i="0" u="none" strike="noStrike" cap="none">
                <a:solidFill>
                  <a:srgbClr val="000000"/>
                </a:solidFill>
                <a:latin typeface="Arial"/>
                <a:ea typeface="Arial"/>
                <a:cs typeface="Arial"/>
                <a:sym typeface="Arial"/>
              </a:rPr>
              <a:t>Calculateur du FTE- contient un outil Excel convivial qui calcule le FTE moyen par mois pour chaque membre du personnel (à utiliser dans l'onglet « Liste du personnel »)</a:t>
            </a:r>
          </a:p>
        </p:txBody>
      </p:sp>
      <p:grpSp>
        <p:nvGrpSpPr>
          <p:cNvPr id="5" name="Group 4">
            <a:extLst>
              <a:ext uri="{FF2B5EF4-FFF2-40B4-BE49-F238E27FC236}">
                <a16:creationId xmlns:a16="http://schemas.microsoft.com/office/drawing/2014/main" id="{10596775-676C-F2EF-3AA2-1A0D39586758}"/>
              </a:ext>
            </a:extLst>
          </p:cNvPr>
          <p:cNvGrpSpPr/>
          <p:nvPr/>
        </p:nvGrpSpPr>
        <p:grpSpPr>
          <a:xfrm>
            <a:off x="596002" y="1136675"/>
            <a:ext cx="7614449" cy="3825849"/>
            <a:chOff x="596002" y="1136675"/>
            <a:chExt cx="7614449" cy="3825849"/>
          </a:xfrm>
        </p:grpSpPr>
        <p:pic>
          <p:nvPicPr>
            <p:cNvPr id="483" name="Google Shape;483;p23"/>
            <p:cNvPicPr preferRelativeResize="0"/>
            <p:nvPr/>
          </p:nvPicPr>
          <p:blipFill rotWithShape="1">
            <a:blip r:embed="rId3">
              <a:alphaModFix/>
            </a:blip>
            <a:srcRect/>
            <a:stretch/>
          </p:blipFill>
          <p:spPr>
            <a:xfrm>
              <a:off x="596002" y="1136675"/>
              <a:ext cx="7614449" cy="1618775"/>
            </a:xfrm>
            <a:prstGeom prst="rect">
              <a:avLst/>
            </a:prstGeom>
            <a:noFill/>
            <a:ln>
              <a:noFill/>
            </a:ln>
          </p:spPr>
        </p:pic>
        <p:sp>
          <p:nvSpPr>
            <p:cNvPr id="486" name="Google Shape;486;p23"/>
            <p:cNvSpPr/>
            <p:nvPr/>
          </p:nvSpPr>
          <p:spPr>
            <a:xfrm>
              <a:off x="3037725" y="1200799"/>
              <a:ext cx="2497800" cy="3761725"/>
            </a:xfrm>
            <a:prstGeom prst="rect">
              <a:avLst/>
            </a:prstGeom>
            <a:noFill/>
            <a:ln w="19050" cap="flat" cmpd="sng">
              <a:solidFill>
                <a:schemeClr val="lt2"/>
              </a:solidFill>
              <a:prstDash val="lg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F2F91B0C-F163-B77D-684B-3649C7662BE3}"/>
                </a:ext>
              </a:extLst>
            </p:cNvPr>
            <p:cNvSpPr txBox="1"/>
            <p:nvPr/>
          </p:nvSpPr>
          <p:spPr>
            <a:xfrm>
              <a:off x="3709038" y="1646719"/>
              <a:ext cx="1725923" cy="830997"/>
            </a:xfrm>
            <a:prstGeom prst="rect">
              <a:avLst/>
            </a:prstGeom>
            <a:solidFill>
              <a:srgbClr val="9DC3E6"/>
            </a:solidFill>
          </p:spPr>
          <p:txBody>
            <a:bodyPr wrap="square">
              <a:spAutoFit/>
            </a:bodyPr>
            <a:lstStyle/>
            <a:p>
              <a:r>
                <a:rPr lang="en-US" sz="2400" dirty="0" err="1"/>
                <a:t>liste</a:t>
              </a:r>
              <a:r>
                <a:rPr lang="en-US" sz="2400" dirty="0"/>
                <a:t> du personnel</a:t>
              </a:r>
            </a:p>
          </p:txBody>
        </p:sp>
        <p:sp>
          <p:nvSpPr>
            <p:cNvPr id="3" name="TextBox 2">
              <a:extLst>
                <a:ext uri="{FF2B5EF4-FFF2-40B4-BE49-F238E27FC236}">
                  <a16:creationId xmlns:a16="http://schemas.microsoft.com/office/drawing/2014/main" id="{0D93D108-5B2B-5DF2-07BE-DB2007463030}"/>
                </a:ext>
              </a:extLst>
            </p:cNvPr>
            <p:cNvSpPr txBox="1"/>
            <p:nvPr/>
          </p:nvSpPr>
          <p:spPr>
            <a:xfrm>
              <a:off x="1063367" y="1646719"/>
              <a:ext cx="1966465" cy="830997"/>
            </a:xfrm>
            <a:prstGeom prst="rect">
              <a:avLst/>
            </a:prstGeom>
            <a:solidFill>
              <a:srgbClr val="2E75B6"/>
            </a:solidFill>
          </p:spPr>
          <p:txBody>
            <a:bodyPr wrap="square">
              <a:spAutoFit/>
            </a:bodyPr>
            <a:lstStyle/>
            <a:p>
              <a:r>
                <a:rPr lang="en-US" sz="2400" dirty="0" err="1">
                  <a:solidFill>
                    <a:schemeClr val="bg1"/>
                  </a:solidFill>
                </a:rPr>
                <a:t>feuille</a:t>
              </a:r>
              <a:r>
                <a:rPr lang="en-US" sz="2400" dirty="0">
                  <a:solidFill>
                    <a:schemeClr val="bg1"/>
                  </a:solidFill>
                </a:rPr>
                <a:t> de couverture</a:t>
              </a:r>
            </a:p>
          </p:txBody>
        </p:sp>
        <p:sp>
          <p:nvSpPr>
            <p:cNvPr id="4" name="TextBox 3">
              <a:extLst>
                <a:ext uri="{FF2B5EF4-FFF2-40B4-BE49-F238E27FC236}">
                  <a16:creationId xmlns:a16="http://schemas.microsoft.com/office/drawing/2014/main" id="{B53D16E5-BB67-63CB-F85F-2AD05ECD0A00}"/>
                </a:ext>
              </a:extLst>
            </p:cNvPr>
            <p:cNvSpPr txBox="1"/>
            <p:nvPr/>
          </p:nvSpPr>
          <p:spPr>
            <a:xfrm>
              <a:off x="6001771" y="1608459"/>
              <a:ext cx="1928192" cy="923330"/>
            </a:xfrm>
            <a:prstGeom prst="rect">
              <a:avLst/>
            </a:prstGeom>
            <a:solidFill>
              <a:srgbClr val="BDD7EE"/>
            </a:solidFill>
          </p:spPr>
          <p:txBody>
            <a:bodyPr wrap="square">
              <a:spAutoFit/>
            </a:bodyPr>
            <a:lstStyle/>
            <a:p>
              <a:r>
                <a:rPr lang="en-US" sz="1800" dirty="0" err="1"/>
                <a:t>calculateur</a:t>
              </a:r>
              <a:r>
                <a:rPr lang="en-US" sz="1800" dirty="0"/>
                <a:t> </a:t>
              </a:r>
              <a:r>
                <a:rPr lang="en-US" sz="1800" dirty="0" err="1"/>
                <a:t>d'employé</a:t>
              </a:r>
              <a:r>
                <a:rPr lang="en-US" sz="1800" dirty="0"/>
                <a:t> à temps plein</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0"/>
        <p:cNvGrpSpPr/>
        <p:nvPr/>
      </p:nvGrpSpPr>
      <p:grpSpPr>
        <a:xfrm>
          <a:off x="0" y="0"/>
          <a:ext cx="0" cy="0"/>
          <a:chOff x="0" y="0"/>
          <a:chExt cx="0" cy="0"/>
        </a:xfrm>
      </p:grpSpPr>
      <p:sp>
        <p:nvSpPr>
          <p:cNvPr id="491" name="Google Shape;491;p24"/>
          <p:cNvSpPr txBox="1">
            <a:spLocks noGrp="1"/>
          </p:cNvSpPr>
          <p:nvPr>
            <p:ph type="title"/>
          </p:nvPr>
        </p:nvSpPr>
        <p:spPr>
          <a:xfrm>
            <a:off x="173825" y="122125"/>
            <a:ext cx="8520600" cy="87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Aperçu du modèle : Onglet Page de couverture</a:t>
            </a:r>
          </a:p>
          <a:p>
            <a:pPr marL="0" lvl="0" indent="0" algn="l" rtl="0">
              <a:lnSpc>
                <a:spcPct val="100000"/>
              </a:lnSpc>
              <a:spcBef>
                <a:spcPts val="0"/>
              </a:spcBef>
              <a:spcAft>
                <a:spcPts val="0"/>
              </a:spcAft>
              <a:buSzPts val="1400"/>
              <a:buNone/>
            </a:pPr>
            <a:endParaRPr>
              <a:solidFill>
                <a:schemeClr val="dk1"/>
              </a:solidFill>
            </a:endParaRPr>
          </a:p>
        </p:txBody>
      </p:sp>
      <p:sp>
        <p:nvSpPr>
          <p:cNvPr id="492" name="Google Shape;492;p24"/>
          <p:cNvSpPr txBox="1"/>
          <p:nvPr/>
        </p:nvSpPr>
        <p:spPr>
          <a:xfrm>
            <a:off x="409600" y="2808650"/>
            <a:ext cx="8520600" cy="24180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1400"/>
              <a:buFont typeface="Arial"/>
              <a:buNone/>
            </a:pPr>
            <a:r>
              <a:rPr lang="fr-FR" sz="1300" b="0" i="0" u="none" strike="noStrike" cap="none">
                <a:solidFill>
                  <a:schemeClr val="dk1"/>
                </a:solidFill>
                <a:latin typeface="Arial"/>
                <a:ea typeface="Arial"/>
                <a:cs typeface="Arial"/>
                <a:sym typeface="Arial"/>
              </a:rPr>
              <a:t>Le premier onglet contient des champs de données demandant :</a:t>
            </a:r>
          </a:p>
          <a:p>
            <a:pPr marL="457200" marR="0" lvl="0" indent="-311150" algn="l" rtl="0">
              <a:lnSpc>
                <a:spcPct val="90000"/>
              </a:lnSpc>
              <a:spcBef>
                <a:spcPts val="500"/>
              </a:spcBef>
              <a:spcAft>
                <a:spcPts val="0"/>
              </a:spcAft>
              <a:buClr>
                <a:schemeClr val="dk1"/>
              </a:buClr>
              <a:buSzPts val="1300"/>
              <a:buFont typeface="Arial"/>
              <a:buChar char="●"/>
            </a:pPr>
            <a:r>
              <a:rPr lang="fr-FR" sz="1300" b="0" i="0" u="none" strike="noStrike" cap="none">
                <a:solidFill>
                  <a:schemeClr val="dk1"/>
                </a:solidFill>
                <a:latin typeface="Arial"/>
                <a:ea typeface="Arial"/>
                <a:cs typeface="Arial"/>
                <a:sym typeface="Arial"/>
              </a:rPr>
              <a:t>Des informations uniques sur le IM, telles que le nom et l'ID du mécanisme</a:t>
            </a:r>
          </a:p>
          <a:p>
            <a:pPr marL="457200" marR="0" lvl="0" indent="-311150" algn="l" rtl="0">
              <a:lnSpc>
                <a:spcPct val="90000"/>
              </a:lnSpc>
              <a:spcBef>
                <a:spcPts val="0"/>
              </a:spcBef>
              <a:spcAft>
                <a:spcPts val="0"/>
              </a:spcAft>
              <a:buClr>
                <a:schemeClr val="dk1"/>
              </a:buClr>
              <a:buSzPts val="1300"/>
              <a:buFont typeface="Arial"/>
              <a:buChar char="●"/>
            </a:pPr>
            <a:r>
              <a:rPr lang="fr-FR" sz="1300" b="0" i="0" u="none" strike="noStrike" cap="none">
                <a:solidFill>
                  <a:schemeClr val="dk1"/>
                </a:solidFill>
                <a:latin typeface="Arial"/>
                <a:ea typeface="Arial"/>
                <a:cs typeface="Arial"/>
                <a:sym typeface="Arial"/>
              </a:rPr>
              <a:t>Le nom de l'organisation partenaire principale</a:t>
            </a:r>
          </a:p>
          <a:p>
            <a:pPr marL="457200" marR="0" lvl="0" indent="-311150" algn="l" rtl="0">
              <a:lnSpc>
                <a:spcPct val="90000"/>
              </a:lnSpc>
              <a:spcBef>
                <a:spcPts val="0"/>
              </a:spcBef>
              <a:spcAft>
                <a:spcPts val="0"/>
              </a:spcAft>
              <a:buClr>
                <a:schemeClr val="dk1"/>
              </a:buClr>
              <a:buSzPts val="1300"/>
              <a:buFont typeface="Arial"/>
              <a:buChar char="●"/>
            </a:pPr>
            <a:r>
              <a:rPr lang="fr-FR" sz="1300" b="0" i="0" u="none" strike="noStrike" cap="none">
                <a:solidFill>
                  <a:schemeClr val="dk1"/>
                </a:solidFill>
                <a:latin typeface="Arial"/>
                <a:ea typeface="Arial"/>
                <a:cs typeface="Arial"/>
                <a:sym typeface="Arial"/>
              </a:rPr>
              <a:t>Le nom de la personne au sein de l'IP principale qui peut être contactée pour des questions de suivi concernant les données soumises</a:t>
            </a:r>
          </a:p>
          <a:p>
            <a:pPr marL="457200" marR="0" lvl="0" indent="-311150" algn="l" rtl="0">
              <a:lnSpc>
                <a:spcPct val="90000"/>
              </a:lnSpc>
              <a:spcBef>
                <a:spcPts val="0"/>
              </a:spcBef>
              <a:spcAft>
                <a:spcPts val="0"/>
              </a:spcAft>
              <a:buClr>
                <a:schemeClr val="dk1"/>
              </a:buClr>
              <a:buSzPts val="1300"/>
              <a:buFont typeface="Arial"/>
              <a:buChar char="●"/>
            </a:pPr>
            <a:r>
              <a:rPr lang="fr-FR" sz="1300" b="0" i="0" u="none" strike="noStrike" cap="none">
                <a:solidFill>
                  <a:schemeClr val="dk1"/>
                </a:solidFill>
                <a:latin typeface="Arial"/>
                <a:ea typeface="Arial"/>
                <a:cs typeface="Arial"/>
                <a:sym typeface="Arial"/>
              </a:rPr>
              <a:t>Identifiant unique d'entité (UEI) du partenaire principal. Les utilisateurs doivent ajouter « 111111111 » s'ils ne le connaissent pas et saisir « 99999999 » si l'IP n'est pas tenue d'en avoir un</a:t>
            </a:r>
          </a:p>
          <a:p>
            <a:pPr marL="457200" marR="0" lvl="0" indent="-311150" algn="l" rtl="0">
              <a:lnSpc>
                <a:spcPct val="90000"/>
              </a:lnSpc>
              <a:spcBef>
                <a:spcPts val="0"/>
              </a:spcBef>
              <a:spcAft>
                <a:spcPts val="0"/>
              </a:spcAft>
              <a:buClr>
                <a:schemeClr val="dk1"/>
              </a:buClr>
              <a:buSzPts val="1300"/>
              <a:buFont typeface="Arial"/>
              <a:buChar char="●"/>
            </a:pPr>
            <a:r>
              <a:rPr lang="fr-FR" sz="1300" b="0" i="0" u="none" strike="noStrike" cap="none">
                <a:solidFill>
                  <a:schemeClr val="dk1"/>
                </a:solidFill>
                <a:latin typeface="Arial"/>
                <a:ea typeface="Arial"/>
                <a:cs typeface="Arial"/>
                <a:sym typeface="Arial"/>
              </a:rPr>
              <a:t>Liste complète des sous-IP qui ont été contractées par l'organisation partenaire principale</a:t>
            </a:r>
          </a:p>
          <a:p>
            <a:pPr marL="0" marR="0" lvl="0" indent="0" algn="l" rtl="0">
              <a:lnSpc>
                <a:spcPct val="100000"/>
              </a:lnSpc>
              <a:spcBef>
                <a:spcPts val="1000"/>
              </a:spcBef>
              <a:spcAft>
                <a:spcPts val="0"/>
              </a:spcAft>
              <a:buClr>
                <a:srgbClr val="000000"/>
              </a:buClr>
              <a:buSzPts val="1400"/>
              <a:buFont typeface="Arial"/>
              <a:buNone/>
            </a:pPr>
            <a:r>
              <a:rPr lang="fr-FR" sz="1300" b="0" i="0" u="none" strike="noStrike" cap="none">
                <a:solidFill>
                  <a:schemeClr val="dk1"/>
                </a:solidFill>
                <a:latin typeface="Arial"/>
                <a:ea typeface="Arial"/>
                <a:cs typeface="Arial"/>
                <a:sym typeface="Arial"/>
              </a:rPr>
              <a:t>Ces éléments doivent être complétés par le partenaire principal pour la soumission du modèle final à l'application DATIM. Les sous-destinataires peuvent choisir de compléter cet onglet, mais seul le modèle consolidé avec les informations du partenaire principal sera soumis à DATIM</a:t>
            </a:r>
          </a:p>
        </p:txBody>
      </p:sp>
      <p:sp>
        <p:nvSpPr>
          <p:cNvPr id="493" name="Google Shape;493;p2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21</a:t>
            </a:fld>
            <a:endParaRPr lang="en"/>
          </a:p>
        </p:txBody>
      </p:sp>
      <p:pic>
        <p:nvPicPr>
          <p:cNvPr id="494" name="Google Shape;494;p24"/>
          <p:cNvPicPr preferRelativeResize="0"/>
          <p:nvPr/>
        </p:nvPicPr>
        <p:blipFill rotWithShape="1">
          <a:blip r:embed="rId3">
            <a:alphaModFix/>
          </a:blip>
          <a:srcRect/>
          <a:stretch/>
        </p:blipFill>
        <p:spPr>
          <a:xfrm>
            <a:off x="409601" y="637901"/>
            <a:ext cx="6006100" cy="21356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8"/>
        <p:cNvGrpSpPr/>
        <p:nvPr/>
      </p:nvGrpSpPr>
      <p:grpSpPr>
        <a:xfrm>
          <a:off x="0" y="0"/>
          <a:ext cx="0" cy="0"/>
          <a:chOff x="0" y="0"/>
          <a:chExt cx="0" cy="0"/>
        </a:xfrm>
      </p:grpSpPr>
      <p:sp>
        <p:nvSpPr>
          <p:cNvPr id="499" name="Google Shape;499;p25"/>
          <p:cNvSpPr txBox="1">
            <a:spLocks noGrp="1"/>
          </p:cNvSpPr>
          <p:nvPr>
            <p:ph type="title"/>
          </p:nvPr>
        </p:nvSpPr>
        <p:spPr>
          <a:xfrm>
            <a:off x="173825" y="141575"/>
            <a:ext cx="8520600" cy="858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Aperçu du modèle : Onglet Liste du personnel</a:t>
            </a:r>
          </a:p>
          <a:p>
            <a:pPr marL="0" lvl="0" indent="0" algn="l" rtl="0">
              <a:lnSpc>
                <a:spcPct val="100000"/>
              </a:lnSpc>
              <a:spcBef>
                <a:spcPts val="0"/>
              </a:spcBef>
              <a:spcAft>
                <a:spcPts val="0"/>
              </a:spcAft>
              <a:buSzPts val="1400"/>
              <a:buNone/>
            </a:pPr>
            <a:endParaRPr dirty="0">
              <a:solidFill>
                <a:schemeClr val="dk1"/>
              </a:solidFill>
            </a:endParaRPr>
          </a:p>
        </p:txBody>
      </p:sp>
      <p:sp>
        <p:nvSpPr>
          <p:cNvPr id="500" name="Google Shape;500;p25"/>
          <p:cNvSpPr txBox="1"/>
          <p:nvPr/>
        </p:nvSpPr>
        <p:spPr>
          <a:xfrm>
            <a:off x="4448700" y="3739400"/>
            <a:ext cx="2205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501" name="Google Shape;501;p25"/>
          <p:cNvSpPr txBox="1"/>
          <p:nvPr/>
        </p:nvSpPr>
        <p:spPr>
          <a:xfrm>
            <a:off x="445650" y="2993775"/>
            <a:ext cx="8346000" cy="1726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1600"/>
              <a:buFont typeface="Arial"/>
              <a:buNone/>
            </a:pPr>
            <a:r>
              <a:rPr lang="fr-FR" sz="1600" b="0" i="0" u="none" strike="noStrike" cap="none">
                <a:solidFill>
                  <a:schemeClr val="dk1"/>
                </a:solidFill>
                <a:latin typeface="Arial"/>
                <a:ea typeface="Arial"/>
                <a:cs typeface="Arial"/>
                <a:sym typeface="Arial"/>
              </a:rPr>
              <a:t>Le deuxième onglet est l'endroit où les données sur le personnel individuel sont saisies :</a:t>
            </a:r>
          </a:p>
          <a:p>
            <a:pPr marL="457200" marR="0" lvl="0" indent="-330200" algn="l" rtl="0">
              <a:lnSpc>
                <a:spcPct val="90000"/>
              </a:lnSpc>
              <a:spcBef>
                <a:spcPts val="500"/>
              </a:spcBef>
              <a:spcAft>
                <a:spcPts val="0"/>
              </a:spcAft>
              <a:buClr>
                <a:schemeClr val="dk1"/>
              </a:buClr>
              <a:buSzPts val="1600"/>
              <a:buFont typeface="Arial"/>
              <a:buChar char="●"/>
            </a:pPr>
            <a:r>
              <a:rPr lang="fr-FR" sz="1600" b="1" i="0" u="none" strike="noStrike" cap="none">
                <a:solidFill>
                  <a:schemeClr val="dk1"/>
                </a:solidFill>
                <a:latin typeface="Arial"/>
                <a:ea typeface="Arial"/>
                <a:cs typeface="Arial"/>
                <a:sym typeface="Arial"/>
              </a:rPr>
              <a:t>Une entrée de ligne par membre du personnel</a:t>
            </a:r>
          </a:p>
          <a:p>
            <a:pPr marL="457200" marR="0" lvl="0" indent="-330200" algn="l" rtl="0">
              <a:lnSpc>
                <a:spcPct val="90000"/>
              </a:lnSpc>
              <a:spcBef>
                <a:spcPts val="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Tous les champs doivent être complétés (à l'exception possible de la hiérarchie DATIM (bleu), du numéro d'enregistrement et des commentaires - voir les diapositives suivantes)</a:t>
            </a:r>
          </a:p>
          <a:p>
            <a:pPr marL="457200" marR="0" lvl="0" indent="-330200" algn="l" rtl="0">
              <a:lnSpc>
                <a:spcPct val="90000"/>
              </a:lnSpc>
              <a:spcBef>
                <a:spcPts val="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Choisissez uniquement dans les listes déroulantes, n'écrivez pas de texte</a:t>
            </a:r>
          </a:p>
          <a:p>
            <a:pPr marL="457200" marR="0" lvl="0" indent="-330200" algn="l" rtl="0">
              <a:lnSpc>
                <a:spcPct val="90000"/>
              </a:lnSpc>
              <a:spcBef>
                <a:spcPts val="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Ne modifiez pas le modèle</a:t>
            </a:r>
          </a:p>
        </p:txBody>
      </p:sp>
      <p:sp>
        <p:nvSpPr>
          <p:cNvPr id="502" name="Google Shape;502;p2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22</a:t>
            </a:fld>
            <a:endParaRPr lang="en"/>
          </a:p>
        </p:txBody>
      </p:sp>
      <p:pic>
        <p:nvPicPr>
          <p:cNvPr id="503" name="Google Shape;503;p25"/>
          <p:cNvPicPr preferRelativeResize="0"/>
          <p:nvPr/>
        </p:nvPicPr>
        <p:blipFill>
          <a:blip r:embed="rId3">
            <a:alphaModFix/>
          </a:blip>
          <a:stretch>
            <a:fillRect/>
          </a:stretch>
        </p:blipFill>
        <p:spPr>
          <a:xfrm>
            <a:off x="152400" y="704300"/>
            <a:ext cx="8839199" cy="894987"/>
          </a:xfrm>
          <a:prstGeom prst="rect">
            <a:avLst/>
          </a:prstGeom>
          <a:noFill/>
          <a:ln>
            <a:noFill/>
          </a:ln>
        </p:spPr>
      </p:pic>
      <p:pic>
        <p:nvPicPr>
          <p:cNvPr id="504" name="Google Shape;504;p25"/>
          <p:cNvPicPr preferRelativeResize="0"/>
          <p:nvPr/>
        </p:nvPicPr>
        <p:blipFill>
          <a:blip r:embed="rId4">
            <a:alphaModFix/>
          </a:blip>
          <a:stretch>
            <a:fillRect/>
          </a:stretch>
        </p:blipFill>
        <p:spPr>
          <a:xfrm>
            <a:off x="152400" y="1920499"/>
            <a:ext cx="8839197" cy="898581"/>
          </a:xfrm>
          <a:prstGeom prst="rect">
            <a:avLst/>
          </a:prstGeom>
          <a:noFill/>
          <a:ln>
            <a:noFill/>
          </a:ln>
        </p:spPr>
      </p:pic>
      <p:sp>
        <p:nvSpPr>
          <p:cNvPr id="505" name="Google Shape;505;p25"/>
          <p:cNvSpPr/>
          <p:nvPr/>
        </p:nvSpPr>
        <p:spPr>
          <a:xfrm>
            <a:off x="2217850" y="668500"/>
            <a:ext cx="715800" cy="1108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6" name="Google Shape;506;p25"/>
          <p:cNvSpPr/>
          <p:nvPr/>
        </p:nvSpPr>
        <p:spPr>
          <a:xfrm>
            <a:off x="4616525" y="704300"/>
            <a:ext cx="1313400" cy="1108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7" name="Google Shape;507;p25"/>
          <p:cNvSpPr/>
          <p:nvPr/>
        </p:nvSpPr>
        <p:spPr>
          <a:xfrm>
            <a:off x="5929925" y="704300"/>
            <a:ext cx="548700" cy="11088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8" name="Google Shape;508;p25"/>
          <p:cNvSpPr/>
          <p:nvPr/>
        </p:nvSpPr>
        <p:spPr>
          <a:xfrm>
            <a:off x="4105325" y="704300"/>
            <a:ext cx="511200" cy="11088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2"/>
        <p:cNvGrpSpPr/>
        <p:nvPr/>
      </p:nvGrpSpPr>
      <p:grpSpPr>
        <a:xfrm>
          <a:off x="0" y="0"/>
          <a:ext cx="0" cy="0"/>
          <a:chOff x="0" y="0"/>
          <a:chExt cx="0" cy="0"/>
        </a:xfrm>
      </p:grpSpPr>
      <p:sp>
        <p:nvSpPr>
          <p:cNvPr id="513" name="Google Shape;513;p26"/>
          <p:cNvSpPr txBox="1">
            <a:spLocks noGrp="1"/>
          </p:cNvSpPr>
          <p:nvPr>
            <p:ph type="title"/>
          </p:nvPr>
        </p:nvSpPr>
        <p:spPr>
          <a:xfrm>
            <a:off x="159300" y="0"/>
            <a:ext cx="8791500" cy="786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Ordre des questions et éléments de données correspondants dans l'onglet de la liste du personnel</a:t>
            </a:r>
          </a:p>
        </p:txBody>
      </p:sp>
      <p:sp>
        <p:nvSpPr>
          <p:cNvPr id="514" name="Google Shape;514;p26"/>
          <p:cNvSpPr txBox="1"/>
          <p:nvPr/>
        </p:nvSpPr>
        <p:spPr>
          <a:xfrm>
            <a:off x="384550" y="660050"/>
            <a:ext cx="8227800" cy="4587000"/>
          </a:xfrm>
          <a:prstGeom prst="rect">
            <a:avLst/>
          </a:prstGeom>
          <a:noFill/>
          <a:ln>
            <a:noFill/>
          </a:ln>
        </p:spPr>
        <p:txBody>
          <a:bodyPr spcFirstLastPara="1" wrap="square" lIns="91425" tIns="91425" rIns="91425" bIns="91425" anchor="t" anchorCtr="0">
            <a:spAutoFit/>
          </a:bodyPr>
          <a:lstStyle/>
          <a:p>
            <a:pPr marL="457200" marR="0" lvl="0" indent="-311150" algn="l" rtl="0">
              <a:lnSpc>
                <a:spcPct val="100000"/>
              </a:lnSpc>
              <a:spcBef>
                <a:spcPts val="0"/>
              </a:spcBef>
              <a:spcAft>
                <a:spcPts val="0"/>
              </a:spcAft>
              <a:buClr>
                <a:srgbClr val="000000"/>
              </a:buClr>
              <a:buSzPts val="1300"/>
              <a:buFont typeface="Arial"/>
              <a:buAutoNum type="arabicPeriod"/>
            </a:pPr>
            <a:r>
              <a:rPr lang="fr-FR" sz="1200" b="0" i="0" u="none" strike="noStrike" cap="none" dirty="0">
                <a:solidFill>
                  <a:srgbClr val="000000"/>
                </a:solidFill>
                <a:sym typeface="Arial"/>
              </a:rPr>
              <a:t>Numéro d'enregistrement - facultatif</a:t>
            </a:r>
          </a:p>
          <a:p>
            <a:pPr marL="457200" marR="0" lvl="0" indent="-311150" algn="l" rtl="0">
              <a:lnSpc>
                <a:spcPct val="100000"/>
              </a:lnSpc>
              <a:spcBef>
                <a:spcPts val="0"/>
              </a:spcBef>
              <a:spcAft>
                <a:spcPts val="0"/>
              </a:spcAft>
              <a:buClr>
                <a:srgbClr val="000000"/>
              </a:buClr>
              <a:buSzPts val="1300"/>
              <a:buFont typeface="Arial"/>
              <a:buAutoNum type="arabicPeriod"/>
            </a:pPr>
            <a:r>
              <a:rPr lang="fr-FR" sz="1200" b="0" i="0" u="none" strike="noStrike" cap="none" dirty="0">
                <a:solidFill>
                  <a:srgbClr val="000000"/>
                </a:solidFill>
                <a:sym typeface="Arial"/>
              </a:rPr>
              <a:t>Employé via l'IP principale ou secondaire</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Si c'est un secondaire, sélectionnez le nom de l'IP</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Sexe</a:t>
            </a:r>
          </a:p>
          <a:p>
            <a:pPr marL="457200" lvl="0" indent="-311150" algn="l" rtl="0">
              <a:spcBef>
                <a:spcPts val="0"/>
              </a:spcBef>
              <a:spcAft>
                <a:spcPts val="0"/>
              </a:spcAft>
              <a:buClr>
                <a:srgbClr val="38761D"/>
              </a:buClr>
              <a:buSzPts val="1300"/>
              <a:buAutoNum type="arabicPeriod"/>
            </a:pPr>
            <a:r>
              <a:rPr lang="fr-FR" sz="1200" b="1" dirty="0">
                <a:solidFill>
                  <a:srgbClr val="38761D"/>
                </a:solidFill>
              </a:rPr>
              <a:t>Ce membre du personnel fournit-il des services DIRECTEMENT aux bénéficiaires ?</a:t>
            </a:r>
          </a:p>
          <a:p>
            <a:pPr marL="457200" marR="0" lvl="0" indent="-311150" algn="l" rtl="0">
              <a:lnSpc>
                <a:spcPct val="100000"/>
              </a:lnSpc>
              <a:spcBef>
                <a:spcPts val="0"/>
              </a:spcBef>
              <a:spcAft>
                <a:spcPts val="0"/>
              </a:spcAft>
              <a:buClr>
                <a:srgbClr val="E69138"/>
              </a:buClr>
              <a:buSzPts val="1300"/>
              <a:buFont typeface="Arial"/>
              <a:buAutoNum type="arabicPeriod"/>
            </a:pPr>
            <a:r>
              <a:rPr lang="fr-FR" sz="1200" b="1" i="0" u="none" strike="noStrike" cap="none" dirty="0">
                <a:solidFill>
                  <a:srgbClr val="E69138"/>
                </a:solidFill>
                <a:sym typeface="Arial"/>
              </a:rPr>
              <a:t>Intitulé du poste</a:t>
            </a:r>
          </a:p>
          <a:p>
            <a:pPr marL="457200" marR="0" lvl="0" indent="-311150" algn="l" rtl="0">
              <a:lnSpc>
                <a:spcPct val="100000"/>
              </a:lnSpc>
              <a:spcBef>
                <a:spcPts val="0"/>
              </a:spcBef>
              <a:spcAft>
                <a:spcPts val="0"/>
              </a:spcAft>
              <a:buClr>
                <a:schemeClr val="accent6"/>
              </a:buClr>
              <a:buSzPts val="1300"/>
              <a:buAutoNum type="arabicPeriod"/>
            </a:pPr>
            <a:r>
              <a:rPr lang="fr-FR" sz="1200" b="1" dirty="0">
                <a:solidFill>
                  <a:schemeClr val="accent6"/>
                </a:solidFill>
              </a:rPr>
              <a:t>Soutient principalement la programmation DREAMS ?</a:t>
            </a:r>
          </a:p>
          <a:p>
            <a:pPr marL="457200" lvl="0" indent="-311150" algn="l" rtl="0">
              <a:spcBef>
                <a:spcPts val="0"/>
              </a:spcBef>
              <a:spcAft>
                <a:spcPts val="0"/>
              </a:spcAft>
              <a:buClr>
                <a:srgbClr val="CC4125"/>
              </a:buClr>
              <a:buSzPts val="1300"/>
              <a:buAutoNum type="arabicPeriod"/>
            </a:pPr>
            <a:r>
              <a:rPr lang="fr-FR" sz="1200" b="1" dirty="0">
                <a:solidFill>
                  <a:srgbClr val="CC4125"/>
                </a:solidFill>
              </a:rPr>
              <a:t>Quel domaine du programme PEPFAR le membre du personnel soutient-il PRINCIPALEMENT ?</a:t>
            </a:r>
          </a:p>
          <a:p>
            <a:pPr marL="457200" lvl="0" indent="-311150" algn="l" rtl="0">
              <a:spcBef>
                <a:spcPts val="0"/>
              </a:spcBef>
              <a:spcAft>
                <a:spcPts val="0"/>
              </a:spcAft>
              <a:buClr>
                <a:srgbClr val="38761D"/>
              </a:buClr>
              <a:buSzPts val="1300"/>
              <a:buAutoNum type="arabicPeriod"/>
            </a:pPr>
            <a:r>
              <a:rPr lang="fr-FR" sz="1200" b="1" dirty="0">
                <a:solidFill>
                  <a:srgbClr val="38761D"/>
                </a:solidFill>
              </a:rPr>
              <a:t>Ce membre du personnel fournit-il principalement une assistance technique ?</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Mode d'embauche</a:t>
            </a:r>
          </a:p>
          <a:p>
            <a:pPr marL="457200" marR="0" lvl="0" indent="-311150" algn="l" rtl="0">
              <a:lnSpc>
                <a:spcPct val="100000"/>
              </a:lnSpc>
              <a:spcBef>
                <a:spcPts val="0"/>
              </a:spcBef>
              <a:spcAft>
                <a:spcPts val="0"/>
              </a:spcAft>
              <a:buClr>
                <a:srgbClr val="E69138"/>
              </a:buClr>
              <a:buSzPts val="1300"/>
              <a:buAutoNum type="arabicPeriod"/>
            </a:pPr>
            <a:r>
              <a:rPr lang="fr-FR" sz="1200" b="1" dirty="0">
                <a:solidFill>
                  <a:srgbClr val="E69138"/>
                </a:solidFill>
              </a:rPr>
              <a:t>Personnel du gouvernement ou détaché auprès du ministère de la Santé</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Mois de travail au cours de l'année écoulée</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FTE moyen par mois</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Ce membre du personnel soutient-il principalement le travail dans la communauté ?</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Ce membre du personnel travaille-t-il/soutient-il plusieurs sites (personnel itinérant) ?</a:t>
            </a:r>
          </a:p>
          <a:p>
            <a:pPr marL="457200" marR="0" lvl="0" indent="-311150" algn="l" rtl="0">
              <a:lnSpc>
                <a:spcPct val="100000"/>
              </a:lnSpc>
              <a:spcBef>
                <a:spcPts val="0"/>
              </a:spcBef>
              <a:spcAft>
                <a:spcPts val="0"/>
              </a:spcAft>
              <a:buClr>
                <a:srgbClr val="E69138"/>
              </a:buClr>
              <a:buSzPts val="1300"/>
              <a:buAutoNum type="arabicPeriod"/>
            </a:pPr>
            <a:r>
              <a:rPr lang="fr-FR" sz="1200" b="1" dirty="0">
                <a:solidFill>
                  <a:srgbClr val="E69138"/>
                </a:solidFill>
              </a:rPr>
              <a:t>Où est basé ce poste ?</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Colonnes de hiérarchie DATIM (c'est-à-dire géographie)</a:t>
            </a:r>
          </a:p>
          <a:p>
            <a:pPr marL="457200" marR="0" lvl="0" indent="-311150" algn="l" rtl="0">
              <a:lnSpc>
                <a:spcPct val="100000"/>
              </a:lnSpc>
              <a:spcBef>
                <a:spcPts val="0"/>
              </a:spcBef>
              <a:spcAft>
                <a:spcPts val="0"/>
              </a:spcAft>
              <a:buClr>
                <a:srgbClr val="CC4125"/>
              </a:buClr>
              <a:buSzPts val="1300"/>
              <a:buAutoNum type="arabicPeriod"/>
            </a:pPr>
            <a:r>
              <a:rPr lang="fr-FR" sz="1200" b="1" i="0" u="none" strike="noStrike" cap="none" dirty="0">
                <a:solidFill>
                  <a:srgbClr val="CC4125"/>
                </a:solidFill>
              </a:rPr>
              <a:t>Qui est le principal bénéficiaire soutenu par ce membre du personnel ?</a:t>
            </a:r>
          </a:p>
          <a:p>
            <a:pPr marL="457200" marR="0" lvl="0" indent="-311150" algn="l" rtl="0">
              <a:lnSpc>
                <a:spcPct val="100000"/>
              </a:lnSpc>
              <a:spcBef>
                <a:spcPts val="0"/>
              </a:spcBef>
              <a:spcAft>
                <a:spcPts val="0"/>
              </a:spcAft>
              <a:buClr>
                <a:schemeClr val="dk1"/>
              </a:buClr>
              <a:buSzPts val="1300"/>
              <a:buAutoNum type="arabicPeriod"/>
            </a:pPr>
            <a:r>
              <a:rPr lang="fr-FR" sz="1200" i="0" u="none" strike="noStrike" cap="none" dirty="0">
                <a:solidFill>
                  <a:schemeClr val="dk1"/>
                </a:solidFill>
              </a:rPr>
              <a:t>Au cours de l'année écoulée, ce membre du personnel a-t-il apporté son soutien à d'autres urgences de santé publique ?</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Somme des dépenses annuelles du PEPFAR pour le membre du personnel : Salaire, contrat, allocation (USD) ?</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Dépenses liées aux frais généraux annuels du PEPFAR, le cas échéant (USD) ?</a:t>
            </a:r>
          </a:p>
          <a:p>
            <a:pPr marL="457200" marR="0" lvl="0" indent="-311150" algn="l" rtl="0">
              <a:lnSpc>
                <a:spcPct val="100000"/>
              </a:lnSpc>
              <a:spcBef>
                <a:spcPts val="0"/>
              </a:spcBef>
              <a:spcAft>
                <a:spcPts val="0"/>
              </a:spcAft>
              <a:buClr>
                <a:schemeClr val="dk1"/>
              </a:buClr>
              <a:buSzPts val="1300"/>
              <a:buFont typeface="Arial"/>
              <a:buAutoNum type="arabicPeriod"/>
            </a:pPr>
            <a:r>
              <a:rPr lang="fr-FR" sz="1200" b="0" i="0" u="none" strike="noStrike" cap="none" dirty="0">
                <a:solidFill>
                  <a:schemeClr val="dk1"/>
                </a:solidFill>
                <a:sym typeface="Arial"/>
              </a:rPr>
              <a:t>Dépenses liées aux frais non monétaires, hors frais généraux ?</a:t>
            </a:r>
          </a:p>
        </p:txBody>
      </p:sp>
      <p:sp>
        <p:nvSpPr>
          <p:cNvPr id="515" name="Google Shape;515;p2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23</a:t>
            </a:fld>
            <a:endParaRPr lang="en"/>
          </a:p>
        </p:txBody>
      </p:sp>
      <p:sp>
        <p:nvSpPr>
          <p:cNvPr id="516" name="Google Shape;516;p26"/>
          <p:cNvSpPr txBox="1"/>
          <p:nvPr/>
        </p:nvSpPr>
        <p:spPr>
          <a:xfrm>
            <a:off x="7302300" y="941525"/>
            <a:ext cx="1485600" cy="1107965"/>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200" b="1" i="0" u="none" strike="noStrike" cap="none" dirty="0">
                <a:solidFill>
                  <a:schemeClr val="accent6"/>
                </a:solidFill>
                <a:sym typeface="Arial"/>
              </a:rPr>
              <a:t>NOUVEAU</a:t>
            </a:r>
          </a:p>
          <a:p>
            <a:pPr marL="0" marR="0" lvl="0" indent="0" algn="l" rtl="0">
              <a:lnSpc>
                <a:spcPct val="100000"/>
              </a:lnSpc>
              <a:spcBef>
                <a:spcPts val="0"/>
              </a:spcBef>
              <a:spcAft>
                <a:spcPts val="0"/>
              </a:spcAft>
              <a:buClr>
                <a:srgbClr val="000000"/>
              </a:buClr>
              <a:buSzPts val="1300"/>
              <a:buFont typeface="Arial"/>
              <a:buNone/>
            </a:pPr>
            <a:r>
              <a:rPr lang="fr-FR" sz="1200" b="1" i="0" u="none" strike="noStrike" cap="none" dirty="0">
                <a:solidFill>
                  <a:srgbClr val="E69138"/>
                </a:solidFill>
                <a:sym typeface="Arial"/>
              </a:rPr>
              <a:t>ÉTENDU</a:t>
            </a:r>
          </a:p>
          <a:p>
            <a:pPr marL="0" lvl="0" indent="0" algn="l" rtl="0">
              <a:spcBef>
                <a:spcPts val="0"/>
              </a:spcBef>
              <a:spcAft>
                <a:spcPts val="0"/>
              </a:spcAft>
              <a:buNone/>
            </a:pPr>
            <a:r>
              <a:rPr lang="fr-FR" sz="1200" b="1" dirty="0">
                <a:solidFill>
                  <a:srgbClr val="CC4125"/>
                </a:solidFill>
              </a:rPr>
              <a:t>RAFFINÉ</a:t>
            </a:r>
          </a:p>
          <a:p>
            <a:pPr marL="0" marR="0" lvl="0" indent="0" algn="l" rtl="0">
              <a:lnSpc>
                <a:spcPct val="100000"/>
              </a:lnSpc>
              <a:spcBef>
                <a:spcPts val="0"/>
              </a:spcBef>
              <a:spcAft>
                <a:spcPts val="0"/>
              </a:spcAft>
              <a:buClr>
                <a:srgbClr val="000000"/>
              </a:buClr>
              <a:buSzPts val="1300"/>
              <a:buFont typeface="Arial"/>
              <a:buNone/>
            </a:pPr>
            <a:r>
              <a:rPr lang="fr-FR" sz="1200" b="1" dirty="0">
                <a:solidFill>
                  <a:srgbClr val="38761D"/>
                </a:solidFill>
              </a:rPr>
              <a:t>RÉORGANISÉ</a:t>
            </a:r>
          </a:p>
          <a:p>
            <a:pPr marL="0" marR="0" lvl="0" indent="0" algn="l" rtl="0">
              <a:lnSpc>
                <a:spcPct val="100000"/>
              </a:lnSpc>
              <a:spcBef>
                <a:spcPts val="0"/>
              </a:spcBef>
              <a:spcAft>
                <a:spcPts val="0"/>
              </a:spcAft>
              <a:buClr>
                <a:srgbClr val="000000"/>
              </a:buClr>
              <a:buSzPts val="1300"/>
              <a:buFont typeface="Arial"/>
              <a:buNone/>
            </a:pPr>
            <a:r>
              <a:rPr lang="fr-FR" sz="1200" b="0" i="0" u="none" strike="noStrike" cap="none" dirty="0">
                <a:solidFill>
                  <a:srgbClr val="000000"/>
                </a:solidFill>
                <a:sym typeface="Arial"/>
              </a:rPr>
              <a:t>INCHANGÉ</a:t>
            </a:r>
          </a:p>
        </p:txBody>
      </p:sp>
      <p:sp>
        <p:nvSpPr>
          <p:cNvPr id="517" name="Google Shape;517;p26"/>
          <p:cNvSpPr txBox="1"/>
          <p:nvPr/>
        </p:nvSpPr>
        <p:spPr>
          <a:xfrm>
            <a:off x="7234875" y="613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dirty="0">
                <a:solidFill>
                  <a:schemeClr val="dk1"/>
                </a:solidFill>
                <a:latin typeface="Arial"/>
                <a:ea typeface="Arial"/>
                <a:cs typeface="Arial"/>
                <a:sym typeface="Arial"/>
              </a:rPr>
              <a:t>Légende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1"/>
        <p:cNvGrpSpPr/>
        <p:nvPr/>
      </p:nvGrpSpPr>
      <p:grpSpPr>
        <a:xfrm>
          <a:off x="0" y="0"/>
          <a:ext cx="0" cy="0"/>
          <a:chOff x="0" y="0"/>
          <a:chExt cx="0" cy="0"/>
        </a:xfrm>
      </p:grpSpPr>
      <p:sp>
        <p:nvSpPr>
          <p:cNvPr id="522" name="Google Shape;522;p20"/>
          <p:cNvSpPr txBox="1">
            <a:spLocks noGrp="1"/>
          </p:cNvSpPr>
          <p:nvPr>
            <p:ph type="title"/>
          </p:nvPr>
        </p:nvSpPr>
        <p:spPr>
          <a:xfrm>
            <a:off x="213450" y="186950"/>
            <a:ext cx="88782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200" dirty="0">
                <a:solidFill>
                  <a:schemeClr val="dk2"/>
                </a:solidFill>
              </a:rPr>
              <a:t>Qu'est-ce qui a changé dans le modèle d'inventaire des RH pour l'exercice 24 ?</a:t>
            </a:r>
          </a:p>
        </p:txBody>
      </p:sp>
      <p:sp>
        <p:nvSpPr>
          <p:cNvPr id="523" name="Google Shape;523;p20"/>
          <p:cNvSpPr txBox="1"/>
          <p:nvPr/>
        </p:nvSpPr>
        <p:spPr>
          <a:xfrm>
            <a:off x="55050" y="759650"/>
            <a:ext cx="9036600" cy="4062620"/>
          </a:xfrm>
          <a:prstGeom prst="rect">
            <a:avLst/>
          </a:prstGeom>
          <a:noFill/>
          <a:ln>
            <a:noFill/>
          </a:ln>
        </p:spPr>
        <p:txBody>
          <a:bodyPr spcFirstLastPara="1" wrap="square" lIns="91425" tIns="91425" rIns="91425" bIns="91425" anchor="t" anchorCtr="0">
            <a:spAutoFit/>
          </a:bodyPr>
          <a:lstStyle/>
          <a:p>
            <a:pPr marL="457200" marR="0" lvl="0" indent="-336550" algn="l" rtl="0">
              <a:lnSpc>
                <a:spcPct val="150000"/>
              </a:lnSpc>
              <a:spcBef>
                <a:spcPts val="0"/>
              </a:spcBef>
              <a:spcAft>
                <a:spcPts val="0"/>
              </a:spcAft>
              <a:buClr>
                <a:schemeClr val="dk1"/>
              </a:buClr>
              <a:buSzPts val="1700"/>
              <a:buFont typeface="Arial"/>
              <a:buAutoNum type="arabicPeriod"/>
            </a:pPr>
            <a:r>
              <a:rPr lang="fr-FR" dirty="0"/>
              <a:t>Titres d'emploi </a:t>
            </a:r>
            <a:r>
              <a:rPr lang="fr-FR" b="1" dirty="0">
                <a:solidFill>
                  <a:srgbClr val="FFC000"/>
                </a:solidFill>
              </a:rPr>
              <a:t>ÉLARGIS</a:t>
            </a:r>
            <a:r>
              <a:rPr lang="fr-FR" dirty="0"/>
              <a:t> pour inclure</a:t>
            </a:r>
            <a:r>
              <a:rPr lang="fr-FR" dirty="0">
                <a:solidFill>
                  <a:schemeClr val="dk1"/>
                </a:solidFill>
              </a:rPr>
              <a:t> </a:t>
            </a:r>
          </a:p>
          <a:p>
            <a:pPr marL="914400" marR="0" lvl="1" indent="-336550" algn="l" rtl="0">
              <a:lnSpc>
                <a:spcPct val="150000"/>
              </a:lnSpc>
              <a:spcBef>
                <a:spcPts val="0"/>
              </a:spcBef>
              <a:spcAft>
                <a:spcPts val="0"/>
              </a:spcAft>
              <a:buSzPts val="1700"/>
              <a:buFont typeface="Arial"/>
              <a:buChar char="○"/>
            </a:pPr>
            <a:r>
              <a:rPr lang="fr-FR" dirty="0">
                <a:solidFill>
                  <a:schemeClr val="dk1"/>
                </a:solidFill>
              </a:rPr>
              <a:t>Autres Coordonnateur provincial/de district</a:t>
            </a:r>
          </a:p>
          <a:p>
            <a:pPr marL="914400" marR="0" lvl="1" indent="-336550" algn="l" rtl="0">
              <a:lnSpc>
                <a:spcPct val="150000"/>
              </a:lnSpc>
              <a:spcBef>
                <a:spcPts val="0"/>
              </a:spcBef>
              <a:spcAft>
                <a:spcPts val="0"/>
              </a:spcAft>
              <a:buSzPts val="1700"/>
              <a:buFont typeface="Arial"/>
              <a:buChar char="○"/>
            </a:pPr>
            <a:r>
              <a:rPr lang="fr-FR" dirty="0">
                <a:solidFill>
                  <a:schemeClr val="dk1"/>
                </a:solidFill>
              </a:rPr>
              <a:t>Autres Responsable/agent de programme</a:t>
            </a:r>
          </a:p>
          <a:p>
            <a:pPr marL="914400" marR="0" lvl="1" indent="-336550" algn="l" rtl="0">
              <a:lnSpc>
                <a:spcPct val="150000"/>
              </a:lnSpc>
              <a:spcBef>
                <a:spcPts val="0"/>
              </a:spcBef>
              <a:spcAft>
                <a:spcPts val="0"/>
              </a:spcAft>
              <a:buSzPts val="1700"/>
              <a:buFont typeface="Arial"/>
              <a:buChar char="○"/>
            </a:pPr>
            <a:r>
              <a:rPr lang="fr-FR" dirty="0">
                <a:solidFill>
                  <a:schemeClr val="dk1"/>
                </a:solidFill>
              </a:rPr>
              <a:t>Autres Coordonnateur/assistant de programme</a:t>
            </a:r>
          </a:p>
          <a:p>
            <a:pPr marL="457200" marR="0" lvl="0" indent="-336550" algn="l" rtl="0">
              <a:lnSpc>
                <a:spcPct val="150000"/>
              </a:lnSpc>
              <a:spcBef>
                <a:spcPts val="0"/>
              </a:spcBef>
              <a:spcAft>
                <a:spcPts val="0"/>
              </a:spcAft>
              <a:buClr>
                <a:schemeClr val="dk1"/>
              </a:buClr>
              <a:buSzPts val="1700"/>
              <a:buAutoNum type="arabicPeriod"/>
            </a:pPr>
            <a:r>
              <a:rPr lang="fr-FR" b="1" dirty="0">
                <a:solidFill>
                  <a:schemeClr val="accent6"/>
                </a:solidFill>
              </a:rPr>
              <a:t>NOUVEAU</a:t>
            </a:r>
            <a:r>
              <a:rPr lang="fr-FR" dirty="0"/>
              <a:t> Principalement pour soutenir les programmes DREAMS, avec des options Oui/Non</a:t>
            </a:r>
          </a:p>
          <a:p>
            <a:pPr marL="457200" lvl="0" indent="-336550" algn="l" rtl="0">
              <a:lnSpc>
                <a:spcPct val="150000"/>
              </a:lnSpc>
              <a:spcBef>
                <a:spcPts val="0"/>
              </a:spcBef>
              <a:spcAft>
                <a:spcPts val="0"/>
              </a:spcAft>
              <a:buClr>
                <a:schemeClr val="dk1"/>
              </a:buClr>
              <a:buSzPts val="1700"/>
              <a:buAutoNum type="arabicPeriod"/>
            </a:pPr>
            <a:r>
              <a:rPr lang="fr-FR" b="1" dirty="0">
                <a:solidFill>
                  <a:srgbClr val="C00000"/>
                </a:solidFill>
              </a:rPr>
              <a:t>RÉVISÉ</a:t>
            </a:r>
            <a:r>
              <a:rPr lang="fr-FR" dirty="0"/>
              <a:t> La définition du domaine de programme principal de la gestion des programmes des IP a été mise à jour pour inclure uniquement le personnel qui travaille sur la gestion de la subvention/mécanisme, afin de correspondre à la définition du rapport de dépenses (ER)</a:t>
            </a:r>
          </a:p>
          <a:p>
            <a:pPr marL="457200" marR="0" lvl="0" indent="-336550" algn="l" rtl="0">
              <a:lnSpc>
                <a:spcPct val="150000"/>
              </a:lnSpc>
              <a:spcBef>
                <a:spcPts val="0"/>
              </a:spcBef>
              <a:spcAft>
                <a:spcPts val="0"/>
              </a:spcAft>
              <a:buClr>
                <a:schemeClr val="dk1"/>
              </a:buClr>
              <a:buSzPts val="1700"/>
              <a:buFont typeface="Arial"/>
              <a:buAutoNum type="arabicPeriod"/>
            </a:pPr>
            <a:r>
              <a:rPr lang="fr-FR" b="1" dirty="0">
                <a:solidFill>
                  <a:srgbClr val="FFC000"/>
                </a:solidFill>
              </a:rPr>
              <a:t>ÉLARGI</a:t>
            </a:r>
            <a:r>
              <a:rPr lang="fr-FR" dirty="0"/>
              <a:t> Personnel gouvernemental ou détaché auprès du ministère de la Santé (MOH)</a:t>
            </a:r>
          </a:p>
          <a:p>
            <a:pPr marL="457200" marR="0" lvl="0" indent="-336550" algn="l" rtl="0">
              <a:lnSpc>
                <a:spcPct val="150000"/>
              </a:lnSpc>
              <a:spcBef>
                <a:spcPts val="0"/>
              </a:spcBef>
              <a:spcAft>
                <a:spcPts val="0"/>
              </a:spcAft>
              <a:buClr>
                <a:schemeClr val="dk1"/>
              </a:buClr>
              <a:buSzPts val="1700"/>
              <a:buFont typeface="Arial"/>
              <a:buAutoNum type="arabicPeriod"/>
            </a:pPr>
            <a:r>
              <a:rPr lang="fr-FR" b="1" dirty="0">
                <a:solidFill>
                  <a:srgbClr val="FFC000"/>
                </a:solidFill>
              </a:rPr>
              <a:t>ÉLARGI</a:t>
            </a:r>
            <a:r>
              <a:rPr lang="fr-FR" dirty="0"/>
              <a:t> Où ce poste est-il basé ?</a:t>
            </a:r>
          </a:p>
          <a:p>
            <a:pPr marL="457200" lvl="0" indent="-336550" algn="l" rtl="0">
              <a:lnSpc>
                <a:spcPct val="150000"/>
              </a:lnSpc>
              <a:spcBef>
                <a:spcPts val="0"/>
              </a:spcBef>
              <a:spcAft>
                <a:spcPts val="0"/>
              </a:spcAft>
              <a:buClr>
                <a:schemeClr val="dk1"/>
              </a:buClr>
              <a:buSzPts val="1700"/>
              <a:buAutoNum type="arabicPeriod"/>
            </a:pPr>
            <a:r>
              <a:rPr lang="fr-FR" b="1" dirty="0">
                <a:solidFill>
                  <a:srgbClr val="C00000"/>
                </a:solidFill>
              </a:rPr>
              <a:t>RÉVISÉ</a:t>
            </a:r>
            <a:r>
              <a:rPr lang="fr-FR" dirty="0"/>
              <a:t> Les options de bénéficiaires principaux ont été mises à jour pour correspondre aux options du rapport de dépenses (ER) de l'exercice FY24.</a:t>
            </a:r>
          </a:p>
        </p:txBody>
      </p:sp>
      <p:sp>
        <p:nvSpPr>
          <p:cNvPr id="524" name="Google Shape;524;p2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8"/>
        <p:cNvGrpSpPr/>
        <p:nvPr/>
      </p:nvGrpSpPr>
      <p:grpSpPr>
        <a:xfrm>
          <a:off x="0" y="0"/>
          <a:ext cx="0" cy="0"/>
          <a:chOff x="0" y="0"/>
          <a:chExt cx="0" cy="0"/>
        </a:xfrm>
      </p:grpSpPr>
      <p:sp>
        <p:nvSpPr>
          <p:cNvPr id="529" name="Google Shape;529;p27"/>
          <p:cNvSpPr txBox="1">
            <a:spLocks noGrp="1"/>
          </p:cNvSpPr>
          <p:nvPr>
            <p:ph type="title"/>
          </p:nvPr>
        </p:nvSpPr>
        <p:spPr>
          <a:xfrm>
            <a:off x="159300" y="-12175"/>
            <a:ext cx="8984700" cy="80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200" dirty="0">
                <a:solidFill>
                  <a:schemeClr val="dk2"/>
                </a:solidFill>
              </a:rPr>
              <a:t>Éléments de données du modèle : </a:t>
            </a:r>
            <a:r>
              <a:rPr lang="fr-FR" sz="2200" i="1" dirty="0">
                <a:solidFill>
                  <a:schemeClr val="dk2"/>
                </a:solidFill>
              </a:rPr>
              <a:t>Numéro d'enregistrement, Principal/sous-traitant, Sous-IP, Genre</a:t>
            </a:r>
          </a:p>
        </p:txBody>
      </p:sp>
      <p:sp>
        <p:nvSpPr>
          <p:cNvPr id="530" name="Google Shape;530;p2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25</a:t>
            </a:fld>
            <a:endParaRPr lang="en"/>
          </a:p>
        </p:txBody>
      </p:sp>
      <p:graphicFrame>
        <p:nvGraphicFramePr>
          <p:cNvPr id="531" name="Google Shape;531;p27"/>
          <p:cNvGraphicFramePr/>
          <p:nvPr>
            <p:extLst>
              <p:ext uri="{D42A27DB-BD31-4B8C-83A1-F6EECF244321}">
                <p14:modId xmlns:p14="http://schemas.microsoft.com/office/powerpoint/2010/main" val="4158628383"/>
              </p:ext>
            </p:extLst>
          </p:nvPr>
        </p:nvGraphicFramePr>
        <p:xfrm>
          <a:off x="280150" y="700575"/>
          <a:ext cx="8583700" cy="3570825"/>
        </p:xfrm>
        <a:graphic>
          <a:graphicData uri="http://schemas.openxmlformats.org/drawingml/2006/table">
            <a:tbl>
              <a:tblPr>
                <a:noFill/>
                <a:tableStyleId>{5A7E7CD6-C929-4EC5-A59C-177CB4DFDF39}</a:tableStyleId>
              </a:tblPr>
              <a:tblGrid>
                <a:gridCol w="1885525">
                  <a:extLst>
                    <a:ext uri="{9D8B030D-6E8A-4147-A177-3AD203B41FA5}">
                      <a16:colId xmlns:a16="http://schemas.microsoft.com/office/drawing/2014/main" val="20000"/>
                    </a:ext>
                  </a:extLst>
                </a:gridCol>
                <a:gridCol w="2896600">
                  <a:extLst>
                    <a:ext uri="{9D8B030D-6E8A-4147-A177-3AD203B41FA5}">
                      <a16:colId xmlns:a16="http://schemas.microsoft.com/office/drawing/2014/main" val="20001"/>
                    </a:ext>
                  </a:extLst>
                </a:gridCol>
                <a:gridCol w="3801575">
                  <a:extLst>
                    <a:ext uri="{9D8B030D-6E8A-4147-A177-3AD203B41FA5}">
                      <a16:colId xmlns:a16="http://schemas.microsoft.com/office/drawing/2014/main" val="20002"/>
                    </a:ext>
                  </a:extLst>
                </a:gridCol>
              </a:tblGrid>
              <a:tr h="290050">
                <a:tc>
                  <a:txBody>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Des Questions?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Description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Remarques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777200">
                <a:tc>
                  <a:txBody>
                    <a:bodyPr/>
                    <a:lstStyle/>
                    <a:p>
                      <a:pPr marL="0" marR="0" lvl="0" indent="0" algn="l" rtl="0">
                        <a:lnSpc>
                          <a:spcPct val="100000"/>
                        </a:lnSpc>
                        <a:spcBef>
                          <a:spcPts val="0"/>
                        </a:spcBef>
                        <a:spcAft>
                          <a:spcPts val="0"/>
                        </a:spcAft>
                        <a:buClr>
                          <a:srgbClr val="000000"/>
                        </a:buClr>
                        <a:buSzPts val="1300"/>
                        <a:buFont typeface="Arial"/>
                        <a:buNone/>
                      </a:pPr>
                      <a:r>
                        <a:rPr lang="fr-FR" sz="1300" b="1" u="none" strike="noStrike" cap="none"/>
                        <a:t>Numéro d'enregistrement (Optionnel)</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Arial"/>
                          <a:ea typeface="Arial"/>
                          <a:cs typeface="Arial"/>
                          <a:sym typeface="Arial"/>
                        </a:rPr>
                        <a:t>Il s'agit d'un champ alphanumérique optionnel qui peut être attribué au personnel saisi dans le modèle de rapport.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1300" u="none" strike="noStrike" cap="none" dirty="0">
                          <a:solidFill>
                            <a:schemeClr val="dk1"/>
                          </a:solidFill>
                          <a:latin typeface="Arial"/>
                          <a:ea typeface="Arial"/>
                          <a:cs typeface="Arial"/>
                          <a:sym typeface="Arial"/>
                        </a:rPr>
                        <a:t>USAID </a:t>
                      </a:r>
                      <a:r>
                        <a:rPr lang="fr-FR" sz="1300" b="1" u="none" strike="noStrike" cap="none" dirty="0">
                          <a:solidFill>
                            <a:schemeClr val="dk1"/>
                          </a:solidFill>
                          <a:latin typeface="Arial"/>
                          <a:ea typeface="Arial"/>
                          <a:cs typeface="Arial"/>
                          <a:sym typeface="Arial"/>
                        </a:rPr>
                        <a:t>ne recommande pas </a:t>
                      </a:r>
                      <a:r>
                        <a:rPr lang="fr-FR" sz="1300" u="none" strike="noStrike" cap="none" dirty="0">
                          <a:solidFill>
                            <a:schemeClr val="dk1"/>
                          </a:solidFill>
                          <a:latin typeface="Arial"/>
                          <a:ea typeface="Arial"/>
                          <a:cs typeface="Arial"/>
                          <a:sym typeface="Arial"/>
                        </a:rPr>
                        <a:t>de remplir ce champ.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777200">
                <a:tc>
                  <a:txBody>
                    <a:bodyPr/>
                    <a:lstStyle/>
                    <a:p>
                      <a:pPr marL="0" marR="0" lvl="0" indent="0" algn="l" rtl="0">
                        <a:lnSpc>
                          <a:spcPct val="100000"/>
                        </a:lnSpc>
                        <a:spcBef>
                          <a:spcPts val="0"/>
                        </a:spcBef>
                        <a:spcAft>
                          <a:spcPts val="0"/>
                        </a:spcAft>
                        <a:buClr>
                          <a:srgbClr val="000000"/>
                        </a:buClr>
                        <a:buSzPts val="1200"/>
                        <a:buFont typeface="Arial"/>
                        <a:buNone/>
                      </a:pPr>
                      <a:r>
                        <a:rPr lang="fr-FR" sz="1200" b="1" u="none" strike="noStrike" cap="none">
                          <a:solidFill>
                            <a:schemeClr val="dk1"/>
                          </a:solidFill>
                        </a:rPr>
                        <a:t>Employé via l'IP principale ou secondaire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Arial"/>
                          <a:ea typeface="Arial"/>
                          <a:cs typeface="Arial"/>
                          <a:sym typeface="Arial"/>
                        </a:rPr>
                        <a:t>Indiquez si l'IP principal ou le sous-récipiendaire a embauché le travailleur soutenu par PEPFAR.</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1300" u="none" strike="noStrike" cap="none">
                          <a:solidFill>
                            <a:schemeClr val="dk1"/>
                          </a:solidFill>
                          <a:latin typeface="Arial"/>
                          <a:ea typeface="Arial"/>
                          <a:cs typeface="Arial"/>
                          <a:sym typeface="Arial"/>
                        </a:rPr>
                        <a:t>Si la personne travaille à la fois pour l'IP principal et un sous-récipiendaire, sélectionnez son employeur PRINCIPAL.</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777200">
                <a:tc>
                  <a:txBody>
                    <a:bodyPr/>
                    <a:lstStyle/>
                    <a:p>
                      <a:pPr marL="0" marR="0" lvl="0" indent="0" algn="l"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Arial"/>
                          <a:ea typeface="Arial"/>
                          <a:cs typeface="Arial"/>
                          <a:sym typeface="Arial"/>
                        </a:rPr>
                        <a:t>Si c'est un secondaire, sélectionnez le nom de l'IP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Arial"/>
                          <a:ea typeface="Arial"/>
                          <a:cs typeface="Arial"/>
                          <a:sym typeface="Arial"/>
                        </a:rPr>
                        <a:t>Si employé par un sous-récipiendaire, veuillez sélectionner le nom de l'IP dans le menu déroulant.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629625">
                <a:tc>
                  <a:txBody>
                    <a:bodyPr/>
                    <a:lstStyle/>
                    <a:p>
                      <a:pPr marL="0" marR="0" lvl="0" indent="0" algn="l" rtl="0">
                        <a:lnSpc>
                          <a:spcPct val="100000"/>
                        </a:lnSpc>
                        <a:spcBef>
                          <a:spcPts val="0"/>
                        </a:spcBef>
                        <a:spcAft>
                          <a:spcPts val="0"/>
                        </a:spcAft>
                        <a:buClr>
                          <a:srgbClr val="000000"/>
                        </a:buClr>
                        <a:buSzPts val="1200"/>
                        <a:buFont typeface="Arial"/>
                        <a:buNone/>
                      </a:pPr>
                      <a:r>
                        <a:rPr lang="fr-FR" sz="1200" b="1" u="none" strike="noStrike" cap="none">
                          <a:solidFill>
                            <a:schemeClr val="dk1"/>
                          </a:solidFill>
                          <a:latin typeface="Arial"/>
                          <a:ea typeface="Arial"/>
                          <a:cs typeface="Arial"/>
                          <a:sym typeface="Arial"/>
                        </a:rPr>
                        <a:t>Sexe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a:latin typeface="Arial"/>
                          <a:ea typeface="Arial"/>
                          <a:cs typeface="Arial"/>
                          <a:sym typeface="Arial"/>
                        </a:rPr>
                        <a:t>Sélectionnez le genre reconnu du travailleur soutenu par PEPFAR</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u="none" strike="noStrike" cap="none" dirty="0">
                          <a:latin typeface="Arial"/>
                          <a:ea typeface="Arial"/>
                          <a:cs typeface="Arial"/>
                          <a:sym typeface="Arial"/>
                        </a:rPr>
                        <a:t>Séparation : Homme, Femme, Transgenre, Non-binaire, Autre, Ne sait pas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32" name="Google Shape;532;p27"/>
          <p:cNvSpPr txBox="1"/>
          <p:nvPr/>
        </p:nvSpPr>
        <p:spPr>
          <a:xfrm>
            <a:off x="280150" y="4667575"/>
            <a:ext cx="19218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chemeClr val="dk1"/>
                </a:solidFill>
                <a:latin typeface="Arial"/>
                <a:ea typeface="Arial"/>
                <a:cs typeface="Arial"/>
                <a:sym typeface="Arial"/>
              </a:rPr>
              <a:t>INCHANGÉ</a:t>
            </a:r>
          </a:p>
        </p:txBody>
      </p:sp>
      <p:sp>
        <p:nvSpPr>
          <p:cNvPr id="533" name="Google Shape;533;p27"/>
          <p:cNvSpPr txBox="1"/>
          <p:nvPr/>
        </p:nvSpPr>
        <p:spPr>
          <a:xfrm>
            <a:off x="280150" y="429050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7"/>
        <p:cNvGrpSpPr/>
        <p:nvPr/>
      </p:nvGrpSpPr>
      <p:grpSpPr>
        <a:xfrm>
          <a:off x="0" y="0"/>
          <a:ext cx="0" cy="0"/>
          <a:chOff x="0" y="0"/>
          <a:chExt cx="0" cy="0"/>
        </a:xfrm>
      </p:grpSpPr>
      <p:sp>
        <p:nvSpPr>
          <p:cNvPr id="538" name="Google Shape;538;p54"/>
          <p:cNvSpPr txBox="1">
            <a:spLocks noGrp="1"/>
          </p:cNvSpPr>
          <p:nvPr>
            <p:ph type="title"/>
          </p:nvPr>
        </p:nvSpPr>
        <p:spPr>
          <a:xfrm>
            <a:off x="164125" y="50350"/>
            <a:ext cx="8520600"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000" dirty="0">
                <a:solidFill>
                  <a:schemeClr val="dk2"/>
                </a:solidFill>
              </a:rPr>
              <a:t>Élément de données du modèle : </a:t>
            </a:r>
            <a:r>
              <a:rPr lang="fr-FR" sz="2000" i="1" dirty="0">
                <a:solidFill>
                  <a:schemeClr val="dk2"/>
                </a:solidFill>
              </a:rPr>
              <a:t>Prestation de services et non-prestation de services (SD/NSD)</a:t>
            </a:r>
          </a:p>
        </p:txBody>
      </p:sp>
      <p:sp>
        <p:nvSpPr>
          <p:cNvPr id="539" name="Google Shape;539;p54"/>
          <p:cNvSpPr txBox="1">
            <a:spLocks noGrp="1"/>
          </p:cNvSpPr>
          <p:nvPr>
            <p:ph type="body" idx="1"/>
          </p:nvPr>
        </p:nvSpPr>
        <p:spPr>
          <a:xfrm>
            <a:off x="3309950" y="981561"/>
            <a:ext cx="5734200" cy="44472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fr-FR" sz="1200" dirty="0">
                <a:solidFill>
                  <a:schemeClr val="dk1"/>
                </a:solidFill>
              </a:rPr>
              <a:t>Sélectionnez si la personne fournit directement des services aux bénéficiaires ou soutient des activités de non-prestation de services :</a:t>
            </a:r>
          </a:p>
          <a:p>
            <a:pPr marL="914400" lvl="1" indent="-317500" algn="l" rtl="0">
              <a:lnSpc>
                <a:spcPct val="90000"/>
              </a:lnSpc>
              <a:spcBef>
                <a:spcPts val="500"/>
              </a:spcBef>
              <a:spcAft>
                <a:spcPts val="0"/>
              </a:spcAft>
              <a:buClr>
                <a:schemeClr val="dk1"/>
              </a:buClr>
              <a:buSzPts val="1400"/>
              <a:buFont typeface="Arial"/>
              <a:buChar char="–"/>
            </a:pPr>
            <a:r>
              <a:rPr lang="fr-FR" sz="1200" dirty="0">
                <a:solidFill>
                  <a:schemeClr val="dk1"/>
                </a:solidFill>
              </a:rPr>
              <a:t>Prestation de services directs (SD) : Les activités de programme impliquant une interaction directe avec le bénéficiaire sont définies comme prestation de services.  </a:t>
            </a:r>
          </a:p>
          <a:p>
            <a:pPr marL="1371600" lvl="2" indent="-317500" algn="l" rtl="0">
              <a:lnSpc>
                <a:spcPct val="90000"/>
              </a:lnSpc>
              <a:spcBef>
                <a:spcPts val="500"/>
              </a:spcBef>
              <a:spcAft>
                <a:spcPts val="0"/>
              </a:spcAft>
              <a:buClr>
                <a:schemeClr val="dk1"/>
              </a:buClr>
              <a:buSzPts val="1400"/>
              <a:buFont typeface="Arial"/>
              <a:buChar char="•"/>
            </a:pPr>
            <a:r>
              <a:rPr lang="fr-FR" sz="1200" dirty="0">
                <a:solidFill>
                  <a:schemeClr val="dk1"/>
                </a:solidFill>
              </a:rPr>
              <a:t>Les interactions peuvent être en personne ou via d'autres moyens, tels que la télésanté.</a:t>
            </a:r>
          </a:p>
          <a:p>
            <a:pPr marL="1371600" lvl="2" indent="-317500" algn="l" rtl="0">
              <a:lnSpc>
                <a:spcPct val="90000"/>
              </a:lnSpc>
              <a:spcBef>
                <a:spcPts val="500"/>
              </a:spcBef>
              <a:spcAft>
                <a:spcPts val="0"/>
              </a:spcAft>
              <a:buClr>
                <a:schemeClr val="dk1"/>
              </a:buClr>
              <a:buSzPts val="1400"/>
              <a:buChar char="•"/>
            </a:pPr>
            <a:r>
              <a:rPr lang="fr-FR" sz="1200" dirty="0">
                <a:solidFill>
                  <a:schemeClr val="dk1"/>
                </a:solidFill>
              </a:rPr>
              <a:t>Cela concerne uniquement les titres d'emploi du personnel clinique et auxiliaire. </a:t>
            </a:r>
          </a:p>
          <a:p>
            <a:pPr marL="914400" lvl="1" indent="-317500" algn="l" rtl="0">
              <a:lnSpc>
                <a:spcPct val="90000"/>
              </a:lnSpc>
              <a:spcBef>
                <a:spcPts val="500"/>
              </a:spcBef>
              <a:spcAft>
                <a:spcPts val="0"/>
              </a:spcAft>
              <a:buClr>
                <a:schemeClr val="dk1"/>
              </a:buClr>
              <a:buSzPts val="1400"/>
              <a:buFont typeface="Arial"/>
              <a:buChar char="–"/>
            </a:pPr>
            <a:r>
              <a:rPr lang="fr-FR" sz="1200" b="1" dirty="0">
                <a:solidFill>
                  <a:schemeClr val="dk1"/>
                </a:solidFill>
              </a:rPr>
              <a:t>Non-prestation de services (NSD) :</a:t>
            </a:r>
            <a:r>
              <a:rPr lang="fr-FR" sz="1200" dirty="0">
                <a:solidFill>
                  <a:schemeClr val="dk1"/>
                </a:solidFill>
              </a:rPr>
              <a:t> Les activités de programme qui soutiennent, facilitent ou renforcent l'établissement, le site, les prestataires de services ou l'unité sous-nationale ou le système national sont définies comme </a:t>
            </a:r>
            <a:r>
              <a:rPr lang="fr-FR" sz="1200" b="1" dirty="0">
                <a:solidFill>
                  <a:schemeClr val="dk1"/>
                </a:solidFill>
              </a:rPr>
              <a:t>non-prestation de services. </a:t>
            </a:r>
          </a:p>
          <a:p>
            <a:pPr marL="1371600" lvl="2" indent="-317500" algn="l" rtl="0">
              <a:lnSpc>
                <a:spcPct val="90000"/>
              </a:lnSpc>
              <a:spcBef>
                <a:spcPts val="500"/>
              </a:spcBef>
              <a:spcAft>
                <a:spcPts val="0"/>
              </a:spcAft>
              <a:buClr>
                <a:schemeClr val="dk1"/>
              </a:buClr>
              <a:buSzPts val="1400"/>
              <a:buChar char="•"/>
            </a:pPr>
            <a:r>
              <a:rPr lang="fr-FR" sz="1200" dirty="0">
                <a:solidFill>
                  <a:schemeClr val="dk1"/>
                </a:solidFill>
              </a:rPr>
              <a:t>S'applique au personnel de gestion de programme et à d'autres membres du personnel.</a:t>
            </a:r>
          </a:p>
          <a:p>
            <a:pPr marL="1371600" lvl="2" indent="-317500" algn="l" rtl="0">
              <a:lnSpc>
                <a:spcPct val="90000"/>
              </a:lnSpc>
              <a:spcBef>
                <a:spcPts val="500"/>
              </a:spcBef>
              <a:spcAft>
                <a:spcPts val="0"/>
              </a:spcAft>
              <a:buClr>
                <a:schemeClr val="dk1"/>
              </a:buClr>
              <a:buSzPts val="1400"/>
              <a:buChar char="•"/>
            </a:pPr>
            <a:r>
              <a:rPr lang="fr-FR" sz="1200" dirty="0">
                <a:solidFill>
                  <a:schemeClr val="dk1"/>
                </a:solidFill>
              </a:rPr>
              <a:t>Tous les domaines de programmes ci-dessus sont, par définition, des domaines de non-prestation de services. </a:t>
            </a:r>
          </a:p>
          <a:p>
            <a:pPr marL="457200" lvl="0" indent="-317500" algn="l" rtl="0">
              <a:lnSpc>
                <a:spcPct val="100000"/>
              </a:lnSpc>
              <a:spcBef>
                <a:spcPts val="0"/>
              </a:spcBef>
              <a:spcAft>
                <a:spcPts val="0"/>
              </a:spcAft>
              <a:buClr>
                <a:schemeClr val="dk1"/>
              </a:buClr>
              <a:buSzPts val="1400"/>
              <a:buFont typeface="Calibri"/>
              <a:buChar char="•"/>
            </a:pPr>
            <a:r>
              <a:rPr lang="fr-FR" sz="1200" dirty="0">
                <a:solidFill>
                  <a:schemeClr val="dk1"/>
                </a:solidFill>
              </a:rPr>
              <a:t>Il peut y avoir des cas où le personnel fournit à la fois des services de prestation et des autres services. Pour la création de rapports, veuillez sélectionner le type d'interaction que le travailleur fournit le plus souvent.</a:t>
            </a:r>
          </a:p>
          <a:p>
            <a:pPr marL="0" lvl="0" indent="0" algn="l" rtl="0">
              <a:lnSpc>
                <a:spcPct val="100000"/>
              </a:lnSpc>
              <a:spcBef>
                <a:spcPts val="0"/>
              </a:spcBef>
              <a:spcAft>
                <a:spcPts val="1000"/>
              </a:spcAft>
              <a:buSzPts val="1600"/>
              <a:buNone/>
            </a:pPr>
            <a:endParaRPr sz="1200" dirty="0">
              <a:solidFill>
                <a:srgbClr val="3C4043"/>
              </a:solidFill>
              <a:highlight>
                <a:srgbClr val="FFFFFF"/>
              </a:highlight>
            </a:endParaRPr>
          </a:p>
        </p:txBody>
      </p:sp>
      <p:sp>
        <p:nvSpPr>
          <p:cNvPr id="540" name="Google Shape;540;p5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26</a:t>
            </a:fld>
            <a:endParaRPr lang="en"/>
          </a:p>
        </p:txBody>
      </p:sp>
      <p:sp>
        <p:nvSpPr>
          <p:cNvPr id="541" name="Google Shape;541;p54"/>
          <p:cNvSpPr txBox="1"/>
          <p:nvPr/>
        </p:nvSpPr>
        <p:spPr>
          <a:xfrm>
            <a:off x="194075" y="3804525"/>
            <a:ext cx="15717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542" name="Google Shape;542;p54"/>
          <p:cNvSpPr txBox="1"/>
          <p:nvPr/>
        </p:nvSpPr>
        <p:spPr>
          <a:xfrm>
            <a:off x="136175" y="3476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
        <p:nvSpPr>
          <p:cNvPr id="543" name="Google Shape;543;p54"/>
          <p:cNvSpPr txBox="1"/>
          <p:nvPr/>
        </p:nvSpPr>
        <p:spPr>
          <a:xfrm>
            <a:off x="194075" y="4265075"/>
            <a:ext cx="3228000" cy="738633"/>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lt1"/>
                </a:solidFill>
                <a:latin typeface="Arial"/>
                <a:ea typeface="Arial"/>
                <a:cs typeface="Arial"/>
                <a:sym typeface="Arial"/>
              </a:rPr>
              <a:t>Remarque : </a:t>
            </a:r>
            <a:r>
              <a:rPr lang="fr-FR" sz="1200" b="0" i="0" strike="noStrike" cap="none" dirty="0">
                <a:solidFill>
                  <a:schemeClr val="lt1"/>
                </a:solidFill>
                <a:latin typeface="Arial"/>
                <a:ea typeface="Arial"/>
                <a:cs typeface="Arial"/>
                <a:sym typeface="Arial"/>
              </a:rPr>
              <a:t>Tous les titres d'emploi ont une catégorie suggérée pour SD/NSD dans le manuel d'inventaire des RH ici</a:t>
            </a:r>
          </a:p>
        </p:txBody>
      </p:sp>
      <p:pic>
        <p:nvPicPr>
          <p:cNvPr id="544" name="Google Shape;544;p54"/>
          <p:cNvPicPr preferRelativeResize="0"/>
          <p:nvPr/>
        </p:nvPicPr>
        <p:blipFill rotWithShape="1">
          <a:blip r:embed="rId3">
            <a:alphaModFix/>
          </a:blip>
          <a:srcRect l="22021" r="16466"/>
          <a:stretch/>
        </p:blipFill>
        <p:spPr>
          <a:xfrm>
            <a:off x="285600" y="1101087"/>
            <a:ext cx="3457976" cy="1897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8"/>
        <p:cNvGrpSpPr/>
        <p:nvPr/>
      </p:nvGrpSpPr>
      <p:grpSpPr>
        <a:xfrm>
          <a:off x="0" y="0"/>
          <a:ext cx="0" cy="0"/>
          <a:chOff x="0" y="0"/>
          <a:chExt cx="0" cy="0"/>
        </a:xfrm>
      </p:grpSpPr>
      <p:sp>
        <p:nvSpPr>
          <p:cNvPr id="549" name="Google Shape;549;p28"/>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a:t>
            </a:r>
            <a:r>
              <a:rPr lang="fr-FR">
                <a:solidFill>
                  <a:schemeClr val="dk1"/>
                </a:solidFill>
              </a:rPr>
              <a:t> </a:t>
            </a:r>
            <a:r>
              <a:rPr lang="fr-FR" i="1">
                <a:solidFill>
                  <a:srgbClr val="E69138"/>
                </a:solidFill>
              </a:rPr>
              <a:t>Intitulés des postes</a:t>
            </a:r>
          </a:p>
        </p:txBody>
      </p:sp>
      <p:sp>
        <p:nvSpPr>
          <p:cNvPr id="550" name="Google Shape;550;p28"/>
          <p:cNvSpPr txBox="1">
            <a:spLocks noGrp="1"/>
          </p:cNvSpPr>
          <p:nvPr>
            <p:ph type="body" idx="1"/>
          </p:nvPr>
        </p:nvSpPr>
        <p:spPr>
          <a:xfrm>
            <a:off x="4415025" y="683950"/>
            <a:ext cx="4637100" cy="34509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fr-FR" dirty="0">
                <a:solidFill>
                  <a:schemeClr val="dk1"/>
                </a:solidFill>
                <a:highlight>
                  <a:srgbClr val="FFFFFF"/>
                </a:highlight>
              </a:rPr>
              <a:t>Sélectionnez le titre d'emploi qui capture principalement le rôle de chaque individu</a:t>
            </a:r>
          </a:p>
          <a:p>
            <a:pPr marL="457200" lvl="0" indent="-342900" algn="l" rtl="0">
              <a:lnSpc>
                <a:spcPct val="100000"/>
              </a:lnSpc>
              <a:spcBef>
                <a:spcPts val="1000"/>
              </a:spcBef>
              <a:spcAft>
                <a:spcPts val="0"/>
              </a:spcAft>
              <a:buClr>
                <a:schemeClr val="dk1"/>
              </a:buClr>
              <a:buSzPts val="1800"/>
              <a:buChar char="•"/>
            </a:pPr>
            <a:r>
              <a:rPr lang="fr-FR" dirty="0">
                <a:solidFill>
                  <a:schemeClr val="dk1"/>
                </a:solidFill>
                <a:highlight>
                  <a:srgbClr val="FFFFFF"/>
                </a:highlight>
              </a:rPr>
              <a:t>Veuillez noter : Les titres de poste peuvent ne pas correspondre exactement au titre de poste officiel de l'individu. Sélectionnez le titre d'emploi qui décrit le mieux le rôle officiel et les responsabilités de la personne</a:t>
            </a:r>
          </a:p>
          <a:p>
            <a:pPr marL="457200" lvl="0" indent="-342900" algn="l" rtl="0">
              <a:lnSpc>
                <a:spcPct val="100000"/>
              </a:lnSpc>
              <a:spcBef>
                <a:spcPts val="1000"/>
              </a:spcBef>
              <a:spcAft>
                <a:spcPts val="0"/>
              </a:spcAft>
              <a:buClr>
                <a:schemeClr val="dk1"/>
              </a:buClr>
              <a:buSzPts val="1800"/>
              <a:buChar char="•"/>
            </a:pPr>
            <a:r>
              <a:rPr lang="fr-FR" dirty="0">
                <a:solidFill>
                  <a:schemeClr val="dk1"/>
                </a:solidFill>
                <a:highlight>
                  <a:srgbClr val="FFFFFF"/>
                </a:highlight>
              </a:rPr>
              <a:t>Chaque membre du personnel ne doit être représenté que sur une seule ligne</a:t>
            </a:r>
          </a:p>
          <a:p>
            <a:pPr marL="457200" lvl="0" indent="-342900" algn="l" rtl="0">
              <a:lnSpc>
                <a:spcPct val="100000"/>
              </a:lnSpc>
              <a:spcBef>
                <a:spcPts val="1000"/>
              </a:spcBef>
              <a:spcAft>
                <a:spcPts val="0"/>
              </a:spcAft>
              <a:buClr>
                <a:schemeClr val="dk1"/>
              </a:buClr>
              <a:buSzPts val="1800"/>
              <a:buChar char="•"/>
            </a:pPr>
            <a:r>
              <a:rPr lang="fr-FR" dirty="0">
                <a:solidFill>
                  <a:schemeClr val="dk1"/>
                </a:solidFill>
                <a:highlight>
                  <a:srgbClr val="FFFFFF"/>
                </a:highlight>
              </a:rPr>
              <a:t>Liste déroulante des titres alphabétiques</a:t>
            </a:r>
          </a:p>
          <a:p>
            <a:pPr marL="457200" lvl="0" indent="-342900" algn="l" rtl="0">
              <a:lnSpc>
                <a:spcPct val="100000"/>
              </a:lnSpc>
              <a:spcBef>
                <a:spcPts val="1000"/>
              </a:spcBef>
              <a:spcAft>
                <a:spcPts val="1000"/>
              </a:spcAft>
              <a:buClr>
                <a:schemeClr val="dk1"/>
              </a:buClr>
              <a:buSzPts val="1800"/>
              <a:buChar char="•"/>
            </a:pPr>
            <a:r>
              <a:rPr lang="fr-FR" b="1" dirty="0">
                <a:solidFill>
                  <a:schemeClr val="dk1"/>
                </a:solidFill>
                <a:highlight>
                  <a:srgbClr val="FFFFFF"/>
                </a:highlight>
              </a:rPr>
              <a:t>Tous les titres sont définis dans le manuel d'inventaire des RH</a:t>
            </a:r>
          </a:p>
        </p:txBody>
      </p:sp>
      <p:sp>
        <p:nvSpPr>
          <p:cNvPr id="551" name="Google Shape;551;p2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27</a:t>
            </a:fld>
            <a:endParaRPr lang="en"/>
          </a:p>
        </p:txBody>
      </p:sp>
      <p:sp>
        <p:nvSpPr>
          <p:cNvPr id="552" name="Google Shape;552;p28"/>
          <p:cNvSpPr txBox="1"/>
          <p:nvPr/>
        </p:nvSpPr>
        <p:spPr>
          <a:xfrm>
            <a:off x="355050" y="4271725"/>
            <a:ext cx="1487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E69138"/>
                </a:solidFill>
                <a:latin typeface="Arial"/>
                <a:ea typeface="Arial"/>
                <a:cs typeface="Arial"/>
                <a:sym typeface="Arial"/>
              </a:rPr>
              <a:t>ÉTENDU</a:t>
            </a:r>
          </a:p>
        </p:txBody>
      </p:sp>
      <p:sp>
        <p:nvSpPr>
          <p:cNvPr id="553" name="Google Shape;553;p28"/>
          <p:cNvSpPr txBox="1"/>
          <p:nvPr/>
        </p:nvSpPr>
        <p:spPr>
          <a:xfrm>
            <a:off x="297150" y="39436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pic>
        <p:nvPicPr>
          <p:cNvPr id="554" name="Google Shape;554;p28"/>
          <p:cNvPicPr preferRelativeResize="0"/>
          <p:nvPr/>
        </p:nvPicPr>
        <p:blipFill rotWithShape="1">
          <a:blip r:embed="rId3">
            <a:alphaModFix/>
          </a:blip>
          <a:srcRect/>
          <a:stretch/>
        </p:blipFill>
        <p:spPr>
          <a:xfrm>
            <a:off x="355050" y="993663"/>
            <a:ext cx="3544975" cy="284492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8"/>
        <p:cNvGrpSpPr/>
        <p:nvPr/>
      </p:nvGrpSpPr>
      <p:grpSpPr>
        <a:xfrm>
          <a:off x="0" y="0"/>
          <a:ext cx="0" cy="0"/>
          <a:chOff x="0" y="0"/>
          <a:chExt cx="0" cy="0"/>
        </a:xfrm>
      </p:grpSpPr>
      <p:sp>
        <p:nvSpPr>
          <p:cNvPr id="559" name="Google Shape;559;p29"/>
          <p:cNvSpPr txBox="1">
            <a:spLocks noGrp="1"/>
          </p:cNvSpPr>
          <p:nvPr>
            <p:ph type="title"/>
          </p:nvPr>
        </p:nvSpPr>
        <p:spPr>
          <a:xfrm>
            <a:off x="159300" y="-12175"/>
            <a:ext cx="8520600" cy="897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 </a:t>
            </a:r>
            <a:r>
              <a:rPr lang="fr-FR" i="1">
                <a:solidFill>
                  <a:schemeClr val="dk2"/>
                </a:solidFill>
              </a:rPr>
              <a:t>Comment déterminer le titre d'emploi</a:t>
            </a:r>
          </a:p>
        </p:txBody>
      </p:sp>
      <p:sp>
        <p:nvSpPr>
          <p:cNvPr id="560" name="Google Shape;560;p29"/>
          <p:cNvSpPr txBox="1">
            <a:spLocks noGrp="1"/>
          </p:cNvSpPr>
          <p:nvPr>
            <p:ph type="body" idx="1"/>
          </p:nvPr>
        </p:nvSpPr>
        <p:spPr>
          <a:xfrm>
            <a:off x="2286600" y="608500"/>
            <a:ext cx="4266000" cy="8280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1000"/>
              </a:spcAft>
              <a:buSzPts val="1600"/>
              <a:buNone/>
            </a:pPr>
            <a:r>
              <a:rPr lang="fr-FR" dirty="0">
                <a:solidFill>
                  <a:schemeClr val="dk1"/>
                </a:solidFill>
                <a:highlight>
                  <a:srgbClr val="FFFFFF"/>
                </a:highlight>
              </a:rPr>
              <a:t>Le titre de l'emploi doit refléter le travail effectué, </a:t>
            </a:r>
            <a:r>
              <a:rPr lang="fr-FR" b="1" dirty="0">
                <a:solidFill>
                  <a:schemeClr val="dk1"/>
                </a:solidFill>
                <a:highlight>
                  <a:srgbClr val="FFFFFF"/>
                </a:highlight>
              </a:rPr>
              <a:t>PAS</a:t>
            </a:r>
            <a:r>
              <a:rPr lang="fr-FR" dirty="0">
                <a:solidFill>
                  <a:schemeClr val="dk1"/>
                </a:solidFill>
                <a:highlight>
                  <a:srgbClr val="FFFFFF"/>
                </a:highlight>
              </a:rPr>
              <a:t> la formation ou les qualifications</a:t>
            </a:r>
          </a:p>
        </p:txBody>
      </p:sp>
      <p:sp>
        <p:nvSpPr>
          <p:cNvPr id="561" name="Google Shape;561;p29"/>
          <p:cNvSpPr/>
          <p:nvPr/>
        </p:nvSpPr>
        <p:spPr>
          <a:xfrm>
            <a:off x="386700" y="1718750"/>
            <a:ext cx="8370600" cy="24483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29"/>
          <p:cNvSpPr txBox="1">
            <a:spLocks noGrp="1"/>
          </p:cNvSpPr>
          <p:nvPr>
            <p:ph type="body" idx="1"/>
          </p:nvPr>
        </p:nvSpPr>
        <p:spPr>
          <a:xfrm>
            <a:off x="809200" y="4280375"/>
            <a:ext cx="7512000" cy="8280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1000"/>
              </a:spcAft>
              <a:buSzPts val="1600"/>
              <a:buNone/>
            </a:pPr>
            <a:r>
              <a:rPr lang="fr-FR" sz="1400">
                <a:solidFill>
                  <a:schemeClr val="dk1"/>
                </a:solidFill>
                <a:highlight>
                  <a:srgbClr val="FFFFFF"/>
                </a:highlight>
              </a:rPr>
              <a:t>Exemple : Une infirmière qui fournit principalement des services de gestion/administration d'établissement et non des services infirmiers doit être signalée dans le modèle comme administratrice d'établissement, et non comme infirmière </a:t>
            </a:r>
          </a:p>
        </p:txBody>
      </p:sp>
      <p:sp>
        <p:nvSpPr>
          <p:cNvPr id="564" name="Google Shape;564;p2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28</a:t>
            </a:fld>
            <a:endParaRPr lang="en"/>
          </a:p>
        </p:txBody>
      </p:sp>
      <p:grpSp>
        <p:nvGrpSpPr>
          <p:cNvPr id="8" name="Group 7">
            <a:extLst>
              <a:ext uri="{FF2B5EF4-FFF2-40B4-BE49-F238E27FC236}">
                <a16:creationId xmlns:a16="http://schemas.microsoft.com/office/drawing/2014/main" id="{AF7C9ABB-536A-3DAB-ECD7-7634EDB55E47}"/>
              </a:ext>
            </a:extLst>
          </p:cNvPr>
          <p:cNvGrpSpPr/>
          <p:nvPr/>
        </p:nvGrpSpPr>
        <p:grpSpPr>
          <a:xfrm>
            <a:off x="425863" y="1782251"/>
            <a:ext cx="8292274" cy="2384799"/>
            <a:chOff x="425863" y="1782251"/>
            <a:chExt cx="8292274" cy="2384799"/>
          </a:xfrm>
        </p:grpSpPr>
        <p:pic>
          <p:nvPicPr>
            <p:cNvPr id="562" name="Google Shape;562;p29"/>
            <p:cNvPicPr preferRelativeResize="0"/>
            <p:nvPr/>
          </p:nvPicPr>
          <p:blipFill rotWithShape="1">
            <a:blip r:embed="rId3">
              <a:alphaModFix/>
            </a:blip>
            <a:srcRect b="48872"/>
            <a:stretch/>
          </p:blipFill>
          <p:spPr>
            <a:xfrm>
              <a:off x="425863" y="1782251"/>
              <a:ext cx="8292274" cy="2384799"/>
            </a:xfrm>
            <a:prstGeom prst="rect">
              <a:avLst/>
            </a:prstGeom>
            <a:noFill/>
            <a:ln>
              <a:noFill/>
            </a:ln>
          </p:spPr>
        </p:pic>
        <p:sp>
          <p:nvSpPr>
            <p:cNvPr id="3" name="TextBox 2">
              <a:extLst>
                <a:ext uri="{FF2B5EF4-FFF2-40B4-BE49-F238E27FC236}">
                  <a16:creationId xmlns:a16="http://schemas.microsoft.com/office/drawing/2014/main" id="{004AA7E2-20D6-1EAA-94CA-62803CAABA88}"/>
                </a:ext>
              </a:extLst>
            </p:cNvPr>
            <p:cNvSpPr txBox="1"/>
            <p:nvPr/>
          </p:nvSpPr>
          <p:spPr>
            <a:xfrm>
              <a:off x="528761" y="2713040"/>
              <a:ext cx="2604053" cy="523220"/>
            </a:xfrm>
            <a:prstGeom prst="rect">
              <a:avLst/>
            </a:prstGeom>
            <a:solidFill>
              <a:schemeClr val="bg1"/>
            </a:solidFill>
          </p:spPr>
          <p:txBody>
            <a:bodyPr wrap="square">
              <a:spAutoFit/>
            </a:bodyPr>
            <a:lstStyle/>
            <a:p>
              <a:r>
                <a:rPr lang="en-US" sz="2800" dirty="0" err="1"/>
                <a:t>titre</a:t>
              </a:r>
              <a:r>
                <a:rPr lang="en-US" sz="2800" dirty="0"/>
                <a:t> </a:t>
              </a:r>
              <a:r>
                <a:rPr lang="en-US" sz="2800" dirty="0" err="1"/>
                <a:t>d'emploi</a:t>
              </a:r>
              <a:endParaRPr lang="en-US" sz="2800" dirty="0"/>
            </a:p>
          </p:txBody>
        </p:sp>
        <p:sp>
          <p:nvSpPr>
            <p:cNvPr id="5" name="TextBox 4">
              <a:extLst>
                <a:ext uri="{FF2B5EF4-FFF2-40B4-BE49-F238E27FC236}">
                  <a16:creationId xmlns:a16="http://schemas.microsoft.com/office/drawing/2014/main" id="{39B78E1A-D37A-493E-23AE-75620438FCA9}"/>
                </a:ext>
              </a:extLst>
            </p:cNvPr>
            <p:cNvSpPr txBox="1"/>
            <p:nvPr/>
          </p:nvSpPr>
          <p:spPr>
            <a:xfrm>
              <a:off x="3299791" y="3657600"/>
              <a:ext cx="2651760" cy="400110"/>
            </a:xfrm>
            <a:prstGeom prst="rect">
              <a:avLst/>
            </a:prstGeom>
            <a:solidFill>
              <a:schemeClr val="bg1"/>
            </a:solidFill>
          </p:spPr>
          <p:txBody>
            <a:bodyPr wrap="square">
              <a:spAutoFit/>
            </a:bodyPr>
            <a:lstStyle/>
            <a:p>
              <a:r>
                <a:rPr lang="en-US" sz="2000" dirty="0" err="1"/>
                <a:t>titre</a:t>
              </a:r>
              <a:r>
                <a:rPr lang="en-US" sz="2000" dirty="0"/>
                <a:t> </a:t>
              </a:r>
              <a:r>
                <a:rPr lang="en-US" sz="2000" dirty="0" err="1"/>
                <a:t>d'emploi</a:t>
              </a:r>
              <a:r>
                <a:rPr lang="en-US" sz="2000" dirty="0"/>
                <a:t> </a:t>
              </a:r>
              <a:r>
                <a:rPr lang="en-US" sz="2000" dirty="0" err="1"/>
                <a:t>actuel</a:t>
              </a:r>
              <a:endParaRPr lang="en-US" sz="2000" dirty="0"/>
            </a:p>
          </p:txBody>
        </p:sp>
        <p:sp>
          <p:nvSpPr>
            <p:cNvPr id="7" name="TextBox 6">
              <a:extLst>
                <a:ext uri="{FF2B5EF4-FFF2-40B4-BE49-F238E27FC236}">
                  <a16:creationId xmlns:a16="http://schemas.microsoft.com/office/drawing/2014/main" id="{F0F688BF-5073-BB3B-10E7-03A5FB8EC528}"/>
                </a:ext>
              </a:extLst>
            </p:cNvPr>
            <p:cNvSpPr txBox="1"/>
            <p:nvPr/>
          </p:nvSpPr>
          <p:spPr>
            <a:xfrm>
              <a:off x="6265627" y="3654962"/>
              <a:ext cx="2358614" cy="369332"/>
            </a:xfrm>
            <a:prstGeom prst="rect">
              <a:avLst/>
            </a:prstGeom>
            <a:solidFill>
              <a:schemeClr val="bg1"/>
            </a:solidFill>
          </p:spPr>
          <p:txBody>
            <a:bodyPr wrap="square">
              <a:spAutoFit/>
            </a:bodyPr>
            <a:lstStyle/>
            <a:p>
              <a:r>
                <a:rPr lang="en-US" sz="1800" dirty="0"/>
                <a:t>diplôme </a:t>
              </a:r>
              <a:r>
                <a:rPr lang="en-US" sz="1800" dirty="0" err="1"/>
                <a:t>ou</a:t>
              </a:r>
              <a:r>
                <a:rPr lang="en-US" sz="1800" dirty="0"/>
                <a:t> formation</a:t>
              </a: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8"/>
        <p:cNvGrpSpPr/>
        <p:nvPr/>
      </p:nvGrpSpPr>
      <p:grpSpPr>
        <a:xfrm>
          <a:off x="0" y="0"/>
          <a:ext cx="0" cy="0"/>
          <a:chOff x="0" y="0"/>
          <a:chExt cx="0" cy="0"/>
        </a:xfrm>
      </p:grpSpPr>
      <p:sp>
        <p:nvSpPr>
          <p:cNvPr id="569" name="Google Shape;569;p30"/>
          <p:cNvSpPr/>
          <p:nvPr/>
        </p:nvSpPr>
        <p:spPr>
          <a:xfrm>
            <a:off x="5932808" y="4070963"/>
            <a:ext cx="2814000" cy="393600"/>
          </a:xfrm>
          <a:prstGeom prst="rect">
            <a:avLst/>
          </a:prstGeom>
          <a:noFill/>
          <a:ln w="19050"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70" name="Google Shape;570;p30"/>
          <p:cNvGraphicFramePr/>
          <p:nvPr>
            <p:extLst>
              <p:ext uri="{D42A27DB-BD31-4B8C-83A1-F6EECF244321}">
                <p14:modId xmlns:p14="http://schemas.microsoft.com/office/powerpoint/2010/main" val="3585820962"/>
              </p:ext>
            </p:extLst>
          </p:nvPr>
        </p:nvGraphicFramePr>
        <p:xfrm>
          <a:off x="2571675" y="80000"/>
          <a:ext cx="6572325" cy="4429760"/>
        </p:xfrm>
        <a:graphic>
          <a:graphicData uri="http://schemas.openxmlformats.org/drawingml/2006/table">
            <a:tbl>
              <a:tblPr>
                <a:noFill/>
                <a:tableStyleId>{8A4037CA-DE05-4ACE-8764-6E530692914C}</a:tableStyleId>
              </a:tblPr>
              <a:tblGrid>
                <a:gridCol w="1674575">
                  <a:extLst>
                    <a:ext uri="{9D8B030D-6E8A-4147-A177-3AD203B41FA5}">
                      <a16:colId xmlns:a16="http://schemas.microsoft.com/office/drawing/2014/main" val="20000"/>
                    </a:ext>
                  </a:extLst>
                </a:gridCol>
                <a:gridCol w="1657300">
                  <a:extLst>
                    <a:ext uri="{9D8B030D-6E8A-4147-A177-3AD203B41FA5}">
                      <a16:colId xmlns:a16="http://schemas.microsoft.com/office/drawing/2014/main" val="20001"/>
                    </a:ext>
                  </a:extLst>
                </a:gridCol>
                <a:gridCol w="3240450">
                  <a:extLst>
                    <a:ext uri="{9D8B030D-6E8A-4147-A177-3AD203B41FA5}">
                      <a16:colId xmlns:a16="http://schemas.microsoft.com/office/drawing/2014/main" val="20002"/>
                    </a:ext>
                  </a:extLst>
                </a:gridCol>
              </a:tblGrid>
              <a:tr h="304800">
                <a:tc gridSpan="3">
                  <a:txBody>
                    <a:bodyPr/>
                    <a:lstStyle/>
                    <a:p>
                      <a:pPr marL="0" marR="0" lvl="0" indent="0" algn="ctr" rtl="0">
                        <a:lnSpc>
                          <a:spcPct val="100000"/>
                        </a:lnSpc>
                        <a:spcBef>
                          <a:spcPts val="0"/>
                        </a:spcBef>
                        <a:spcAft>
                          <a:spcPts val="0"/>
                        </a:spcAft>
                        <a:buClr>
                          <a:srgbClr val="000000"/>
                        </a:buClr>
                        <a:buSzPts val="1200"/>
                        <a:buFont typeface="Arial"/>
                        <a:buNone/>
                      </a:pPr>
                      <a:r>
                        <a:rPr lang="fr-FR" sz="1100" b="1" i="1" u="none" strike="noStrike" cap="none"/>
                        <a:t>Liste complète des titres d'emploi sous chaque catégorie de coût du rapport de dépenses (ER)</a:t>
                      </a:r>
                    </a:p>
                  </a:txBody>
                  <a:tcPr marL="73025" marR="73025" marT="63500" marB="63500">
                    <a:solidFill>
                      <a:srgbClr val="C9DAF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48125">
                <a:tc>
                  <a:txBody>
                    <a:bodyPr/>
                    <a:lstStyle/>
                    <a:p>
                      <a:pPr marL="0" marR="0" lvl="0" indent="0" algn="l" rtl="0">
                        <a:lnSpc>
                          <a:spcPct val="100000"/>
                        </a:lnSpc>
                        <a:spcBef>
                          <a:spcPts val="0"/>
                        </a:spcBef>
                        <a:spcAft>
                          <a:spcPts val="0"/>
                        </a:spcAft>
                        <a:buClr>
                          <a:srgbClr val="000000"/>
                        </a:buClr>
                        <a:buSzPts val="1000"/>
                        <a:buFont typeface="Arial"/>
                        <a:buNone/>
                      </a:pPr>
                      <a:r>
                        <a:rPr lang="fr-FR" sz="900" b="1" u="none" strike="noStrike" cap="none"/>
                        <a:t>HCW: Clinique</a:t>
                      </a: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fr-FR" sz="900" b="1" u="none" strike="noStrike" cap="none"/>
                        <a:t>HCW: Auxiliaire</a:t>
                      </a: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fr-FR" sz="900" b="1" u="none" strike="noStrike" cap="none"/>
                        <a:t>Autre personnel</a:t>
                      </a:r>
                    </a:p>
                  </a:txBody>
                  <a:tcPr marL="63500" marR="63500" marT="63500" marB="63500">
                    <a:lnB w="12700" cap="flat" cmpd="sng">
                      <a:solidFill>
                        <a:srgbClr val="E69138"/>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fr-FR" sz="700" u="none" strike="noStrike" cap="none"/>
                        <a:t>-Médecin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-Agent clinique</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-Assistant médical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-Infirmière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-Infirmière auxiliaire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-Assistante infirmière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-Sage-femme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-Sage-femme auxiliaire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-Travailleuse sociale clinique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-Gestionnaire de cas cliniques/de rétention</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-Fournisseur de tests et de conseils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-Technicien de laboratoire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de laboratoire/Phlébotomiste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en pharmacie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-Technicien en pharmacie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-Pharmacien</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-Psychologue</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-Psychiatre</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-Assistant en psychologie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-Autre prestataire clinique non répertorié</a:t>
                      </a:r>
                    </a:p>
                    <a:p>
                      <a:pPr marL="0" marR="0" lvl="0" indent="0" algn="l" rtl="0">
                        <a:lnSpc>
                          <a:spcPct val="100000"/>
                        </a:lnSpc>
                        <a:spcBef>
                          <a:spcPts val="0"/>
                        </a:spcBef>
                        <a:spcAft>
                          <a:spcPts val="0"/>
                        </a:spcAft>
                        <a:buClr>
                          <a:srgbClr val="000000"/>
                        </a:buClr>
                        <a:buSzPts val="800"/>
                        <a:buFont typeface="Arial"/>
                        <a:buNone/>
                      </a:pPr>
                      <a:endParaRPr sz="700" u="none" strike="noStrike" cap="none"/>
                    </a:p>
                    <a:p>
                      <a:pPr marL="0" marR="0" lvl="0" indent="0" algn="l" rtl="0">
                        <a:lnSpc>
                          <a:spcPct val="100000"/>
                        </a:lnSpc>
                        <a:spcBef>
                          <a:spcPts val="0"/>
                        </a:spcBef>
                        <a:spcAft>
                          <a:spcPts val="0"/>
                        </a:spcAft>
                        <a:buClr>
                          <a:srgbClr val="000000"/>
                        </a:buClr>
                        <a:buSzPts val="800"/>
                        <a:buFont typeface="Arial"/>
                        <a:buNone/>
                      </a:pPr>
                      <a:endParaRPr sz="700" u="none" strike="noStrike" cap="none"/>
                    </a:p>
                    <a:p>
                      <a:pPr marL="0" marR="0" lvl="0" indent="0" algn="l" rtl="0">
                        <a:lnSpc>
                          <a:spcPct val="100000"/>
                        </a:lnSpc>
                        <a:spcBef>
                          <a:spcPts val="0"/>
                        </a:spcBef>
                        <a:spcAft>
                          <a:spcPts val="0"/>
                        </a:spcAft>
                        <a:buClr>
                          <a:srgbClr val="000000"/>
                        </a:buClr>
                        <a:buSzPts val="800"/>
                        <a:buFont typeface="Arial"/>
                        <a:buNone/>
                      </a:pPr>
                      <a:endParaRPr sz="7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800"/>
                        <a:buFont typeface="Arial"/>
                        <a:buNone/>
                      </a:pPr>
                      <a:r>
                        <a:rPr lang="fr-FR" sz="700" u="none" strike="noStrike" cap="none"/>
                        <a:t>-Éducateur par les pairs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-Navigateur par les pairs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-Client expert</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-Mentor DREAMS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-Facilitateur de renforcement économique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-Facilitateur de prévention du VIH et des abus sexuels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-Mobilisateur / facilitateur communautaire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-Conseiller vacataire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-Navigateur de liaison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de diagnostic VIH</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-Travailleur vacataire fournissant un soutien à l'observance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-CHW</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-Mentor maternel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-Travailleur communautaire pour la tuberculose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-Travailleur social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de bien-être social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-Gestionnaire de cas ou travailleur de cas</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 Travailleur du développement des enfants/jeunes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 Autre cadre communautaire</a:t>
                      </a:r>
                    </a:p>
                  </a:txBody>
                  <a:tcPr marL="63500" marR="63500" marT="63500" marB="63500">
                    <a:lnR w="12700" cap="flat" cmpd="sng">
                      <a:solidFill>
                        <a:srgbClr val="E69138"/>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Travailleurs comptables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Personnel administratif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Travailleurs financiers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Personnel juridique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Gestion du programme IP : Personnel des achats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Gestion du programme IP : Personnel de gestion des subventions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t>- Gestion du programme IP : Autre personnel de gestion de programme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Gestion du programme IP : Haute direction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Administrateur des installations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Responsable du laboratoire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Responsable de la pharmacie </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Responsable des ressources humaines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Agent de nettoyage/concierge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-Maintenance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-Agent de sécurité</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-Personnel de transport pour le personnel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-Personnel de transport pour les produits et les échantillons de patients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-Employé d'entrepôt central/régional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-Autre personnel de soutien non mentionné (exemple, réceptionniste)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-Biostatisticien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-Travailleur des systèmes d'information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-Agent/conseiller M&amp;E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-Agent de données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-Commis de données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-Gestionnaires de données</a:t>
                      </a:r>
                    </a:p>
                    <a:p>
                      <a:pPr marL="0" marR="0" lvl="0" indent="0" algn="l" rtl="0">
                        <a:lnSpc>
                          <a:spcPct val="100000"/>
                        </a:lnSpc>
                        <a:spcBef>
                          <a:spcPts val="0"/>
                        </a:spcBef>
                        <a:spcAft>
                          <a:spcPts val="0"/>
                        </a:spcAft>
                        <a:buClr>
                          <a:srgbClr val="000000"/>
                        </a:buClr>
                        <a:buSzPts val="800"/>
                        <a:buFont typeface="Arial"/>
                        <a:buNone/>
                      </a:pPr>
                      <a:r>
                        <a:rPr lang="fr-FR" sz="700" u="none" strike="sngStrike" cap="none" dirty="0">
                          <a:solidFill>
                            <a:srgbClr val="FF9900"/>
                          </a:solidFill>
                        </a:rPr>
                        <a:t>Autres: DREAMS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-Formateur</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-Conseiller technique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-Responsable logistique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Conseiller en chaîne d'approvisionnement</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Épidémiologiste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Autre personnel professionnel</a:t>
                      </a:r>
                    </a:p>
                    <a:p>
                      <a:pPr marL="0" marR="0" lvl="0" indent="0" algn="l" rtl="0">
                        <a:lnSpc>
                          <a:spcPct val="100000"/>
                        </a:lnSpc>
                        <a:spcBef>
                          <a:spcPts val="0"/>
                        </a:spcBef>
                        <a:spcAft>
                          <a:spcPts val="0"/>
                        </a:spcAft>
                        <a:buClr>
                          <a:srgbClr val="000000"/>
                        </a:buClr>
                        <a:buSzPts val="800"/>
                        <a:buFont typeface="Arial"/>
                        <a:buNone/>
                      </a:pPr>
                      <a:r>
                        <a:rPr lang="fr-FR" sz="700" b="1" dirty="0">
                          <a:solidFill>
                            <a:srgbClr val="FF9900"/>
                          </a:solidFill>
                        </a:rPr>
                        <a:t>- Coordonnateur provincial/de district</a:t>
                      </a:r>
                    </a:p>
                    <a:p>
                      <a:pPr marL="0" marR="0" lvl="0" indent="0" algn="l" rtl="0">
                        <a:lnSpc>
                          <a:spcPct val="100000"/>
                        </a:lnSpc>
                        <a:spcBef>
                          <a:spcPts val="0"/>
                        </a:spcBef>
                        <a:spcAft>
                          <a:spcPts val="0"/>
                        </a:spcAft>
                        <a:buClr>
                          <a:srgbClr val="000000"/>
                        </a:buClr>
                        <a:buSzPts val="800"/>
                        <a:buFont typeface="Arial"/>
                        <a:buNone/>
                      </a:pPr>
                      <a:r>
                        <a:rPr lang="fr-FR" sz="700" b="1" dirty="0">
                          <a:solidFill>
                            <a:srgbClr val="FF9900"/>
                          </a:solidFill>
                        </a:rPr>
                        <a:t>- Responsable/agent de programme</a:t>
                      </a:r>
                    </a:p>
                    <a:p>
                      <a:pPr marL="0" marR="0" lvl="0" indent="0" algn="l" rtl="0">
                        <a:lnSpc>
                          <a:spcPct val="100000"/>
                        </a:lnSpc>
                        <a:spcBef>
                          <a:spcPts val="0"/>
                        </a:spcBef>
                        <a:spcAft>
                          <a:spcPts val="0"/>
                        </a:spcAft>
                        <a:buClr>
                          <a:srgbClr val="000000"/>
                        </a:buClr>
                        <a:buSzPts val="800"/>
                        <a:buFont typeface="Arial"/>
                        <a:buNone/>
                      </a:pPr>
                      <a:r>
                        <a:rPr lang="fr-FR" sz="700" b="1" dirty="0">
                          <a:solidFill>
                            <a:srgbClr val="FF9900"/>
                          </a:solidFill>
                        </a:rPr>
                        <a:t>- Coordonnateur/assistant de programme</a:t>
                      </a:r>
                    </a:p>
                  </a:txBody>
                  <a:tcPr marL="63500" marR="63500" marT="63500" marB="63500">
                    <a:lnL w="12700" cap="flat" cmpd="sng">
                      <a:solidFill>
                        <a:srgbClr val="E69138"/>
                      </a:solidFill>
                      <a:prstDash val="solid"/>
                      <a:round/>
                      <a:headEnd type="none" w="sm" len="sm"/>
                      <a:tailEnd type="none" w="sm" len="sm"/>
                    </a:lnL>
                    <a:lnR w="12700" cap="flat" cmpd="sng">
                      <a:solidFill>
                        <a:srgbClr val="E69138"/>
                      </a:solidFill>
                      <a:prstDash val="solid"/>
                      <a:round/>
                      <a:headEnd type="none" w="sm" len="sm"/>
                      <a:tailEnd type="none" w="sm" len="sm"/>
                    </a:lnR>
                    <a:lnT w="12700" cap="flat" cmpd="sng">
                      <a:solidFill>
                        <a:srgbClr val="E69138"/>
                      </a:solidFill>
                      <a:prstDash val="solid"/>
                      <a:round/>
                      <a:headEnd type="none" w="sm" len="sm"/>
                      <a:tailEnd type="none" w="sm" len="sm"/>
                    </a:lnT>
                    <a:lnB w="12700" cap="flat" cmpd="sng">
                      <a:solidFill>
                        <a:srgbClr val="E69138"/>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1" name="Google Shape;571;p30"/>
          <p:cNvSpPr txBox="1">
            <a:spLocks noGrp="1"/>
          </p:cNvSpPr>
          <p:nvPr>
            <p:ph type="title"/>
          </p:nvPr>
        </p:nvSpPr>
        <p:spPr>
          <a:xfrm>
            <a:off x="147550" y="0"/>
            <a:ext cx="2247600" cy="278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Organisation des titres d'emploi</a:t>
            </a:r>
          </a:p>
        </p:txBody>
      </p:sp>
      <p:cxnSp>
        <p:nvCxnSpPr>
          <p:cNvPr id="572" name="Google Shape;572;p30"/>
          <p:cNvCxnSpPr>
            <a:cxnSpLocks/>
          </p:cNvCxnSpPr>
          <p:nvPr/>
        </p:nvCxnSpPr>
        <p:spPr>
          <a:xfrm>
            <a:off x="5295075" y="4160525"/>
            <a:ext cx="562762" cy="178693"/>
          </a:xfrm>
          <a:prstGeom prst="straightConnector1">
            <a:avLst/>
          </a:prstGeom>
          <a:noFill/>
          <a:ln w="19050" cap="flat" cmpd="sng">
            <a:solidFill>
              <a:schemeClr val="dk1"/>
            </a:solidFill>
            <a:prstDash val="solid"/>
            <a:round/>
            <a:headEnd type="none" w="sm" len="sm"/>
            <a:tailEnd type="triangle" w="med" len="med"/>
          </a:ln>
        </p:spPr>
      </p:cxnSp>
      <p:sp>
        <p:nvSpPr>
          <p:cNvPr id="573" name="Google Shape;573;p30"/>
          <p:cNvSpPr txBox="1"/>
          <p:nvPr/>
        </p:nvSpPr>
        <p:spPr>
          <a:xfrm>
            <a:off x="2980475" y="3667075"/>
            <a:ext cx="2247600" cy="1031400"/>
          </a:xfrm>
          <a:prstGeom prst="rect">
            <a:avLst/>
          </a:prstGeom>
          <a:solidFill>
            <a:srgbClr val="E7E7E5"/>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a:t>-Trois nouveaux autres :</a:t>
            </a:r>
            <a:r>
              <a:rPr lang="fr-FR" sz="1100" b="1"/>
              <a:t> Intitulés des postes</a:t>
            </a:r>
          </a:p>
          <a:p>
            <a:pPr marL="0" marR="0" lvl="0" indent="0" algn="l" rtl="0">
              <a:lnSpc>
                <a:spcPct val="100000"/>
              </a:lnSpc>
              <a:spcBef>
                <a:spcPts val="0"/>
              </a:spcBef>
              <a:spcAft>
                <a:spcPts val="0"/>
              </a:spcAft>
              <a:buClr>
                <a:srgbClr val="000000"/>
              </a:buClr>
              <a:buSzPts val="1100"/>
              <a:buFont typeface="Arial"/>
              <a:buNone/>
            </a:pPr>
            <a:r>
              <a:rPr lang="fr-FR" sz="1100"/>
              <a:t>Peut remplacer « Autre personnel de gestion de programme » ou « Autre personnel professionnel »</a:t>
            </a:r>
          </a:p>
        </p:txBody>
      </p:sp>
      <p:sp>
        <p:nvSpPr>
          <p:cNvPr id="574" name="Google Shape;574;p3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29</a:t>
            </a:fld>
            <a:endParaRPr lang="en"/>
          </a:p>
        </p:txBody>
      </p:sp>
      <p:sp>
        <p:nvSpPr>
          <p:cNvPr id="575" name="Google Shape;575;p30"/>
          <p:cNvSpPr txBox="1"/>
          <p:nvPr/>
        </p:nvSpPr>
        <p:spPr>
          <a:xfrm>
            <a:off x="205075" y="3376225"/>
            <a:ext cx="2247600" cy="1107965"/>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200" b="0" i="0" strike="noStrike" cap="none" dirty="0">
                <a:solidFill>
                  <a:schemeClr val="lt1"/>
                </a:solidFill>
                <a:latin typeface="Arial"/>
                <a:ea typeface="Arial"/>
                <a:cs typeface="Arial"/>
                <a:sym typeface="Arial"/>
              </a:rPr>
              <a:t>Pour la liste complète des définitions des titres d'emploi, veuillez vous référer au manuel d'inventaire des </a:t>
            </a:r>
            <a:r>
              <a:rPr lang="fr-FR" sz="1200" dirty="0">
                <a:solidFill>
                  <a:schemeClr val="lt1"/>
                </a:solidFill>
                <a:hlinkClick r:id="rId3"/>
              </a:rPr>
              <a:t>H</a:t>
            </a:r>
            <a:r>
              <a:rPr lang="fr-FR" sz="1200" b="0" i="0" strike="noStrike" cap="none" dirty="0">
                <a:solidFill>
                  <a:schemeClr val="lt1"/>
                </a:solidFill>
                <a:sym typeface="Arial"/>
                <a:hlinkClick r:id="rId3"/>
              </a:rPr>
              <a:t>RH</a:t>
            </a:r>
            <a:r>
              <a:rPr lang="fr-FR" sz="1200" b="0" i="0" strike="noStrike" cap="none" dirty="0">
                <a:solidFill>
                  <a:schemeClr val="lt1"/>
                </a:solidFill>
                <a:latin typeface="Arial"/>
                <a:ea typeface="Arial"/>
                <a:cs typeface="Arial"/>
                <a:sym typeface="Arial"/>
              </a:rPr>
              <a:t> ici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Effect transition="in" filter="fade">
                                      <p:cBhvr>
                                        <p:cTn id="7" dur="1000"/>
                                        <p:tgtEl>
                                          <p:spTgt spid="572"/>
                                        </p:tgtEl>
                                      </p:cBhvr>
                                    </p:animEffect>
                                  </p:childTnLst>
                                </p:cTn>
                              </p:par>
                              <p:par>
                                <p:cTn id="8" presetID="10" presetClass="entr" presetSubtype="0" fill="hold" nodeType="withEffect">
                                  <p:stCondLst>
                                    <p:cond delay="0"/>
                                  </p:stCondLst>
                                  <p:childTnLst>
                                    <p:set>
                                      <p:cBhvr>
                                        <p:cTn id="9" dur="1" fill="hold">
                                          <p:stCondLst>
                                            <p:cond delay="0"/>
                                          </p:stCondLst>
                                        </p:cTn>
                                        <p:tgtEl>
                                          <p:spTgt spid="573"/>
                                        </p:tgtEl>
                                        <p:attrNameLst>
                                          <p:attrName>style.visibility</p:attrName>
                                        </p:attrNameLst>
                                      </p:cBhvr>
                                      <p:to>
                                        <p:strVal val="visible"/>
                                      </p:to>
                                    </p:set>
                                    <p:animEffect transition="in" filter="fade">
                                      <p:cBhvr>
                                        <p:cTn id="10" dur="1000"/>
                                        <p:tgtEl>
                                          <p:spTgt spid="573"/>
                                        </p:tgtEl>
                                      </p:cBhvr>
                                    </p:animEffect>
                                  </p:childTnLst>
                                </p:cTn>
                              </p:par>
                              <p:par>
                                <p:cTn id="11" presetID="10" presetClass="entr" presetSubtype="0" fill="hold" nodeType="withEffect">
                                  <p:stCondLst>
                                    <p:cond delay="0"/>
                                  </p:stCondLst>
                                  <p:childTnLst>
                                    <p:set>
                                      <p:cBhvr>
                                        <p:cTn id="12" dur="1" fill="hold">
                                          <p:stCondLst>
                                            <p:cond delay="0"/>
                                          </p:stCondLst>
                                        </p:cTn>
                                        <p:tgtEl>
                                          <p:spTgt spid="569"/>
                                        </p:tgtEl>
                                        <p:attrNameLst>
                                          <p:attrName>style.visibility</p:attrName>
                                        </p:attrNameLst>
                                      </p:cBhvr>
                                      <p:to>
                                        <p:strVal val="visible"/>
                                      </p:to>
                                    </p:set>
                                    <p:animEffect transition="in" filter="fade">
                                      <p:cBhvr>
                                        <p:cTn id="13" dur="1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a:off x="536124" y="2358700"/>
            <a:ext cx="7368011" cy="171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t>Introduction</a:t>
            </a:r>
          </a:p>
          <a:p>
            <a:r>
              <a:rPr lang="fr-FR" sz="1800" b="0" dirty="0">
                <a:solidFill>
                  <a:schemeClr val="lt1"/>
                </a:solidFill>
              </a:rPr>
              <a:t>Présentateur : </a:t>
            </a:r>
            <a:r>
              <a:rPr lang="fr-FR" sz="1800" b="0" dirty="0" err="1">
                <a:solidFill>
                  <a:schemeClr val="lt1"/>
                </a:solidFill>
              </a:rPr>
              <a:t>Tegha</a:t>
            </a:r>
            <a:r>
              <a:rPr lang="fr-FR" sz="1800" b="0" dirty="0">
                <a:solidFill>
                  <a:schemeClr val="lt1"/>
                </a:solidFill>
              </a:rPr>
              <a:t> </a:t>
            </a:r>
            <a:r>
              <a:rPr lang="fr-FR" sz="1600" b="0" dirty="0" err="1">
                <a:solidFill>
                  <a:schemeClr val="lt1"/>
                </a:solidFill>
              </a:rPr>
              <a:t>Dominic</a:t>
            </a:r>
            <a:r>
              <a:rPr lang="fr-FR" sz="1600" b="0" dirty="0">
                <a:solidFill>
                  <a:schemeClr val="lt1"/>
                </a:solidFill>
              </a:rPr>
              <a:t> </a:t>
            </a:r>
            <a:r>
              <a:rPr lang="fr-FR" sz="1600" b="0" dirty="0" err="1">
                <a:solidFill>
                  <a:schemeClr val="lt1"/>
                </a:solidFill>
              </a:rPr>
              <a:t>Mbah</a:t>
            </a:r>
            <a:r>
              <a:rPr lang="fr-FR" sz="1600" b="0" dirty="0">
                <a:solidFill>
                  <a:schemeClr val="lt1"/>
                </a:solidFill>
              </a:rPr>
              <a:t>, ASAP II Conseiller</a:t>
            </a:r>
          </a:p>
          <a:p>
            <a:pPr marL="0" lvl="0" indent="0" algn="l" rtl="0">
              <a:lnSpc>
                <a:spcPct val="100000"/>
              </a:lnSpc>
              <a:spcBef>
                <a:spcPts val="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Clr>
                <a:schemeClr val="dk1"/>
              </a:buClr>
              <a:buSzPts val="1100"/>
              <a:buFont typeface="Arial"/>
              <a:buNone/>
            </a:pPr>
            <a:endParaRPr sz="1600" b="0" dirty="0">
              <a:solidFill>
                <a:schemeClr val="lt1"/>
              </a:solidFill>
            </a:endParaRPr>
          </a:p>
          <a:p>
            <a:pPr marL="0" lvl="0" indent="0" algn="l" rtl="0">
              <a:lnSpc>
                <a:spcPct val="100000"/>
              </a:lnSpc>
              <a:spcBef>
                <a:spcPts val="800"/>
              </a:spcBef>
              <a:spcAft>
                <a:spcPts val="0"/>
              </a:spcAft>
              <a:buSzPts val="1400"/>
              <a:buNone/>
            </a:pPr>
            <a:endParaRPr b="0" dirty="0">
              <a:latin typeface="Arial"/>
              <a:ea typeface="Arial"/>
              <a:cs typeface="Arial"/>
              <a:sym typeface="Arial"/>
            </a:endParaRPr>
          </a:p>
        </p:txBody>
      </p:sp>
      <p:sp>
        <p:nvSpPr>
          <p:cNvPr id="308" name="Google Shape;308;p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3</a:t>
            </a:fld>
            <a:endParaRPr lang="e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9"/>
        <p:cNvGrpSpPr/>
        <p:nvPr/>
      </p:nvGrpSpPr>
      <p:grpSpPr>
        <a:xfrm>
          <a:off x="0" y="0"/>
          <a:ext cx="0" cy="0"/>
          <a:chOff x="0" y="0"/>
          <a:chExt cx="0" cy="0"/>
        </a:xfrm>
      </p:grpSpPr>
      <p:graphicFrame>
        <p:nvGraphicFramePr>
          <p:cNvPr id="580" name="Google Shape;580;g27f27d03953_0_29"/>
          <p:cNvGraphicFramePr/>
          <p:nvPr>
            <p:extLst>
              <p:ext uri="{D42A27DB-BD31-4B8C-83A1-F6EECF244321}">
                <p14:modId xmlns:p14="http://schemas.microsoft.com/office/powerpoint/2010/main" val="685705235"/>
              </p:ext>
            </p:extLst>
          </p:nvPr>
        </p:nvGraphicFramePr>
        <p:xfrm>
          <a:off x="2448825" y="80013"/>
          <a:ext cx="6572325" cy="4323080"/>
        </p:xfrm>
        <a:graphic>
          <a:graphicData uri="http://schemas.openxmlformats.org/drawingml/2006/table">
            <a:tbl>
              <a:tblPr>
                <a:noFill/>
                <a:tableStyleId>{8A4037CA-DE05-4ACE-8764-6E530692914C}</a:tableStyleId>
              </a:tblPr>
              <a:tblGrid>
                <a:gridCol w="1674575">
                  <a:extLst>
                    <a:ext uri="{9D8B030D-6E8A-4147-A177-3AD203B41FA5}">
                      <a16:colId xmlns:a16="http://schemas.microsoft.com/office/drawing/2014/main" val="20000"/>
                    </a:ext>
                  </a:extLst>
                </a:gridCol>
                <a:gridCol w="1657300">
                  <a:extLst>
                    <a:ext uri="{9D8B030D-6E8A-4147-A177-3AD203B41FA5}">
                      <a16:colId xmlns:a16="http://schemas.microsoft.com/office/drawing/2014/main" val="20001"/>
                    </a:ext>
                  </a:extLst>
                </a:gridCol>
                <a:gridCol w="3240450">
                  <a:extLst>
                    <a:ext uri="{9D8B030D-6E8A-4147-A177-3AD203B41FA5}">
                      <a16:colId xmlns:a16="http://schemas.microsoft.com/office/drawing/2014/main" val="20002"/>
                    </a:ext>
                  </a:extLst>
                </a:gridCol>
              </a:tblGrid>
              <a:tr h="304800">
                <a:tc gridSpan="3">
                  <a:txBody>
                    <a:bodyPr/>
                    <a:lstStyle/>
                    <a:p>
                      <a:pPr marL="0" marR="0" lvl="0" indent="0" algn="ctr" rtl="0">
                        <a:lnSpc>
                          <a:spcPct val="100000"/>
                        </a:lnSpc>
                        <a:spcBef>
                          <a:spcPts val="0"/>
                        </a:spcBef>
                        <a:spcAft>
                          <a:spcPts val="0"/>
                        </a:spcAft>
                        <a:buClr>
                          <a:srgbClr val="000000"/>
                        </a:buClr>
                        <a:buSzPts val="1200"/>
                        <a:buFont typeface="Arial"/>
                        <a:buNone/>
                      </a:pPr>
                      <a:r>
                        <a:rPr lang="fr-FR" sz="1100" b="1" i="1" u="none" strike="noStrike" cap="none"/>
                        <a:t>Liste complète des titres d'emploi sous chaque catégorie de coût du rapport de dépenses (ER)</a:t>
                      </a:r>
                    </a:p>
                  </a:txBody>
                  <a:tcPr marL="73025" marR="73025" marT="63500" marB="63500">
                    <a:solidFill>
                      <a:srgbClr val="C9DAF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48125">
                <a:tc>
                  <a:txBody>
                    <a:bodyPr/>
                    <a:lstStyle/>
                    <a:p>
                      <a:pPr marL="0" marR="0" lvl="0" indent="0" algn="l" rtl="0">
                        <a:lnSpc>
                          <a:spcPct val="100000"/>
                        </a:lnSpc>
                        <a:spcBef>
                          <a:spcPts val="0"/>
                        </a:spcBef>
                        <a:spcAft>
                          <a:spcPts val="0"/>
                        </a:spcAft>
                        <a:buClr>
                          <a:srgbClr val="000000"/>
                        </a:buClr>
                        <a:buSzPts val="1000"/>
                        <a:buFont typeface="Arial"/>
                        <a:buNone/>
                      </a:pPr>
                      <a:r>
                        <a:rPr lang="fr-FR" sz="900" b="1" u="none" strike="noStrike" cap="none"/>
                        <a:t>HCW: Clinique</a:t>
                      </a: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fr-FR" sz="900" b="1" u="none" strike="noStrike" cap="none"/>
                        <a:t>HCW: Auxiliaire</a:t>
                      </a:r>
                    </a:p>
                  </a:txBody>
                  <a:tcPr marL="63500" marR="63500" marT="63500" marB="63500"/>
                </a:tc>
                <a:tc>
                  <a:txBody>
                    <a:bodyPr/>
                    <a:lstStyle/>
                    <a:p>
                      <a:pPr marL="0" marR="0" lvl="0" indent="0" algn="l" rtl="0">
                        <a:lnSpc>
                          <a:spcPct val="100000"/>
                        </a:lnSpc>
                        <a:spcBef>
                          <a:spcPts val="0"/>
                        </a:spcBef>
                        <a:spcAft>
                          <a:spcPts val="0"/>
                        </a:spcAft>
                        <a:buClr>
                          <a:srgbClr val="000000"/>
                        </a:buClr>
                        <a:buSzPts val="1000"/>
                        <a:buFont typeface="Arial"/>
                        <a:buNone/>
                      </a:pPr>
                      <a:r>
                        <a:rPr lang="fr-FR" sz="900" b="1" u="none" strike="noStrike" cap="none"/>
                        <a:t>Autre personnel</a:t>
                      </a:r>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fr-FR" sz="700" u="none" strike="noStrike" cap="none"/>
                        <a:t>-Médecin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-Agent clinique</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-Assistant médical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-Infirmière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-Infirmière auxiliaire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-Assistante infirmière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-Sage-femme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-Sage-femme auxiliaire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-Travailleuse sociale clinique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-Gestionnaire de cas cliniques/de rétention</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-Fournisseur de tests et de conseils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-Technicien de laboratoire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de laboratoire/Phlébotomiste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en pharmacie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-Technicien en pharmacie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-Pharmacien</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-Psychologue</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-Psychiatre</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-Assistant en psychologie</a:t>
                      </a:r>
                    </a:p>
                    <a:p>
                      <a:pPr marL="0" marR="0" lvl="0" indent="0" algn="l" rtl="0">
                        <a:lnSpc>
                          <a:spcPct val="100000"/>
                        </a:lnSpc>
                        <a:spcBef>
                          <a:spcPts val="0"/>
                        </a:spcBef>
                        <a:spcAft>
                          <a:spcPts val="0"/>
                        </a:spcAft>
                        <a:buClr>
                          <a:srgbClr val="000000"/>
                        </a:buClr>
                        <a:buSzPts val="800"/>
                        <a:buFont typeface="Arial"/>
                        <a:buNone/>
                      </a:pPr>
                      <a:r>
                        <a:rPr lang="fr-FR" sz="700" b="1" u="none" strike="noStrike" cap="none">
                          <a:solidFill>
                            <a:schemeClr val="accent2"/>
                          </a:solidFill>
                        </a:rPr>
                        <a:t>-Autre prestataire clinique non répertorié</a:t>
                      </a:r>
                    </a:p>
                    <a:p>
                      <a:pPr marL="0" marR="0" lvl="0" indent="0" algn="l" rtl="0">
                        <a:lnSpc>
                          <a:spcPct val="100000"/>
                        </a:lnSpc>
                        <a:spcBef>
                          <a:spcPts val="0"/>
                        </a:spcBef>
                        <a:spcAft>
                          <a:spcPts val="0"/>
                        </a:spcAft>
                        <a:buClr>
                          <a:srgbClr val="000000"/>
                        </a:buClr>
                        <a:buSzPts val="800"/>
                        <a:buFont typeface="Arial"/>
                        <a:buNone/>
                      </a:pPr>
                      <a:endParaRPr sz="700" u="none" strike="noStrike" cap="none"/>
                    </a:p>
                    <a:p>
                      <a:pPr marL="0" marR="0" lvl="0" indent="0" algn="l" rtl="0">
                        <a:lnSpc>
                          <a:spcPct val="100000"/>
                        </a:lnSpc>
                        <a:spcBef>
                          <a:spcPts val="0"/>
                        </a:spcBef>
                        <a:spcAft>
                          <a:spcPts val="0"/>
                        </a:spcAft>
                        <a:buClr>
                          <a:srgbClr val="000000"/>
                        </a:buClr>
                        <a:buSzPts val="800"/>
                        <a:buFont typeface="Arial"/>
                        <a:buNone/>
                      </a:pPr>
                      <a:endParaRPr sz="700" u="none" strike="noStrike" cap="none"/>
                    </a:p>
                    <a:p>
                      <a:pPr marL="0" marR="0" lvl="0" indent="0" algn="l" rtl="0">
                        <a:lnSpc>
                          <a:spcPct val="100000"/>
                        </a:lnSpc>
                        <a:spcBef>
                          <a:spcPts val="0"/>
                        </a:spcBef>
                        <a:spcAft>
                          <a:spcPts val="0"/>
                        </a:spcAft>
                        <a:buClr>
                          <a:srgbClr val="000000"/>
                        </a:buClr>
                        <a:buSzPts val="800"/>
                        <a:buFont typeface="Arial"/>
                        <a:buNone/>
                      </a:pPr>
                      <a:endParaRPr sz="700" u="none" strike="noStrike" cap="none"/>
                    </a:p>
                  </a:txBody>
                  <a:tcPr marL="63500" marR="63500" marT="63500" marB="63500"/>
                </a:tc>
                <a:tc>
                  <a:txBody>
                    <a:bodyPr/>
                    <a:lstStyle/>
                    <a:p>
                      <a:pPr marL="0" marR="0" lvl="0" indent="0" algn="l" rtl="0">
                        <a:lnSpc>
                          <a:spcPct val="100000"/>
                        </a:lnSpc>
                        <a:spcBef>
                          <a:spcPts val="0"/>
                        </a:spcBef>
                        <a:spcAft>
                          <a:spcPts val="0"/>
                        </a:spcAft>
                        <a:buClr>
                          <a:srgbClr val="000000"/>
                        </a:buClr>
                        <a:buSzPts val="800"/>
                        <a:buFont typeface="Arial"/>
                        <a:buNone/>
                      </a:pPr>
                      <a:r>
                        <a:rPr lang="fr-FR" sz="700" u="none" strike="noStrike" cap="none"/>
                        <a:t>-Éducateur par les pairs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-Navigateur par les pairs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-Client expert</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-Mentor DREAMS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-Facilitateur de renforcement économique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-Facilitateur de prévention du VIH et des abus sexuels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-Mobilisateur / facilitateur communautaire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-Conseiller vacataire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-Navigateur de liaison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de diagnostic VIH</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-Travailleur vacataire fournissant un soutien à l'observance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-CHW</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-Mentor maternel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-Travailleur communautaire pour la tuberculose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-Travailleur social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-Assistant de bien-être social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a:t>-Gestionnaire de cas ou travailleur de cas</a:t>
                      </a:r>
                    </a:p>
                    <a:p>
                      <a:pPr marL="0" marR="0" lvl="0" indent="0" algn="l" rtl="0">
                        <a:lnSpc>
                          <a:spcPct val="100000"/>
                        </a:lnSpc>
                        <a:spcBef>
                          <a:spcPts val="0"/>
                        </a:spcBef>
                        <a:spcAft>
                          <a:spcPts val="0"/>
                        </a:spcAft>
                        <a:buClr>
                          <a:schemeClr val="dk1"/>
                        </a:buClr>
                        <a:buSzPts val="1100"/>
                        <a:buFont typeface="Arial"/>
                        <a:buNone/>
                      </a:pPr>
                      <a:r>
                        <a:rPr lang="fr-FR" sz="700" u="none" strike="noStrike" cap="none">
                          <a:solidFill>
                            <a:schemeClr val="dk1"/>
                          </a:solidFill>
                        </a:rPr>
                        <a:t>- Travailleur du développement des enfants/jeunes</a:t>
                      </a:r>
                    </a:p>
                    <a:p>
                      <a:pPr marL="0" marR="0" lvl="0" indent="0" algn="l" rtl="0">
                        <a:lnSpc>
                          <a:spcPct val="100000"/>
                        </a:lnSpc>
                        <a:spcBef>
                          <a:spcPts val="0"/>
                        </a:spcBef>
                        <a:spcAft>
                          <a:spcPts val="0"/>
                        </a:spcAft>
                        <a:buClr>
                          <a:srgbClr val="000000"/>
                        </a:buClr>
                        <a:buSzPts val="800"/>
                        <a:buFont typeface="Arial"/>
                        <a:buNone/>
                      </a:pPr>
                      <a:r>
                        <a:rPr lang="fr-FR" sz="700" b="1" u="none" strike="noStrike" cap="none">
                          <a:solidFill>
                            <a:schemeClr val="accent2"/>
                          </a:solidFill>
                        </a:rPr>
                        <a:t>- Autre cadre communautaire</a:t>
                      </a:r>
                    </a:p>
                  </a:txBody>
                  <a:tcPr marL="63500" marR="63500" marT="63500" marB="63500"/>
                </a:tc>
                <a:tc>
                  <a:txBody>
                    <a:bodyPr/>
                    <a:lstStyle/>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Travailleurs comptables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Personnel administratif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Travailleurs financiers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Personnel juridique de gestion du programme IP</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Gestion du programme IP : Personnel des achats</a:t>
                      </a:r>
                    </a:p>
                    <a:p>
                      <a:pPr marL="0" marR="0" lvl="0" indent="0" algn="l" rtl="0">
                        <a:lnSpc>
                          <a:spcPct val="100000"/>
                        </a:lnSpc>
                        <a:spcBef>
                          <a:spcPts val="0"/>
                        </a:spcBef>
                        <a:spcAft>
                          <a:spcPts val="0"/>
                        </a:spcAft>
                        <a:buClr>
                          <a:schemeClr val="dk1"/>
                        </a:buClr>
                        <a:buSzPts val="800"/>
                        <a:buFont typeface="Arial"/>
                        <a:buNone/>
                      </a:pPr>
                      <a:r>
                        <a:rPr lang="fr-FR" sz="700" u="none" strike="noStrike" cap="none" dirty="0">
                          <a:solidFill>
                            <a:schemeClr val="dk1"/>
                          </a:solidFill>
                        </a:rPr>
                        <a:t>- Gestion du programme IP : Personnel de gestion des subventions</a:t>
                      </a:r>
                    </a:p>
                    <a:p>
                      <a:pPr marL="0" marR="0" lvl="0" indent="0" algn="l" rtl="0">
                        <a:lnSpc>
                          <a:spcPct val="100000"/>
                        </a:lnSpc>
                        <a:spcBef>
                          <a:spcPts val="0"/>
                        </a:spcBef>
                        <a:spcAft>
                          <a:spcPts val="0"/>
                        </a:spcAft>
                        <a:buClr>
                          <a:srgbClr val="000000"/>
                        </a:buClr>
                        <a:buSzPts val="800"/>
                        <a:buFont typeface="Arial"/>
                        <a:buNone/>
                      </a:pPr>
                      <a:r>
                        <a:rPr lang="fr-FR" sz="700" b="1" u="none" strike="noStrike" cap="none" dirty="0">
                          <a:solidFill>
                            <a:schemeClr val="accent2"/>
                          </a:solidFill>
                        </a:rPr>
                        <a:t>- Gestion du programme IP : Autre personnel de gestion de programme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Gestion du programme IP : Haute direction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Administrateur des installations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Responsable du laboratoire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Responsable de la pharmacie </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Responsable des ressources humaines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Agent de nettoyage/concierge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-Maintenance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-Agent de sécurité</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-Personnel de transport pour le personnel</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-Personnel de transport pour les produits et les échantillons de patients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-Employé d'entrepôt central/régional</a:t>
                      </a:r>
                    </a:p>
                    <a:p>
                      <a:pPr marL="0" marR="0" lvl="0" indent="0" algn="l" rtl="0">
                        <a:lnSpc>
                          <a:spcPct val="100000"/>
                        </a:lnSpc>
                        <a:spcBef>
                          <a:spcPts val="0"/>
                        </a:spcBef>
                        <a:spcAft>
                          <a:spcPts val="0"/>
                        </a:spcAft>
                        <a:buClr>
                          <a:srgbClr val="000000"/>
                        </a:buClr>
                        <a:buSzPts val="800"/>
                        <a:buFont typeface="Arial"/>
                        <a:buNone/>
                      </a:pPr>
                      <a:r>
                        <a:rPr lang="fr-FR" sz="700" b="1" u="none" strike="noStrike" cap="none" dirty="0">
                          <a:solidFill>
                            <a:schemeClr val="accent2"/>
                          </a:solidFill>
                        </a:rPr>
                        <a:t>-Autre personnel de soutien non mentionné (exemple, réceptionniste)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-Biostatisticien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-Travailleur des systèmes d'information</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-Agent/conseiller M&amp;E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-Agent de données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-Commis de données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-Gestionnaires de données</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-Formateur</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-Conseiller technique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-Responsable logistique</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Conseiller en chaîne d'approvisionnement</a:t>
                      </a:r>
                    </a:p>
                    <a:p>
                      <a:pPr marL="0" marR="0" lvl="0" indent="0" algn="l" rtl="0">
                        <a:lnSpc>
                          <a:spcPct val="100000"/>
                        </a:lnSpc>
                        <a:spcBef>
                          <a:spcPts val="0"/>
                        </a:spcBef>
                        <a:spcAft>
                          <a:spcPts val="0"/>
                        </a:spcAft>
                        <a:buClr>
                          <a:srgbClr val="000000"/>
                        </a:buClr>
                        <a:buSzPts val="800"/>
                        <a:buFont typeface="Arial"/>
                        <a:buNone/>
                      </a:pPr>
                      <a:r>
                        <a:rPr lang="fr-FR" sz="700" u="none" strike="noStrike" cap="none" dirty="0">
                          <a:solidFill>
                            <a:schemeClr val="dk1"/>
                          </a:solidFill>
                        </a:rPr>
                        <a:t>- Épidémiologiste</a:t>
                      </a:r>
                    </a:p>
                    <a:p>
                      <a:pPr marL="0" marR="0" lvl="0" indent="0" algn="l" rtl="0">
                        <a:lnSpc>
                          <a:spcPct val="100000"/>
                        </a:lnSpc>
                        <a:spcBef>
                          <a:spcPts val="0"/>
                        </a:spcBef>
                        <a:spcAft>
                          <a:spcPts val="0"/>
                        </a:spcAft>
                        <a:buClr>
                          <a:srgbClr val="000000"/>
                        </a:buClr>
                        <a:buSzPts val="800"/>
                        <a:buFont typeface="Arial"/>
                        <a:buNone/>
                      </a:pPr>
                      <a:r>
                        <a:rPr lang="fr-FR" sz="700" b="1" u="none" strike="noStrike" cap="none" dirty="0">
                          <a:solidFill>
                            <a:schemeClr val="accent2"/>
                          </a:solidFill>
                        </a:rPr>
                        <a:t>- Autre personnel professionnel</a:t>
                      </a:r>
                    </a:p>
                    <a:p>
                      <a:pPr marL="0" lvl="0" indent="0" algn="l" rtl="0">
                        <a:spcBef>
                          <a:spcPts val="0"/>
                        </a:spcBef>
                        <a:spcAft>
                          <a:spcPts val="0"/>
                        </a:spcAft>
                        <a:buClr>
                          <a:schemeClr val="dk1"/>
                        </a:buClr>
                        <a:buSzPts val="800"/>
                        <a:buFont typeface="Arial"/>
                        <a:buNone/>
                      </a:pPr>
                      <a:r>
                        <a:rPr lang="fr-FR" sz="700" b="1" dirty="0">
                          <a:solidFill>
                            <a:srgbClr val="FF9900"/>
                          </a:solidFill>
                        </a:rPr>
                        <a:t>- Coordonnateur provincial/de district</a:t>
                      </a:r>
                    </a:p>
                    <a:p>
                      <a:pPr marL="0" lvl="0" indent="0" algn="l" rtl="0">
                        <a:spcBef>
                          <a:spcPts val="0"/>
                        </a:spcBef>
                        <a:spcAft>
                          <a:spcPts val="0"/>
                        </a:spcAft>
                        <a:buClr>
                          <a:schemeClr val="dk1"/>
                        </a:buClr>
                        <a:buSzPts val="800"/>
                        <a:buFont typeface="Arial"/>
                        <a:buNone/>
                      </a:pPr>
                      <a:r>
                        <a:rPr lang="fr-FR" sz="700" b="1" dirty="0">
                          <a:solidFill>
                            <a:srgbClr val="FF9900"/>
                          </a:solidFill>
                        </a:rPr>
                        <a:t>- Responsable/agent de programme</a:t>
                      </a:r>
                    </a:p>
                    <a:p>
                      <a:pPr marL="0" lvl="0" indent="0" algn="l" rtl="0">
                        <a:spcBef>
                          <a:spcPts val="0"/>
                        </a:spcBef>
                        <a:spcAft>
                          <a:spcPts val="0"/>
                        </a:spcAft>
                        <a:buClr>
                          <a:schemeClr val="dk1"/>
                        </a:buClr>
                        <a:buSzPts val="800"/>
                        <a:buFont typeface="Arial"/>
                        <a:buNone/>
                      </a:pPr>
                      <a:r>
                        <a:rPr lang="fr-FR" sz="700" b="1" dirty="0">
                          <a:solidFill>
                            <a:srgbClr val="FF9900"/>
                          </a:solidFill>
                        </a:rPr>
                        <a:t>- Coordonnateur/assistant de programme</a:t>
                      </a:r>
                    </a:p>
                  </a:txBody>
                  <a:tcPr marL="63500" marR="63500" marT="63500" marB="63500"/>
                </a:tc>
                <a:extLst>
                  <a:ext uri="{0D108BD9-81ED-4DB2-BD59-A6C34878D82A}">
                    <a16:rowId xmlns:a16="http://schemas.microsoft.com/office/drawing/2014/main" val="10002"/>
                  </a:ext>
                </a:extLst>
              </a:tr>
            </a:tbl>
          </a:graphicData>
        </a:graphic>
      </p:graphicFrame>
      <p:sp>
        <p:nvSpPr>
          <p:cNvPr id="581" name="Google Shape;581;g27f27d03953_0_29"/>
          <p:cNvSpPr txBox="1">
            <a:spLocks noGrp="1"/>
          </p:cNvSpPr>
          <p:nvPr>
            <p:ph type="title"/>
          </p:nvPr>
        </p:nvSpPr>
        <p:spPr>
          <a:xfrm>
            <a:off x="159300" y="1115550"/>
            <a:ext cx="2184300" cy="1843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Organisation des titres d'emploi</a:t>
            </a:r>
          </a:p>
        </p:txBody>
      </p:sp>
      <p:sp>
        <p:nvSpPr>
          <p:cNvPr id="582" name="Google Shape;582;g27f27d03953_0_2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30</a:t>
            </a:fld>
            <a:endParaRPr lang="en"/>
          </a:p>
        </p:txBody>
      </p:sp>
      <p:sp>
        <p:nvSpPr>
          <p:cNvPr id="583" name="Google Shape;583;g27f27d03953_0_29"/>
          <p:cNvSpPr txBox="1"/>
          <p:nvPr/>
        </p:nvSpPr>
        <p:spPr>
          <a:xfrm>
            <a:off x="230100" y="3352150"/>
            <a:ext cx="2042700" cy="1107965"/>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200" b="0" i="0" strike="noStrike" cap="none" dirty="0">
                <a:solidFill>
                  <a:schemeClr val="lt1"/>
                </a:solidFill>
                <a:latin typeface="Arial"/>
                <a:ea typeface="Arial"/>
                <a:cs typeface="Arial"/>
                <a:sym typeface="Arial"/>
              </a:rPr>
              <a:t>Pour la liste complète des définitions des titres d'emploi, veuillez vous référer au manuel d'inventaire des HRH </a:t>
            </a:r>
            <a:r>
              <a:rPr lang="fr-FR" sz="1200" b="0" i="0" strike="noStrike" cap="none" dirty="0">
                <a:solidFill>
                  <a:schemeClr val="lt1"/>
                </a:solidFill>
                <a:latin typeface="Arial"/>
                <a:ea typeface="Arial"/>
                <a:cs typeface="Arial"/>
                <a:sym typeface="Arial"/>
                <a:hlinkClick r:id="rId3"/>
              </a:rPr>
              <a:t>ici</a:t>
            </a:r>
            <a:endParaRPr lang="fr-FR" sz="1200" b="0" i="0" strike="noStrike" cap="none" dirty="0">
              <a:solidFill>
                <a:schemeClr val="lt1"/>
              </a:solidFill>
              <a:latin typeface="Arial"/>
              <a:ea typeface="Arial"/>
              <a:cs typeface="Arial"/>
              <a:sym typeface="Arial"/>
            </a:endParaRPr>
          </a:p>
        </p:txBody>
      </p:sp>
      <p:sp>
        <p:nvSpPr>
          <p:cNvPr id="584" name="Google Shape;584;g27f27d03953_0_29"/>
          <p:cNvSpPr txBox="1"/>
          <p:nvPr/>
        </p:nvSpPr>
        <p:spPr>
          <a:xfrm>
            <a:off x="2488125" y="3577900"/>
            <a:ext cx="3245700" cy="1415742"/>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000000"/>
                </a:solidFill>
                <a:latin typeface="Arial"/>
                <a:ea typeface="Arial"/>
                <a:cs typeface="Arial"/>
                <a:sym typeface="Arial"/>
              </a:rPr>
              <a:t>-Veuillez sélectionner les titres de personnel « Autre » uniquement en DERNIER RECOURS</a:t>
            </a:r>
          </a:p>
          <a:p>
            <a:pPr marL="0" marR="0" lvl="0" indent="0" algn="l" rtl="0">
              <a:lnSpc>
                <a:spcPct val="100000"/>
              </a:lnSpc>
              <a:spcBef>
                <a:spcPts val="0"/>
              </a:spcBef>
              <a:spcAft>
                <a:spcPts val="0"/>
              </a:spcAft>
              <a:buClr>
                <a:srgbClr val="000000"/>
              </a:buClr>
              <a:buSzPts val="1100"/>
              <a:buFont typeface="Arial"/>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000000"/>
                </a:solidFill>
              </a:rPr>
              <a:t>-Sélectionnez Autre prestataire clinique, Autre cadre communautaire, Autre personnel de gestion de programme, Autre personnel de soutien ou Autre personnel professionnel </a:t>
            </a:r>
            <a:r>
              <a:rPr lang="fr-FR" sz="1000" b="1" i="0" u="none" strike="noStrike" cap="none" dirty="0">
                <a:solidFill>
                  <a:srgbClr val="000000"/>
                </a:solidFill>
              </a:rPr>
              <a:t>UNIQUEMENT</a:t>
            </a:r>
            <a:r>
              <a:rPr lang="fr-FR" sz="1000" i="0" u="none" strike="noStrike" cap="none" dirty="0">
                <a:solidFill>
                  <a:srgbClr val="000000"/>
                </a:solidFill>
              </a:rPr>
              <a:t> SI aucun des autres titres d'emploi ne correspond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8"/>
        <p:cNvGrpSpPr/>
        <p:nvPr/>
      </p:nvGrpSpPr>
      <p:grpSpPr>
        <a:xfrm>
          <a:off x="0" y="0"/>
          <a:ext cx="0" cy="0"/>
          <a:chOff x="0" y="0"/>
          <a:chExt cx="0" cy="0"/>
        </a:xfrm>
      </p:grpSpPr>
      <p:sp>
        <p:nvSpPr>
          <p:cNvPr id="589" name="Google Shape;589;p31"/>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Vérification des connaissances</a:t>
            </a:r>
            <a:r>
              <a:rPr lang="fr-FR" b="0">
                <a:solidFill>
                  <a:schemeClr val="accent1"/>
                </a:solidFill>
                <a:latin typeface="Arial"/>
                <a:ea typeface="Arial"/>
                <a:cs typeface="Arial"/>
                <a:sym typeface="Arial"/>
              </a:rPr>
              <a:t> </a:t>
            </a:r>
          </a:p>
        </p:txBody>
      </p:sp>
      <p:sp>
        <p:nvSpPr>
          <p:cNvPr id="590" name="Google Shape;590;p31"/>
          <p:cNvSpPr txBox="1"/>
          <p:nvPr/>
        </p:nvSpPr>
        <p:spPr>
          <a:xfrm>
            <a:off x="315550" y="917650"/>
            <a:ext cx="8346300" cy="32139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fr-FR" sz="1600" b="1" i="0" u="none" strike="noStrike" cap="none">
                <a:solidFill>
                  <a:schemeClr val="dk1"/>
                </a:solidFill>
                <a:latin typeface="Arial"/>
                <a:ea typeface="Arial"/>
                <a:cs typeface="Arial"/>
                <a:sym typeface="Arial"/>
              </a:rPr>
              <a:t>Vous êtes médecin de formation, mais cette personne travaille pour votre programme en tant que conseiller technique pour les soins et le traitement du VIH. Devez-vous sélectionner « Médecin » ou « Conseiller technique » comme titre d'emploi ?</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Médecin</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Conseiller technique</a:t>
            </a: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rgbClr val="000000"/>
              </a:solidFill>
              <a:latin typeface="Arial"/>
              <a:ea typeface="Arial"/>
              <a:cs typeface="Arial"/>
              <a:sym typeface="Arial"/>
            </a:endParaRPr>
          </a:p>
        </p:txBody>
      </p:sp>
      <p:sp>
        <p:nvSpPr>
          <p:cNvPr id="591" name="Google Shape;591;p31"/>
          <p:cNvSpPr txBox="1"/>
          <p:nvPr/>
        </p:nvSpPr>
        <p:spPr>
          <a:xfrm>
            <a:off x="200350" y="3329125"/>
            <a:ext cx="8576700" cy="714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b="0" i="1" u="none" strike="noStrike" cap="none">
                <a:solidFill>
                  <a:schemeClr val="dk1"/>
                </a:solidFill>
                <a:latin typeface="Arial"/>
                <a:ea typeface="Arial"/>
                <a:cs typeface="Arial"/>
                <a:sym typeface="Arial"/>
              </a:rPr>
              <a:t>Réponse : </a:t>
            </a:r>
            <a:r>
              <a:rPr lang="fr-FR" sz="1600" b="1" i="1" u="none" strike="noStrike" cap="none">
                <a:solidFill>
                  <a:schemeClr val="dk1"/>
                </a:solidFill>
                <a:latin typeface="Arial"/>
                <a:ea typeface="Arial"/>
                <a:cs typeface="Arial"/>
                <a:sym typeface="Arial"/>
              </a:rPr>
              <a:t>Conseiller technique</a:t>
            </a:r>
            <a:r>
              <a:rPr lang="fr-FR" sz="1600" b="0" i="1" u="none" strike="noStrike" cap="none">
                <a:solidFill>
                  <a:schemeClr val="dk1"/>
                </a:solidFill>
                <a:latin typeface="Arial"/>
                <a:ea typeface="Arial"/>
                <a:cs typeface="Arial"/>
                <a:sym typeface="Arial"/>
              </a:rPr>
              <a:t> Vous devez sélectionner un titre d'emploi en fonction du poste pour lequel la personne est embauchée, et non en fonction de son niveau d'études ou de ses qualifications. </a:t>
            </a:r>
          </a:p>
        </p:txBody>
      </p:sp>
      <p:sp>
        <p:nvSpPr>
          <p:cNvPr id="592" name="Google Shape;592;p3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gtEl>
                                        <p:attrNameLst>
                                          <p:attrName>style.visibility</p:attrName>
                                        </p:attrNameLst>
                                      </p:cBhvr>
                                      <p:to>
                                        <p:strVal val="visible"/>
                                      </p:to>
                                    </p:set>
                                    <p:animEffect transition="in" filter="fade">
                                      <p:cBhvr>
                                        <p:cTn id="7" dur="1000"/>
                                        <p:tgtEl>
                                          <p:spTgt spid="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6"/>
        <p:cNvGrpSpPr/>
        <p:nvPr/>
      </p:nvGrpSpPr>
      <p:grpSpPr>
        <a:xfrm>
          <a:off x="0" y="0"/>
          <a:ext cx="0" cy="0"/>
          <a:chOff x="0" y="0"/>
          <a:chExt cx="0" cy="0"/>
        </a:xfrm>
      </p:grpSpPr>
      <p:sp>
        <p:nvSpPr>
          <p:cNvPr id="597" name="Google Shape;597;g27f27d03953_0_40"/>
          <p:cNvSpPr txBox="1">
            <a:spLocks noGrp="1"/>
          </p:cNvSpPr>
          <p:nvPr>
            <p:ph type="body" idx="1"/>
          </p:nvPr>
        </p:nvSpPr>
        <p:spPr>
          <a:xfrm>
            <a:off x="2697575" y="471875"/>
            <a:ext cx="6361800" cy="4348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fr-FR" dirty="0">
                <a:solidFill>
                  <a:schemeClr val="dk1"/>
                </a:solidFill>
                <a:highlight>
                  <a:srgbClr val="FFFFFF"/>
                </a:highlight>
              </a:rPr>
              <a:t>NOUVELLE colonne DREAMS pour l'exercice 24 : </a:t>
            </a:r>
          </a:p>
          <a:p>
            <a:pPr marL="457200" lvl="0" indent="0" algn="l" rtl="0">
              <a:lnSpc>
                <a:spcPct val="100000"/>
              </a:lnSpc>
              <a:spcBef>
                <a:spcPts val="0"/>
              </a:spcBef>
              <a:spcAft>
                <a:spcPts val="0"/>
              </a:spcAft>
              <a:buSzPts val="1600"/>
              <a:buNone/>
            </a:pPr>
            <a:endParaRPr dirty="0">
              <a:solidFill>
                <a:schemeClr val="dk1"/>
              </a:solidFill>
              <a:highlight>
                <a:srgbClr val="FFFFFF"/>
              </a:highlight>
            </a:endParaRPr>
          </a:p>
          <a:p>
            <a:pPr marL="457200" lvl="0" indent="0" algn="l" rtl="0">
              <a:lnSpc>
                <a:spcPct val="100000"/>
              </a:lnSpc>
              <a:spcBef>
                <a:spcPts val="0"/>
              </a:spcBef>
              <a:spcAft>
                <a:spcPts val="0"/>
              </a:spcAft>
              <a:buNone/>
            </a:pPr>
            <a:r>
              <a:rPr lang="fr-FR" dirty="0">
                <a:solidFill>
                  <a:schemeClr val="dk1"/>
                </a:solidFill>
                <a:highlight>
                  <a:srgbClr val="FFFFFF"/>
                </a:highlight>
              </a:rPr>
              <a:t>Soutient principalement la programmation DREAMS ?</a:t>
            </a:r>
          </a:p>
          <a:p>
            <a:pPr marL="914400" lvl="0" indent="-342900" algn="l" rtl="0">
              <a:lnSpc>
                <a:spcPct val="100000"/>
              </a:lnSpc>
              <a:spcBef>
                <a:spcPts val="0"/>
              </a:spcBef>
              <a:spcAft>
                <a:spcPts val="0"/>
              </a:spcAft>
              <a:buClr>
                <a:schemeClr val="dk1"/>
              </a:buClr>
              <a:buSzPts val="1800"/>
              <a:buChar char="•"/>
            </a:pPr>
            <a:r>
              <a:rPr lang="fr-FR" dirty="0">
                <a:solidFill>
                  <a:schemeClr val="dk1"/>
                </a:solidFill>
                <a:highlight>
                  <a:srgbClr val="FFFFFF"/>
                </a:highlight>
              </a:rPr>
              <a:t>Options de réponse Oui/Non</a:t>
            </a:r>
          </a:p>
          <a:p>
            <a:pPr marL="0" lvl="0" indent="0" algn="l" rtl="0">
              <a:lnSpc>
                <a:spcPct val="100000"/>
              </a:lnSpc>
              <a:spcBef>
                <a:spcPts val="1000"/>
              </a:spcBef>
              <a:spcAft>
                <a:spcPts val="0"/>
              </a:spcAft>
              <a:buSzPts val="1600"/>
              <a:buNone/>
            </a:pPr>
            <a:r>
              <a:rPr lang="fr-FR" dirty="0">
                <a:solidFill>
                  <a:schemeClr val="dk1"/>
                </a:solidFill>
                <a:highlight>
                  <a:srgbClr val="FFFFFF"/>
                </a:highlight>
              </a:rPr>
              <a:t>Sélectionnez « Oui » si la majorité du temps de la personne est consacrée à la programmation DREAMS</a:t>
            </a:r>
          </a:p>
          <a:p>
            <a:pPr marL="457200" lvl="0" indent="-342900" algn="l" rtl="0">
              <a:lnSpc>
                <a:spcPct val="100000"/>
              </a:lnSpc>
              <a:spcBef>
                <a:spcPts val="1000"/>
              </a:spcBef>
              <a:spcAft>
                <a:spcPts val="0"/>
              </a:spcAft>
              <a:buClr>
                <a:schemeClr val="dk1"/>
              </a:buClr>
              <a:buSzPts val="1800"/>
              <a:buChar char="•"/>
            </a:pPr>
            <a:r>
              <a:rPr lang="fr-FR" dirty="0">
                <a:solidFill>
                  <a:schemeClr val="dk1"/>
                </a:solidFill>
                <a:highlight>
                  <a:srgbClr val="FFFFFF"/>
                </a:highlight>
              </a:rPr>
              <a:t>Cette colonne remplace le titre d'emploi « Autre : DREAMS » </a:t>
            </a:r>
          </a:p>
          <a:p>
            <a:pPr marL="914400" lvl="1" indent="-342900" algn="l" rtl="0">
              <a:lnSpc>
                <a:spcPct val="100000"/>
              </a:lnSpc>
              <a:spcBef>
                <a:spcPts val="0"/>
              </a:spcBef>
              <a:spcAft>
                <a:spcPts val="0"/>
              </a:spcAft>
              <a:buClr>
                <a:schemeClr val="dk1"/>
              </a:buClr>
              <a:buSzPts val="1800"/>
              <a:buChar char="–"/>
            </a:pPr>
            <a:r>
              <a:rPr lang="fr-FR" dirty="0">
                <a:solidFill>
                  <a:schemeClr val="dk1"/>
                </a:solidFill>
                <a:highlight>
                  <a:srgbClr val="FFFFFF"/>
                </a:highlight>
              </a:rPr>
              <a:t>Choisissez le titre d’emploi qui décrit le mieux le rôle et les responsabilités de la personne.</a:t>
            </a:r>
          </a:p>
          <a:p>
            <a:pPr marL="457200" lvl="0" indent="-342900" algn="l" rtl="0">
              <a:lnSpc>
                <a:spcPct val="100000"/>
              </a:lnSpc>
              <a:spcBef>
                <a:spcPts val="0"/>
              </a:spcBef>
              <a:spcAft>
                <a:spcPts val="0"/>
              </a:spcAft>
              <a:buClr>
                <a:schemeClr val="dk1"/>
              </a:buClr>
              <a:buSzPts val="1800"/>
              <a:buChar char="•"/>
            </a:pPr>
            <a:r>
              <a:rPr lang="fr-FR" dirty="0">
                <a:solidFill>
                  <a:schemeClr val="dk1"/>
                </a:solidFill>
                <a:highlight>
                  <a:srgbClr val="FFFFFF"/>
                </a:highlight>
              </a:rPr>
              <a:t>Si le mécanisme ne prend en charge aucun programme DREAMS ou s’il n’existe aucun programme DREAMS dans votre OU, sélectionnez « Non » pour tout le personnel.</a:t>
            </a:r>
          </a:p>
          <a:p>
            <a:pPr marL="457200" lvl="0" indent="-342900" algn="l" rtl="0">
              <a:lnSpc>
                <a:spcPct val="100000"/>
              </a:lnSpc>
              <a:spcBef>
                <a:spcPts val="0"/>
              </a:spcBef>
              <a:spcAft>
                <a:spcPts val="0"/>
              </a:spcAft>
              <a:buClr>
                <a:schemeClr val="dk1"/>
              </a:buClr>
              <a:buSzPts val="1800"/>
              <a:buChar char="•"/>
            </a:pPr>
            <a:r>
              <a:rPr lang="fr-FR" dirty="0">
                <a:solidFill>
                  <a:schemeClr val="dk1"/>
                </a:solidFill>
                <a:highlight>
                  <a:srgbClr val="FFFFFF"/>
                </a:highlight>
              </a:rPr>
              <a:t>Il n’est plus nécessaire de spécifier « DREAMS » dans la colonne des commentaires.</a:t>
            </a:r>
          </a:p>
        </p:txBody>
      </p:sp>
      <p:sp>
        <p:nvSpPr>
          <p:cNvPr id="598" name="Google Shape;598;g27f27d03953_0_40"/>
          <p:cNvSpPr/>
          <p:nvPr/>
        </p:nvSpPr>
        <p:spPr>
          <a:xfrm>
            <a:off x="3153725" y="903525"/>
            <a:ext cx="5379600" cy="795300"/>
          </a:xfrm>
          <a:prstGeom prst="rect">
            <a:avLst/>
          </a:prstGeom>
          <a:no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g27f27d03953_0_40"/>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Suivi de l'empreinte du personnel DREAMS</a:t>
            </a:r>
          </a:p>
        </p:txBody>
      </p:sp>
      <p:sp>
        <p:nvSpPr>
          <p:cNvPr id="600" name="Google Shape;600;g27f27d03953_0_4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32</a:t>
            </a:fld>
            <a:endParaRPr lang="en"/>
          </a:p>
        </p:txBody>
      </p:sp>
      <p:sp>
        <p:nvSpPr>
          <p:cNvPr id="601" name="Google Shape;601;g27f27d03953_0_40"/>
          <p:cNvSpPr/>
          <p:nvPr/>
        </p:nvSpPr>
        <p:spPr>
          <a:xfrm rot="-2066788">
            <a:off x="2563258" y="1473270"/>
            <a:ext cx="542045" cy="220344"/>
          </a:xfrm>
          <a:prstGeom prst="left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2" name="Google Shape;602;g27f27d03953_0_40"/>
          <p:cNvPicPr preferRelativeResize="0"/>
          <p:nvPr/>
        </p:nvPicPr>
        <p:blipFill>
          <a:blip r:embed="rId3">
            <a:alphaModFix/>
          </a:blip>
          <a:stretch>
            <a:fillRect/>
          </a:stretch>
        </p:blipFill>
        <p:spPr>
          <a:xfrm>
            <a:off x="365500" y="686998"/>
            <a:ext cx="1761700" cy="3097650"/>
          </a:xfrm>
          <a:prstGeom prst="rect">
            <a:avLst/>
          </a:prstGeom>
          <a:noFill/>
          <a:ln>
            <a:noFill/>
          </a:ln>
        </p:spPr>
      </p:pic>
      <p:sp>
        <p:nvSpPr>
          <p:cNvPr id="603" name="Google Shape;603;g27f27d03953_0_40"/>
          <p:cNvSpPr txBox="1"/>
          <p:nvPr/>
        </p:nvSpPr>
        <p:spPr>
          <a:xfrm>
            <a:off x="159300" y="4498150"/>
            <a:ext cx="1615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00"/>
              <a:buFont typeface="Arial"/>
              <a:buNone/>
            </a:pPr>
            <a:r>
              <a:rPr lang="fr-FR" sz="1300" b="1">
                <a:solidFill>
                  <a:schemeClr val="accent6"/>
                </a:solidFill>
              </a:rPr>
              <a:t>NOUVEAU</a:t>
            </a:r>
          </a:p>
        </p:txBody>
      </p:sp>
      <p:sp>
        <p:nvSpPr>
          <p:cNvPr id="604" name="Google Shape;604;g27f27d03953_0_40"/>
          <p:cNvSpPr txBox="1"/>
          <p:nvPr/>
        </p:nvSpPr>
        <p:spPr>
          <a:xfrm>
            <a:off x="159300" y="41700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8"/>
        <p:cNvGrpSpPr/>
        <p:nvPr/>
      </p:nvGrpSpPr>
      <p:grpSpPr>
        <a:xfrm>
          <a:off x="0" y="0"/>
          <a:ext cx="0" cy="0"/>
          <a:chOff x="0" y="0"/>
          <a:chExt cx="0" cy="0"/>
        </a:xfrm>
      </p:grpSpPr>
      <p:sp>
        <p:nvSpPr>
          <p:cNvPr id="609" name="Google Shape;609;p49"/>
          <p:cNvSpPr txBox="1">
            <a:spLocks noGrp="1"/>
          </p:cNvSpPr>
          <p:nvPr>
            <p:ph type="title"/>
          </p:nvPr>
        </p:nvSpPr>
        <p:spPr>
          <a:xfrm>
            <a:off x="164125" y="3337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Éléments de données du modèle : </a:t>
            </a:r>
            <a:r>
              <a:rPr lang="fr-FR" i="1" dirty="0">
                <a:solidFill>
                  <a:schemeClr val="lt2"/>
                </a:solidFill>
              </a:rPr>
              <a:t>Domaine de programme principal</a:t>
            </a:r>
            <a:r>
              <a:rPr lang="fr-FR" i="1" dirty="0">
                <a:solidFill>
                  <a:srgbClr val="E69138"/>
                </a:solidFill>
              </a:rPr>
              <a:t> </a:t>
            </a:r>
          </a:p>
        </p:txBody>
      </p:sp>
      <p:sp>
        <p:nvSpPr>
          <p:cNvPr id="610" name="Google Shape;610;p49"/>
          <p:cNvSpPr txBox="1"/>
          <p:nvPr/>
        </p:nvSpPr>
        <p:spPr>
          <a:xfrm>
            <a:off x="3714350" y="973175"/>
            <a:ext cx="5306700" cy="3957463"/>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800"/>
              <a:buFont typeface="Arial"/>
              <a:buNone/>
            </a:pPr>
            <a:r>
              <a:rPr lang="fr-FR" sz="1600" b="0" i="0" u="none" strike="noStrike" cap="none" dirty="0">
                <a:solidFill>
                  <a:schemeClr val="dk1"/>
                </a:solidFill>
                <a:latin typeface="Arial"/>
                <a:ea typeface="Arial"/>
                <a:cs typeface="Arial"/>
                <a:sym typeface="Arial"/>
              </a:rPr>
              <a:t>Sélectionnez le principal domaine de programme PEPFAR que le personnel individuel soutient.  </a:t>
            </a:r>
          </a:p>
          <a:p>
            <a:pPr marL="342900" marR="0" lvl="0" indent="-317500"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Si la personne soutient plusieurs domaines de programme, veuillez sélectionner celui qui occupe la majorité de son temps. </a:t>
            </a:r>
          </a:p>
          <a:p>
            <a:pPr marL="577850" marR="0" lvl="2" indent="-203200" algn="l" rtl="0">
              <a:lnSpc>
                <a:spcPct val="90000"/>
              </a:lnSpc>
              <a:spcBef>
                <a:spcPts val="5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Si la personne soutient deux domaines de manière égale, veuillez en sélectionner un à signaler. L'autre peut être répertorié dans la section des commentaires, si vous le souhaitez.</a:t>
            </a:r>
          </a:p>
          <a:p>
            <a:pPr marL="342900" marR="0" lvl="0" indent="-317500"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Seuls les travailleurs qui soutiennent le travail dans une communauté ou une installation (y compris les </a:t>
            </a:r>
            <a:r>
              <a:rPr lang="fr-FR" sz="1600" b="0" i="0" u="none" strike="noStrike" cap="none" dirty="0" err="1">
                <a:solidFill>
                  <a:schemeClr val="dk1"/>
                </a:solidFill>
                <a:latin typeface="Arial"/>
                <a:ea typeface="Arial"/>
                <a:cs typeface="Arial"/>
                <a:sym typeface="Arial"/>
              </a:rPr>
              <a:t>rovers</a:t>
            </a:r>
            <a:r>
              <a:rPr lang="fr-FR" sz="1600" b="0" i="0" u="none" strike="noStrike" cap="none" dirty="0">
                <a:solidFill>
                  <a:schemeClr val="dk1"/>
                </a:solidFill>
                <a:latin typeface="Arial"/>
                <a:ea typeface="Arial"/>
                <a:cs typeface="Arial"/>
                <a:sym typeface="Arial"/>
              </a:rPr>
              <a:t>) peuvent sélectionner un domaine de programme au niveau du site. Tous les autres doivent sélectionner un domaine de programme </a:t>
            </a:r>
            <a:br>
              <a:rPr lang="fr-FR" sz="1600" b="0" i="0" u="none" strike="noStrike" cap="none" dirty="0">
                <a:solidFill>
                  <a:schemeClr val="dk1"/>
                </a:solidFill>
                <a:latin typeface="Arial"/>
                <a:ea typeface="Arial"/>
                <a:cs typeface="Arial"/>
                <a:sym typeface="Arial"/>
              </a:rPr>
            </a:br>
            <a:r>
              <a:rPr lang="fr-FR" sz="1600" b="0" i="0" u="none" strike="noStrike" cap="none" dirty="0">
                <a:solidFill>
                  <a:schemeClr val="dk1"/>
                </a:solidFill>
                <a:latin typeface="Arial"/>
                <a:ea typeface="Arial"/>
                <a:cs typeface="Arial"/>
                <a:sym typeface="Arial"/>
              </a:rPr>
              <a:t>ci-dessus.</a:t>
            </a:r>
          </a:p>
        </p:txBody>
      </p:sp>
      <p:sp>
        <p:nvSpPr>
          <p:cNvPr id="611" name="Google Shape;611;p4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33</a:t>
            </a:fld>
            <a:endParaRPr lang="en"/>
          </a:p>
        </p:txBody>
      </p:sp>
      <p:sp>
        <p:nvSpPr>
          <p:cNvPr id="612" name="Google Shape;612;p49"/>
          <p:cNvSpPr txBox="1"/>
          <p:nvPr/>
        </p:nvSpPr>
        <p:spPr>
          <a:xfrm>
            <a:off x="212375" y="3695975"/>
            <a:ext cx="1615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FR" sz="1300" b="1">
                <a:solidFill>
                  <a:srgbClr val="CC4125"/>
                </a:solidFill>
              </a:rPr>
              <a:t>RAFFINÉ</a:t>
            </a:r>
          </a:p>
        </p:txBody>
      </p:sp>
      <p:sp>
        <p:nvSpPr>
          <p:cNvPr id="613" name="Google Shape;613;p49"/>
          <p:cNvSpPr txBox="1"/>
          <p:nvPr/>
        </p:nvSpPr>
        <p:spPr>
          <a:xfrm>
            <a:off x="212375" y="33678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
        <p:nvSpPr>
          <p:cNvPr id="614" name="Google Shape;614;p49"/>
          <p:cNvSpPr txBox="1"/>
          <p:nvPr/>
        </p:nvSpPr>
        <p:spPr>
          <a:xfrm>
            <a:off x="275925" y="4149325"/>
            <a:ext cx="3438300" cy="831300"/>
          </a:xfrm>
          <a:prstGeom prst="rect">
            <a:avLst/>
          </a:prstGeom>
          <a:solidFill>
            <a:schemeClr val="accent6"/>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strike="noStrike" cap="none" dirty="0">
                <a:solidFill>
                  <a:schemeClr val="lt1"/>
                </a:solidFill>
                <a:latin typeface="Arial"/>
                <a:ea typeface="Arial"/>
                <a:cs typeface="Arial"/>
                <a:sym typeface="Arial"/>
              </a:rPr>
              <a:t>Pour la liste complète des définitions des titres d'emploi, veuillez vous référer au manuel d'inventaire des HRH </a:t>
            </a:r>
            <a:r>
              <a:rPr lang="fr-FR" sz="1400" b="0" i="0" strike="noStrike" cap="none" dirty="0">
                <a:solidFill>
                  <a:schemeClr val="lt1"/>
                </a:solidFill>
                <a:latin typeface="Arial"/>
                <a:ea typeface="Arial"/>
                <a:cs typeface="Arial"/>
                <a:sym typeface="Arial"/>
                <a:hlinkClick r:id="rId3"/>
              </a:rPr>
              <a:t>ici</a:t>
            </a:r>
            <a:endParaRPr lang="fr-FR" sz="1400" b="0" i="0" strike="noStrike" cap="none" dirty="0">
              <a:solidFill>
                <a:schemeClr val="lt1"/>
              </a:solidFill>
              <a:latin typeface="Arial"/>
              <a:ea typeface="Arial"/>
              <a:cs typeface="Arial"/>
              <a:sym typeface="Arial"/>
            </a:endParaRPr>
          </a:p>
        </p:txBody>
      </p:sp>
      <p:pic>
        <p:nvPicPr>
          <p:cNvPr id="615" name="Google Shape;615;p49"/>
          <p:cNvPicPr preferRelativeResize="0"/>
          <p:nvPr/>
        </p:nvPicPr>
        <p:blipFill>
          <a:blip r:embed="rId4">
            <a:alphaModFix/>
          </a:blip>
          <a:stretch>
            <a:fillRect/>
          </a:stretch>
        </p:blipFill>
        <p:spPr>
          <a:xfrm>
            <a:off x="164125" y="1149550"/>
            <a:ext cx="3409551" cy="189905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300d0573325_0_16"/>
          <p:cNvSpPr txBox="1">
            <a:spLocks noGrp="1"/>
          </p:cNvSpPr>
          <p:nvPr>
            <p:ph type="title"/>
          </p:nvPr>
        </p:nvSpPr>
        <p:spPr>
          <a:xfrm>
            <a:off x="685804" y="103385"/>
            <a:ext cx="7772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sz="2000" dirty="0">
                <a:solidFill>
                  <a:schemeClr val="dk2"/>
                </a:solidFill>
              </a:rPr>
              <a:t>Domaine de programme principal Gestion du programme PI</a:t>
            </a:r>
          </a:p>
        </p:txBody>
      </p:sp>
      <p:sp>
        <p:nvSpPr>
          <p:cNvPr id="621" name="Google Shape;621;g300d0573325_0_16"/>
          <p:cNvSpPr txBox="1">
            <a:spLocks noGrp="1"/>
          </p:cNvSpPr>
          <p:nvPr>
            <p:ph type="body" idx="1"/>
          </p:nvPr>
        </p:nvSpPr>
        <p:spPr>
          <a:xfrm>
            <a:off x="196625" y="503350"/>
            <a:ext cx="8706300" cy="4537800"/>
          </a:xfrm>
          <a:prstGeom prst="rect">
            <a:avLst/>
          </a:prstGeom>
        </p:spPr>
        <p:txBody>
          <a:bodyPr spcFirstLastPara="1" wrap="square" lIns="91425" tIns="91425" rIns="91425" bIns="91425" anchor="t" anchorCtr="0">
            <a:noAutofit/>
          </a:bodyPr>
          <a:lstStyle/>
          <a:p>
            <a:pPr marL="457200" lvl="0" indent="-336550" algn="l" rtl="0">
              <a:lnSpc>
                <a:spcPct val="90000"/>
              </a:lnSpc>
              <a:spcBef>
                <a:spcPts val="1000"/>
              </a:spcBef>
              <a:spcAft>
                <a:spcPts val="0"/>
              </a:spcAft>
              <a:buClr>
                <a:schemeClr val="dk1"/>
              </a:buClr>
              <a:buSzPts val="1700"/>
              <a:buChar char="•"/>
            </a:pPr>
            <a:r>
              <a:rPr lang="fr-FR" sz="1400" dirty="0">
                <a:solidFill>
                  <a:schemeClr val="dk1"/>
                </a:solidFill>
              </a:rPr>
              <a:t>Le domaine de programme principal « Gestion de programme » ne doit être sélectionné que pour le personnel dont le travail soutient principalement </a:t>
            </a:r>
            <a:r>
              <a:rPr lang="fr-FR" sz="1400" b="1" dirty="0">
                <a:solidFill>
                  <a:schemeClr val="dk1"/>
                </a:solidFill>
              </a:rPr>
              <a:t>la gestion du programme des partenaires de mise en œuvre (IP PM), c'est-à-dire la gestion du mécanisme aux fins de la planification, de la coordination et de la gestion du travail programmatique de la subvention fédérale accordée à un IP</a:t>
            </a:r>
            <a:r>
              <a:rPr lang="fr-FR" sz="1400" dirty="0">
                <a:solidFill>
                  <a:schemeClr val="dk1"/>
                </a:solidFill>
              </a:rPr>
              <a:t>. </a:t>
            </a:r>
          </a:p>
          <a:p>
            <a:pPr marL="457200" lvl="0" indent="-336550" algn="l" rtl="0">
              <a:lnSpc>
                <a:spcPct val="90000"/>
              </a:lnSpc>
              <a:spcBef>
                <a:spcPts val="0"/>
              </a:spcBef>
              <a:spcAft>
                <a:spcPts val="0"/>
              </a:spcAft>
              <a:buClr>
                <a:schemeClr val="dk1"/>
              </a:buClr>
              <a:buSzPts val="1700"/>
              <a:buChar char="•"/>
            </a:pPr>
            <a:r>
              <a:rPr lang="fr-FR" sz="1400" dirty="0">
                <a:solidFill>
                  <a:schemeClr val="dk1"/>
                </a:solidFill>
              </a:rPr>
              <a:t>Exclut le personnel au niveau du site qui gère ou supervise les services. </a:t>
            </a:r>
          </a:p>
          <a:p>
            <a:pPr marL="914400" lvl="1" indent="-336550" algn="l" rtl="0">
              <a:lnSpc>
                <a:spcPct val="90000"/>
              </a:lnSpc>
              <a:spcBef>
                <a:spcPts val="0"/>
              </a:spcBef>
              <a:spcAft>
                <a:spcPts val="0"/>
              </a:spcAft>
              <a:buClr>
                <a:schemeClr val="dk1"/>
              </a:buClr>
              <a:buSzPts val="1700"/>
              <a:buChar char="–"/>
            </a:pPr>
            <a:r>
              <a:rPr lang="fr-FR" sz="1400" dirty="0">
                <a:solidFill>
                  <a:schemeClr val="dk1"/>
                </a:solidFill>
              </a:rPr>
              <a:t>Le personnel de gestion de programme IP est celui qui s'occupe principalement de la gestion des mécanismes et du personnel de soutien affecté exclusivement à la subvention PEPFAR en question (par exemple, la haute direction et le personnel administratif, financier/comptable et juridique). Les travailleurs de la santé, les conseillers techniques, le personnel de saisie de données et le personnel de mise en œuvre du programme pour les domaines de programme au niveau du site ne doivent pas être déclarés comme étant de la gestion de programme. </a:t>
            </a:r>
          </a:p>
          <a:p>
            <a:pPr marL="914400" lvl="0" indent="0" algn="l" rtl="0">
              <a:lnSpc>
                <a:spcPct val="90000"/>
              </a:lnSpc>
              <a:spcBef>
                <a:spcPts val="0"/>
              </a:spcBef>
              <a:spcAft>
                <a:spcPts val="0"/>
              </a:spcAft>
              <a:buNone/>
            </a:pPr>
            <a:endParaRPr sz="1400" dirty="0">
              <a:solidFill>
                <a:schemeClr val="dk1"/>
              </a:solidFill>
            </a:endParaRPr>
          </a:p>
          <a:p>
            <a:pPr indent="-336550">
              <a:lnSpc>
                <a:spcPct val="90000"/>
              </a:lnSpc>
              <a:spcBef>
                <a:spcPts val="1000"/>
              </a:spcBef>
              <a:buClr>
                <a:schemeClr val="dk1"/>
              </a:buClr>
              <a:buSzPts val="1700"/>
            </a:pPr>
            <a:r>
              <a:rPr lang="fr-FR" sz="1400" dirty="0">
                <a:solidFill>
                  <a:schemeClr val="dk1"/>
                </a:solidFill>
              </a:rPr>
              <a:t>Veuillez noter : Seuls les travailleurs qui soutiennent le travail dans une communauté ou un établissement (y compris les travailleurs itinérants) peuvent sélectionner un domaine de programme au niveau du site, conformément à la définition des classifications financières du niveau du site. Tous les autres doivent sélectionner un domaine de programme ci-dessus.</a:t>
            </a:r>
          </a:p>
          <a:p>
            <a:pPr marL="0" lvl="0" indent="0" algn="l" rtl="0">
              <a:lnSpc>
                <a:spcPct val="90000"/>
              </a:lnSpc>
              <a:spcBef>
                <a:spcPts val="1000"/>
              </a:spcBef>
              <a:spcAft>
                <a:spcPts val="0"/>
              </a:spcAft>
              <a:buNone/>
            </a:pPr>
            <a:r>
              <a:rPr lang="fr-FR" sz="1400" dirty="0">
                <a:solidFill>
                  <a:schemeClr val="dk1"/>
                </a:solidFill>
              </a:rPr>
              <a:t>Cette mise à jour aligne la définition de la gestion du programme IP HRH sur le Guide des classifications financières. </a:t>
            </a:r>
          </a:p>
        </p:txBody>
      </p:sp>
      <p:sp>
        <p:nvSpPr>
          <p:cNvPr id="622" name="Google Shape;622;g300d0573325_0_16"/>
          <p:cNvSpPr txBox="1">
            <a:spLocks noGrp="1"/>
          </p:cNvSpPr>
          <p:nvPr>
            <p:ph type="sldNum" idx="12"/>
          </p:nvPr>
        </p:nvSpPr>
        <p:spPr>
          <a:xfrm>
            <a:off x="6858000" y="4806072"/>
            <a:ext cx="2133600" cy="18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Cabin"/>
                <a:ea typeface="Cabin"/>
                <a:cs typeface="Cabin"/>
                <a:sym typeface="Cabin"/>
              </a:rPr>
              <a:t>34</a:t>
            </a:fld>
            <a:endParaRPr lang="en">
              <a:latin typeface="Cabin"/>
              <a:ea typeface="Cabin"/>
              <a:cs typeface="Cabin"/>
              <a:sym typeface="Cabi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6"/>
        <p:cNvGrpSpPr/>
        <p:nvPr/>
      </p:nvGrpSpPr>
      <p:grpSpPr>
        <a:xfrm>
          <a:off x="0" y="0"/>
          <a:ext cx="0" cy="0"/>
          <a:chOff x="0" y="0"/>
          <a:chExt cx="0" cy="0"/>
        </a:xfrm>
      </p:grpSpPr>
      <p:sp>
        <p:nvSpPr>
          <p:cNvPr id="627" name="Google Shape;627;p50"/>
          <p:cNvSpPr txBox="1">
            <a:spLocks noGrp="1"/>
          </p:cNvSpPr>
          <p:nvPr>
            <p:ph type="title"/>
          </p:nvPr>
        </p:nvSpPr>
        <p:spPr>
          <a:xfrm>
            <a:off x="174962" y="-152400"/>
            <a:ext cx="8520600" cy="616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Présentation des options du domaine de programme</a:t>
            </a:r>
          </a:p>
        </p:txBody>
      </p:sp>
      <p:sp>
        <p:nvSpPr>
          <p:cNvPr id="628" name="Google Shape;628;p5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35</a:t>
            </a:fld>
            <a:endParaRPr lang="en"/>
          </a:p>
        </p:txBody>
      </p:sp>
      <p:graphicFrame>
        <p:nvGraphicFramePr>
          <p:cNvPr id="629" name="Google Shape;629;p50"/>
          <p:cNvGraphicFramePr/>
          <p:nvPr>
            <p:extLst>
              <p:ext uri="{D42A27DB-BD31-4B8C-83A1-F6EECF244321}">
                <p14:modId xmlns:p14="http://schemas.microsoft.com/office/powerpoint/2010/main" val="927955400"/>
              </p:ext>
            </p:extLst>
          </p:nvPr>
        </p:nvGraphicFramePr>
        <p:xfrm>
          <a:off x="345513" y="388920"/>
          <a:ext cx="8520600" cy="4754580"/>
        </p:xfrm>
        <a:graphic>
          <a:graphicData uri="http://schemas.openxmlformats.org/drawingml/2006/table">
            <a:tbl>
              <a:tblPr>
                <a:noFill/>
                <a:tableStyleId>{5A7E7CD6-C929-4EC5-A59C-177CB4DFDF39}</a:tableStyleId>
              </a:tblPr>
              <a:tblGrid>
                <a:gridCol w="1249250">
                  <a:extLst>
                    <a:ext uri="{9D8B030D-6E8A-4147-A177-3AD203B41FA5}">
                      <a16:colId xmlns:a16="http://schemas.microsoft.com/office/drawing/2014/main" val="20000"/>
                    </a:ext>
                  </a:extLst>
                </a:gridCol>
                <a:gridCol w="1150850">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gridCol w="1118850">
                  <a:extLst>
                    <a:ext uri="{9D8B030D-6E8A-4147-A177-3AD203B41FA5}">
                      <a16:colId xmlns:a16="http://schemas.microsoft.com/office/drawing/2014/main" val="20003"/>
                    </a:ext>
                  </a:extLst>
                </a:gridCol>
                <a:gridCol w="1758125">
                  <a:extLst>
                    <a:ext uri="{9D8B030D-6E8A-4147-A177-3AD203B41FA5}">
                      <a16:colId xmlns:a16="http://schemas.microsoft.com/office/drawing/2014/main" val="20004"/>
                    </a:ext>
                  </a:extLst>
                </a:gridCol>
                <a:gridCol w="2111875">
                  <a:extLst>
                    <a:ext uri="{9D8B030D-6E8A-4147-A177-3AD203B41FA5}">
                      <a16:colId xmlns:a16="http://schemas.microsoft.com/office/drawing/2014/main" val="20005"/>
                    </a:ext>
                  </a:extLst>
                </a:gridCol>
              </a:tblGrid>
              <a:tr h="217000">
                <a:tc gridSpan="4">
                  <a:txBody>
                    <a:bodyPr/>
                    <a:lstStyle/>
                    <a:p>
                      <a:pPr marL="0" marR="0" lvl="0" indent="0" algn="ctr" rtl="0">
                        <a:lnSpc>
                          <a:spcPct val="100000"/>
                        </a:lnSpc>
                        <a:spcBef>
                          <a:spcPts val="0"/>
                        </a:spcBef>
                        <a:spcAft>
                          <a:spcPts val="0"/>
                        </a:spcAft>
                        <a:buClr>
                          <a:srgbClr val="000000"/>
                        </a:buClr>
                        <a:buSzPts val="1000"/>
                        <a:buFont typeface="Arial"/>
                        <a:buNone/>
                      </a:pPr>
                      <a:r>
                        <a:rPr lang="fr-FR" sz="1000" b="1" u="none" strike="noStrike" cap="none" dirty="0">
                          <a:solidFill>
                            <a:schemeClr val="lt1"/>
                          </a:solidFill>
                        </a:rPr>
                        <a:t>Au niveau du site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a:lnSpc>
                          <a:spcPct val="100000"/>
                        </a:lnSpc>
                        <a:spcBef>
                          <a:spcPts val="0"/>
                        </a:spcBef>
                        <a:spcAft>
                          <a:spcPts val="0"/>
                        </a:spcAft>
                        <a:buNone/>
                      </a:pPr>
                      <a:r>
                        <a:rPr lang="fr-FR" sz="1000" b="1" u="none" strike="noStrike" cap="none" dirty="0">
                          <a:solidFill>
                            <a:schemeClr val="lt1"/>
                          </a:solidFill>
                        </a:rPr>
                        <a:t>Hors site</a:t>
                      </a: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endParaRPr lang="fr-FR"/>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dirty="0">
                          <a:solidFill>
                            <a:schemeClr val="dk1"/>
                          </a:solidFill>
                        </a:rPr>
                        <a:t>Prévention (PREV)</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dirty="0">
                          <a:solidFill>
                            <a:schemeClr val="dk1"/>
                          </a:solidFill>
                        </a:rPr>
                        <a:t>Socioéconomique (SE)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dirty="0">
                          <a:solidFill>
                            <a:schemeClr val="dk1"/>
                          </a:solidFill>
                        </a:rPr>
                        <a:t>Dépistage (HTS)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dirty="0">
                          <a:solidFill>
                            <a:schemeClr val="dk1"/>
                          </a:solidFill>
                        </a:rPr>
                        <a:t>Soins et traitement (C&amp;T)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hMerge="1">
                  <a:txBody>
                    <a:bodyPr/>
                    <a:lstStyle/>
                    <a:p>
                      <a:endParaRPr lang="fr-FR"/>
                    </a:p>
                  </a:txBody>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Mobilisation communautaire, changement de comportement et de normes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Gestion de cas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Fréquence des rapports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Services cliniques 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Sécurité de l'approvisionnement en sang</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Politique, planification, coordination et gestion des programmes de contrôle des maladies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Programmes de préservatifs et de lubrifiants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Renforcement économique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Tests en établissement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Médicaments anti-VIH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HMIS, surveillance et recherche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Gestion de la chaîne d'approvisionnement et d'approvisionnement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Traitement assisté par médicaments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Aide à l'éducation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HTS Généraux</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Services de laboratoire 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Ressources humaines pour la santé</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Renforcement de la gestion des finances publiques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err="1"/>
                        <a:t>PrEP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Alimentation et nutrition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C&amp;T Généraux</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Sécurité des injections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800" u="none" strike="noStrike" cap="none" dirty="0">
                          <a:solidFill>
                            <a:schemeClr val="dk1"/>
                          </a:solidFill>
                        </a:rPr>
                        <a:t>Lois, réglementation et environnement politique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Prévention primaire du VIH et de la violence sexuelle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Législation, droits de l'homme et protection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dirty="0">
                          <a:solidFill>
                            <a:srgbClr val="E69138"/>
                          </a:solidFill>
                        </a:rPr>
                        <a:t>HIV/TB</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Renforcement des systèmes de laboratoire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Général au-dessus du site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VMMC</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Soutien psychosocial</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02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dirty="0"/>
                        <a:t>Conditions socioéconomiques générales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0225">
                <a:tc gridSpan="6">
                  <a:txBody>
                    <a:bodyPr/>
                    <a:lstStyle/>
                    <a:p>
                      <a:pPr marL="0" marR="0" lvl="0" indent="0" algn="ctr" rtl="0">
                        <a:lnSpc>
                          <a:spcPct val="100000"/>
                        </a:lnSpc>
                        <a:spcBef>
                          <a:spcPts val="0"/>
                        </a:spcBef>
                        <a:spcAft>
                          <a:spcPts val="0"/>
                        </a:spcAft>
                        <a:buClr>
                          <a:srgbClr val="000000"/>
                        </a:buClr>
                        <a:buSzPts val="800"/>
                        <a:buFont typeface="Arial"/>
                        <a:buNone/>
                      </a:pPr>
                      <a:r>
                        <a:rPr lang="fr-FR" sz="800" u="none" strike="noStrike" cap="none" dirty="0"/>
                        <a:t>Gestion du programme IP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bl>
          </a:graphicData>
        </a:graphic>
      </p:graphicFrame>
      <p:cxnSp>
        <p:nvCxnSpPr>
          <p:cNvPr id="630" name="Google Shape;630;p50"/>
          <p:cNvCxnSpPr/>
          <p:nvPr/>
        </p:nvCxnSpPr>
        <p:spPr>
          <a:xfrm rot="10800000">
            <a:off x="4264713" y="3842525"/>
            <a:ext cx="341100" cy="364200"/>
          </a:xfrm>
          <a:prstGeom prst="straightConnector1">
            <a:avLst/>
          </a:prstGeom>
          <a:noFill/>
          <a:ln w="19050" cap="flat" cmpd="sng">
            <a:solidFill>
              <a:schemeClr val="lt2"/>
            </a:solidFill>
            <a:prstDash val="solid"/>
            <a:round/>
            <a:headEnd type="none" w="sm" len="sm"/>
            <a:tailEnd type="triangle" w="med" len="med"/>
          </a:ln>
        </p:spPr>
      </p:cxnSp>
      <p:sp>
        <p:nvSpPr>
          <p:cNvPr id="631" name="Google Shape;631;p50"/>
          <p:cNvSpPr txBox="1"/>
          <p:nvPr/>
        </p:nvSpPr>
        <p:spPr>
          <a:xfrm>
            <a:off x="4658375" y="3678275"/>
            <a:ext cx="1891200" cy="692700"/>
          </a:xfrm>
          <a:prstGeom prst="rect">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rgbClr val="000000"/>
                </a:solidFill>
                <a:latin typeface="Arial"/>
                <a:ea typeface="Arial"/>
                <a:cs typeface="Arial"/>
                <a:sym typeface="Arial"/>
              </a:rPr>
              <a:t>Se réfère aux services cliniques liés aux soins intégrés du VIH/TB</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5"/>
        <p:cNvGrpSpPr/>
        <p:nvPr/>
      </p:nvGrpSpPr>
      <p:grpSpPr>
        <a:xfrm>
          <a:off x="0" y="0"/>
          <a:ext cx="0" cy="0"/>
          <a:chOff x="0" y="0"/>
          <a:chExt cx="0" cy="0"/>
        </a:xfrm>
      </p:grpSpPr>
      <p:sp>
        <p:nvSpPr>
          <p:cNvPr id="636" name="Google Shape;636;g27dea430854_1_3"/>
          <p:cNvSpPr txBox="1">
            <a:spLocks noGrp="1"/>
          </p:cNvSpPr>
          <p:nvPr>
            <p:ph type="title"/>
          </p:nvPr>
        </p:nvSpPr>
        <p:spPr>
          <a:xfrm>
            <a:off x="198800" y="-85725"/>
            <a:ext cx="8520600" cy="56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Présentation des options du domaine de programme</a:t>
            </a:r>
          </a:p>
        </p:txBody>
      </p:sp>
      <p:sp>
        <p:nvSpPr>
          <p:cNvPr id="637" name="Google Shape;637;g27dea430854_1_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36</a:t>
            </a:fld>
            <a:endParaRPr lang="en"/>
          </a:p>
        </p:txBody>
      </p:sp>
      <p:graphicFrame>
        <p:nvGraphicFramePr>
          <p:cNvPr id="638" name="Google Shape;638;g27dea430854_1_3"/>
          <p:cNvGraphicFramePr/>
          <p:nvPr>
            <p:extLst>
              <p:ext uri="{D42A27DB-BD31-4B8C-83A1-F6EECF244321}">
                <p14:modId xmlns:p14="http://schemas.microsoft.com/office/powerpoint/2010/main" val="2838183943"/>
              </p:ext>
            </p:extLst>
          </p:nvPr>
        </p:nvGraphicFramePr>
        <p:xfrm>
          <a:off x="306200" y="388920"/>
          <a:ext cx="8520600" cy="4754580"/>
        </p:xfrm>
        <a:graphic>
          <a:graphicData uri="http://schemas.openxmlformats.org/drawingml/2006/table">
            <a:tbl>
              <a:tblPr>
                <a:noFill/>
                <a:tableStyleId>{5A7E7CD6-C929-4EC5-A59C-177CB4DFDF39}</a:tableStyleId>
              </a:tblPr>
              <a:tblGrid>
                <a:gridCol w="1249250">
                  <a:extLst>
                    <a:ext uri="{9D8B030D-6E8A-4147-A177-3AD203B41FA5}">
                      <a16:colId xmlns:a16="http://schemas.microsoft.com/office/drawing/2014/main" val="20000"/>
                    </a:ext>
                  </a:extLst>
                </a:gridCol>
                <a:gridCol w="1150850">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gridCol w="1118850">
                  <a:extLst>
                    <a:ext uri="{9D8B030D-6E8A-4147-A177-3AD203B41FA5}">
                      <a16:colId xmlns:a16="http://schemas.microsoft.com/office/drawing/2014/main" val="20003"/>
                    </a:ext>
                  </a:extLst>
                </a:gridCol>
                <a:gridCol w="1758125">
                  <a:extLst>
                    <a:ext uri="{9D8B030D-6E8A-4147-A177-3AD203B41FA5}">
                      <a16:colId xmlns:a16="http://schemas.microsoft.com/office/drawing/2014/main" val="20004"/>
                    </a:ext>
                  </a:extLst>
                </a:gridCol>
                <a:gridCol w="2111875">
                  <a:extLst>
                    <a:ext uri="{9D8B030D-6E8A-4147-A177-3AD203B41FA5}">
                      <a16:colId xmlns:a16="http://schemas.microsoft.com/office/drawing/2014/main" val="20005"/>
                    </a:ext>
                  </a:extLst>
                </a:gridCol>
              </a:tblGrid>
              <a:tr h="217000">
                <a:tc gridSpan="4">
                  <a:txBody>
                    <a:bodyPr/>
                    <a:lstStyle/>
                    <a:p>
                      <a:pPr marL="0" marR="0" lvl="0" indent="0" algn="ctr" rtl="0">
                        <a:lnSpc>
                          <a:spcPct val="100000"/>
                        </a:lnSpc>
                        <a:spcBef>
                          <a:spcPts val="0"/>
                        </a:spcBef>
                        <a:spcAft>
                          <a:spcPts val="0"/>
                        </a:spcAft>
                        <a:buClr>
                          <a:srgbClr val="000000"/>
                        </a:buClr>
                        <a:buSzPts val="1000"/>
                        <a:buFont typeface="Arial"/>
                        <a:buNone/>
                      </a:pPr>
                      <a:r>
                        <a:rPr lang="fr-FR" sz="1000" b="1" u="none" strike="noStrike" cap="none" dirty="0">
                          <a:solidFill>
                            <a:schemeClr val="lt1"/>
                          </a:solidFill>
                        </a:rPr>
                        <a:t>Au niveau du site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fr-FR" sz="1000" b="1" u="none" strike="noStrike" cap="none" dirty="0">
                          <a:solidFill>
                            <a:schemeClr val="lt1"/>
                          </a:solidFill>
                        </a:rPr>
                        <a:t>Au-dessus</a:t>
                      </a: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endParaRPr lang="fr-FR"/>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Prévention (PREV)</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Socioéconomique (SE)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Dépistage (HTS)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Soins et traitement (C&amp;T)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hMerge="1">
                  <a:txBody>
                    <a:bodyPr/>
                    <a:lstStyle/>
                    <a:p>
                      <a:endParaRPr lang="fr-FR"/>
                    </a:p>
                  </a:txBody>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Mobilisation communautaire, changement de comportement et de normes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Gestion de cas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Fréquence des rapports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Services cliniques 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Sécurité de l'approvisionnement en sang</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Politique, planification, coordination et gestion des programmes de contrôle des maladies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Programmes de préservatifs et de lubrifiants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Renforcement économique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Tests en établissement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Médicaments anti-VIH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HMIS, surveillance et recherche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Gestion de la chaîne d'approvisionnement et d'approvisionnement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Traitement assisté par médicaments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Aide à l'éducation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HTS Généraux</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Services de laboratoire 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Ressources humaines pour la santé</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Renforcement de la gestion des finances publiques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PrEP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Alimentation et nutrition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C&amp;T Généraux</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Sécurité des injections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800" u="none" strike="noStrike" cap="none">
                          <a:solidFill>
                            <a:schemeClr val="dk1"/>
                          </a:solidFill>
                        </a:rPr>
                        <a:t>Lois, réglementation et environnement politique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Prévention primaire du VIH et de la violence sexuelle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Législation, droits de l'homme et protection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rgbClr val="E69138"/>
                          </a:solidFill>
                        </a:rPr>
                        <a:t>HIV/TB</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Renforcement des systèmes de laboratoire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Général au-dessus du site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VMMC</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Soutien psychosocial</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02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Conditions socioéconomiques générales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0225">
                <a:tc gridSpan="6">
                  <a:txBody>
                    <a:bodyPr/>
                    <a:lstStyle/>
                    <a:p>
                      <a:pPr marL="0" marR="0" lvl="0" indent="0" algn="ctr" rtl="0">
                        <a:lnSpc>
                          <a:spcPct val="100000"/>
                        </a:lnSpc>
                        <a:spcBef>
                          <a:spcPts val="0"/>
                        </a:spcBef>
                        <a:spcAft>
                          <a:spcPts val="0"/>
                        </a:spcAft>
                        <a:buClr>
                          <a:srgbClr val="000000"/>
                        </a:buClr>
                        <a:buSzPts val="800"/>
                        <a:buFont typeface="Arial"/>
                        <a:buNone/>
                      </a:pPr>
                      <a:r>
                        <a:rPr lang="fr-FR" sz="800" u="none" strike="noStrike" cap="none" dirty="0"/>
                        <a:t>Gestion du programme IP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bl>
          </a:graphicData>
        </a:graphic>
      </p:graphicFrame>
      <p:sp>
        <p:nvSpPr>
          <p:cNvPr id="639" name="Google Shape;639;g27dea430854_1_3"/>
          <p:cNvSpPr/>
          <p:nvPr/>
        </p:nvSpPr>
        <p:spPr>
          <a:xfrm>
            <a:off x="4904600" y="725625"/>
            <a:ext cx="3922200" cy="31020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g27dea430854_1_3"/>
          <p:cNvSpPr txBox="1"/>
          <p:nvPr/>
        </p:nvSpPr>
        <p:spPr>
          <a:xfrm>
            <a:off x="4904600" y="3852875"/>
            <a:ext cx="3814800" cy="7851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1" u="none" strike="noStrike" cap="none">
                <a:solidFill>
                  <a:schemeClr val="lt2"/>
                </a:solidFill>
                <a:latin typeface="Arial"/>
                <a:ea typeface="Arial"/>
                <a:cs typeface="Arial"/>
                <a:sym typeface="Arial"/>
              </a:rPr>
              <a:t>Les activités du programme ASP ou de niveau supérieur font référence aux activités d'assistance technique visant à renforcer des domaines spécifiques du système de santé</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4"/>
        <p:cNvGrpSpPr/>
        <p:nvPr/>
      </p:nvGrpSpPr>
      <p:grpSpPr>
        <a:xfrm>
          <a:off x="0" y="0"/>
          <a:ext cx="0" cy="0"/>
          <a:chOff x="0" y="0"/>
          <a:chExt cx="0" cy="0"/>
        </a:xfrm>
      </p:grpSpPr>
      <p:sp>
        <p:nvSpPr>
          <p:cNvPr id="645" name="Google Shape;645;g27dea430854_1_11"/>
          <p:cNvSpPr txBox="1">
            <a:spLocks noGrp="1"/>
          </p:cNvSpPr>
          <p:nvPr>
            <p:ph type="title"/>
          </p:nvPr>
        </p:nvSpPr>
        <p:spPr>
          <a:xfrm>
            <a:off x="164125" y="133875"/>
            <a:ext cx="8520600" cy="56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Présentation des options du domaine de programme</a:t>
            </a:r>
          </a:p>
        </p:txBody>
      </p:sp>
      <p:sp>
        <p:nvSpPr>
          <p:cNvPr id="646" name="Google Shape;646;g27dea430854_1_1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37</a:t>
            </a:fld>
            <a:endParaRPr lang="en"/>
          </a:p>
        </p:txBody>
      </p:sp>
      <p:graphicFrame>
        <p:nvGraphicFramePr>
          <p:cNvPr id="647" name="Google Shape;647;g27dea430854_1_11"/>
          <p:cNvGraphicFramePr/>
          <p:nvPr>
            <p:extLst>
              <p:ext uri="{D42A27DB-BD31-4B8C-83A1-F6EECF244321}">
                <p14:modId xmlns:p14="http://schemas.microsoft.com/office/powerpoint/2010/main" val="70348137"/>
              </p:ext>
            </p:extLst>
          </p:nvPr>
        </p:nvGraphicFramePr>
        <p:xfrm>
          <a:off x="269250" y="754075"/>
          <a:ext cx="8520600" cy="4754580"/>
        </p:xfrm>
        <a:graphic>
          <a:graphicData uri="http://schemas.openxmlformats.org/drawingml/2006/table">
            <a:tbl>
              <a:tblPr>
                <a:noFill/>
                <a:tableStyleId>{5A7E7CD6-C929-4EC5-A59C-177CB4DFDF39}</a:tableStyleId>
              </a:tblPr>
              <a:tblGrid>
                <a:gridCol w="1249250">
                  <a:extLst>
                    <a:ext uri="{9D8B030D-6E8A-4147-A177-3AD203B41FA5}">
                      <a16:colId xmlns:a16="http://schemas.microsoft.com/office/drawing/2014/main" val="20000"/>
                    </a:ext>
                  </a:extLst>
                </a:gridCol>
                <a:gridCol w="1150850">
                  <a:extLst>
                    <a:ext uri="{9D8B030D-6E8A-4147-A177-3AD203B41FA5}">
                      <a16:colId xmlns:a16="http://schemas.microsoft.com/office/drawing/2014/main" val="20001"/>
                    </a:ext>
                  </a:extLst>
                </a:gridCol>
                <a:gridCol w="1131650">
                  <a:extLst>
                    <a:ext uri="{9D8B030D-6E8A-4147-A177-3AD203B41FA5}">
                      <a16:colId xmlns:a16="http://schemas.microsoft.com/office/drawing/2014/main" val="20002"/>
                    </a:ext>
                  </a:extLst>
                </a:gridCol>
                <a:gridCol w="1118850">
                  <a:extLst>
                    <a:ext uri="{9D8B030D-6E8A-4147-A177-3AD203B41FA5}">
                      <a16:colId xmlns:a16="http://schemas.microsoft.com/office/drawing/2014/main" val="20003"/>
                    </a:ext>
                  </a:extLst>
                </a:gridCol>
                <a:gridCol w="1758125">
                  <a:extLst>
                    <a:ext uri="{9D8B030D-6E8A-4147-A177-3AD203B41FA5}">
                      <a16:colId xmlns:a16="http://schemas.microsoft.com/office/drawing/2014/main" val="20004"/>
                    </a:ext>
                  </a:extLst>
                </a:gridCol>
                <a:gridCol w="2111875">
                  <a:extLst>
                    <a:ext uri="{9D8B030D-6E8A-4147-A177-3AD203B41FA5}">
                      <a16:colId xmlns:a16="http://schemas.microsoft.com/office/drawing/2014/main" val="20005"/>
                    </a:ext>
                  </a:extLst>
                </a:gridCol>
              </a:tblGrid>
              <a:tr h="217000">
                <a:tc gridSpan="4">
                  <a:txBody>
                    <a:bodyPr/>
                    <a:lstStyle/>
                    <a:p>
                      <a:pPr marL="0" marR="0" lvl="0" indent="0" algn="ctr" rtl="0">
                        <a:lnSpc>
                          <a:spcPct val="100000"/>
                        </a:lnSpc>
                        <a:spcBef>
                          <a:spcPts val="0"/>
                        </a:spcBef>
                        <a:spcAft>
                          <a:spcPts val="0"/>
                        </a:spcAft>
                        <a:buClr>
                          <a:srgbClr val="000000"/>
                        </a:buClr>
                        <a:buSzPts val="1000"/>
                        <a:buFont typeface="Arial"/>
                        <a:buNone/>
                      </a:pPr>
                      <a:r>
                        <a:rPr lang="fr-FR" sz="1000" b="1" u="none" strike="noStrike" cap="none">
                          <a:solidFill>
                            <a:schemeClr val="lt1"/>
                          </a:solidFill>
                        </a:rPr>
                        <a:t>Au niveau du site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endParaRPr lang="fr-FR"/>
                    </a:p>
                  </a:txBody>
                  <a:tcPr/>
                </a:tc>
                <a:tc hMerge="1">
                  <a:txBody>
                    <a:bodyPr/>
                    <a:lstStyle/>
                    <a:p>
                      <a:endParaRPr lang="fr-FR"/>
                    </a:p>
                  </a:txBody>
                  <a:tcPr/>
                </a:tc>
                <a:tc hMerge="1">
                  <a:txBody>
                    <a:bodyPr/>
                    <a:lstStyle/>
                    <a:p>
                      <a:endParaRPr lang="fr-FR"/>
                    </a:p>
                  </a:txBody>
                  <a:tcPr/>
                </a:tc>
                <a:tc gridSpan="2">
                  <a:txBody>
                    <a:bodyPr/>
                    <a:lstStyle/>
                    <a:p>
                      <a:pPr marL="0" marR="0" lvl="0" indent="0" algn="ctr" rtl="0">
                        <a:lnSpc>
                          <a:spcPct val="100000"/>
                        </a:lnSpc>
                        <a:spcBef>
                          <a:spcPts val="0"/>
                        </a:spcBef>
                        <a:spcAft>
                          <a:spcPts val="0"/>
                        </a:spcAft>
                        <a:buClr>
                          <a:srgbClr val="000000"/>
                        </a:buClr>
                        <a:buSzPts val="1000"/>
                        <a:buFont typeface="Arial"/>
                        <a:buNone/>
                      </a:pPr>
                      <a:r>
                        <a:rPr lang="fr-FR" sz="1000" b="1" u="none" strike="noStrike" cap="none" dirty="0">
                          <a:solidFill>
                            <a:schemeClr val="lt1"/>
                          </a:solidFill>
                        </a:rPr>
                        <a:t>Au dessus</a:t>
                      </a: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6"/>
                    </a:solidFill>
                  </a:tcPr>
                </a:tc>
                <a:tc hMerge="1">
                  <a:txBody>
                    <a:bodyPr/>
                    <a:lstStyle/>
                    <a:p>
                      <a:endParaRPr lang="fr-FR"/>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Prévention (PREV)</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Socioéconomique (SE)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Dépistage (HTS)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chemeClr val="dk1"/>
                          </a:solidFill>
                        </a:rPr>
                        <a:t>Soins et traitement (C&amp;T)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0DEEF"/>
                    </a:solidFill>
                  </a:tcPr>
                </a:tc>
                <a:tc gridSpan="2">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solidFill>
                          <a:schemeClr val="dk1"/>
                        </a:solidFill>
                      </a:endParaRPr>
                    </a:p>
                  </a:txBody>
                  <a:tcPr marL="91425" marR="91425" marT="91425" marB="914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9E9E9E"/>
                    </a:solidFill>
                  </a:tcPr>
                </a:tc>
                <a:tc hMerge="1">
                  <a:txBody>
                    <a:bodyPr/>
                    <a:lstStyle/>
                    <a:p>
                      <a:endParaRPr lang="fr-FR"/>
                    </a:p>
                  </a:txBody>
                  <a:tcPr/>
                </a:tc>
                <a:extLst>
                  <a:ext uri="{0D108BD9-81ED-4DB2-BD59-A6C34878D82A}">
                    <a16:rowId xmlns:a16="http://schemas.microsoft.com/office/drawing/2014/main" val="10001"/>
                  </a:ext>
                </a:extLst>
              </a:tr>
              <a:tr h="2286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Mobilisation communautaire, changement de comportement et de normes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Gestion de cas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Fréquence des rapports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Services cliniques 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Sécurité de l'approvisionnement en sang</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Politique, planification, coordination et gestion des programmes de contrôle des maladies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Programmes de préservatifs et de lubrifiants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Renforcement économique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Tests en établissement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Médicaments anti-VIH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HMIS, surveillance et recherche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Gestion de la chaîne d'approvisionnement et d'approvisionnement</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Traitement assisté par médicaments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Aide à l'éducation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HTS Généraux</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Services de laboratoire VIH</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Ressources humaines pour la santé</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Renforcement de la gestion des finances publiques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PrEP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Alimentation et nutrition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C&amp;T Généraux</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Sécurité des injections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800" u="none" strike="noStrike" cap="none">
                          <a:solidFill>
                            <a:schemeClr val="dk1"/>
                          </a:solidFill>
                        </a:rPr>
                        <a:t>Lois, réglementation et environnement politique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92300">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Prévention primaire du VIH et de la violence sexuelle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Législation, droits de l'homme et protection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b="1" u="none" strike="noStrike" cap="none">
                          <a:solidFill>
                            <a:srgbClr val="E69138"/>
                          </a:solidFill>
                        </a:rPr>
                        <a:t>HIV/TB</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Renforcement des systèmes de laboratoire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Général au-dessus du site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280225">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VMMC</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Soutien psychosocial</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280225">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fr-FR" sz="800" u="none" strike="noStrike" cap="none"/>
                        <a:t>Conditions socioéconomiques générales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solidFill>
                          <a:schemeClr val="dk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1" u="none" strike="noStrike" cap="none"/>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280225">
                <a:tc gridSpan="6">
                  <a:txBody>
                    <a:bodyPr/>
                    <a:lstStyle/>
                    <a:p>
                      <a:pPr marL="0" marR="0" lvl="0" indent="0" algn="ctr" rtl="0">
                        <a:lnSpc>
                          <a:spcPct val="100000"/>
                        </a:lnSpc>
                        <a:spcBef>
                          <a:spcPts val="0"/>
                        </a:spcBef>
                        <a:spcAft>
                          <a:spcPts val="0"/>
                        </a:spcAft>
                        <a:buClr>
                          <a:srgbClr val="000000"/>
                        </a:buClr>
                        <a:buSzPts val="800"/>
                        <a:buFont typeface="Arial"/>
                        <a:buNone/>
                      </a:pPr>
                      <a:r>
                        <a:rPr lang="fr-FR" sz="800" u="none" strike="noStrike" cap="none" dirty="0"/>
                        <a:t>Gestion du programme IP</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9"/>
                  </a:ext>
                </a:extLst>
              </a:tr>
            </a:tbl>
          </a:graphicData>
        </a:graphic>
      </p:graphicFrame>
      <p:sp>
        <p:nvSpPr>
          <p:cNvPr id="648" name="Google Shape;648;g27dea430854_1_11"/>
          <p:cNvSpPr/>
          <p:nvPr/>
        </p:nvSpPr>
        <p:spPr>
          <a:xfrm>
            <a:off x="164125" y="4514150"/>
            <a:ext cx="8671500" cy="4812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27dea430854_1_11"/>
          <p:cNvSpPr txBox="1"/>
          <p:nvPr/>
        </p:nvSpPr>
        <p:spPr>
          <a:xfrm>
            <a:off x="2801000" y="3470575"/>
            <a:ext cx="5803500" cy="985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1" u="none" strike="noStrike" cap="none">
                <a:solidFill>
                  <a:schemeClr val="lt2"/>
                </a:solidFill>
                <a:latin typeface="Arial"/>
                <a:ea typeface="Arial"/>
                <a:cs typeface="Arial"/>
                <a:sym typeface="Arial"/>
              </a:rPr>
              <a:t>La gestion du programme IP fait référence aux activités administratives et de planification pour la mise en œuvre du travail technique de la subvention. Cela comprend la planification/coordination de la subvention/du mécanisme, l'administration financière de la subvention et d'autres activités connexes.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3"/>
        <p:cNvGrpSpPr/>
        <p:nvPr/>
      </p:nvGrpSpPr>
      <p:grpSpPr>
        <a:xfrm>
          <a:off x="0" y="0"/>
          <a:ext cx="0" cy="0"/>
          <a:chOff x="0" y="0"/>
          <a:chExt cx="0" cy="0"/>
        </a:xfrm>
      </p:grpSpPr>
      <p:sp>
        <p:nvSpPr>
          <p:cNvPr id="654" name="Google Shape;654;p52"/>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Remarque IMPORTANTE sur le domaine de programme principal</a:t>
            </a:r>
          </a:p>
        </p:txBody>
      </p:sp>
      <p:sp>
        <p:nvSpPr>
          <p:cNvPr id="655" name="Google Shape;655;p52"/>
          <p:cNvSpPr txBox="1"/>
          <p:nvPr/>
        </p:nvSpPr>
        <p:spPr>
          <a:xfrm>
            <a:off x="214350" y="830275"/>
            <a:ext cx="8715300" cy="4316023"/>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00"/>
              </a:spcBef>
              <a:spcAft>
                <a:spcPts val="0"/>
              </a:spcAft>
              <a:buClr>
                <a:srgbClr val="000000"/>
              </a:buClr>
              <a:buSzPts val="1800"/>
              <a:buFont typeface="Arial"/>
              <a:buNone/>
            </a:pPr>
            <a:r>
              <a:rPr lang="fr-FR" sz="1800" b="0" i="0" u="none" strike="noStrike" cap="none" dirty="0">
                <a:solidFill>
                  <a:schemeClr val="dk1"/>
                </a:solidFill>
                <a:latin typeface="Arial"/>
                <a:ea typeface="Arial"/>
                <a:cs typeface="Arial"/>
                <a:sym typeface="Arial"/>
              </a:rPr>
              <a:t>Si le travailleur soutenu par le PEPFAR travaille sur plusieurs domaines de programme, vous devez :</a:t>
            </a:r>
          </a:p>
          <a:p>
            <a:pPr marL="457200" marR="0" lvl="0" indent="-342900" algn="l" rtl="0">
              <a:lnSpc>
                <a:spcPct val="90000"/>
              </a:lnSpc>
              <a:spcBef>
                <a:spcPts val="500"/>
              </a:spcBef>
              <a:spcAft>
                <a:spcPts val="0"/>
              </a:spcAft>
              <a:buClr>
                <a:schemeClr val="dk1"/>
              </a:buClr>
              <a:buSzPts val="1800"/>
              <a:buFont typeface="Arial"/>
              <a:buAutoNum type="arabicPeriod"/>
            </a:pPr>
            <a:r>
              <a:rPr lang="fr-FR" sz="1800" b="0" u="none" strike="noStrike" cap="none" dirty="0">
                <a:solidFill>
                  <a:schemeClr val="dk1"/>
                </a:solidFill>
                <a:latin typeface="Arial"/>
                <a:ea typeface="Arial"/>
                <a:cs typeface="Arial"/>
                <a:sym typeface="Arial"/>
              </a:rPr>
              <a:t>Choisir un domaine de programme principal</a:t>
            </a:r>
          </a:p>
          <a:p>
            <a:pPr marL="457200" marR="0" lvl="0" indent="-342900" algn="l" rtl="0">
              <a:lnSpc>
                <a:spcPct val="90000"/>
              </a:lnSpc>
              <a:spcBef>
                <a:spcPts val="0"/>
              </a:spcBef>
              <a:spcAft>
                <a:spcPts val="0"/>
              </a:spcAft>
              <a:buClr>
                <a:schemeClr val="dk1"/>
              </a:buClr>
              <a:buSzPts val="1800"/>
              <a:buFont typeface="Arial"/>
              <a:buAutoNum type="arabicPeriod"/>
            </a:pPr>
            <a:r>
              <a:rPr lang="fr-FR" sz="1800" i="0" u="none" strike="noStrike" cap="none" dirty="0">
                <a:solidFill>
                  <a:schemeClr val="dk1"/>
                </a:solidFill>
                <a:latin typeface="Arial"/>
                <a:ea typeface="Arial"/>
                <a:cs typeface="Arial"/>
                <a:sym typeface="Arial"/>
              </a:rPr>
              <a:t>Indiquez le </a:t>
            </a:r>
            <a:r>
              <a:rPr lang="fr-FR" sz="1800" dirty="0">
                <a:solidFill>
                  <a:schemeClr val="dk1"/>
                </a:solidFill>
              </a:rPr>
              <a:t>ETP</a:t>
            </a:r>
            <a:r>
              <a:rPr lang="fr-FR" sz="1800" i="0" u="none" strike="noStrike" cap="none" dirty="0">
                <a:solidFill>
                  <a:schemeClr val="dk1"/>
                </a:solidFill>
                <a:latin typeface="Arial"/>
                <a:ea typeface="Arial"/>
                <a:cs typeface="Arial"/>
                <a:sym typeface="Arial"/>
              </a:rPr>
              <a:t> et les dépenses ($$) pour </a:t>
            </a:r>
            <a:r>
              <a:rPr lang="fr-FR" sz="1800" b="1" i="0" u="none" strike="noStrike" cap="none" dirty="0">
                <a:solidFill>
                  <a:schemeClr val="dk1"/>
                </a:solidFill>
                <a:latin typeface="Arial"/>
                <a:ea typeface="Arial"/>
                <a:cs typeface="Arial"/>
                <a:sym typeface="Arial"/>
              </a:rPr>
              <a:t>l'ensemble</a:t>
            </a:r>
            <a:r>
              <a:rPr lang="fr-FR" sz="1800" i="0" u="none" strike="noStrike" cap="none" dirty="0">
                <a:solidFill>
                  <a:schemeClr val="dk1"/>
                </a:solidFill>
                <a:latin typeface="Arial"/>
                <a:ea typeface="Arial"/>
                <a:cs typeface="Arial"/>
                <a:sym typeface="Arial"/>
              </a:rPr>
              <a:t> du travailleur, et pas seulement pour le domaine de programme principal</a:t>
            </a:r>
            <a:endParaRPr lang="fr-FR" sz="1800" i="0" u="none" strike="noStrike" cap="none" dirty="0">
              <a:solidFill>
                <a:schemeClr val="dk1"/>
              </a:solidFill>
              <a:latin typeface="Arial"/>
              <a:ea typeface="Arial"/>
              <a:cs typeface="Arial"/>
            </a:endParaRPr>
          </a:p>
          <a:p>
            <a:pPr marL="0" marR="0" lvl="0" indent="0" algn="l" rtl="0">
              <a:lnSpc>
                <a:spcPct val="90000"/>
              </a:lnSpc>
              <a:spcBef>
                <a:spcPts val="5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r>
              <a:rPr lang="fr-FR" sz="1800" b="0" i="0" u="none" strike="noStrike" cap="none" dirty="0">
                <a:solidFill>
                  <a:schemeClr val="dk1"/>
                </a:solidFill>
                <a:latin typeface="Arial"/>
                <a:ea typeface="Arial"/>
                <a:cs typeface="Arial"/>
                <a:sym typeface="Arial"/>
              </a:rPr>
              <a:t>Exemple : Vous déclarez une infirmière à temps plein qui consacre les ¾ de son temps aux services de soins et de traitement du VIH et le ¼ de son temps au dépistage du VIH. Les dépenses annuelles totales s'élèvent à 2 500 $.</a:t>
            </a:r>
          </a:p>
          <a:p>
            <a:pPr marL="0" marR="0" lvl="0" indent="0" algn="l" rtl="0">
              <a:lnSpc>
                <a:spcPct val="90000"/>
              </a:lnSpc>
              <a:spcBef>
                <a:spcPts val="1000"/>
              </a:spcBef>
              <a:spcAft>
                <a:spcPts val="0"/>
              </a:spcAft>
              <a:buClr>
                <a:srgbClr val="000000"/>
              </a:buClr>
              <a:buSzPts val="1800"/>
              <a:buFont typeface="Arial"/>
              <a:buNone/>
            </a:pPr>
            <a:r>
              <a:rPr lang="fr-FR" sz="1800" b="1" i="0" u="none" strike="noStrike" cap="none" dirty="0">
                <a:solidFill>
                  <a:schemeClr val="dk1"/>
                </a:solidFill>
                <a:latin typeface="Arial"/>
                <a:ea typeface="Arial"/>
                <a:cs typeface="Arial"/>
                <a:sym typeface="Arial"/>
              </a:rPr>
              <a:t>Vous devez déclarer ce travailleur sur une seule ligne dans le modèle :</a:t>
            </a:r>
            <a:r>
              <a:rPr lang="fr-FR" sz="1800" b="0" i="0" u="none" strike="noStrike" cap="none" dirty="0">
                <a:solidFill>
                  <a:schemeClr val="dk1"/>
                </a:solidFill>
                <a:latin typeface="Arial"/>
                <a:ea typeface="Arial"/>
                <a:cs typeface="Arial"/>
                <a:sym typeface="Arial"/>
              </a:rPr>
              <a:t> </a:t>
            </a:r>
          </a:p>
          <a:p>
            <a:pPr marL="0" marR="0" lvl="0" indent="0" algn="l" rtl="0">
              <a:lnSpc>
                <a:spcPct val="90000"/>
              </a:lnSpc>
              <a:spcBef>
                <a:spcPts val="500"/>
              </a:spcBef>
              <a:spcAft>
                <a:spcPts val="0"/>
              </a:spcAft>
              <a:buClr>
                <a:srgbClr val="000000"/>
              </a:buClr>
              <a:buSzPts val="1800"/>
              <a:buFont typeface="Arial"/>
              <a:buNone/>
            </a:pPr>
            <a:r>
              <a:rPr lang="fr-FR" sz="1800" b="0" i="0" u="none" strike="noStrike" cap="none" dirty="0">
                <a:solidFill>
                  <a:schemeClr val="dk1"/>
                </a:solidFill>
                <a:latin typeface="Arial"/>
                <a:ea typeface="Arial"/>
                <a:cs typeface="Arial"/>
                <a:sym typeface="Arial"/>
              </a:rPr>
              <a:t>Domaine de programme principal = C&amp;T général</a:t>
            </a:r>
          </a:p>
          <a:p>
            <a:pPr marL="0" marR="0" lvl="0" indent="0" algn="l" rtl="0">
              <a:lnSpc>
                <a:spcPct val="90000"/>
              </a:lnSpc>
              <a:spcBef>
                <a:spcPts val="500"/>
              </a:spcBef>
              <a:spcAft>
                <a:spcPts val="0"/>
              </a:spcAft>
              <a:buClr>
                <a:srgbClr val="000000"/>
              </a:buClr>
              <a:buSzPts val="1800"/>
              <a:buFont typeface="Arial"/>
              <a:buNone/>
            </a:pPr>
            <a:r>
              <a:rPr lang="fr-FR" sz="1800" dirty="0">
                <a:solidFill>
                  <a:schemeClr val="dk1"/>
                </a:solidFill>
              </a:rPr>
              <a:t>ETP</a:t>
            </a:r>
            <a:r>
              <a:rPr lang="fr-FR" sz="1800" b="0" i="0" u="none" strike="noStrike" cap="none" dirty="0">
                <a:solidFill>
                  <a:schemeClr val="dk1"/>
                </a:solidFill>
                <a:latin typeface="Arial"/>
                <a:ea typeface="Arial"/>
                <a:cs typeface="Arial"/>
                <a:sym typeface="Arial"/>
              </a:rPr>
              <a:t> = 1</a:t>
            </a:r>
            <a:endParaRPr lang="fr-FR" sz="1800" b="0" i="0" u="none" strike="noStrike" cap="none" dirty="0">
              <a:solidFill>
                <a:schemeClr val="dk1"/>
              </a:solidFill>
              <a:latin typeface="Arial"/>
              <a:ea typeface="Arial"/>
              <a:cs typeface="Arial"/>
            </a:endParaRPr>
          </a:p>
          <a:p>
            <a:pPr marL="0" marR="0" lvl="0" indent="0" algn="l" rtl="0">
              <a:lnSpc>
                <a:spcPct val="90000"/>
              </a:lnSpc>
              <a:spcBef>
                <a:spcPts val="500"/>
              </a:spcBef>
              <a:spcAft>
                <a:spcPts val="0"/>
              </a:spcAft>
              <a:buClr>
                <a:srgbClr val="000000"/>
              </a:buClr>
              <a:buSzPts val="1800"/>
              <a:buFont typeface="Arial"/>
              <a:buNone/>
            </a:pPr>
            <a:r>
              <a:rPr lang="fr-FR" sz="1800" b="0" i="0" u="none" strike="noStrike" cap="none" dirty="0">
                <a:solidFill>
                  <a:schemeClr val="dk1"/>
                </a:solidFill>
                <a:latin typeface="Arial"/>
                <a:ea typeface="Arial"/>
                <a:cs typeface="Arial"/>
                <a:sym typeface="Arial"/>
              </a:rPr>
              <a:t>Dépenses = 2 500 $</a:t>
            </a:r>
          </a:p>
          <a:p>
            <a:pPr marL="0" marR="0" lvl="0" indent="0" algn="l" rtl="0">
              <a:lnSpc>
                <a:spcPct val="90000"/>
              </a:lnSpc>
              <a:spcBef>
                <a:spcPts val="5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656" name="Google Shape;656;p5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0"/>
        <p:cNvGrpSpPr/>
        <p:nvPr/>
      </p:nvGrpSpPr>
      <p:grpSpPr>
        <a:xfrm>
          <a:off x="0" y="0"/>
          <a:ext cx="0" cy="0"/>
          <a:chOff x="0" y="0"/>
          <a:chExt cx="0" cy="0"/>
        </a:xfrm>
      </p:grpSpPr>
      <p:sp>
        <p:nvSpPr>
          <p:cNvPr id="661" name="Google Shape;661;p39"/>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fr-FR">
                <a:solidFill>
                  <a:schemeClr val="dk2"/>
                </a:solidFill>
              </a:rPr>
              <a:t>Élément de données du modèle : </a:t>
            </a:r>
            <a:r>
              <a:rPr lang="fr-FR" i="1">
                <a:solidFill>
                  <a:schemeClr val="dk2"/>
                </a:solidFill>
              </a:rPr>
              <a:t>Personnel d'assistance technique</a:t>
            </a:r>
          </a:p>
        </p:txBody>
      </p:sp>
      <p:sp>
        <p:nvSpPr>
          <p:cNvPr id="662" name="Google Shape;662;p3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39</a:t>
            </a:fld>
            <a:endParaRPr lang="en"/>
          </a:p>
        </p:txBody>
      </p:sp>
      <p:sp>
        <p:nvSpPr>
          <p:cNvPr id="663" name="Google Shape;663;p39"/>
          <p:cNvSpPr txBox="1"/>
          <p:nvPr/>
        </p:nvSpPr>
        <p:spPr>
          <a:xfrm>
            <a:off x="3985525" y="596625"/>
            <a:ext cx="4997700" cy="3973800"/>
          </a:xfrm>
          <a:prstGeom prst="rect">
            <a:avLst/>
          </a:prstGeom>
          <a:noFill/>
          <a:ln>
            <a:noFill/>
          </a:ln>
        </p:spPr>
        <p:txBody>
          <a:bodyPr spcFirstLastPara="1" wrap="square" lIns="91425" tIns="91425" rIns="91425" bIns="0" anchor="t" anchorCtr="0">
            <a:noAutofit/>
          </a:bodyPr>
          <a:lstStyle/>
          <a:p>
            <a:pPr marL="342900" marR="0" lvl="0" indent="-323850" algn="l" rtl="0">
              <a:lnSpc>
                <a:spcPct val="90000"/>
              </a:lnSpc>
              <a:spcBef>
                <a:spcPts val="1000"/>
              </a:spcBef>
              <a:spcAft>
                <a:spcPts val="0"/>
              </a:spcAft>
              <a:buClr>
                <a:schemeClr val="dk1"/>
              </a:buClr>
              <a:buSzPts val="1500"/>
              <a:buFont typeface="Arial"/>
              <a:buChar char="●"/>
            </a:pPr>
            <a:r>
              <a:rPr lang="fr-FR" sz="1300" b="1" i="0" u="none" strike="noStrike" cap="none" dirty="0">
                <a:solidFill>
                  <a:schemeClr val="dk1"/>
                </a:solidFill>
                <a:latin typeface="Arial"/>
                <a:ea typeface="Arial"/>
                <a:cs typeface="Arial"/>
                <a:sym typeface="Arial"/>
              </a:rPr>
              <a:t>PEP reçue par :</a:t>
            </a:r>
            <a:r>
              <a:rPr lang="fr-FR" sz="1300" b="0" i="0" u="none" strike="noStrike" cap="none" dirty="0">
                <a:solidFill>
                  <a:schemeClr val="dk1"/>
                </a:solidFill>
                <a:latin typeface="Arial"/>
                <a:ea typeface="Arial"/>
                <a:cs typeface="Arial"/>
                <a:sym typeface="Arial"/>
              </a:rPr>
              <a:t> Le personnel d'assistance technique (AT) soutient/améliore principalement la prestation de services, mais n'interagit pas directement avec les patients ou les bénéficiaires en réponse à leurs besoins en matière de soins de santé.</a:t>
            </a:r>
          </a:p>
          <a:p>
            <a:pPr marL="342900" marR="0" lvl="0" indent="-323850" algn="l" rtl="0">
              <a:lnSpc>
                <a:spcPct val="90000"/>
              </a:lnSpc>
              <a:spcBef>
                <a:spcPts val="1000"/>
              </a:spcBef>
              <a:spcAft>
                <a:spcPts val="0"/>
              </a:spcAft>
              <a:buClr>
                <a:schemeClr val="dk1"/>
              </a:buClr>
              <a:buSzPts val="1500"/>
              <a:buFont typeface="Arial"/>
              <a:buChar char="●"/>
            </a:pPr>
            <a:r>
              <a:rPr lang="fr-FR" sz="1300" b="0" i="0" u="none" strike="noStrike" cap="none" dirty="0">
                <a:solidFill>
                  <a:schemeClr val="dk1"/>
                </a:solidFill>
                <a:latin typeface="Arial"/>
                <a:ea typeface="Arial"/>
                <a:cs typeface="Arial"/>
                <a:sym typeface="Arial"/>
              </a:rPr>
              <a:t>Les exemples d'activités d'AT peuvent inclure :</a:t>
            </a:r>
          </a:p>
          <a:p>
            <a:pPr marL="914400" marR="0" lvl="1" indent="-323850" algn="l" rtl="0">
              <a:lnSpc>
                <a:spcPct val="90000"/>
              </a:lnSpc>
              <a:spcBef>
                <a:spcPts val="0"/>
              </a:spcBef>
              <a:spcAft>
                <a:spcPts val="0"/>
              </a:spcAft>
              <a:buClr>
                <a:schemeClr val="dk1"/>
              </a:buClr>
              <a:buSzPts val="1500"/>
              <a:buFont typeface="Arial"/>
              <a:buChar char="○"/>
            </a:pPr>
            <a:r>
              <a:rPr lang="fr-FR" sz="1300" b="0" i="0" u="none" strike="noStrike" cap="none" dirty="0">
                <a:solidFill>
                  <a:schemeClr val="dk1"/>
                </a:solidFill>
                <a:latin typeface="Arial"/>
                <a:ea typeface="Arial"/>
                <a:cs typeface="Arial"/>
                <a:sym typeface="Arial"/>
              </a:rPr>
              <a:t>Organiser des ateliers de formation pour améliorer les capacités techniques du personnel</a:t>
            </a:r>
          </a:p>
          <a:p>
            <a:pPr marL="914400" marR="0" lvl="1" indent="-323850" algn="l" rtl="0">
              <a:lnSpc>
                <a:spcPct val="90000"/>
              </a:lnSpc>
              <a:spcBef>
                <a:spcPts val="0"/>
              </a:spcBef>
              <a:spcAft>
                <a:spcPts val="0"/>
              </a:spcAft>
              <a:buClr>
                <a:schemeClr val="dk1"/>
              </a:buClr>
              <a:buSzPts val="1500"/>
              <a:buFont typeface="Arial"/>
              <a:buChar char="○"/>
            </a:pPr>
            <a:r>
              <a:rPr lang="fr-FR" sz="1300" b="0" i="0" u="none" strike="noStrike" cap="none" dirty="0">
                <a:solidFill>
                  <a:schemeClr val="dk1"/>
                </a:solidFill>
                <a:latin typeface="Arial"/>
                <a:ea typeface="Arial"/>
                <a:cs typeface="Arial"/>
                <a:sym typeface="Arial"/>
              </a:rPr>
              <a:t>Fournir des conseils d'experts sur des sujets spécifiques (par exemple, suivi et évaluation, gestion de la chaîne d'approvisionnement, financement de la santé, etc.)</a:t>
            </a:r>
          </a:p>
          <a:p>
            <a:pPr marL="342900" marR="0" lvl="0" indent="-323850" algn="l" rtl="0">
              <a:lnSpc>
                <a:spcPct val="90000"/>
              </a:lnSpc>
              <a:spcBef>
                <a:spcPts val="1000"/>
              </a:spcBef>
              <a:spcAft>
                <a:spcPts val="0"/>
              </a:spcAft>
              <a:buClr>
                <a:schemeClr val="dk1"/>
              </a:buClr>
              <a:buSzPts val="1500"/>
              <a:buFont typeface="Arial"/>
              <a:buChar char="●"/>
            </a:pPr>
            <a:r>
              <a:rPr lang="fr-FR" sz="1300" b="0" i="0" u="none" strike="noStrike" cap="none" dirty="0">
                <a:solidFill>
                  <a:schemeClr val="dk1"/>
                </a:solidFill>
                <a:latin typeface="Arial"/>
                <a:ea typeface="Arial"/>
                <a:cs typeface="Arial"/>
                <a:sym typeface="Arial"/>
              </a:rPr>
              <a:t>Toutes les personnes mentionnées ci-dessus qui facilitent ou renforcent principalement les prestataires de services doivent sélectionner « Oui » en réponse à cette question.</a:t>
            </a:r>
          </a:p>
          <a:p>
            <a:pPr marL="342900" marR="0" lvl="0" indent="-323850" algn="l" rtl="0">
              <a:lnSpc>
                <a:spcPct val="90000"/>
              </a:lnSpc>
              <a:spcBef>
                <a:spcPts val="1000"/>
              </a:spcBef>
              <a:spcAft>
                <a:spcPts val="0"/>
              </a:spcAft>
              <a:buClr>
                <a:schemeClr val="dk1"/>
              </a:buClr>
              <a:buSzPts val="1500"/>
              <a:buFont typeface="Arial"/>
              <a:buChar char="●"/>
            </a:pPr>
            <a:r>
              <a:rPr lang="fr-FR" sz="1300" b="0" i="0" u="none" strike="noStrike" cap="none" dirty="0">
                <a:solidFill>
                  <a:schemeClr val="dk1"/>
                </a:solidFill>
                <a:latin typeface="Arial"/>
                <a:ea typeface="Arial"/>
                <a:cs typeface="Arial"/>
                <a:sym typeface="Arial"/>
              </a:rPr>
              <a:t>Ex. Conseillers en suivi et évaluation (S&amp;E), conseillers en chaîne d'approvisionnement, conseillers/spécialistes en financement de la santé, conseiller en renforcement des systèmes de santé, etc.</a:t>
            </a:r>
          </a:p>
          <a:p>
            <a:pPr marL="0" marR="0" lvl="0" indent="0" algn="l" rtl="0">
              <a:lnSpc>
                <a:spcPct val="90000"/>
              </a:lnSpc>
              <a:spcBef>
                <a:spcPts val="1000"/>
              </a:spcBef>
              <a:spcAft>
                <a:spcPts val="0"/>
              </a:spcAft>
              <a:buClr>
                <a:srgbClr val="000000"/>
              </a:buClr>
              <a:buSzPts val="1500"/>
              <a:buFont typeface="Arial"/>
              <a:buNone/>
            </a:pPr>
            <a:endParaRPr sz="1300" b="0" i="0" u="none" strike="noStrike" cap="none" dirty="0">
              <a:solidFill>
                <a:schemeClr val="dk1"/>
              </a:solidFill>
              <a:latin typeface="Arial"/>
              <a:ea typeface="Arial"/>
              <a:cs typeface="Arial"/>
              <a:sym typeface="Arial"/>
            </a:endParaRPr>
          </a:p>
          <a:p>
            <a:pPr marL="342900" marR="0" lvl="0" indent="0" algn="l" rtl="0">
              <a:lnSpc>
                <a:spcPct val="90000"/>
              </a:lnSpc>
              <a:spcBef>
                <a:spcPts val="1000"/>
              </a:spcBef>
              <a:spcAft>
                <a:spcPts val="0"/>
              </a:spcAft>
              <a:buClr>
                <a:srgbClr val="000000"/>
              </a:buClr>
              <a:buSzPts val="1500"/>
              <a:buFont typeface="Arial"/>
              <a:buNone/>
            </a:pPr>
            <a:endParaRPr sz="1300" b="0" i="0" u="none" strike="noStrike" cap="none" dirty="0">
              <a:solidFill>
                <a:schemeClr val="dk1"/>
              </a:solidFill>
              <a:latin typeface="Arial"/>
              <a:ea typeface="Arial"/>
              <a:cs typeface="Arial"/>
              <a:sym typeface="Arial"/>
            </a:endParaRPr>
          </a:p>
        </p:txBody>
      </p:sp>
      <p:pic>
        <p:nvPicPr>
          <p:cNvPr id="664" name="Google Shape;664;p39"/>
          <p:cNvPicPr preferRelativeResize="0"/>
          <p:nvPr/>
        </p:nvPicPr>
        <p:blipFill rotWithShape="1">
          <a:blip r:embed="rId3">
            <a:alphaModFix/>
          </a:blip>
          <a:srcRect l="40698" r="31676" b="30462"/>
          <a:stretch/>
        </p:blipFill>
        <p:spPr>
          <a:xfrm>
            <a:off x="884350" y="1110025"/>
            <a:ext cx="2525773" cy="2682450"/>
          </a:xfrm>
          <a:prstGeom prst="rect">
            <a:avLst/>
          </a:prstGeom>
          <a:noFill/>
          <a:ln w="9525" cap="flat" cmpd="sng">
            <a:solidFill>
              <a:schemeClr val="accent3"/>
            </a:solidFill>
            <a:prstDash val="solid"/>
            <a:round/>
            <a:headEnd type="none" w="sm" len="sm"/>
            <a:tailEnd type="none" w="sm" len="sm"/>
          </a:ln>
        </p:spPr>
      </p:pic>
      <p:sp>
        <p:nvSpPr>
          <p:cNvPr id="665" name="Google Shape;665;p39"/>
          <p:cNvSpPr txBox="1"/>
          <p:nvPr/>
        </p:nvSpPr>
        <p:spPr>
          <a:xfrm>
            <a:off x="874700" y="4185525"/>
            <a:ext cx="13503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chemeClr val="dk1"/>
                </a:solidFill>
                <a:latin typeface="Arial"/>
                <a:ea typeface="Arial"/>
                <a:cs typeface="Arial"/>
                <a:sym typeface="Arial"/>
              </a:rPr>
              <a:t>INCHANGÉ</a:t>
            </a:r>
          </a:p>
        </p:txBody>
      </p:sp>
      <p:sp>
        <p:nvSpPr>
          <p:cNvPr id="666" name="Google Shape;666;p39"/>
          <p:cNvSpPr txBox="1"/>
          <p:nvPr/>
        </p:nvSpPr>
        <p:spPr>
          <a:xfrm>
            <a:off x="816800" y="3857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12"/>
        <p:cNvGrpSpPr/>
        <p:nvPr/>
      </p:nvGrpSpPr>
      <p:grpSpPr>
        <a:xfrm>
          <a:off x="0" y="0"/>
          <a:ext cx="0" cy="0"/>
          <a:chOff x="0" y="0"/>
          <a:chExt cx="0" cy="0"/>
        </a:xfrm>
      </p:grpSpPr>
      <p:sp>
        <p:nvSpPr>
          <p:cNvPr id="313" name="Google Shape;313;g26116cd9e48_0_0"/>
          <p:cNvSpPr txBox="1">
            <a:spLocks noGrp="1"/>
          </p:cNvSpPr>
          <p:nvPr>
            <p:ph type="title"/>
          </p:nvPr>
        </p:nvSpPr>
        <p:spPr>
          <a:xfrm>
            <a:off x="228600" y="364200"/>
            <a:ext cx="8520600" cy="1253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Le suivi des investissements dans les ressources humaines pour la santé est essentiel pour optimiser la programmation actuelle et éclairer la planification de la durabilité</a:t>
            </a:r>
          </a:p>
        </p:txBody>
      </p:sp>
      <p:sp>
        <p:nvSpPr>
          <p:cNvPr id="314" name="Google Shape;314;g26116cd9e48_0_0"/>
          <p:cNvSpPr txBox="1"/>
          <p:nvPr/>
        </p:nvSpPr>
        <p:spPr>
          <a:xfrm>
            <a:off x="-14676" y="3859275"/>
            <a:ext cx="9144000" cy="902700"/>
          </a:xfrm>
          <a:prstGeom prst="rect">
            <a:avLst/>
          </a:prstGeom>
          <a:solidFill>
            <a:schemeClr val="accent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fr-FR" sz="2000" dirty="0">
                <a:solidFill>
                  <a:srgbClr val="1F3864"/>
                </a:solidFill>
                <a:latin typeface="Gill Sans"/>
                <a:ea typeface="Gill Sans"/>
                <a:cs typeface="Gill Sans"/>
                <a:sym typeface="Gill Sans"/>
              </a:rPr>
              <a:t>Au cours de l'exercice 23, les partenaires de l'USAID ont employé plus de 204 000 personnes,</a:t>
            </a:r>
            <a:r>
              <a:rPr lang="fr-FR" sz="2000" b="0" i="0" u="none" strike="noStrike" cap="none" dirty="0">
                <a:solidFill>
                  <a:srgbClr val="1F3864"/>
                </a:solidFill>
                <a:latin typeface="Gill Sans"/>
                <a:ea typeface="Gill Sans"/>
                <a:cs typeface="Gill Sans"/>
                <a:sym typeface="Gill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a:t>
            </a:r>
            <a:r>
              <a:rPr lang="fr-FR" sz="2000" dirty="0">
                <a:solidFill>
                  <a:srgbClr val="1F3864"/>
                </a:solidFill>
                <a:latin typeface="Gill Sans"/>
                <a:ea typeface="Gill Sans"/>
                <a:cs typeface="Gill Sans"/>
                <a:sym typeface="Gill Sans"/>
              </a:rPr>
              <a:t>ce qui représente 51 % des dépenses totales de l'USAID.</a:t>
            </a:r>
          </a:p>
        </p:txBody>
      </p:sp>
      <p:sp>
        <p:nvSpPr>
          <p:cNvPr id="315" name="Google Shape;315;g26116cd9e48_0_0"/>
          <p:cNvSpPr txBox="1"/>
          <p:nvPr/>
        </p:nvSpPr>
        <p:spPr>
          <a:xfrm>
            <a:off x="4937050" y="4726350"/>
            <a:ext cx="4121925" cy="530884"/>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dirty="0">
                <a:solidFill>
                  <a:srgbClr val="000000"/>
                </a:solidFill>
                <a:latin typeface="Arial"/>
                <a:ea typeface="Arial"/>
                <a:cs typeface="Arial"/>
                <a:sym typeface="Arial"/>
              </a:rPr>
              <a:t>Lieu : </a:t>
            </a:r>
            <a:r>
              <a:rPr lang="fr-FR" sz="900" dirty="0"/>
              <a:t>Données post-nettoyage de l'inventaire HRH pour l'exercice 23.</a:t>
            </a:r>
            <a:r>
              <a:rPr lang="fr-FR" sz="900" b="0" i="0" u="none" strike="noStrike" cap="none" dirty="0">
                <a:solidFill>
                  <a:srgbClr val="000000"/>
                </a:solidFill>
                <a:latin typeface="Arial"/>
                <a:ea typeface="Arial"/>
                <a:cs typeface="Arial"/>
                <a:sym typeface="Arial"/>
              </a:rPr>
              <a:t> </a:t>
            </a:r>
          </a:p>
          <a:p>
            <a:pPr marL="0" marR="0" lvl="0" indent="0" algn="l" rtl="0">
              <a:lnSpc>
                <a:spcPct val="150000"/>
              </a:lnSpc>
              <a:spcBef>
                <a:spcPts val="0"/>
              </a:spcBef>
              <a:spcAft>
                <a:spcPts val="0"/>
              </a:spcAft>
              <a:buClr>
                <a:srgbClr val="000000"/>
              </a:buClr>
              <a:buSzPts val="900"/>
              <a:buFont typeface="Arial"/>
              <a:buNone/>
            </a:pPr>
            <a:endParaRPr sz="900" b="0" i="0" u="none" strike="noStrike" cap="none" dirty="0">
              <a:solidFill>
                <a:srgbClr val="000000"/>
              </a:solidFill>
              <a:latin typeface="Arial"/>
              <a:ea typeface="Arial"/>
              <a:cs typeface="Arial"/>
              <a:sym typeface="Arial"/>
            </a:endParaRPr>
          </a:p>
        </p:txBody>
      </p:sp>
      <p:sp>
        <p:nvSpPr>
          <p:cNvPr id="316" name="Google Shape;316;g26116cd9e48_0_0"/>
          <p:cNvSpPr txBox="1"/>
          <p:nvPr/>
        </p:nvSpPr>
        <p:spPr>
          <a:xfrm>
            <a:off x="2648209" y="1432252"/>
            <a:ext cx="3848400" cy="3540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b="1" dirty="0">
                <a:solidFill>
                  <a:srgbClr val="1F3864"/>
                </a:solidFill>
                <a:latin typeface="Gill Sans"/>
                <a:ea typeface="Gill Sans"/>
                <a:cs typeface="Gill Sans"/>
                <a:sym typeface="Gill Sans"/>
              </a:rPr>
              <a:t>USAID en chiffres pour l'exercice 2023</a:t>
            </a:r>
          </a:p>
        </p:txBody>
      </p:sp>
      <p:sp>
        <p:nvSpPr>
          <p:cNvPr id="317" name="Google Shape;317;g26116cd9e48_0_0"/>
          <p:cNvSpPr/>
          <p:nvPr/>
        </p:nvSpPr>
        <p:spPr>
          <a:xfrm>
            <a:off x="1142600" y="1826050"/>
            <a:ext cx="1316400" cy="1885200"/>
          </a:xfrm>
          <a:prstGeom prst="roundRect">
            <a:avLst>
              <a:gd name="adj" fmla="val 16667"/>
            </a:avLst>
          </a:prstGeom>
          <a:solidFill>
            <a:srgbClr val="1F3864"/>
          </a:solidFill>
          <a:ln w="12700" cap="flat" cmpd="sng">
            <a:solidFill>
              <a:srgbClr val="4472C4"/>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300"/>
              <a:buFont typeface="Arial"/>
              <a:buNone/>
            </a:pPr>
            <a:r>
              <a:rPr lang="fr-FR" sz="2300" b="1" i="0" u="none" strike="noStrike" cap="none">
                <a:solidFill>
                  <a:srgbClr val="FFFFFF"/>
                </a:solidFill>
                <a:latin typeface="Gill Sans"/>
                <a:ea typeface="Gill Sans"/>
                <a:cs typeface="Gill Sans"/>
                <a:sym typeface="Gill Sans"/>
              </a:rPr>
              <a:t>204,</a:t>
            </a:r>
            <a:r>
              <a:rPr lang="fr-FR" sz="2300" b="1">
                <a:solidFill>
                  <a:srgbClr val="FFFFFF"/>
                </a:solidFill>
                <a:latin typeface="Gill Sans"/>
                <a:ea typeface="Gill Sans"/>
                <a:cs typeface="Gill Sans"/>
                <a:sym typeface="Gill Sans"/>
              </a:rPr>
              <a:t>008</a:t>
            </a: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rgbClr val="FFFFFF"/>
                </a:solidFill>
                <a:latin typeface="Gill Sans"/>
                <a:ea typeface="Gill Sans"/>
                <a:cs typeface="Gill Sans"/>
                <a:sym typeface="Gill Sans"/>
              </a:rPr>
              <a:t>Personnel soutenu par l'USAID (individus)</a:t>
            </a:r>
          </a:p>
        </p:txBody>
      </p:sp>
      <p:sp>
        <p:nvSpPr>
          <p:cNvPr id="319" name="Google Shape;319;g26116cd9e48_0_0"/>
          <p:cNvSpPr/>
          <p:nvPr/>
        </p:nvSpPr>
        <p:spPr>
          <a:xfrm>
            <a:off x="3039813" y="1826050"/>
            <a:ext cx="1316400" cy="1885200"/>
          </a:xfrm>
          <a:prstGeom prst="roundRect">
            <a:avLst>
              <a:gd name="adj" fmla="val 16667"/>
            </a:avLst>
          </a:prstGeom>
          <a:solidFill>
            <a:srgbClr val="1F3864"/>
          </a:solidFill>
          <a:ln w="12700" cap="flat" cmpd="sng">
            <a:solidFill>
              <a:srgbClr val="4472C4"/>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300"/>
              <a:buFont typeface="Arial"/>
              <a:buNone/>
            </a:pPr>
            <a:r>
              <a:rPr lang="fr-FR" sz="2300" b="1" i="0" u="none" strike="noStrike" cap="none" dirty="0">
                <a:solidFill>
                  <a:srgbClr val="FFFFFF"/>
                </a:solidFill>
                <a:latin typeface="Gill Sans"/>
                <a:ea typeface="Gill Sans"/>
                <a:cs typeface="Gill Sans"/>
                <a:sym typeface="Gill Sans"/>
              </a:rPr>
              <a:t>119,</a:t>
            </a:r>
            <a:r>
              <a:rPr lang="fr-FR" sz="2300" b="1" dirty="0">
                <a:solidFill>
                  <a:srgbClr val="FFFFFF"/>
                </a:solidFill>
                <a:latin typeface="Gill Sans"/>
                <a:ea typeface="Gill Sans"/>
                <a:cs typeface="Gill Sans"/>
                <a:sym typeface="Gill Sans"/>
              </a:rPr>
              <a:t>891</a:t>
            </a:r>
            <a:r>
              <a:rPr lang="fr-FR" sz="2300" b="0" i="0" u="none" strike="noStrike" cap="none" dirty="0">
                <a:solidFill>
                  <a:srgbClr val="FFFFFF"/>
                </a:solidFill>
                <a:latin typeface="Gill Sans"/>
                <a:ea typeface="Gill Sans"/>
                <a:cs typeface="Gill Sans"/>
                <a:sym typeface="Gill Sans"/>
              </a:rPr>
              <a:t> </a:t>
            </a:r>
            <a:endParaRPr lang="fr-FR" sz="2300" b="0" i="0" u="none" strike="noStrike" cap="none" dirty="0">
              <a:solidFill>
                <a:srgbClr val="FFFFFF"/>
              </a:solidFill>
              <a:latin typeface="Gill Sans"/>
              <a:ea typeface="Gill Sans"/>
              <a:cs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dirty="0">
                <a:solidFill>
                  <a:srgbClr val="FFFFFF"/>
                </a:solidFill>
                <a:latin typeface="Gill Sans"/>
                <a:ea typeface="Gill Sans"/>
                <a:cs typeface="Gill Sans"/>
                <a:sym typeface="Gill Sans"/>
              </a:rPr>
              <a:t>Personnel soutenu par l'USAID (</a:t>
            </a:r>
            <a:r>
              <a:rPr lang="fr-FR" sz="1100" dirty="0">
                <a:solidFill>
                  <a:srgbClr val="FFFFFF"/>
                </a:solidFill>
                <a:latin typeface="Gill Sans"/>
                <a:ea typeface="Gill Sans"/>
                <a:cs typeface="Gill Sans"/>
                <a:sym typeface="Gill Sans"/>
              </a:rPr>
              <a:t>ETP</a:t>
            </a:r>
            <a:r>
              <a:rPr lang="fr-FR" sz="1100" b="0" i="0" u="none" strike="noStrike" cap="none" dirty="0">
                <a:solidFill>
                  <a:srgbClr val="FFFFFF"/>
                </a:solidFill>
                <a:latin typeface="Gill Sans"/>
                <a:ea typeface="Gill Sans"/>
                <a:cs typeface="Gill Sans"/>
                <a:sym typeface="Gill Sans"/>
              </a:rPr>
              <a:t>)</a:t>
            </a:r>
          </a:p>
        </p:txBody>
      </p:sp>
      <p:pic>
        <p:nvPicPr>
          <p:cNvPr id="320" name="Google Shape;320;g26116cd9e48_0_0" descr="Man outline"/>
          <p:cNvPicPr preferRelativeResize="0"/>
          <p:nvPr/>
        </p:nvPicPr>
        <p:blipFill rotWithShape="1">
          <a:blip r:embed="rId3">
            <a:alphaModFix/>
          </a:blip>
          <a:srcRect/>
          <a:stretch/>
        </p:blipFill>
        <p:spPr>
          <a:xfrm>
            <a:off x="3537597" y="1974087"/>
            <a:ext cx="238662" cy="214618"/>
          </a:xfrm>
          <a:prstGeom prst="rect">
            <a:avLst/>
          </a:prstGeom>
          <a:noFill/>
          <a:ln>
            <a:noFill/>
          </a:ln>
        </p:spPr>
      </p:pic>
      <p:pic>
        <p:nvPicPr>
          <p:cNvPr id="321" name="Google Shape;321;g26116cd9e48_0_0" descr="Dollar with solid fill"/>
          <p:cNvPicPr preferRelativeResize="0"/>
          <p:nvPr/>
        </p:nvPicPr>
        <p:blipFill rotWithShape="1">
          <a:blip r:embed="rId4">
            <a:alphaModFix/>
          </a:blip>
          <a:srcRect/>
          <a:stretch/>
        </p:blipFill>
        <p:spPr>
          <a:xfrm>
            <a:off x="5912918" y="1966958"/>
            <a:ext cx="238662" cy="214618"/>
          </a:xfrm>
          <a:prstGeom prst="rect">
            <a:avLst/>
          </a:prstGeom>
          <a:noFill/>
          <a:ln>
            <a:noFill/>
          </a:ln>
        </p:spPr>
      </p:pic>
      <p:pic>
        <p:nvPicPr>
          <p:cNvPr id="322" name="Google Shape;322;g26116cd9e48_0_0" descr="Man outline"/>
          <p:cNvPicPr preferRelativeResize="0"/>
          <p:nvPr/>
        </p:nvPicPr>
        <p:blipFill rotWithShape="1">
          <a:blip r:embed="rId3">
            <a:alphaModFix/>
          </a:blip>
          <a:srcRect/>
          <a:stretch/>
        </p:blipFill>
        <p:spPr>
          <a:xfrm>
            <a:off x="4437993" y="1584006"/>
            <a:ext cx="238662" cy="214618"/>
          </a:xfrm>
          <a:prstGeom prst="rect">
            <a:avLst/>
          </a:prstGeom>
          <a:noFill/>
          <a:ln>
            <a:noFill/>
          </a:ln>
        </p:spPr>
      </p:pic>
      <p:sp>
        <p:nvSpPr>
          <p:cNvPr id="323" name="Google Shape;323;g26116cd9e48_0_0"/>
          <p:cNvSpPr/>
          <p:nvPr/>
        </p:nvSpPr>
        <p:spPr>
          <a:xfrm>
            <a:off x="6696950" y="1826052"/>
            <a:ext cx="1316400" cy="1885200"/>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2400"/>
              <a:buFont typeface="Arial"/>
              <a:buNone/>
            </a:pPr>
            <a:r>
              <a:rPr lang="fr-FR" sz="2400" b="1" i="0" u="none" strike="noStrike" cap="none">
                <a:solidFill>
                  <a:srgbClr val="FFFFFF"/>
                </a:solidFill>
                <a:latin typeface="Gill Sans"/>
                <a:ea typeface="Gill Sans"/>
                <a:cs typeface="Gill Sans"/>
                <a:sym typeface="Gill Sans"/>
              </a:rPr>
              <a:t>5</a:t>
            </a:r>
            <a:r>
              <a:rPr lang="fr-FR" sz="2400" b="1">
                <a:solidFill>
                  <a:srgbClr val="FFFFFF"/>
                </a:solidFill>
                <a:latin typeface="Gill Sans"/>
                <a:ea typeface="Gill Sans"/>
                <a:cs typeface="Gill Sans"/>
                <a:sym typeface="Gill Sans"/>
              </a:rPr>
              <a:t>6</a:t>
            </a:r>
            <a:r>
              <a:rPr lang="fr-FR" sz="2400" b="1" i="0" u="none" strike="noStrike" cap="none">
                <a:solidFill>
                  <a:srgbClr val="FFFFFF"/>
                </a:solidFill>
                <a:latin typeface="Gill Sans"/>
                <a:ea typeface="Gill Sans"/>
                <a:cs typeface="Gill Sans"/>
                <a:sym typeface="Gill Sans"/>
              </a:rPr>
              <a:t>% </a:t>
            </a: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Gill Sans"/>
                <a:ea typeface="Gill Sans"/>
                <a:cs typeface="Gill Sans"/>
                <a:sym typeface="Gill Sans"/>
              </a:rPr>
              <a:t>des dépenses de personnel de l'USAID sont effectuées par l'intermédiaire de partenaires locaux</a:t>
            </a:r>
          </a:p>
        </p:txBody>
      </p:sp>
      <p:sp>
        <p:nvSpPr>
          <p:cNvPr id="324" name="Google Shape;324;g26116cd9e48_0_0"/>
          <p:cNvSpPr/>
          <p:nvPr/>
        </p:nvSpPr>
        <p:spPr>
          <a:xfrm>
            <a:off x="4937050" y="1826050"/>
            <a:ext cx="1316400" cy="1885200"/>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fr-FR" sz="2400" b="1" dirty="0">
                <a:solidFill>
                  <a:srgbClr val="FFFFFF"/>
                </a:solidFill>
                <a:latin typeface="Gill Sans"/>
                <a:ea typeface="Gill Sans"/>
                <a:cs typeface="Gill Sans"/>
                <a:sym typeface="Gill Sans"/>
              </a:rPr>
              <a:t>51</a:t>
            </a:r>
            <a:r>
              <a:rPr lang="fr-FR" sz="2400" b="1" i="0" u="none" strike="noStrike" cap="none" dirty="0">
                <a:solidFill>
                  <a:srgbClr val="FFFFFF"/>
                </a:solidFill>
                <a:latin typeface="Gill Sans"/>
                <a:ea typeface="Gill Sans"/>
                <a:cs typeface="Gill Sans"/>
                <a:sym typeface="Gill Sans"/>
              </a:rPr>
              <a:t>%</a:t>
            </a:r>
            <a:r>
              <a:rPr lang="fr-FR" sz="2400" b="0" i="0" u="none" strike="noStrike" cap="none" dirty="0">
                <a:solidFill>
                  <a:srgbClr val="FFFFFF"/>
                </a:solidFill>
                <a:latin typeface="Gill Sans"/>
                <a:ea typeface="Gill Sans"/>
                <a:cs typeface="Gill Sans"/>
                <a:sym typeface="Gill Sans"/>
              </a:rPr>
              <a:t> </a:t>
            </a:r>
            <a:endParaRPr lang="fr-FR" sz="2400" b="0" i="0" u="none" strike="noStrike" cap="none" dirty="0">
              <a:solidFill>
                <a:srgbClr val="FFFFFF"/>
              </a:solidFill>
              <a:latin typeface="Gill Sans"/>
              <a:ea typeface="Gill Sans"/>
              <a:cs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dirty="0">
                <a:solidFill>
                  <a:srgbClr val="FFFFFF"/>
                </a:solidFill>
                <a:latin typeface="Gill Sans"/>
                <a:ea typeface="Gill Sans"/>
                <a:cs typeface="Gill Sans"/>
                <a:sym typeface="Gill Sans"/>
              </a:rPr>
              <a:t>des dépenses totales de l'USAID sont consacrées aux </a:t>
            </a:r>
            <a:r>
              <a:rPr lang="fr-FR" sz="1000" dirty="0">
                <a:solidFill>
                  <a:srgbClr val="FFFFFF"/>
                </a:solidFill>
                <a:latin typeface="Gill Sans"/>
                <a:ea typeface="Gill Sans"/>
                <a:cs typeface="Gill Sans"/>
                <a:sym typeface="Gill Sans"/>
              </a:rPr>
              <a:t>RHS</a:t>
            </a:r>
            <a:endParaRPr lang="fr-FR" sz="1000" b="0" i="0" u="none" strike="noStrike" cap="none" dirty="0">
              <a:solidFill>
                <a:srgbClr val="FFFFFF"/>
              </a:solidFill>
              <a:latin typeface="Gill Sans"/>
              <a:ea typeface="Gill Sans"/>
              <a:cs typeface="Gill Sans"/>
              <a:sym typeface="Gill Sans"/>
            </a:endParaRPr>
          </a:p>
        </p:txBody>
      </p:sp>
      <p:pic>
        <p:nvPicPr>
          <p:cNvPr id="325" name="Google Shape;325;g26116cd9e48_0_0" descr="Pie chart outline"/>
          <p:cNvPicPr preferRelativeResize="0"/>
          <p:nvPr/>
        </p:nvPicPr>
        <p:blipFill rotWithShape="1">
          <a:blip r:embed="rId5">
            <a:alphaModFix/>
          </a:blip>
          <a:srcRect/>
          <a:stretch/>
        </p:blipFill>
        <p:spPr>
          <a:xfrm>
            <a:off x="5436141" y="1938317"/>
            <a:ext cx="318216" cy="286157"/>
          </a:xfrm>
          <a:prstGeom prst="rect">
            <a:avLst/>
          </a:prstGeom>
          <a:noFill/>
          <a:ln>
            <a:noFill/>
          </a:ln>
        </p:spPr>
      </p:pic>
      <p:pic>
        <p:nvPicPr>
          <p:cNvPr id="326" name="Google Shape;326;g26116cd9e48_0_0" descr="Pie chart outline"/>
          <p:cNvPicPr preferRelativeResize="0"/>
          <p:nvPr/>
        </p:nvPicPr>
        <p:blipFill rotWithShape="1">
          <a:blip r:embed="rId5">
            <a:alphaModFix/>
          </a:blip>
          <a:srcRect/>
          <a:stretch/>
        </p:blipFill>
        <p:spPr>
          <a:xfrm>
            <a:off x="7241916" y="1938304"/>
            <a:ext cx="318216" cy="286157"/>
          </a:xfrm>
          <a:prstGeom prst="rect">
            <a:avLst/>
          </a:prstGeom>
          <a:noFill/>
          <a:ln>
            <a:noFill/>
          </a:ln>
        </p:spPr>
      </p:pic>
      <p:pic>
        <p:nvPicPr>
          <p:cNvPr id="327" name="Google Shape;327;g26116cd9e48_0_0" descr="Man outline"/>
          <p:cNvPicPr preferRelativeResize="0"/>
          <p:nvPr/>
        </p:nvPicPr>
        <p:blipFill rotWithShape="1">
          <a:blip r:embed="rId3">
            <a:alphaModFix/>
          </a:blip>
          <a:srcRect/>
          <a:stretch/>
        </p:blipFill>
        <p:spPr>
          <a:xfrm>
            <a:off x="1639047" y="1974075"/>
            <a:ext cx="238662" cy="21461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0"/>
        <p:cNvGrpSpPr/>
        <p:nvPr/>
      </p:nvGrpSpPr>
      <p:grpSpPr>
        <a:xfrm>
          <a:off x="0" y="0"/>
          <a:ext cx="0" cy="0"/>
          <a:chOff x="0" y="0"/>
          <a:chExt cx="0" cy="0"/>
        </a:xfrm>
      </p:grpSpPr>
      <p:sp>
        <p:nvSpPr>
          <p:cNvPr id="671" name="Google Shape;671;p32"/>
          <p:cNvSpPr txBox="1">
            <a:spLocks noGrp="1"/>
          </p:cNvSpPr>
          <p:nvPr>
            <p:ph type="title"/>
          </p:nvPr>
        </p:nvSpPr>
        <p:spPr>
          <a:xfrm>
            <a:off x="159300" y="797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Éléments de données du modèle : </a:t>
            </a:r>
            <a:r>
              <a:rPr lang="fr-FR" i="1">
                <a:solidFill>
                  <a:schemeClr val="dk2"/>
                </a:solidFill>
              </a:rPr>
              <a:t>Mode d'embauche</a:t>
            </a:r>
          </a:p>
        </p:txBody>
      </p:sp>
      <p:sp>
        <p:nvSpPr>
          <p:cNvPr id="672" name="Google Shape;672;p32"/>
          <p:cNvSpPr txBox="1"/>
          <p:nvPr/>
        </p:nvSpPr>
        <p:spPr>
          <a:xfrm>
            <a:off x="3711150" y="635950"/>
            <a:ext cx="5138700" cy="437809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300"/>
              <a:buFont typeface="Arial"/>
              <a:buNone/>
            </a:pPr>
            <a:r>
              <a:rPr lang="fr-FR" sz="1100" u="none" strike="noStrike" cap="none" dirty="0">
                <a:solidFill>
                  <a:schemeClr val="dk1"/>
                </a:solidFill>
                <a:latin typeface="Arial"/>
                <a:ea typeface="Arial"/>
                <a:cs typeface="Arial"/>
                <a:sym typeface="Arial"/>
              </a:rPr>
              <a:t>Indiquez le mode ou la manière dont la personne est embauchée.</a:t>
            </a:r>
            <a:r>
              <a:rPr lang="fr-FR" sz="1100" b="0" i="0" u="none" strike="noStrike" cap="none" dirty="0">
                <a:solidFill>
                  <a:schemeClr val="dk1"/>
                </a:solidFill>
                <a:latin typeface="Arial"/>
                <a:ea typeface="Arial"/>
                <a:cs typeface="Arial"/>
                <a:sym typeface="Arial"/>
              </a:rPr>
              <a:t> Sélectionnez l'option qui reflète le mieux le mode d'embauche principal de chaque membre du personnel. </a:t>
            </a:r>
          </a:p>
          <a:p>
            <a:pPr marL="457200" marR="0" lvl="0" indent="-311150" algn="l" rtl="0">
              <a:lnSpc>
                <a:spcPct val="90000"/>
              </a:lnSpc>
              <a:spcBef>
                <a:spcPts val="1000"/>
              </a:spcBef>
              <a:spcAft>
                <a:spcPts val="0"/>
              </a:spcAft>
              <a:buClr>
                <a:schemeClr val="dk1"/>
              </a:buClr>
              <a:buSzPts val="1300"/>
              <a:buFont typeface="Arial"/>
              <a:buChar char="●"/>
            </a:pPr>
            <a:r>
              <a:rPr lang="fr-FR" sz="1100" b="0" i="0" strike="noStrike" cap="none" dirty="0">
                <a:solidFill>
                  <a:schemeClr val="dk1"/>
                </a:solidFill>
                <a:latin typeface="Arial"/>
                <a:ea typeface="Arial"/>
                <a:cs typeface="Arial"/>
                <a:sym typeface="Arial"/>
              </a:rPr>
              <a:t>Le salaire est défini comme une rémunération financée par le PEPFAR pour les travailleurs qui sont employés par un PI et qui reçoivent un salaire ou un traitement.</a:t>
            </a:r>
            <a:r>
              <a:rPr lang="fr-FR" sz="1100" b="0" i="0" u="none" strike="noStrike" cap="none" dirty="0">
                <a:solidFill>
                  <a:schemeClr val="dk1"/>
                </a:solidFill>
                <a:latin typeface="Arial"/>
                <a:ea typeface="Arial"/>
                <a:cs typeface="Arial"/>
                <a:sym typeface="Arial"/>
              </a:rPr>
              <a:t> </a:t>
            </a:r>
            <a:r>
              <a:rPr lang="fr-FR" sz="1100" b="0" i="1" u="none" strike="noStrike" cap="none" dirty="0">
                <a:solidFill>
                  <a:schemeClr val="dk1"/>
                </a:solidFill>
                <a:latin typeface="Arial"/>
                <a:ea typeface="Arial"/>
                <a:cs typeface="Arial"/>
                <a:sym typeface="Arial"/>
              </a:rPr>
              <a:t>Le personnel salarié doit saisir à la fois le salaire et les montants annexes (voir les diapositives suivantes)</a:t>
            </a:r>
          </a:p>
          <a:p>
            <a:pPr marL="457200" marR="0" lvl="0" indent="-311150" algn="l" rtl="0">
              <a:lnSpc>
                <a:spcPct val="90000"/>
              </a:lnSpc>
              <a:spcBef>
                <a:spcPts val="0"/>
              </a:spcBef>
              <a:spcAft>
                <a:spcPts val="0"/>
              </a:spcAft>
              <a:buClr>
                <a:schemeClr val="dk1"/>
              </a:buClr>
              <a:buSzPts val="1300"/>
              <a:buFont typeface="Arial"/>
              <a:buChar char="●"/>
            </a:pPr>
            <a:r>
              <a:rPr lang="fr-FR" sz="1100" b="0" i="0" strike="noStrike" cap="none" dirty="0">
                <a:solidFill>
                  <a:schemeClr val="dk1"/>
                </a:solidFill>
                <a:latin typeface="Arial"/>
                <a:ea typeface="Arial"/>
                <a:cs typeface="Arial"/>
                <a:sym typeface="Arial"/>
              </a:rPr>
              <a:t>Le contrat est défini comme une rémunération financée par le PEPFAR par le biais de contrats pour un travailleur qui n'est pas directement employé par un PI, mais qui est sous contrat pour fournir des services.</a:t>
            </a:r>
            <a:r>
              <a:rPr lang="fr-FR" sz="1100" b="0" i="0" u="none" strike="noStrike" cap="none" dirty="0">
                <a:solidFill>
                  <a:schemeClr val="dk1"/>
                </a:solidFill>
                <a:latin typeface="Arial"/>
                <a:ea typeface="Arial"/>
                <a:cs typeface="Arial"/>
                <a:sym typeface="Arial"/>
              </a:rPr>
              <a:t> </a:t>
            </a:r>
            <a:r>
              <a:rPr lang="fr-FR" sz="1100" b="0" i="1" u="none" strike="noStrike" cap="none" dirty="0">
                <a:solidFill>
                  <a:schemeClr val="dk1"/>
                </a:solidFill>
                <a:latin typeface="Arial"/>
                <a:ea typeface="Arial"/>
                <a:cs typeface="Arial"/>
                <a:sym typeface="Arial"/>
              </a:rPr>
              <a:t>Remarque : </a:t>
            </a:r>
            <a:r>
              <a:rPr lang="fr-FR" sz="1100" b="0" i="0" u="none" strike="noStrike" cap="none" dirty="0">
                <a:solidFill>
                  <a:schemeClr val="dk1"/>
                </a:solidFill>
                <a:latin typeface="Arial"/>
                <a:ea typeface="Arial"/>
                <a:cs typeface="Arial"/>
                <a:sym typeface="Arial"/>
              </a:rPr>
              <a:t>Cela inclut les travailleurs soutenus par le PEPFAR qui reçoivent des allocations. </a:t>
            </a:r>
          </a:p>
          <a:p>
            <a:pPr marL="457200" marR="0" lvl="0" indent="-311150" algn="l" rtl="0">
              <a:lnSpc>
                <a:spcPct val="90000"/>
              </a:lnSpc>
              <a:spcBef>
                <a:spcPts val="0"/>
              </a:spcBef>
              <a:spcAft>
                <a:spcPts val="0"/>
              </a:spcAft>
              <a:buClr>
                <a:schemeClr val="dk1"/>
              </a:buClr>
              <a:buSzPts val="1300"/>
              <a:buFont typeface="Arial"/>
              <a:buChar char="●"/>
            </a:pPr>
            <a:r>
              <a:rPr lang="fr-FR" sz="1100" b="0" i="0" u="sng" strike="noStrike" cap="none" dirty="0">
                <a:solidFill>
                  <a:schemeClr val="dk1"/>
                </a:solidFill>
                <a:latin typeface="Arial"/>
                <a:ea typeface="Arial"/>
                <a:cs typeface="Arial"/>
                <a:sym typeface="Arial"/>
              </a:rPr>
              <a:t>Non monétaire UNIQUEMENT</a:t>
            </a:r>
          </a:p>
          <a:p>
            <a:pPr marL="914400" marR="0" lvl="1" indent="-311150" algn="l" rtl="0">
              <a:lnSpc>
                <a:spcPct val="90000"/>
              </a:lnSpc>
              <a:spcBef>
                <a:spcPts val="0"/>
              </a:spcBef>
              <a:spcAft>
                <a:spcPts val="0"/>
              </a:spcAft>
              <a:buClr>
                <a:schemeClr val="dk1"/>
              </a:buClr>
              <a:buSzPts val="1300"/>
              <a:buFont typeface="Arial"/>
              <a:buChar char="○"/>
            </a:pPr>
            <a:r>
              <a:rPr lang="fr-FR" sz="1100" i="0" u="none" strike="noStrike" cap="none" dirty="0">
                <a:solidFill>
                  <a:schemeClr val="dk1"/>
                </a:solidFill>
                <a:latin typeface="Arial"/>
                <a:ea typeface="Arial"/>
                <a:cs typeface="Arial"/>
                <a:sym typeface="Arial"/>
              </a:rPr>
              <a:t>Défini comme une rémunération financée par le PEPFAR pour les travailleurs qui est fournie sous forme de rémunération non monétaire</a:t>
            </a:r>
          </a:p>
          <a:p>
            <a:pPr marL="914400" marR="0" lvl="1" indent="-311150" algn="l" rtl="0">
              <a:lnSpc>
                <a:spcPct val="90000"/>
              </a:lnSpc>
              <a:spcBef>
                <a:spcPts val="0"/>
              </a:spcBef>
              <a:spcAft>
                <a:spcPts val="0"/>
              </a:spcAft>
              <a:buClr>
                <a:schemeClr val="dk1"/>
              </a:buClr>
              <a:buSzPts val="1300"/>
              <a:buFont typeface="Arial"/>
              <a:buChar char="○"/>
            </a:pPr>
            <a:r>
              <a:rPr lang="fr-FR" sz="1100" i="0" u="none" strike="noStrike" cap="none" dirty="0">
                <a:solidFill>
                  <a:schemeClr val="dk1"/>
                </a:solidFill>
                <a:latin typeface="Arial"/>
                <a:ea typeface="Arial"/>
                <a:cs typeface="Arial"/>
                <a:sym typeface="Arial"/>
              </a:rPr>
              <a:t>Cela peut inclure des biens achetés (par exemple des articles ménagers, des vêtements, etc.) ou du temps d'antenne (par exemple des cartes téléphoniques) pour un usage personnel</a:t>
            </a:r>
          </a:p>
          <a:p>
            <a:pPr marL="914400" marR="0" lvl="1" indent="-311150" algn="l" rtl="0">
              <a:lnSpc>
                <a:spcPct val="90000"/>
              </a:lnSpc>
              <a:spcBef>
                <a:spcPts val="0"/>
              </a:spcBef>
              <a:spcAft>
                <a:spcPts val="0"/>
              </a:spcAft>
              <a:buClr>
                <a:schemeClr val="dk1"/>
              </a:buClr>
              <a:buSzPts val="1300"/>
              <a:buFont typeface="Arial"/>
              <a:buChar char="○"/>
            </a:pPr>
            <a:r>
              <a:rPr lang="fr-FR" sz="1100" b="0" i="0" u="none" strike="noStrike" cap="none" dirty="0">
                <a:solidFill>
                  <a:schemeClr val="dk1"/>
                </a:solidFill>
                <a:latin typeface="Arial"/>
                <a:ea typeface="Arial"/>
                <a:cs typeface="Arial"/>
                <a:sym typeface="Arial"/>
              </a:rPr>
              <a:t>Les biens non monétaires NE COMPRENNENT PAS les fournitures ou autres ressources nécessaires à l'exécution des tâches du poste</a:t>
            </a:r>
          </a:p>
          <a:p>
            <a:pPr marL="0" marR="0" lvl="0" indent="0" algn="l" rtl="0">
              <a:lnSpc>
                <a:spcPct val="90000"/>
              </a:lnSpc>
              <a:spcBef>
                <a:spcPts val="1000"/>
              </a:spcBef>
              <a:spcAft>
                <a:spcPts val="0"/>
              </a:spcAft>
              <a:buClr>
                <a:srgbClr val="000000"/>
              </a:buClr>
              <a:buSzPts val="1300"/>
              <a:buFont typeface="Arial"/>
              <a:buNone/>
            </a:pPr>
            <a:r>
              <a:rPr lang="fr-FR" sz="1100" b="0" i="0" u="none" strike="noStrike" cap="none" dirty="0">
                <a:solidFill>
                  <a:schemeClr val="dk1"/>
                </a:solidFill>
                <a:latin typeface="Arial"/>
                <a:ea typeface="Arial"/>
                <a:cs typeface="Arial"/>
                <a:sym typeface="Arial"/>
              </a:rPr>
              <a:t>Veuillez noter que ces champs s'excluent mutuellement. Par exemple, si une personne reçoit à la fois un salaire et une rémunération non monétaire, sélectionnez Salaire comme mode d'embauche.</a:t>
            </a:r>
          </a:p>
        </p:txBody>
      </p:sp>
      <p:sp>
        <p:nvSpPr>
          <p:cNvPr id="673" name="Google Shape;673;p3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40</a:t>
            </a:fld>
            <a:endParaRPr lang="en"/>
          </a:p>
        </p:txBody>
      </p:sp>
      <p:pic>
        <p:nvPicPr>
          <p:cNvPr id="674" name="Google Shape;674;p32"/>
          <p:cNvPicPr preferRelativeResize="0"/>
          <p:nvPr/>
        </p:nvPicPr>
        <p:blipFill rotWithShape="1">
          <a:blip r:embed="rId3">
            <a:alphaModFix/>
          </a:blip>
          <a:srcRect l="35283" r="33922" b="41106"/>
          <a:stretch/>
        </p:blipFill>
        <p:spPr>
          <a:xfrm>
            <a:off x="431575" y="1350450"/>
            <a:ext cx="2815852" cy="2271925"/>
          </a:xfrm>
          <a:prstGeom prst="rect">
            <a:avLst/>
          </a:prstGeom>
          <a:noFill/>
          <a:ln w="9525" cap="flat" cmpd="sng">
            <a:solidFill>
              <a:schemeClr val="accent3"/>
            </a:solidFill>
            <a:prstDash val="solid"/>
            <a:round/>
            <a:headEnd type="none" w="sm" len="sm"/>
            <a:tailEnd type="none" w="sm" len="sm"/>
          </a:ln>
        </p:spPr>
      </p:pic>
      <p:sp>
        <p:nvSpPr>
          <p:cNvPr id="675" name="Google Shape;675;p32"/>
          <p:cNvSpPr txBox="1"/>
          <p:nvPr/>
        </p:nvSpPr>
        <p:spPr>
          <a:xfrm>
            <a:off x="402625" y="4110150"/>
            <a:ext cx="1432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676" name="Google Shape;676;p32"/>
          <p:cNvSpPr txBox="1"/>
          <p:nvPr/>
        </p:nvSpPr>
        <p:spPr>
          <a:xfrm>
            <a:off x="344725" y="37820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0"/>
        <p:cNvGrpSpPr/>
        <p:nvPr/>
      </p:nvGrpSpPr>
      <p:grpSpPr>
        <a:xfrm>
          <a:off x="0" y="0"/>
          <a:ext cx="0" cy="0"/>
          <a:chOff x="0" y="0"/>
          <a:chExt cx="0" cy="0"/>
        </a:xfrm>
      </p:grpSpPr>
      <p:sp>
        <p:nvSpPr>
          <p:cNvPr id="681" name="Google Shape;681;p33"/>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000" dirty="0">
                <a:solidFill>
                  <a:schemeClr val="dk2"/>
                </a:solidFill>
              </a:rPr>
              <a:t>Élément de données du modèle : </a:t>
            </a:r>
            <a:r>
              <a:rPr lang="fr-FR" sz="2000" i="1" dirty="0">
                <a:solidFill>
                  <a:schemeClr val="dk2"/>
                </a:solidFill>
              </a:rPr>
              <a:t>Personnel du ministère de la Santé</a:t>
            </a:r>
          </a:p>
        </p:txBody>
      </p:sp>
      <p:sp>
        <p:nvSpPr>
          <p:cNvPr id="682" name="Google Shape;682;p3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41</a:t>
            </a:fld>
            <a:endParaRPr lang="en"/>
          </a:p>
        </p:txBody>
      </p:sp>
      <p:graphicFrame>
        <p:nvGraphicFramePr>
          <p:cNvPr id="683" name="Google Shape;683;p33"/>
          <p:cNvGraphicFramePr/>
          <p:nvPr>
            <p:extLst>
              <p:ext uri="{D42A27DB-BD31-4B8C-83A1-F6EECF244321}">
                <p14:modId xmlns:p14="http://schemas.microsoft.com/office/powerpoint/2010/main" val="3546762289"/>
              </p:ext>
            </p:extLst>
          </p:nvPr>
        </p:nvGraphicFramePr>
        <p:xfrm>
          <a:off x="770450" y="481700"/>
          <a:ext cx="8250700" cy="4573155"/>
        </p:xfrm>
        <a:graphic>
          <a:graphicData uri="http://schemas.openxmlformats.org/drawingml/2006/table">
            <a:tbl>
              <a:tblPr>
                <a:noFill/>
                <a:tableStyleId>{5A7E7CD6-C929-4EC5-A59C-177CB4DFDF39}</a:tableStyleId>
              </a:tblPr>
              <a:tblGrid>
                <a:gridCol w="2480200">
                  <a:extLst>
                    <a:ext uri="{9D8B030D-6E8A-4147-A177-3AD203B41FA5}">
                      <a16:colId xmlns:a16="http://schemas.microsoft.com/office/drawing/2014/main" val="20000"/>
                    </a:ext>
                  </a:extLst>
                </a:gridCol>
                <a:gridCol w="5770500">
                  <a:extLst>
                    <a:ext uri="{9D8B030D-6E8A-4147-A177-3AD203B41FA5}">
                      <a16:colId xmlns:a16="http://schemas.microsoft.com/office/drawing/2014/main" val="20001"/>
                    </a:ext>
                  </a:extLst>
                </a:gridCol>
              </a:tblGrid>
              <a:tr h="366975">
                <a:tc>
                  <a:txBody>
                    <a:bodyPr/>
                    <a:lstStyle/>
                    <a:p>
                      <a:pPr marL="0" marR="0" lvl="0" indent="0" algn="l" rtl="0">
                        <a:lnSpc>
                          <a:spcPct val="100000"/>
                        </a:lnSpc>
                        <a:spcBef>
                          <a:spcPts val="0"/>
                        </a:spcBef>
                        <a:spcAft>
                          <a:spcPts val="0"/>
                        </a:spcAft>
                        <a:buClr>
                          <a:srgbClr val="000000"/>
                        </a:buClr>
                        <a:buSzPts val="1500"/>
                        <a:buFont typeface="Arial"/>
                        <a:buNone/>
                      </a:pPr>
                      <a:r>
                        <a:rPr lang="fr-FR" sz="1200" b="1" i="1" u="none" strike="noStrike" cap="none">
                          <a:solidFill>
                            <a:schemeClr val="dk1"/>
                          </a:solidFill>
                          <a:latin typeface="Arial"/>
                          <a:ea typeface="Arial"/>
                          <a:cs typeface="Arial"/>
                          <a:sym typeface="Arial"/>
                        </a:rPr>
                        <a:t>Des Questions?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fr-FR" sz="1200" b="1" i="1" u="none" strike="noStrike" cap="none">
                          <a:solidFill>
                            <a:schemeClr val="dk1"/>
                          </a:solidFill>
                          <a:latin typeface="Arial"/>
                          <a:ea typeface="Arial"/>
                          <a:cs typeface="Arial"/>
                          <a:sym typeface="Arial"/>
                        </a:rPr>
                        <a:t>Description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815525">
                <a:tc>
                  <a:txBody>
                    <a:bodyPr/>
                    <a:lstStyle/>
                    <a:p>
                      <a:pPr marL="0" marR="0" lvl="0" indent="0" algn="l" rtl="0">
                        <a:lnSpc>
                          <a:spcPct val="100000"/>
                        </a:lnSpc>
                        <a:spcBef>
                          <a:spcPts val="0"/>
                        </a:spcBef>
                        <a:spcAft>
                          <a:spcPts val="0"/>
                        </a:spcAft>
                        <a:buClr>
                          <a:srgbClr val="000000"/>
                        </a:buClr>
                        <a:buSzPts val="1200"/>
                        <a:buFont typeface="Arial"/>
                        <a:buNone/>
                      </a:pPr>
                      <a:r>
                        <a:rPr lang="fr-FR" sz="1050" u="none" strike="noStrike" cap="none">
                          <a:solidFill>
                            <a:schemeClr val="dk1"/>
                          </a:solidFill>
                          <a:latin typeface="Arial"/>
                          <a:ea typeface="Arial"/>
                          <a:cs typeface="Arial"/>
                          <a:sym typeface="Arial"/>
                        </a:rPr>
                        <a:t>Personnel du ministère de la Santé ou détaché auprès du ministère de la Santé</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fr-FR" sz="1050" u="none" strike="noStrike" cap="none"/>
                        <a:t>Indiquez si la personne soutenue par le mécanisme de mise en œuvre (IM) est :</a:t>
                      </a:r>
                      <a:br>
                        <a:rPr lang="fr-FR" sz="1050" u="none" strike="noStrike" cap="none"/>
                      </a:br>
                      <a:r>
                        <a:rPr lang="fr-FR" sz="1050" u="none" strike="noStrike" cap="none"/>
                        <a:t>a) officiellement désignée comme personnel du ministère de la Santé (MOH),</a:t>
                      </a:r>
                      <a:br>
                        <a:rPr lang="fr-FR" sz="1050" u="none" strike="noStrike" cap="none"/>
                      </a:br>
                      <a:r>
                        <a:rPr lang="fr-FR" sz="1050" u="none" strike="noStrike" cap="none"/>
                        <a:t>b) détachée par PEPFAR pour remplir cette fonction,</a:t>
                      </a:r>
                      <a:br>
                        <a:rPr lang="fr-FR" sz="1050" u="none" strike="noStrike" cap="none"/>
                      </a:br>
                      <a:r>
                        <a:rPr lang="fr-FR" sz="1050" u="none" strike="noStrike" cap="none"/>
                        <a:t>c) aucune des options ci-dessus.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50425">
                <a:tc>
                  <a:txBody>
                    <a:bodyPr/>
                    <a:lstStyle/>
                    <a:p>
                      <a:pPr marL="0" marR="0" lvl="0" indent="0" algn="l" rtl="0">
                        <a:lnSpc>
                          <a:spcPct val="100000"/>
                        </a:lnSpc>
                        <a:spcBef>
                          <a:spcPts val="0"/>
                        </a:spcBef>
                        <a:spcAft>
                          <a:spcPts val="0"/>
                        </a:spcAft>
                        <a:buClr>
                          <a:srgbClr val="000000"/>
                        </a:buClr>
                        <a:buSzPts val="1200"/>
                        <a:buFont typeface="Arial"/>
                        <a:buNone/>
                      </a:pPr>
                      <a:r>
                        <a:rPr lang="fr-FR" sz="1050" dirty="0">
                          <a:solidFill>
                            <a:schemeClr val="dk1"/>
                          </a:solidFill>
                        </a:rPr>
                        <a:t>Personnel du gouvernement ou détaché auprès du ministère de la Santé</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fr-FR" sz="1050" dirty="0"/>
                        <a:t>Options du menu déroulant : </a:t>
                      </a:r>
                    </a:p>
                    <a:p>
                      <a:pPr marL="457200" lvl="0" indent="-304800" algn="l" rtl="0">
                        <a:spcBef>
                          <a:spcPts val="0"/>
                        </a:spcBef>
                        <a:spcAft>
                          <a:spcPts val="0"/>
                        </a:spcAft>
                        <a:buSzPts val="1200"/>
                        <a:buChar char="●"/>
                      </a:pPr>
                      <a:r>
                        <a:rPr lang="fr-FR" sz="1050" dirty="0"/>
                        <a:t>Non</a:t>
                      </a:r>
                    </a:p>
                    <a:p>
                      <a:pPr marL="457200" lvl="0" indent="-304800" algn="l" rtl="0">
                        <a:spcBef>
                          <a:spcPts val="0"/>
                        </a:spcBef>
                        <a:spcAft>
                          <a:spcPts val="0"/>
                        </a:spcAft>
                        <a:buSzPts val="1200"/>
                        <a:buChar char="●"/>
                      </a:pPr>
                      <a:r>
                        <a:rPr lang="fr-FR" sz="1050" dirty="0"/>
                        <a:t>Oui - Personnel MOH</a:t>
                      </a:r>
                    </a:p>
                    <a:p>
                      <a:pPr marL="457200" lvl="0" indent="-304800" algn="l" rtl="0">
                        <a:spcBef>
                          <a:spcPts val="0"/>
                        </a:spcBef>
                        <a:spcAft>
                          <a:spcPts val="0"/>
                        </a:spcAft>
                        <a:buSzPts val="1200"/>
                        <a:buChar char="●"/>
                      </a:pPr>
                      <a:r>
                        <a:rPr lang="fr-FR" sz="1050" dirty="0"/>
                        <a:t>Oui - Détaché auprès du MOH</a:t>
                      </a:r>
                    </a:p>
                    <a:p>
                      <a:pPr marL="457200" lvl="0" indent="-304800" algn="l" rtl="0">
                        <a:spcBef>
                          <a:spcPts val="0"/>
                        </a:spcBef>
                        <a:spcAft>
                          <a:spcPts val="0"/>
                        </a:spcAft>
                        <a:buSzPts val="1200"/>
                        <a:buChar char="●"/>
                      </a:pPr>
                      <a:r>
                        <a:rPr lang="fr-FR" sz="1050" dirty="0"/>
                        <a:t>Oui - Autre personnel gouvernemental non-MOH</a:t>
                      </a:r>
                    </a:p>
                    <a:p>
                      <a:pPr marL="0" lvl="0" indent="0" algn="l" rtl="0">
                        <a:spcBef>
                          <a:spcPts val="0"/>
                        </a:spcBef>
                        <a:spcAft>
                          <a:spcPts val="0"/>
                        </a:spcAft>
                        <a:buClr>
                          <a:schemeClr val="dk1"/>
                        </a:buClr>
                        <a:buSzPts val="1100"/>
                        <a:buFont typeface="Arial"/>
                        <a:buNone/>
                      </a:pPr>
                      <a:endParaRPr sz="1050" dirty="0"/>
                    </a:p>
                    <a:p>
                      <a:pPr marL="0" lvl="0" indent="0" algn="l" rtl="0">
                        <a:spcBef>
                          <a:spcPts val="0"/>
                        </a:spcBef>
                        <a:spcAft>
                          <a:spcPts val="0"/>
                        </a:spcAft>
                        <a:buClr>
                          <a:schemeClr val="dk1"/>
                        </a:buClr>
                        <a:buSzPts val="1100"/>
                        <a:buFont typeface="Arial"/>
                        <a:buNone/>
                      </a:pPr>
                      <a:r>
                        <a:rPr lang="fr-FR" sz="1050" dirty="0"/>
                        <a:t>Indiquez si la personne soutenue par l'IM est officiellement désignée comme personnel du MOH, </a:t>
                      </a:r>
                    </a:p>
                    <a:p>
                      <a:pPr marL="0" lvl="0" indent="0" algn="l" rtl="0">
                        <a:spcBef>
                          <a:spcPts val="0"/>
                        </a:spcBef>
                        <a:spcAft>
                          <a:spcPts val="0"/>
                        </a:spcAft>
                        <a:buClr>
                          <a:schemeClr val="dk1"/>
                        </a:buClr>
                        <a:buSzPts val="1100"/>
                        <a:buFont typeface="Arial"/>
                        <a:buNone/>
                      </a:pPr>
                      <a:r>
                        <a:rPr lang="fr-FR" sz="1050" dirty="0"/>
                        <a:t>une personne détachée par PEPFAR pour remplir cette fonction, ou un personnel gouvernemental non-MOH </a:t>
                      </a:r>
                    </a:p>
                    <a:p>
                      <a:pPr marL="0" lvl="0" indent="0" algn="l" rtl="0">
                        <a:spcBef>
                          <a:spcPts val="0"/>
                        </a:spcBef>
                        <a:spcAft>
                          <a:spcPts val="0"/>
                        </a:spcAft>
                        <a:buClr>
                          <a:schemeClr val="dk1"/>
                        </a:buClr>
                        <a:buSzPts val="1100"/>
                        <a:buFont typeface="Arial"/>
                        <a:buNone/>
                      </a:pPr>
                      <a:r>
                        <a:rPr lang="fr-FR" sz="1050" dirty="0"/>
                        <a:t>recevant un soutien de PEPFAR. </a:t>
                      </a:r>
                    </a:p>
                    <a:p>
                      <a:pPr marL="0" lvl="0" indent="0" algn="l" rtl="0">
                        <a:spcBef>
                          <a:spcPts val="0"/>
                        </a:spcBef>
                        <a:spcAft>
                          <a:spcPts val="0"/>
                        </a:spcAft>
                        <a:buClr>
                          <a:schemeClr val="dk1"/>
                        </a:buClr>
                        <a:buSzPts val="1100"/>
                        <a:buFont typeface="Arial"/>
                        <a:buNone/>
                      </a:pPr>
                      <a:endParaRPr sz="1050" dirty="0"/>
                    </a:p>
                    <a:p>
                      <a:pPr marL="0" lvl="0" indent="0" algn="l" rtl="0">
                        <a:spcBef>
                          <a:spcPts val="0"/>
                        </a:spcBef>
                        <a:spcAft>
                          <a:spcPts val="0"/>
                        </a:spcAft>
                        <a:buClr>
                          <a:schemeClr val="dk1"/>
                        </a:buClr>
                        <a:buSzPts val="1100"/>
                        <a:buFont typeface="Arial"/>
                        <a:buNone/>
                      </a:pPr>
                      <a:r>
                        <a:rPr lang="fr-FR" sz="1050" dirty="0"/>
                        <a:t>Tout personnel MOH recevant une compensation de PEPFAR en plus de leur salaire gouvernemental doit sélectionner « OUI - Personnel MOH ». Tout membre du personnel employé par un partenaire de mise en œuvre (IP) mais placé dans des bureaux gouvernementaux en tant que détaché doit sélectionner « OUI - Détaché auprès du MOH ». Le personnel gouvernemental non-MOH (par exemple, personnel du ministère des Finances, ministère de l'Éducation, ministère de la Défense ou autres entités gouvernementales) qui reçoit une compensation de PEPFAR en plus de leur salaire gouvernemental doit sélectionner « OUI - Autre personnel gouvernemental non-MOH ».</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684" name="Google Shape;684;p33"/>
          <p:cNvSpPr txBox="1"/>
          <p:nvPr/>
        </p:nvSpPr>
        <p:spPr>
          <a:xfrm>
            <a:off x="1022100" y="4397175"/>
            <a:ext cx="1637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FR" sz="1300" b="1">
                <a:solidFill>
                  <a:srgbClr val="E69138"/>
                </a:solidFill>
              </a:rPr>
              <a:t>ÉTENDU</a:t>
            </a:r>
          </a:p>
        </p:txBody>
      </p:sp>
      <p:sp>
        <p:nvSpPr>
          <p:cNvPr id="685" name="Google Shape;685;p33"/>
          <p:cNvSpPr txBox="1"/>
          <p:nvPr/>
        </p:nvSpPr>
        <p:spPr>
          <a:xfrm>
            <a:off x="1022100" y="39174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
        <p:nvSpPr>
          <p:cNvPr id="686" name="Google Shape;686;p33"/>
          <p:cNvSpPr txBox="1"/>
          <p:nvPr/>
        </p:nvSpPr>
        <p:spPr>
          <a:xfrm>
            <a:off x="0" y="951625"/>
            <a:ext cx="723300"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00" i="1" dirty="0">
                <a:solidFill>
                  <a:srgbClr val="C00000"/>
                </a:solidFill>
              </a:rPr>
              <a:t>ANCIEN</a:t>
            </a:r>
          </a:p>
        </p:txBody>
      </p:sp>
      <p:sp>
        <p:nvSpPr>
          <p:cNvPr id="687" name="Google Shape;687;p33"/>
          <p:cNvSpPr txBox="1"/>
          <p:nvPr/>
        </p:nvSpPr>
        <p:spPr>
          <a:xfrm>
            <a:off x="0" y="2975825"/>
            <a:ext cx="850299" cy="41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000" i="1" dirty="0">
                <a:solidFill>
                  <a:srgbClr val="6AA84F"/>
                </a:solidFill>
              </a:rPr>
              <a:t>NOUVEAU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1"/>
        <p:cNvGrpSpPr/>
        <p:nvPr/>
      </p:nvGrpSpPr>
      <p:grpSpPr>
        <a:xfrm>
          <a:off x="0" y="0"/>
          <a:ext cx="0" cy="0"/>
          <a:chOff x="0" y="0"/>
          <a:chExt cx="0" cy="0"/>
        </a:xfrm>
      </p:grpSpPr>
      <p:sp>
        <p:nvSpPr>
          <p:cNvPr id="692" name="Google Shape;692;g300d0573325_0_2"/>
          <p:cNvSpPr txBox="1">
            <a:spLocks noGrp="1"/>
          </p:cNvSpPr>
          <p:nvPr>
            <p:ph type="title"/>
          </p:nvPr>
        </p:nvSpPr>
        <p:spPr>
          <a:xfrm>
            <a:off x="159300" y="-121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 </a:t>
            </a:r>
            <a:r>
              <a:rPr lang="fr-FR" i="1">
                <a:solidFill>
                  <a:schemeClr val="dk2"/>
                </a:solidFill>
              </a:rPr>
              <a:t>Mois de travail</a:t>
            </a:r>
          </a:p>
        </p:txBody>
      </p:sp>
      <p:sp>
        <p:nvSpPr>
          <p:cNvPr id="693" name="Google Shape;693;g300d0573325_0_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42</a:t>
            </a:fld>
            <a:endParaRPr lang="en"/>
          </a:p>
        </p:txBody>
      </p:sp>
      <p:graphicFrame>
        <p:nvGraphicFramePr>
          <p:cNvPr id="694" name="Google Shape;694;g300d0573325_0_2"/>
          <p:cNvGraphicFramePr/>
          <p:nvPr/>
        </p:nvGraphicFramePr>
        <p:xfrm>
          <a:off x="421750" y="847225"/>
          <a:ext cx="8475925" cy="2834580"/>
        </p:xfrm>
        <a:graphic>
          <a:graphicData uri="http://schemas.openxmlformats.org/drawingml/2006/table">
            <a:tbl>
              <a:tblPr>
                <a:noFill/>
                <a:tableStyleId>{5A7E7CD6-C929-4EC5-A59C-177CB4DFDF39}</a:tableStyleId>
              </a:tblPr>
              <a:tblGrid>
                <a:gridCol w="1580625">
                  <a:extLst>
                    <a:ext uri="{9D8B030D-6E8A-4147-A177-3AD203B41FA5}">
                      <a16:colId xmlns:a16="http://schemas.microsoft.com/office/drawing/2014/main" val="20000"/>
                    </a:ext>
                  </a:extLst>
                </a:gridCol>
                <a:gridCol w="3156975">
                  <a:extLst>
                    <a:ext uri="{9D8B030D-6E8A-4147-A177-3AD203B41FA5}">
                      <a16:colId xmlns:a16="http://schemas.microsoft.com/office/drawing/2014/main" val="20001"/>
                    </a:ext>
                  </a:extLst>
                </a:gridCol>
                <a:gridCol w="3738325">
                  <a:extLst>
                    <a:ext uri="{9D8B030D-6E8A-4147-A177-3AD203B41FA5}">
                      <a16:colId xmlns:a16="http://schemas.microsoft.com/office/drawing/2014/main" val="20002"/>
                    </a:ext>
                  </a:extLst>
                </a:gridCol>
              </a:tblGrid>
              <a:tr h="366975">
                <a:tc>
                  <a:txBody>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Des Questions?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Description</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tc>
                  <a:txBody>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Remarques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C9DAF8"/>
                    </a:solidFill>
                  </a:tcPr>
                </a:tc>
                <a:extLst>
                  <a:ext uri="{0D108BD9-81ED-4DB2-BD59-A6C34878D82A}">
                    <a16:rowId xmlns:a16="http://schemas.microsoft.com/office/drawing/2014/main" val="10000"/>
                  </a:ext>
                </a:extLst>
              </a:tr>
              <a:tr h="1850425">
                <a:tc>
                  <a:txBody>
                    <a:bodyPr/>
                    <a:lstStyle/>
                    <a:p>
                      <a:pPr marL="0" marR="0" lvl="0" indent="0" algn="l" rtl="0">
                        <a:lnSpc>
                          <a:spcPct val="100000"/>
                        </a:lnSpc>
                        <a:spcBef>
                          <a:spcPts val="0"/>
                        </a:spcBef>
                        <a:spcAft>
                          <a:spcPts val="0"/>
                        </a:spcAft>
                        <a:buClr>
                          <a:srgbClr val="000000"/>
                        </a:buClr>
                        <a:buSzPts val="1200"/>
                        <a:buFont typeface="Arial"/>
                        <a:buNone/>
                      </a:pPr>
                      <a:r>
                        <a:rPr lang="fr-FR" sz="1200" u="none" strike="noStrike" cap="none">
                          <a:solidFill>
                            <a:schemeClr val="dk1"/>
                          </a:solidFill>
                          <a:latin typeface="Arial"/>
                          <a:ea typeface="Arial"/>
                          <a:cs typeface="Arial"/>
                          <a:sym typeface="Arial"/>
                        </a:rPr>
                        <a:t>Mois de travail au cours de l'année écoulée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fr-FR" sz="1200" u="none" strike="noStrike" cap="none">
                          <a:latin typeface="Arial"/>
                          <a:ea typeface="Arial"/>
                          <a:cs typeface="Arial"/>
                          <a:sym typeface="Arial"/>
                        </a:rPr>
                        <a:t>Indiquez le nombre total de mois pendant lesquels le travailleur soutenu par PEPFAR a travaillé au cours du dernier exercice fiscal du gouvernement américain (1er octobre - 30 septembre) dans ce rôle.</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457200" marR="0" lvl="0" indent="-304800" algn="l" rtl="0">
                        <a:lnSpc>
                          <a:spcPct val="100000"/>
                        </a:lnSpc>
                        <a:spcBef>
                          <a:spcPts val="0"/>
                        </a:spcBef>
                        <a:spcAft>
                          <a:spcPts val="0"/>
                        </a:spcAft>
                        <a:buClr>
                          <a:schemeClr val="dk1"/>
                        </a:buClr>
                        <a:buSzPts val="1200"/>
                        <a:buFont typeface="Arial"/>
                        <a:buChar char="●"/>
                      </a:pPr>
                      <a:r>
                        <a:rPr lang="fr-FR" sz="1200" u="none" strike="noStrike" cap="none">
                          <a:solidFill>
                            <a:schemeClr val="dk1"/>
                          </a:solidFill>
                          <a:latin typeface="Arial"/>
                          <a:ea typeface="Arial"/>
                          <a:cs typeface="Arial"/>
                          <a:sym typeface="Arial"/>
                        </a:rPr>
                        <a:t>Si le travailleur a travaillé une partie d'un mois, comptez le nombre de semaines travaillées dans le mois partiel (il n'est pas nécessaire de compter le nombre de jours) et incluez-le sous forme décimale.</a:t>
                      </a:r>
                    </a:p>
                    <a:p>
                      <a:pPr marL="457200" marR="0" lvl="0" indent="-304800" algn="l" rtl="0">
                        <a:lnSpc>
                          <a:spcPct val="100000"/>
                        </a:lnSpc>
                        <a:spcBef>
                          <a:spcPts val="0"/>
                        </a:spcBef>
                        <a:spcAft>
                          <a:spcPts val="0"/>
                        </a:spcAft>
                        <a:buClr>
                          <a:schemeClr val="dk1"/>
                        </a:buClr>
                        <a:buSzPts val="1200"/>
                        <a:buFont typeface="Arial"/>
                        <a:buChar char="●"/>
                      </a:pPr>
                      <a:r>
                        <a:rPr lang="fr-FR" sz="1200" u="none" strike="noStrike" cap="none">
                          <a:solidFill>
                            <a:schemeClr val="dk1"/>
                          </a:solidFill>
                          <a:latin typeface="Arial"/>
                          <a:ea typeface="Arial"/>
                          <a:cs typeface="Arial"/>
                          <a:sym typeface="Arial"/>
                        </a:rPr>
                        <a:t>Par exemple, si un médecin a travaillé 3 semaines dans un mois, cela sera compté comme 0,75.  Il n'est pas nécessaire de soustraire les jours de congé réguliers lors du calcul (comptez les jours de congé payés comme des jours travaillés).</a:t>
                      </a: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95" name="Google Shape;695;g300d0573325_0_2"/>
          <p:cNvSpPr txBox="1"/>
          <p:nvPr/>
        </p:nvSpPr>
        <p:spPr>
          <a:xfrm>
            <a:off x="421750" y="4538775"/>
            <a:ext cx="1637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696" name="Google Shape;696;g300d0573325_0_2"/>
          <p:cNvSpPr txBox="1"/>
          <p:nvPr/>
        </p:nvSpPr>
        <p:spPr>
          <a:xfrm>
            <a:off x="361475" y="420840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0"/>
        <p:cNvGrpSpPr/>
        <p:nvPr/>
      </p:nvGrpSpPr>
      <p:grpSpPr>
        <a:xfrm>
          <a:off x="0" y="0"/>
          <a:ext cx="0" cy="0"/>
          <a:chOff x="0" y="0"/>
          <a:chExt cx="0" cy="0"/>
        </a:xfrm>
      </p:grpSpPr>
      <p:sp>
        <p:nvSpPr>
          <p:cNvPr id="701" name="Google Shape;701;p34"/>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 </a:t>
            </a:r>
            <a:r>
              <a:rPr lang="fr-FR" i="1">
                <a:solidFill>
                  <a:schemeClr val="dk2"/>
                </a:solidFill>
              </a:rPr>
              <a:t>Équivalents Temps Plein (FTE) moyens par mois</a:t>
            </a:r>
          </a:p>
        </p:txBody>
      </p:sp>
      <p:sp>
        <p:nvSpPr>
          <p:cNvPr id="702" name="Google Shape;702;p34"/>
          <p:cNvSpPr txBox="1"/>
          <p:nvPr/>
        </p:nvSpPr>
        <p:spPr>
          <a:xfrm>
            <a:off x="3751100" y="1007925"/>
            <a:ext cx="4986600" cy="466486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1000"/>
              </a:spcBef>
              <a:spcAft>
                <a:spcPts val="0"/>
              </a:spcAft>
              <a:buClr>
                <a:schemeClr val="dk1"/>
              </a:buClr>
              <a:buSzPts val="2400"/>
              <a:buFont typeface="Arial"/>
              <a:buNone/>
            </a:pPr>
            <a:r>
              <a:rPr lang="fr-FR" sz="1600" i="0" u="none" strike="noStrike" cap="none" dirty="0">
                <a:solidFill>
                  <a:schemeClr val="dk1"/>
                </a:solidFill>
                <a:latin typeface="Arial"/>
                <a:ea typeface="Arial"/>
                <a:cs typeface="Arial"/>
                <a:sym typeface="Arial"/>
              </a:rPr>
              <a:t>Équivalent Temps Plein (FTE) :</a:t>
            </a:r>
            <a:r>
              <a:rPr lang="fr-FR" sz="1600" b="0" i="0" u="none" strike="noStrike" cap="none" dirty="0">
                <a:solidFill>
                  <a:schemeClr val="dk1"/>
                </a:solidFill>
                <a:latin typeface="Arial"/>
                <a:ea typeface="Arial"/>
                <a:cs typeface="Arial"/>
                <a:sym typeface="Arial"/>
              </a:rPr>
              <a:t> Un moyen de comprendre et de mesurer la taille du personnel lorsque le nombre d'heures travaillées varie selon les travailleurs.</a:t>
            </a:r>
          </a:p>
          <a:p>
            <a:pPr marL="0" marR="0" lvl="0" indent="0" algn="l" rtl="0">
              <a:lnSpc>
                <a:spcPct val="90000"/>
              </a:lnSpc>
              <a:spcBef>
                <a:spcPts val="1000"/>
              </a:spcBef>
              <a:spcAft>
                <a:spcPts val="0"/>
              </a:spcAft>
              <a:buClr>
                <a:schemeClr val="dk1"/>
              </a:buClr>
              <a:buSzPts val="2400"/>
              <a:buFont typeface="Arial"/>
              <a:buNone/>
            </a:pPr>
            <a:r>
              <a:rPr lang="fr-FR" sz="1600" b="0" i="0" u="none" strike="noStrike" cap="none" dirty="0">
                <a:solidFill>
                  <a:schemeClr val="dk1"/>
                </a:solidFill>
                <a:latin typeface="Arial"/>
                <a:ea typeface="Arial"/>
                <a:cs typeface="Arial"/>
                <a:sym typeface="Arial"/>
              </a:rPr>
              <a:t>Entrez le pourcentage moyen d'équivalent temps plein (FTE) travaillé par chaque membre du personnel par mois. </a:t>
            </a:r>
          </a:p>
          <a:p>
            <a:pPr marL="342900" marR="0" lvl="0" indent="-304800"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Entrez du texte libre, valeur de 0 à 1,0.</a:t>
            </a:r>
          </a:p>
          <a:p>
            <a:pPr marL="342900" marR="0" lvl="0" indent="-304800"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Rapporté sous forme décimale, où 0 = pas de travail en moyenne par mois, et 1 = travail à temps plein par mois. </a:t>
            </a:r>
          </a:p>
          <a:p>
            <a:pPr marL="342900" marR="0" lvl="0" indent="-304800"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N'entrez que le FTE soutenu par PEPFAR dans le mécanisme de mise en œuvre (IM) faisant l'objet du rapport. Ne pas déclarer le FTE soutenu par le MOH ou d'autres entités.</a:t>
            </a:r>
          </a:p>
          <a:p>
            <a:pPr marL="0" marR="0" lvl="0" indent="0" algn="l" rtl="0">
              <a:lnSpc>
                <a:spcPct val="90000"/>
              </a:lnSpc>
              <a:spcBef>
                <a:spcPts val="10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p:txBody>
      </p:sp>
      <p:sp>
        <p:nvSpPr>
          <p:cNvPr id="703" name="Google Shape;703;p3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43</a:t>
            </a:fld>
            <a:endParaRPr lang="en"/>
          </a:p>
        </p:txBody>
      </p:sp>
      <p:pic>
        <p:nvPicPr>
          <p:cNvPr id="704" name="Google Shape;704;p34"/>
          <p:cNvPicPr preferRelativeResize="0"/>
          <p:nvPr/>
        </p:nvPicPr>
        <p:blipFill rotWithShape="1">
          <a:blip r:embed="rId3">
            <a:alphaModFix/>
          </a:blip>
          <a:srcRect l="47001" r="26845" b="27225"/>
          <a:stretch/>
        </p:blipFill>
        <p:spPr>
          <a:xfrm>
            <a:off x="665050" y="1033925"/>
            <a:ext cx="2391352" cy="2807225"/>
          </a:xfrm>
          <a:prstGeom prst="rect">
            <a:avLst/>
          </a:prstGeom>
          <a:noFill/>
          <a:ln w="9525" cap="flat" cmpd="sng">
            <a:solidFill>
              <a:schemeClr val="accent3"/>
            </a:solidFill>
            <a:prstDash val="solid"/>
            <a:round/>
            <a:headEnd type="none" w="sm" len="sm"/>
            <a:tailEnd type="none" w="sm" len="sm"/>
          </a:ln>
        </p:spPr>
      </p:pic>
      <p:sp>
        <p:nvSpPr>
          <p:cNvPr id="705" name="Google Shape;705;p34"/>
          <p:cNvSpPr txBox="1"/>
          <p:nvPr/>
        </p:nvSpPr>
        <p:spPr>
          <a:xfrm>
            <a:off x="722950" y="4169250"/>
            <a:ext cx="17910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706" name="Google Shape;706;p34"/>
          <p:cNvSpPr txBox="1"/>
          <p:nvPr/>
        </p:nvSpPr>
        <p:spPr>
          <a:xfrm>
            <a:off x="665050" y="38411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0"/>
        <p:cNvGrpSpPr/>
        <p:nvPr/>
      </p:nvGrpSpPr>
      <p:grpSpPr>
        <a:xfrm>
          <a:off x="0" y="0"/>
          <a:ext cx="0" cy="0"/>
          <a:chOff x="0" y="0"/>
          <a:chExt cx="0" cy="0"/>
        </a:xfrm>
      </p:grpSpPr>
      <p:sp>
        <p:nvSpPr>
          <p:cNvPr id="711" name="Google Shape;711;p35"/>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i="1">
                <a:solidFill>
                  <a:schemeClr val="dk2"/>
                </a:solidFill>
              </a:rPr>
              <a:t>Exemples de calculateur FTE</a:t>
            </a:r>
          </a:p>
          <a:p>
            <a:pPr marL="0" lvl="0" indent="0" algn="l" rtl="0">
              <a:lnSpc>
                <a:spcPct val="100000"/>
              </a:lnSpc>
              <a:spcBef>
                <a:spcPts val="0"/>
              </a:spcBef>
              <a:spcAft>
                <a:spcPts val="0"/>
              </a:spcAft>
              <a:buSzPts val="1400"/>
              <a:buNone/>
            </a:pPr>
            <a:endParaRPr i="1">
              <a:solidFill>
                <a:schemeClr val="dk1"/>
              </a:solidFill>
            </a:endParaRPr>
          </a:p>
        </p:txBody>
      </p:sp>
      <p:graphicFrame>
        <p:nvGraphicFramePr>
          <p:cNvPr id="712" name="Google Shape;712;p35"/>
          <p:cNvGraphicFramePr/>
          <p:nvPr>
            <p:extLst>
              <p:ext uri="{D42A27DB-BD31-4B8C-83A1-F6EECF244321}">
                <p14:modId xmlns:p14="http://schemas.microsoft.com/office/powerpoint/2010/main" val="2213306834"/>
              </p:ext>
            </p:extLst>
          </p:nvPr>
        </p:nvGraphicFramePr>
        <p:xfrm>
          <a:off x="1462600" y="1549438"/>
          <a:ext cx="6764800" cy="3322320"/>
        </p:xfrm>
        <a:graphic>
          <a:graphicData uri="http://schemas.openxmlformats.org/drawingml/2006/table">
            <a:tbl>
              <a:tblPr>
                <a:noFill/>
                <a:tableStyleId>{8A4037CA-DE05-4ACE-8764-6E530692914C}</a:tableStyleId>
              </a:tblPr>
              <a:tblGrid>
                <a:gridCol w="2319100">
                  <a:extLst>
                    <a:ext uri="{9D8B030D-6E8A-4147-A177-3AD203B41FA5}">
                      <a16:colId xmlns:a16="http://schemas.microsoft.com/office/drawing/2014/main" val="20000"/>
                    </a:ext>
                  </a:extLst>
                </a:gridCol>
                <a:gridCol w="2992625">
                  <a:extLst>
                    <a:ext uri="{9D8B030D-6E8A-4147-A177-3AD203B41FA5}">
                      <a16:colId xmlns:a16="http://schemas.microsoft.com/office/drawing/2014/main" val="20001"/>
                    </a:ext>
                  </a:extLst>
                </a:gridCol>
                <a:gridCol w="1453075">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solidFill>
                            <a:srgbClr val="FFFFFF"/>
                          </a:solidFill>
                          <a:latin typeface="Arial"/>
                          <a:ea typeface="Arial"/>
                          <a:cs typeface="Arial"/>
                          <a:sym typeface="Arial"/>
                        </a:rPr>
                        <a:t>Option de calculateur FTE</a:t>
                      </a:r>
                    </a:p>
                  </a:txBody>
                  <a:tcPr marL="63500" marR="63500" marT="63500" marB="63500">
                    <a:solidFill>
                      <a:schemeClr val="accent6"/>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solidFill>
                            <a:srgbClr val="FFFFFF"/>
                          </a:solidFill>
                          <a:latin typeface="Arial"/>
                          <a:ea typeface="Arial"/>
                          <a:cs typeface="Arial"/>
                          <a:sym typeface="Arial"/>
                        </a:rPr>
                        <a:t>Exemple</a:t>
                      </a:r>
                    </a:p>
                  </a:txBody>
                  <a:tcPr marL="63500" marR="63500" marT="63500" marB="63500">
                    <a:solidFill>
                      <a:schemeClr val="accent6"/>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solidFill>
                            <a:srgbClr val="FFFFFF"/>
                          </a:solidFill>
                          <a:latin typeface="Arial"/>
                          <a:ea typeface="Arial"/>
                          <a:cs typeface="Arial"/>
                          <a:sym typeface="Arial"/>
                        </a:rPr>
                        <a:t>Moyenne mensuelle de FTE</a:t>
                      </a:r>
                    </a:p>
                  </a:txBody>
                  <a:tcPr marL="63500" marR="63500" marT="63500" marB="63500">
                    <a:solidFill>
                      <a:schemeClr val="accent6"/>
                    </a:solidFill>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dirty="0">
                          <a:latin typeface="Arial"/>
                          <a:ea typeface="Arial"/>
                          <a:cs typeface="Arial"/>
                          <a:sym typeface="Arial"/>
                        </a:rPr>
                        <a:t>1. Les heures du travailleur soutenu par PEPFAR restent généralement constantes chaque semaine</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Exemple : Une infirmière travaille 20 heures par semaine chaque semaine toute l'année.</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0,5</a:t>
                      </a:r>
                    </a:p>
                  </a:txBody>
                  <a:tcPr marL="63500" marR="63500" marT="63500" marB="63500"/>
                </a:tc>
                <a:extLst>
                  <a:ext uri="{0D108BD9-81ED-4DB2-BD59-A6C34878D82A}">
                    <a16:rowId xmlns:a16="http://schemas.microsoft.com/office/drawing/2014/main" val="10001"/>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2. Les heures du travailleur soutenu par PEPFAR restent généralement constantes chaque mois</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Exemple : Un gestionnaire de cas travaille 50 heures chaque mois toute l'année.</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0,289</a:t>
                      </a:r>
                    </a:p>
                  </a:txBody>
                  <a:tcPr marL="63500" marR="63500" marT="63500" marB="63500"/>
                </a:tc>
                <a:extLst>
                  <a:ext uri="{0D108BD9-81ED-4DB2-BD59-A6C34878D82A}">
                    <a16:rowId xmlns:a16="http://schemas.microsoft.com/office/drawing/2014/main" val="10002"/>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3. Les heures du travailleur soutenu par PEPFAR varient chaque semaine dans un mois</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Exemple : Un employé de saisie de données travaille 40 heures pendant trois semaines et 20 heures la dernière semaine de chaque mois.</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0,875</a:t>
                      </a:r>
                    </a:p>
                  </a:txBody>
                  <a:tcPr marL="63500" marR="63500" marT="63500" marB="63500"/>
                </a:tc>
                <a:extLst>
                  <a:ext uri="{0D108BD9-81ED-4DB2-BD59-A6C34878D82A}">
                    <a16:rowId xmlns:a16="http://schemas.microsoft.com/office/drawing/2014/main" val="10003"/>
                  </a:ext>
                </a:extLst>
              </a:tr>
              <a:tr h="0">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4. Les heures du travailleur soutenu par PEPFAR varient d'un mois à l'autre</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Exemple : Un agent de santé communautaire travaille 40 heures par mois de janvier à mars, mais ne travaille pas le reste de l'année.</a:t>
                      </a:r>
                    </a:p>
                  </a:txBody>
                  <a:tcPr marL="63500" marR="63500" marT="63500" marB="63500"/>
                </a:tc>
                <a:tc>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a:latin typeface="Arial"/>
                          <a:ea typeface="Arial"/>
                          <a:cs typeface="Arial"/>
                          <a:sym typeface="Arial"/>
                        </a:rPr>
                        <a:t>0,059</a:t>
                      </a:r>
                    </a:p>
                  </a:txBody>
                  <a:tcPr marL="63500" marR="63500" marT="63500" marB="63500"/>
                </a:tc>
                <a:extLst>
                  <a:ext uri="{0D108BD9-81ED-4DB2-BD59-A6C34878D82A}">
                    <a16:rowId xmlns:a16="http://schemas.microsoft.com/office/drawing/2014/main" val="10004"/>
                  </a:ext>
                </a:extLst>
              </a:tr>
              <a:tr h="266700">
                <a:tc gridSpan="3">
                  <a:txBody>
                    <a:bodyPr/>
                    <a:lstStyle/>
                    <a:p>
                      <a:pPr marL="0" marR="0" lvl="0" indent="0" algn="l" rtl="0">
                        <a:lnSpc>
                          <a:spcPct val="100000"/>
                        </a:lnSpc>
                        <a:spcBef>
                          <a:spcPts val="0"/>
                        </a:spcBef>
                        <a:spcAft>
                          <a:spcPts val="0"/>
                        </a:spcAft>
                        <a:buClr>
                          <a:srgbClr val="000000"/>
                        </a:buClr>
                        <a:buSzPts val="1100"/>
                        <a:buFont typeface="Arial"/>
                        <a:buNone/>
                      </a:pPr>
                      <a:r>
                        <a:rPr lang="fr-FR" sz="1050" u="none" strike="noStrike" cap="none" dirty="0">
                          <a:latin typeface="Arial"/>
                          <a:ea typeface="Arial"/>
                          <a:cs typeface="Arial"/>
                          <a:sym typeface="Arial"/>
                        </a:rPr>
                        <a:t>*Ces exemples supposent qu'une semaine de travail à temps plein correspond à 40 heures, cela peut être ajusté en utilisant la ligne 4 du calculateur de FTE.</a:t>
                      </a:r>
                    </a:p>
                  </a:txBody>
                  <a:tcPr marL="63500" marR="63500" marT="63500" marB="6350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5"/>
                  </a:ext>
                </a:extLst>
              </a:tr>
            </a:tbl>
          </a:graphicData>
        </a:graphic>
      </p:graphicFrame>
      <p:sp>
        <p:nvSpPr>
          <p:cNvPr id="713" name="Google Shape;713;p3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44</a:t>
            </a:fld>
            <a:endParaRPr lang="en"/>
          </a:p>
        </p:txBody>
      </p:sp>
      <p:sp>
        <p:nvSpPr>
          <p:cNvPr id="714" name="Google Shape;714;p35"/>
          <p:cNvSpPr txBox="1"/>
          <p:nvPr/>
        </p:nvSpPr>
        <p:spPr>
          <a:xfrm>
            <a:off x="821475" y="784475"/>
            <a:ext cx="6764400" cy="615600"/>
          </a:xfrm>
          <a:prstGeom prst="rect">
            <a:avLst/>
          </a:prstGeom>
          <a:noFill/>
          <a:ln>
            <a:noFill/>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Pour le personnel travaillant moins qu'à temps plein, veuillez utiliser le calculateur de FTE pour vous aider à entrer la moyenne de FTE.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8"/>
        <p:cNvGrpSpPr/>
        <p:nvPr/>
      </p:nvGrpSpPr>
      <p:grpSpPr>
        <a:xfrm>
          <a:off x="0" y="0"/>
          <a:ext cx="0" cy="0"/>
          <a:chOff x="0" y="0"/>
          <a:chExt cx="0" cy="0"/>
        </a:xfrm>
      </p:grpSpPr>
      <p:sp>
        <p:nvSpPr>
          <p:cNvPr id="719" name="Google Shape;719;p36"/>
          <p:cNvSpPr txBox="1">
            <a:spLocks noGrp="1"/>
          </p:cNvSpPr>
          <p:nvPr>
            <p:ph type="title"/>
          </p:nvPr>
        </p:nvSpPr>
        <p:spPr>
          <a:xfrm>
            <a:off x="186625" y="4087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Aperçu du calculateur de FTE</a:t>
            </a:r>
          </a:p>
          <a:p>
            <a:pPr marL="0" lvl="0" indent="0" algn="l" rtl="0">
              <a:lnSpc>
                <a:spcPct val="100000"/>
              </a:lnSpc>
              <a:spcBef>
                <a:spcPts val="0"/>
              </a:spcBef>
              <a:spcAft>
                <a:spcPts val="0"/>
              </a:spcAft>
              <a:buSzPts val="1400"/>
              <a:buNone/>
            </a:pPr>
            <a:endParaRPr i="1">
              <a:solidFill>
                <a:schemeClr val="dk1"/>
              </a:solidFill>
            </a:endParaRPr>
          </a:p>
        </p:txBody>
      </p:sp>
      <p:sp>
        <p:nvSpPr>
          <p:cNvPr id="720" name="Google Shape;720;p3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45</a:t>
            </a:fld>
            <a:endParaRPr lang="en"/>
          </a:p>
        </p:txBody>
      </p:sp>
      <p:pic>
        <p:nvPicPr>
          <p:cNvPr id="721" name="Google Shape;721;p36"/>
          <p:cNvPicPr preferRelativeResize="0"/>
          <p:nvPr/>
        </p:nvPicPr>
        <p:blipFill rotWithShape="1">
          <a:blip r:embed="rId3">
            <a:alphaModFix/>
          </a:blip>
          <a:srcRect/>
          <a:stretch/>
        </p:blipFill>
        <p:spPr>
          <a:xfrm>
            <a:off x="313100" y="1740350"/>
            <a:ext cx="2606475" cy="3131150"/>
          </a:xfrm>
          <a:prstGeom prst="rect">
            <a:avLst/>
          </a:prstGeom>
          <a:noFill/>
          <a:ln w="9525" cap="flat" cmpd="sng">
            <a:solidFill>
              <a:schemeClr val="accent3"/>
            </a:solidFill>
            <a:prstDash val="solid"/>
            <a:round/>
            <a:headEnd type="none" w="sm" len="sm"/>
            <a:tailEnd type="none" w="sm" len="sm"/>
          </a:ln>
        </p:spPr>
      </p:pic>
      <p:pic>
        <p:nvPicPr>
          <p:cNvPr id="722" name="Google Shape;722;p36"/>
          <p:cNvPicPr preferRelativeResize="0"/>
          <p:nvPr/>
        </p:nvPicPr>
        <p:blipFill rotWithShape="1">
          <a:blip r:embed="rId4">
            <a:alphaModFix/>
          </a:blip>
          <a:srcRect r="12280"/>
          <a:stretch/>
        </p:blipFill>
        <p:spPr>
          <a:xfrm>
            <a:off x="3321525" y="803900"/>
            <a:ext cx="5520001" cy="2743100"/>
          </a:xfrm>
          <a:prstGeom prst="rect">
            <a:avLst/>
          </a:prstGeom>
          <a:noFill/>
          <a:ln w="9525" cap="flat" cmpd="sng">
            <a:solidFill>
              <a:schemeClr val="accent6"/>
            </a:solidFill>
            <a:prstDash val="solid"/>
            <a:round/>
            <a:headEnd type="none" w="sm" len="sm"/>
            <a:tailEnd type="none" w="sm" len="sm"/>
          </a:ln>
        </p:spPr>
      </p:pic>
      <p:cxnSp>
        <p:nvCxnSpPr>
          <p:cNvPr id="723" name="Google Shape;723;p36"/>
          <p:cNvCxnSpPr/>
          <p:nvPr/>
        </p:nvCxnSpPr>
        <p:spPr>
          <a:xfrm rot="10800000" flipH="1">
            <a:off x="2824700" y="811625"/>
            <a:ext cx="506100" cy="1043400"/>
          </a:xfrm>
          <a:prstGeom prst="straightConnector1">
            <a:avLst/>
          </a:prstGeom>
          <a:noFill/>
          <a:ln w="19050" cap="flat" cmpd="sng">
            <a:solidFill>
              <a:schemeClr val="accent6"/>
            </a:solidFill>
            <a:prstDash val="lgDash"/>
            <a:round/>
            <a:headEnd type="none" w="sm" len="sm"/>
            <a:tailEnd type="none" w="sm" len="sm"/>
          </a:ln>
        </p:spPr>
      </p:cxnSp>
      <p:cxnSp>
        <p:nvCxnSpPr>
          <p:cNvPr id="724" name="Google Shape;724;p36"/>
          <p:cNvCxnSpPr/>
          <p:nvPr/>
        </p:nvCxnSpPr>
        <p:spPr>
          <a:xfrm>
            <a:off x="2835250" y="3436025"/>
            <a:ext cx="428700" cy="70500"/>
          </a:xfrm>
          <a:prstGeom prst="straightConnector1">
            <a:avLst/>
          </a:prstGeom>
          <a:noFill/>
          <a:ln w="19050" cap="flat" cmpd="sng">
            <a:solidFill>
              <a:schemeClr val="accent6"/>
            </a:solidFill>
            <a:prstDash val="lgDash"/>
            <a:round/>
            <a:headEnd type="none" w="sm" len="sm"/>
            <a:tailEnd type="none" w="sm" len="sm"/>
          </a:ln>
        </p:spPr>
      </p:cxnSp>
      <p:sp>
        <p:nvSpPr>
          <p:cNvPr id="725" name="Google Shape;725;p36"/>
          <p:cNvSpPr/>
          <p:nvPr/>
        </p:nvSpPr>
        <p:spPr>
          <a:xfrm>
            <a:off x="411050" y="1844500"/>
            <a:ext cx="2413500" cy="15915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9"/>
        <p:cNvGrpSpPr/>
        <p:nvPr/>
      </p:nvGrpSpPr>
      <p:grpSpPr>
        <a:xfrm>
          <a:off x="0" y="0"/>
          <a:ext cx="0" cy="0"/>
          <a:chOff x="0" y="0"/>
          <a:chExt cx="0" cy="0"/>
        </a:xfrm>
      </p:grpSpPr>
      <p:sp>
        <p:nvSpPr>
          <p:cNvPr id="730" name="Google Shape;730;p37"/>
          <p:cNvSpPr txBox="1">
            <a:spLocks noGrp="1"/>
          </p:cNvSpPr>
          <p:nvPr>
            <p:ph type="title"/>
          </p:nvPr>
        </p:nvSpPr>
        <p:spPr>
          <a:xfrm>
            <a:off x="159300" y="84525"/>
            <a:ext cx="8520600" cy="953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 </a:t>
            </a:r>
            <a:r>
              <a:rPr lang="fr-FR" i="1">
                <a:solidFill>
                  <a:schemeClr val="dk2"/>
                </a:solidFill>
              </a:rPr>
              <a:t>Soutenir principalement le travail dans la communauté</a:t>
            </a:r>
          </a:p>
        </p:txBody>
      </p:sp>
      <p:sp>
        <p:nvSpPr>
          <p:cNvPr id="731" name="Google Shape;731;p3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46</a:t>
            </a:fld>
            <a:endParaRPr lang="en"/>
          </a:p>
        </p:txBody>
      </p:sp>
      <p:sp>
        <p:nvSpPr>
          <p:cNvPr id="732" name="Google Shape;732;p37"/>
          <p:cNvSpPr txBox="1"/>
          <p:nvPr/>
        </p:nvSpPr>
        <p:spPr>
          <a:xfrm>
            <a:off x="3886750" y="657225"/>
            <a:ext cx="4997700" cy="4458626"/>
          </a:xfrm>
          <a:prstGeom prst="rect">
            <a:avLst/>
          </a:prstGeom>
          <a:noFill/>
          <a:ln>
            <a:noFill/>
          </a:ln>
        </p:spPr>
        <p:txBody>
          <a:bodyPr spcFirstLastPara="1" wrap="square" lIns="91425" tIns="91425" rIns="91425" bIns="91425" anchor="t" anchorCtr="0">
            <a:spAutoFit/>
          </a:bodyPr>
          <a:lstStyle/>
          <a:p>
            <a:pPr marL="342900" marR="0" lvl="0" indent="-317500" algn="l" rtl="0">
              <a:lnSpc>
                <a:spcPct val="90000"/>
              </a:lnSpc>
              <a:spcBef>
                <a:spcPts val="100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Cela fait principalement référence au personnel auxiliaire qui fournit ou soutient la prestation d'activités hors établissements au niveau communautaire (par exemple, mobilisation sociale, éducation à la santé, etc.). </a:t>
            </a:r>
          </a:p>
          <a:p>
            <a:pPr marL="342900" marR="0" lvl="0" indent="-317500" algn="l" rtl="0">
              <a:lnSpc>
                <a:spcPct val="90000"/>
              </a:lnSpc>
              <a:spcBef>
                <a:spcPts val="100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Quelques exemples de personnel au niveau communautaire peuvent inclure :</a:t>
            </a:r>
          </a:p>
          <a:p>
            <a:pPr marL="914400" lvl="1" indent="-317500">
              <a:lnSpc>
                <a:spcPct val="90000"/>
              </a:lnSpc>
              <a:spcBef>
                <a:spcPts val="1000"/>
              </a:spcBef>
              <a:buClr>
                <a:schemeClr val="dk1"/>
              </a:buClr>
              <a:buSzPts val="1400"/>
              <a:buFont typeface="Arial"/>
              <a:buChar char="○"/>
            </a:pPr>
            <a:r>
              <a:rPr lang="fr-FR" sz="1200" b="0" i="0" u="none" strike="noStrike" cap="none" dirty="0">
                <a:solidFill>
                  <a:schemeClr val="dk1"/>
                </a:solidFill>
                <a:latin typeface="Arial"/>
                <a:ea typeface="Arial"/>
                <a:cs typeface="Arial"/>
                <a:sym typeface="Arial"/>
              </a:rPr>
              <a:t>Agent de santé </a:t>
            </a:r>
            <a:r>
              <a:rPr lang="fr-FR" sz="1200" dirty="0">
                <a:solidFill>
                  <a:schemeClr val="dk1"/>
                </a:solidFill>
              </a:rPr>
              <a:t>communautaire</a:t>
            </a:r>
            <a:endParaRPr lang="fr-FR" dirty="0">
              <a:solidFill>
                <a:schemeClr val="dk1"/>
              </a:solidFill>
            </a:endParaRPr>
          </a:p>
          <a:p>
            <a:pPr marL="914400" lvl="1" indent="-317500">
              <a:lnSpc>
                <a:spcPct val="90000"/>
              </a:lnSpc>
              <a:spcBef>
                <a:spcPts val="1000"/>
              </a:spcBef>
              <a:buClr>
                <a:schemeClr val="dk1"/>
              </a:buClr>
              <a:buSzPts val="1400"/>
              <a:buFont typeface="Arial"/>
              <a:buChar char="○"/>
            </a:pPr>
            <a:r>
              <a:rPr lang="fr-FR" sz="1200" dirty="0">
                <a:solidFill>
                  <a:schemeClr val="dk1"/>
                </a:solidFill>
              </a:rPr>
              <a:t>Pairs Éducateur</a:t>
            </a:r>
            <a:endParaRPr lang="fr-FR" dirty="0">
              <a:solidFill>
                <a:schemeClr val="dk1"/>
              </a:solidFill>
            </a:endParaRPr>
          </a:p>
          <a:p>
            <a:pPr marL="914400" marR="0" lvl="1" indent="-317500" algn="l">
              <a:lnSpc>
                <a:spcPct val="90000"/>
              </a:lnSpc>
              <a:spcBef>
                <a:spcPts val="1000"/>
              </a:spcBef>
              <a:spcAft>
                <a:spcPts val="0"/>
              </a:spcAft>
              <a:buClr>
                <a:schemeClr val="dk1"/>
              </a:buClr>
              <a:buSzPts val="1400"/>
              <a:buFont typeface="Arial"/>
              <a:buChar char="○"/>
            </a:pPr>
            <a:r>
              <a:rPr lang="fr-FR" sz="1200" dirty="0">
                <a:solidFill>
                  <a:schemeClr val="dk1"/>
                </a:solidFill>
              </a:rPr>
              <a:t>Pairs Navigateur</a:t>
            </a:r>
            <a:endParaRPr lang="fr-FR" dirty="0">
              <a:solidFill>
                <a:schemeClr val="dk1"/>
              </a:solidFill>
            </a:endParaRPr>
          </a:p>
          <a:p>
            <a:pPr marL="914400" marR="0" lvl="1" indent="-317500" algn="l" rtl="0">
              <a:lnSpc>
                <a:spcPct val="90000"/>
              </a:lnSpc>
              <a:spcBef>
                <a:spcPts val="100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Mentor DREAMS</a:t>
            </a:r>
          </a:p>
          <a:p>
            <a:pPr marL="914400" marR="0" lvl="1" indent="-317500" algn="l" rtl="0">
              <a:lnSpc>
                <a:spcPct val="90000"/>
              </a:lnSpc>
              <a:spcBef>
                <a:spcPts val="100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Mobilisateur / facilitateur communautaire</a:t>
            </a:r>
          </a:p>
          <a:p>
            <a:pPr marL="914400" marR="0" lvl="1" indent="-317500" algn="l" rtl="0">
              <a:lnSpc>
                <a:spcPct val="90000"/>
              </a:lnSpc>
              <a:spcBef>
                <a:spcPts val="100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Gestionnaire de cas / Travailleur social</a:t>
            </a:r>
          </a:p>
          <a:p>
            <a:pPr marL="457200" marR="0" lvl="0" indent="-317500" algn="l" rtl="0">
              <a:lnSpc>
                <a:spcPct val="90000"/>
              </a:lnSpc>
              <a:spcBef>
                <a:spcPts val="1000"/>
              </a:spcBef>
              <a:spcAft>
                <a:spcPts val="0"/>
              </a:spcAft>
              <a:buClr>
                <a:schemeClr val="dk1"/>
              </a:buClr>
              <a:buSzPts val="1400"/>
              <a:buFont typeface="Arial"/>
              <a:buChar char="●"/>
            </a:pPr>
            <a:r>
              <a:rPr lang="fr-FR" sz="1200" b="0" i="0" strike="noStrike" cap="none" dirty="0">
                <a:latin typeface="Arial"/>
                <a:ea typeface="Arial"/>
                <a:cs typeface="Arial"/>
                <a:sym typeface="Arial"/>
              </a:rPr>
              <a:t>Voir la liste complète des rôles potentiels basés dans la communauté dans le manuel HRH.</a:t>
            </a:r>
          </a:p>
          <a:p>
            <a:pPr marL="457200" marR="0" lvl="0" indent="-317500" algn="l" rtl="0">
              <a:lnSpc>
                <a:spcPct val="90000"/>
              </a:lnSpc>
              <a:spcBef>
                <a:spcPts val="1000"/>
              </a:spcBef>
              <a:spcAft>
                <a:spcPts val="0"/>
              </a:spcAft>
              <a:buClr>
                <a:schemeClr val="dk1"/>
              </a:buClr>
              <a:buSzPts val="1400"/>
              <a:buChar char="●"/>
            </a:pPr>
            <a:r>
              <a:rPr lang="fr-FR" sz="1200" b="1" dirty="0">
                <a:solidFill>
                  <a:schemeClr val="dk1"/>
                </a:solidFill>
              </a:rPr>
              <a:t>À partir de l'exercice 24, les personnes qui soutiennent principalement le travail dans la communauté et qui sont rattachées à un établissement peuvent être signalées comme étant liées à l'établissement.</a:t>
            </a:r>
            <a:r>
              <a:rPr lang="fr-FR" sz="1200" dirty="0">
                <a:solidFill>
                  <a:schemeClr val="dk1"/>
                </a:solidFill>
              </a:rPr>
              <a:t> </a:t>
            </a:r>
          </a:p>
        </p:txBody>
      </p:sp>
      <p:pic>
        <p:nvPicPr>
          <p:cNvPr id="733" name="Google Shape;733;p37"/>
          <p:cNvPicPr preferRelativeResize="0"/>
          <p:nvPr/>
        </p:nvPicPr>
        <p:blipFill rotWithShape="1">
          <a:blip r:embed="rId3">
            <a:alphaModFix/>
          </a:blip>
          <a:srcRect l="39187" r="30711" b="42670"/>
          <a:stretch/>
        </p:blipFill>
        <p:spPr>
          <a:xfrm>
            <a:off x="813625" y="1297675"/>
            <a:ext cx="2752174" cy="2211501"/>
          </a:xfrm>
          <a:prstGeom prst="rect">
            <a:avLst/>
          </a:prstGeom>
          <a:noFill/>
          <a:ln w="9525" cap="flat" cmpd="sng">
            <a:solidFill>
              <a:schemeClr val="accent3"/>
            </a:solidFill>
            <a:prstDash val="solid"/>
            <a:round/>
            <a:headEnd type="none" w="sm" len="sm"/>
            <a:tailEnd type="none" w="sm" len="sm"/>
          </a:ln>
        </p:spPr>
      </p:pic>
      <p:sp>
        <p:nvSpPr>
          <p:cNvPr id="734" name="Google Shape;734;p37"/>
          <p:cNvSpPr txBox="1"/>
          <p:nvPr/>
        </p:nvSpPr>
        <p:spPr>
          <a:xfrm>
            <a:off x="765375" y="4008975"/>
            <a:ext cx="19218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chemeClr val="dk1"/>
                </a:solidFill>
                <a:latin typeface="Arial"/>
                <a:ea typeface="Arial"/>
                <a:cs typeface="Arial"/>
                <a:sym typeface="Arial"/>
              </a:rPr>
              <a:t>INCHANGÉ</a:t>
            </a:r>
          </a:p>
        </p:txBody>
      </p:sp>
      <p:sp>
        <p:nvSpPr>
          <p:cNvPr id="735" name="Google Shape;735;p37"/>
          <p:cNvSpPr txBox="1"/>
          <p:nvPr/>
        </p:nvSpPr>
        <p:spPr>
          <a:xfrm>
            <a:off x="765375" y="36808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9"/>
        <p:cNvGrpSpPr/>
        <p:nvPr/>
      </p:nvGrpSpPr>
      <p:grpSpPr>
        <a:xfrm>
          <a:off x="0" y="0"/>
          <a:ext cx="0" cy="0"/>
          <a:chOff x="0" y="0"/>
          <a:chExt cx="0" cy="0"/>
        </a:xfrm>
      </p:grpSpPr>
      <p:sp>
        <p:nvSpPr>
          <p:cNvPr id="740" name="Google Shape;740;p38"/>
          <p:cNvSpPr txBox="1">
            <a:spLocks noGrp="1"/>
          </p:cNvSpPr>
          <p:nvPr>
            <p:ph type="title"/>
          </p:nvPr>
        </p:nvSpPr>
        <p:spPr>
          <a:xfrm>
            <a:off x="159300" y="140225"/>
            <a:ext cx="89664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800" dirty="0">
                <a:solidFill>
                  <a:schemeClr val="dk2"/>
                </a:solidFill>
              </a:rPr>
              <a:t>Élément de données du modèle : </a:t>
            </a:r>
            <a:r>
              <a:rPr lang="fr-FR" sz="1800" i="1" dirty="0">
                <a:solidFill>
                  <a:schemeClr val="dk2"/>
                </a:solidFill>
              </a:rPr>
              <a:t>Travail sur plusieurs sites (personnel itinérant)</a:t>
            </a:r>
          </a:p>
        </p:txBody>
      </p:sp>
      <p:sp>
        <p:nvSpPr>
          <p:cNvPr id="741" name="Google Shape;741;p38"/>
          <p:cNvSpPr txBox="1"/>
          <p:nvPr/>
        </p:nvSpPr>
        <p:spPr>
          <a:xfrm>
            <a:off x="3985525" y="581025"/>
            <a:ext cx="4997700" cy="4267805"/>
          </a:xfrm>
          <a:prstGeom prst="rect">
            <a:avLst/>
          </a:prstGeom>
          <a:noFill/>
          <a:ln>
            <a:noFill/>
          </a:ln>
        </p:spPr>
        <p:txBody>
          <a:bodyPr spcFirstLastPara="1" wrap="square" lIns="91425" tIns="91425" rIns="91425" bIns="91425" anchor="t" anchorCtr="0">
            <a:spAutoFit/>
          </a:bodyPr>
          <a:lstStyle/>
          <a:p>
            <a:pPr marL="342900" marR="0" lvl="0" indent="-323850" algn="l" rtl="0">
              <a:lnSpc>
                <a:spcPct val="90000"/>
              </a:lnSpc>
              <a:spcBef>
                <a:spcPts val="1000"/>
              </a:spcBef>
              <a:spcAft>
                <a:spcPts val="0"/>
              </a:spcAft>
              <a:buClr>
                <a:schemeClr val="dk1"/>
              </a:buClr>
              <a:buSzPts val="1500"/>
              <a:buFont typeface="Arial"/>
              <a:buChar char="●"/>
            </a:pPr>
            <a:r>
              <a:rPr lang="fr-FR" sz="1200" b="1" i="0" u="none" strike="noStrike" cap="none" dirty="0">
                <a:solidFill>
                  <a:schemeClr val="dk1"/>
                </a:solidFill>
                <a:latin typeface="Arial"/>
                <a:ea typeface="Arial"/>
                <a:cs typeface="Arial"/>
                <a:sym typeface="Arial"/>
              </a:rPr>
              <a:t>Définition du personnel itinérant :</a:t>
            </a:r>
            <a:r>
              <a:rPr lang="fr-FR" sz="1200" b="0" i="0" u="none" strike="noStrike" cap="none" dirty="0">
                <a:solidFill>
                  <a:schemeClr val="dk1"/>
                </a:solidFill>
                <a:latin typeface="Arial"/>
                <a:ea typeface="Arial"/>
                <a:cs typeface="Arial"/>
                <a:sym typeface="Arial"/>
              </a:rPr>
              <a:t> </a:t>
            </a:r>
            <a:r>
              <a:rPr lang="fr-FR" sz="1200" u="none" strike="noStrike" cap="none" dirty="0">
                <a:solidFill>
                  <a:schemeClr val="dk1"/>
                </a:solidFill>
                <a:latin typeface="Arial"/>
                <a:ea typeface="Arial"/>
                <a:cs typeface="Arial"/>
                <a:sym typeface="Arial"/>
              </a:rPr>
              <a:t>Travailleur soutenu par le PEPFAR qui fournit régulièrement des services sur plusieurs sites d'établissements</a:t>
            </a:r>
          </a:p>
          <a:p>
            <a:pPr marL="342900" marR="0" lvl="0" indent="-323850" algn="l" rtl="0">
              <a:lnSpc>
                <a:spcPct val="90000"/>
              </a:lnSpc>
              <a:spcBef>
                <a:spcPts val="1000"/>
              </a:spcBef>
              <a:spcAft>
                <a:spcPts val="0"/>
              </a:spcAft>
              <a:buClr>
                <a:schemeClr val="dk1"/>
              </a:buClr>
              <a:buSzPts val="1500"/>
              <a:buFont typeface="Arial"/>
              <a:buChar char="●"/>
            </a:pPr>
            <a:r>
              <a:rPr lang="fr-FR" sz="1200" b="0" i="0" u="none" strike="noStrike" cap="none" dirty="0">
                <a:solidFill>
                  <a:schemeClr val="dk1"/>
                </a:solidFill>
                <a:latin typeface="Arial"/>
                <a:ea typeface="Arial"/>
                <a:cs typeface="Arial"/>
                <a:sym typeface="Arial"/>
              </a:rPr>
              <a:t>Entrez oui/non pour chaque membre du personnel :</a:t>
            </a:r>
          </a:p>
          <a:p>
            <a:pPr marL="914400" marR="0" lvl="1" indent="-323850" algn="l" rtl="0">
              <a:lnSpc>
                <a:spcPct val="90000"/>
              </a:lnSpc>
              <a:spcBef>
                <a:spcPts val="1000"/>
              </a:spcBef>
              <a:spcAft>
                <a:spcPts val="0"/>
              </a:spcAft>
              <a:buClr>
                <a:schemeClr val="dk1"/>
              </a:buClr>
              <a:buSzPts val="1500"/>
              <a:buFont typeface="Arial"/>
              <a:buChar char="○"/>
            </a:pPr>
            <a:r>
              <a:rPr lang="fr-FR" sz="1200" b="1" i="0" u="none" strike="noStrike" cap="none" dirty="0">
                <a:solidFill>
                  <a:schemeClr val="dk1"/>
                </a:solidFill>
                <a:latin typeface="Arial"/>
                <a:ea typeface="Arial"/>
                <a:cs typeface="Arial"/>
                <a:sym typeface="Arial"/>
              </a:rPr>
              <a:t>NON:</a:t>
            </a:r>
            <a:r>
              <a:rPr lang="fr-FR" sz="1200" b="0" i="0" u="none" strike="noStrike" cap="none" dirty="0">
                <a:solidFill>
                  <a:schemeClr val="dk1"/>
                </a:solidFill>
                <a:latin typeface="Arial"/>
                <a:ea typeface="Arial"/>
                <a:cs typeface="Arial"/>
                <a:sym typeface="Arial"/>
              </a:rPr>
              <a:t> </a:t>
            </a:r>
            <a:r>
              <a:rPr lang="fr-FR" sz="1200" i="0" u="none" strike="noStrike" cap="none" dirty="0">
                <a:solidFill>
                  <a:schemeClr val="dk1"/>
                </a:solidFill>
                <a:latin typeface="Arial"/>
                <a:ea typeface="Arial"/>
                <a:cs typeface="Arial"/>
                <a:sym typeface="Arial"/>
              </a:rPr>
              <a:t>Le personnel individuel ne fournit pas de travail sur plusieurs sites d'établissements.</a:t>
            </a:r>
            <a:r>
              <a:rPr lang="fr-FR" sz="1200" b="0" i="0" u="none" strike="noStrike" cap="none" dirty="0">
                <a:solidFill>
                  <a:schemeClr val="dk1"/>
                </a:solidFill>
                <a:latin typeface="Arial"/>
                <a:ea typeface="Arial"/>
                <a:cs typeface="Arial"/>
                <a:sym typeface="Arial"/>
              </a:rPr>
              <a:t> Cela inclut les travailleurs qui fournissent occasionnellement ou rarement des services à plus d'un site - puisque le travailleur ne fournit pas de services à plus d'un site de manière régulière.</a:t>
            </a:r>
          </a:p>
          <a:p>
            <a:pPr marL="914400" marR="0" lvl="1" indent="-323850" algn="l" rtl="0">
              <a:lnSpc>
                <a:spcPct val="90000"/>
              </a:lnSpc>
              <a:spcBef>
                <a:spcPts val="1000"/>
              </a:spcBef>
              <a:spcAft>
                <a:spcPts val="0"/>
              </a:spcAft>
              <a:buClr>
                <a:schemeClr val="dk1"/>
              </a:buClr>
              <a:buSzPts val="1500"/>
              <a:buFont typeface="Arial"/>
              <a:buChar char="○"/>
            </a:pPr>
            <a:r>
              <a:rPr lang="fr-FR" sz="1200" b="1" i="0" u="none" strike="noStrike" cap="none" dirty="0">
                <a:solidFill>
                  <a:schemeClr val="dk1"/>
                </a:solidFill>
                <a:latin typeface="Arial"/>
                <a:ea typeface="Arial"/>
                <a:cs typeface="Arial"/>
                <a:sym typeface="Arial"/>
              </a:rPr>
              <a:t>OUI:</a:t>
            </a:r>
            <a:r>
              <a:rPr lang="fr-FR" sz="1200" b="0" i="0" u="none" strike="noStrike" cap="none" dirty="0">
                <a:solidFill>
                  <a:schemeClr val="dk1"/>
                </a:solidFill>
                <a:latin typeface="Arial"/>
                <a:ea typeface="Arial"/>
                <a:cs typeface="Arial"/>
                <a:sym typeface="Arial"/>
              </a:rPr>
              <a:t>  </a:t>
            </a:r>
            <a:r>
              <a:rPr lang="fr-FR" sz="1200" i="0" u="none" strike="noStrike" cap="none" dirty="0">
                <a:solidFill>
                  <a:schemeClr val="dk1"/>
                </a:solidFill>
                <a:latin typeface="Arial"/>
                <a:ea typeface="Arial"/>
                <a:cs typeface="Arial"/>
                <a:sym typeface="Arial"/>
              </a:rPr>
              <a:t>Le personnel individuel travaille sur plusieurs sites d'établissement.</a:t>
            </a:r>
          </a:p>
          <a:p>
            <a:pPr marL="342900" marR="0" lvl="0" indent="-323850" algn="l" rtl="0">
              <a:lnSpc>
                <a:spcPct val="90000"/>
              </a:lnSpc>
              <a:spcBef>
                <a:spcPts val="1000"/>
              </a:spcBef>
              <a:spcAft>
                <a:spcPts val="0"/>
              </a:spcAft>
              <a:buClr>
                <a:schemeClr val="dk1"/>
              </a:buClr>
              <a:buSzPts val="1500"/>
              <a:buFont typeface="Arial"/>
              <a:buChar char="●"/>
            </a:pPr>
            <a:r>
              <a:rPr lang="fr-FR" sz="1200" i="0" u="none" strike="noStrike" cap="none" dirty="0">
                <a:solidFill>
                  <a:schemeClr val="dk1"/>
                </a:solidFill>
                <a:latin typeface="Arial"/>
                <a:ea typeface="Arial"/>
                <a:cs typeface="Arial"/>
                <a:sym typeface="Arial"/>
              </a:rPr>
              <a:t>Le personnel itinérant n'est associé qu'aux domaines de programme au niveau du site et devra être signalé au niveau de la communauté (c'est-à-dire travaillant dans plusieurs établissements d'une communauté).</a:t>
            </a:r>
          </a:p>
          <a:p>
            <a:pPr marL="342900" marR="0" lvl="0" indent="-323850" algn="l" rtl="0">
              <a:lnSpc>
                <a:spcPct val="90000"/>
              </a:lnSpc>
              <a:spcBef>
                <a:spcPts val="1000"/>
              </a:spcBef>
              <a:spcAft>
                <a:spcPts val="0"/>
              </a:spcAft>
              <a:buClr>
                <a:schemeClr val="dk1"/>
              </a:buClr>
              <a:buSzPts val="1500"/>
              <a:buFont typeface="Arial"/>
              <a:buChar char="●"/>
            </a:pPr>
            <a:r>
              <a:rPr lang="fr-FR" sz="1200" b="0" i="0" u="none" strike="noStrike" cap="none" dirty="0">
                <a:solidFill>
                  <a:schemeClr val="dk1"/>
                </a:solidFill>
                <a:latin typeface="Arial"/>
                <a:ea typeface="Arial"/>
                <a:cs typeface="Arial"/>
                <a:sym typeface="Arial"/>
              </a:rPr>
              <a:t>Ex. Infirmière fournissant régulièrement des services de soins et de traitement dans plusieurs établissements de santé.</a:t>
            </a:r>
          </a:p>
          <a:p>
            <a:pPr marL="457200" marR="0" lvl="0" indent="0" algn="l" rtl="0">
              <a:lnSpc>
                <a:spcPct val="90000"/>
              </a:lnSpc>
              <a:spcBef>
                <a:spcPts val="1000"/>
              </a:spcBef>
              <a:spcAft>
                <a:spcPts val="0"/>
              </a:spcAft>
              <a:buClr>
                <a:srgbClr val="000000"/>
              </a:buClr>
              <a:buSzPts val="1500"/>
              <a:buFont typeface="Arial"/>
              <a:buNone/>
            </a:pPr>
            <a:endParaRPr sz="1200" b="0" i="0" u="none" strike="noStrike" cap="none" dirty="0">
              <a:solidFill>
                <a:srgbClr val="000000"/>
              </a:solidFill>
              <a:latin typeface="Arial"/>
              <a:ea typeface="Arial"/>
              <a:cs typeface="Arial"/>
              <a:sym typeface="Arial"/>
            </a:endParaRPr>
          </a:p>
        </p:txBody>
      </p:sp>
      <p:sp>
        <p:nvSpPr>
          <p:cNvPr id="742" name="Google Shape;742;p3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47</a:t>
            </a:fld>
            <a:endParaRPr lang="en"/>
          </a:p>
        </p:txBody>
      </p:sp>
      <p:pic>
        <p:nvPicPr>
          <p:cNvPr id="743" name="Google Shape;743;p38"/>
          <p:cNvPicPr preferRelativeResize="0"/>
          <p:nvPr/>
        </p:nvPicPr>
        <p:blipFill rotWithShape="1">
          <a:blip r:embed="rId3">
            <a:alphaModFix/>
          </a:blip>
          <a:srcRect l="34431" r="32062" b="23259"/>
          <a:stretch/>
        </p:blipFill>
        <p:spPr>
          <a:xfrm>
            <a:off x="452800" y="836350"/>
            <a:ext cx="3063475" cy="2960338"/>
          </a:xfrm>
          <a:prstGeom prst="rect">
            <a:avLst/>
          </a:prstGeom>
          <a:noFill/>
          <a:ln w="9525" cap="flat" cmpd="sng">
            <a:solidFill>
              <a:schemeClr val="accent3"/>
            </a:solidFill>
            <a:prstDash val="solid"/>
            <a:round/>
            <a:headEnd type="none" w="sm" len="sm"/>
            <a:tailEnd type="none" w="sm" len="sm"/>
          </a:ln>
        </p:spPr>
      </p:pic>
      <p:sp>
        <p:nvSpPr>
          <p:cNvPr id="744" name="Google Shape;744;p38"/>
          <p:cNvSpPr txBox="1"/>
          <p:nvPr/>
        </p:nvSpPr>
        <p:spPr>
          <a:xfrm>
            <a:off x="414200" y="4184875"/>
            <a:ext cx="16086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745" name="Google Shape;745;p38"/>
          <p:cNvSpPr txBox="1"/>
          <p:nvPr/>
        </p:nvSpPr>
        <p:spPr>
          <a:xfrm>
            <a:off x="356300" y="38567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49"/>
        <p:cNvGrpSpPr/>
        <p:nvPr/>
      </p:nvGrpSpPr>
      <p:grpSpPr>
        <a:xfrm>
          <a:off x="0" y="0"/>
          <a:ext cx="0" cy="0"/>
          <a:chOff x="0" y="0"/>
          <a:chExt cx="0" cy="0"/>
        </a:xfrm>
      </p:grpSpPr>
      <p:sp>
        <p:nvSpPr>
          <p:cNvPr id="750" name="Google Shape;750;p40"/>
          <p:cNvSpPr txBox="1">
            <a:spLocks noGrp="1"/>
          </p:cNvSpPr>
          <p:nvPr>
            <p:ph type="title"/>
          </p:nvPr>
        </p:nvSpPr>
        <p:spPr>
          <a:xfrm>
            <a:off x="159300" y="36882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 </a:t>
            </a:r>
            <a:r>
              <a:rPr lang="fr-FR" i="1">
                <a:solidFill>
                  <a:srgbClr val="FF9900"/>
                </a:solidFill>
              </a:rPr>
              <a:t>Où est basé ce poste ?</a:t>
            </a:r>
          </a:p>
          <a:p>
            <a:pPr marL="0" lvl="0" indent="0" algn="l" rtl="0">
              <a:lnSpc>
                <a:spcPct val="100000"/>
              </a:lnSpc>
              <a:spcBef>
                <a:spcPts val="0"/>
              </a:spcBef>
              <a:spcAft>
                <a:spcPts val="0"/>
              </a:spcAft>
              <a:buSzPts val="1400"/>
              <a:buNone/>
            </a:pPr>
            <a:r>
              <a:rPr lang="fr-FR" b="0" i="1">
                <a:solidFill>
                  <a:schemeClr val="dk1"/>
                </a:solidFill>
              </a:rPr>
              <a:t> 	</a:t>
            </a:r>
            <a:r>
              <a:rPr lang="fr-FR" sz="2100" b="0">
                <a:solidFill>
                  <a:schemeClr val="lt2"/>
                </a:solidFill>
              </a:rPr>
              <a:t>Remplace - Ce poste est-il basé à l'extérieur de l'OU ?</a:t>
            </a:r>
          </a:p>
        </p:txBody>
      </p:sp>
      <p:sp>
        <p:nvSpPr>
          <p:cNvPr id="751" name="Google Shape;751;p4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48</a:t>
            </a:fld>
            <a:endParaRPr lang="en"/>
          </a:p>
        </p:txBody>
      </p:sp>
      <p:sp>
        <p:nvSpPr>
          <p:cNvPr id="752" name="Google Shape;752;p40"/>
          <p:cNvSpPr txBox="1"/>
          <p:nvPr/>
        </p:nvSpPr>
        <p:spPr>
          <a:xfrm>
            <a:off x="3780350" y="880850"/>
            <a:ext cx="5193300" cy="4223400"/>
          </a:xfrm>
          <a:prstGeom prst="rect">
            <a:avLst/>
          </a:prstGeom>
          <a:noFill/>
          <a:ln>
            <a:noFill/>
          </a:ln>
        </p:spPr>
        <p:txBody>
          <a:bodyPr spcFirstLastPara="1" wrap="square" lIns="0" tIns="0" rIns="0" bIns="0" anchor="t" anchorCtr="0">
            <a:noAutofit/>
          </a:bodyPr>
          <a:lstStyle/>
          <a:p>
            <a:pPr marL="342900" marR="0" lvl="0" indent="-317500" algn="l" rtl="0">
              <a:lnSpc>
                <a:spcPct val="90000"/>
              </a:lnSpc>
              <a:spcBef>
                <a:spcPts val="100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Veuillez indiquer si ce poste est principalement basé </a:t>
            </a:r>
          </a:p>
          <a:p>
            <a:pPr marL="914400" marR="0" lvl="1" indent="-317500" algn="l" rtl="0">
              <a:lnSpc>
                <a:spcPct val="90000"/>
              </a:lnSpc>
              <a:spcBef>
                <a:spcPts val="1000"/>
              </a:spcBef>
              <a:spcAft>
                <a:spcPts val="0"/>
              </a:spcAft>
              <a:buClr>
                <a:schemeClr val="dk1"/>
              </a:buClr>
              <a:buSzPts val="1400"/>
              <a:buFont typeface="Arial"/>
              <a:buChar char="○"/>
            </a:pPr>
            <a:r>
              <a:rPr lang="fr-FR" sz="1200" dirty="0">
                <a:solidFill>
                  <a:schemeClr val="dk1"/>
                </a:solidFill>
              </a:rPr>
              <a:t>En dehors de l'unité opérationnelle (OU)</a:t>
            </a:r>
          </a:p>
          <a:p>
            <a:pPr marL="914400" marR="0" lvl="1" indent="-317500" algn="l" rtl="0">
              <a:lnSpc>
                <a:spcPct val="90000"/>
              </a:lnSpc>
              <a:spcBef>
                <a:spcPts val="1000"/>
              </a:spcBef>
              <a:spcAft>
                <a:spcPts val="0"/>
              </a:spcAft>
              <a:buClr>
                <a:schemeClr val="dk1"/>
              </a:buClr>
              <a:buSzPts val="1400"/>
              <a:buChar char="○"/>
            </a:pPr>
            <a:r>
              <a:rPr lang="fr-FR" sz="1200" dirty="0">
                <a:solidFill>
                  <a:schemeClr val="dk1"/>
                </a:solidFill>
              </a:rPr>
              <a:t>Au niveau national</a:t>
            </a:r>
          </a:p>
          <a:p>
            <a:pPr marL="914400" marR="0" lvl="1" indent="-317500" algn="l" rtl="0">
              <a:lnSpc>
                <a:spcPct val="90000"/>
              </a:lnSpc>
              <a:spcBef>
                <a:spcPts val="1000"/>
              </a:spcBef>
              <a:spcAft>
                <a:spcPts val="0"/>
              </a:spcAft>
              <a:buClr>
                <a:schemeClr val="dk1"/>
              </a:buClr>
              <a:buSzPts val="1400"/>
              <a:buChar char="○"/>
            </a:pPr>
            <a:r>
              <a:rPr lang="fr-FR" sz="1200" dirty="0">
                <a:solidFill>
                  <a:schemeClr val="dk1"/>
                </a:solidFill>
              </a:rPr>
              <a:t>Au niveau infranational</a:t>
            </a:r>
          </a:p>
          <a:p>
            <a:pPr marL="342900" marR="0" lvl="0" indent="-292100" algn="l" rtl="0">
              <a:lnSpc>
                <a:spcPct val="90000"/>
              </a:lnSpc>
              <a:spcBef>
                <a:spcPts val="1000"/>
              </a:spcBef>
              <a:spcAft>
                <a:spcPts val="0"/>
              </a:spcAft>
              <a:buClr>
                <a:schemeClr val="dk1"/>
              </a:buClr>
              <a:buSzPts val="1000"/>
              <a:buFont typeface="Arial"/>
              <a:buChar char="●"/>
            </a:pPr>
            <a:r>
              <a:rPr lang="fr-FR" sz="900" b="0" i="0" u="none" strike="noStrike" cap="none" dirty="0">
                <a:solidFill>
                  <a:schemeClr val="dk1"/>
                </a:solidFill>
                <a:latin typeface="Arial"/>
                <a:ea typeface="Arial"/>
                <a:cs typeface="Arial"/>
                <a:sym typeface="Arial"/>
              </a:rPr>
              <a:t>Tous les TRAVAILLEURS INTERNATIONAUX, tels que le personnel basé aux États-Unis qui consacre une partie de leur temps à soutenir le projet/mécanisme, doivent laisser toutes les colonnes de hiérarchie géographique vides. Pour les programmes régionaux (et non les programmes nationaux), veuillez sélectionner le pays dans SNU1 (colonne N).</a:t>
            </a:r>
            <a:endParaRPr lang="fr-FR" sz="900" b="0" i="0" u="none" strike="noStrike" cap="none" dirty="0">
              <a:solidFill>
                <a:schemeClr val="dk1"/>
              </a:solidFill>
              <a:latin typeface="Arial"/>
              <a:ea typeface="Arial"/>
              <a:cs typeface="Arial"/>
            </a:endParaRPr>
          </a:p>
          <a:p>
            <a:pPr marL="914400" marR="0" lvl="1" indent="-292100" algn="l" rtl="0">
              <a:lnSpc>
                <a:spcPct val="90000"/>
              </a:lnSpc>
              <a:spcBef>
                <a:spcPts val="1000"/>
              </a:spcBef>
              <a:spcAft>
                <a:spcPts val="0"/>
              </a:spcAft>
              <a:buClr>
                <a:schemeClr val="dk1"/>
              </a:buClr>
              <a:buSzPts val="1000"/>
              <a:buFont typeface="Arial"/>
              <a:buChar char="○"/>
            </a:pPr>
            <a:r>
              <a:rPr lang="fr-FR" sz="900" b="0" i="0" u="none" strike="noStrike" cap="none" dirty="0">
                <a:solidFill>
                  <a:schemeClr val="dk1"/>
                </a:solidFill>
                <a:latin typeface="Arial"/>
                <a:ea typeface="Arial"/>
                <a:cs typeface="Arial"/>
                <a:sym typeface="Arial"/>
              </a:rPr>
              <a:t>Le personnel qui travaille à un poste basé en dehors de l'OU doit sélectionner </a:t>
            </a:r>
            <a:r>
              <a:rPr lang="fr-FR" sz="900" dirty="0">
                <a:solidFill>
                  <a:schemeClr val="dk1"/>
                </a:solidFill>
              </a:rPr>
              <a:t>"</a:t>
            </a:r>
            <a:r>
              <a:rPr lang="fr-FR" sz="900" b="0" i="0" u="none" strike="noStrike" cap="none" dirty="0" err="1">
                <a:solidFill>
                  <a:schemeClr val="dk1"/>
                </a:solidFill>
                <a:latin typeface="Arial"/>
                <a:ea typeface="Arial"/>
                <a:cs typeface="Arial"/>
                <a:sym typeface="Arial"/>
              </a:rPr>
              <a:t>Above</a:t>
            </a:r>
            <a:r>
              <a:rPr lang="fr-FR" sz="900" b="0" i="0" u="none" strike="noStrike" cap="none" dirty="0">
                <a:solidFill>
                  <a:schemeClr val="dk1"/>
                </a:solidFill>
                <a:latin typeface="Arial"/>
                <a:ea typeface="Arial"/>
                <a:cs typeface="Arial"/>
                <a:sym typeface="Arial"/>
              </a:rPr>
              <a:t> Site</a:t>
            </a:r>
            <a:r>
              <a:rPr lang="fr-FR" sz="900" dirty="0">
                <a:solidFill>
                  <a:schemeClr val="dk1"/>
                </a:solidFill>
              </a:rPr>
              <a:t>"</a:t>
            </a:r>
            <a:r>
              <a:rPr lang="fr-FR" sz="900" b="0" i="0" u="none" strike="noStrike" cap="none" dirty="0">
                <a:solidFill>
                  <a:schemeClr val="dk1"/>
                </a:solidFill>
                <a:latin typeface="Arial"/>
                <a:ea typeface="Arial"/>
                <a:cs typeface="Arial"/>
                <a:sym typeface="Arial"/>
              </a:rPr>
              <a:t> ou </a:t>
            </a:r>
            <a:r>
              <a:rPr lang="fr-FR" sz="900" dirty="0">
                <a:solidFill>
                  <a:schemeClr val="dk1"/>
                </a:solidFill>
              </a:rPr>
              <a:t>"</a:t>
            </a:r>
            <a:r>
              <a:rPr lang="fr-FR" sz="900" b="0" i="0" u="none" strike="noStrike" cap="none" dirty="0">
                <a:solidFill>
                  <a:schemeClr val="dk1"/>
                </a:solidFill>
                <a:latin typeface="Arial"/>
                <a:ea typeface="Arial"/>
                <a:cs typeface="Arial"/>
                <a:sym typeface="Arial"/>
              </a:rPr>
              <a:t>Program Management</a:t>
            </a:r>
            <a:r>
              <a:rPr lang="fr-FR" sz="900" dirty="0">
                <a:solidFill>
                  <a:schemeClr val="dk1"/>
                </a:solidFill>
              </a:rPr>
              <a:t>"</a:t>
            </a:r>
            <a:r>
              <a:rPr lang="fr-FR" sz="900" b="0" i="0" u="none" strike="noStrike" cap="none" dirty="0">
                <a:solidFill>
                  <a:schemeClr val="dk1"/>
                </a:solidFill>
                <a:latin typeface="Arial"/>
                <a:ea typeface="Arial"/>
                <a:cs typeface="Arial"/>
                <a:sym typeface="Arial"/>
              </a:rPr>
              <a:t> comme domaine de programme</a:t>
            </a:r>
            <a:endParaRPr lang="fr-FR" sz="900" b="0" i="0" u="none" strike="noStrike" cap="none" dirty="0">
              <a:solidFill>
                <a:schemeClr val="dk1"/>
              </a:solidFill>
              <a:latin typeface="Arial"/>
              <a:ea typeface="Arial"/>
              <a:cs typeface="Arial"/>
            </a:endParaRPr>
          </a:p>
          <a:p>
            <a:pPr marL="914400" marR="0" lvl="1" indent="-292100" algn="l" rtl="0">
              <a:lnSpc>
                <a:spcPct val="90000"/>
              </a:lnSpc>
              <a:spcBef>
                <a:spcPts val="1000"/>
              </a:spcBef>
              <a:spcAft>
                <a:spcPts val="0"/>
              </a:spcAft>
              <a:buClr>
                <a:schemeClr val="dk1"/>
              </a:buClr>
              <a:buSzPts val="1000"/>
              <a:buFont typeface="Arial"/>
              <a:buChar char="○"/>
            </a:pPr>
            <a:r>
              <a:rPr lang="fr-FR" sz="900" b="0" i="0" u="none" strike="noStrike" cap="none" dirty="0">
                <a:solidFill>
                  <a:schemeClr val="dk1"/>
                </a:solidFill>
                <a:latin typeface="Arial"/>
                <a:ea typeface="Arial"/>
                <a:cs typeface="Arial"/>
                <a:sym typeface="Arial"/>
              </a:rPr>
              <a:t>Ex. Un conseiller en M&amp;E basé à Washington DC qui fournit un soutien d'assistance technique à un projet PEPFAR en Afrique du Sud</a:t>
            </a:r>
          </a:p>
          <a:p>
            <a:pPr marL="457200" marR="0" lvl="0" indent="-292100" algn="l" rtl="0">
              <a:lnSpc>
                <a:spcPct val="90000"/>
              </a:lnSpc>
              <a:spcBef>
                <a:spcPts val="1000"/>
              </a:spcBef>
              <a:spcAft>
                <a:spcPts val="0"/>
              </a:spcAft>
              <a:buClr>
                <a:schemeClr val="dk1"/>
              </a:buClr>
              <a:buSzPts val="1000"/>
              <a:buChar char="●"/>
            </a:pPr>
            <a:r>
              <a:rPr lang="fr-FR" sz="900" dirty="0">
                <a:solidFill>
                  <a:schemeClr val="dk1"/>
                </a:solidFill>
              </a:rPr>
              <a:t>Le personnel au niveau national travaille au niveau national ou au niveau de l'UNS pour soutenir les activités au niveau national.</a:t>
            </a:r>
          </a:p>
          <a:p>
            <a:pPr marL="914400" marR="0" lvl="1" indent="-292100" algn="l" rtl="0">
              <a:lnSpc>
                <a:spcPct val="90000"/>
              </a:lnSpc>
              <a:spcBef>
                <a:spcPts val="1000"/>
              </a:spcBef>
              <a:spcAft>
                <a:spcPts val="0"/>
              </a:spcAft>
              <a:buClr>
                <a:schemeClr val="dk1"/>
              </a:buClr>
              <a:buSzPts val="1000"/>
              <a:buChar char="○"/>
            </a:pPr>
            <a:r>
              <a:rPr lang="fr-FR" sz="900" dirty="0">
                <a:solidFill>
                  <a:schemeClr val="dk1"/>
                </a:solidFill>
              </a:rPr>
              <a:t>Sélectionnez l'UNS1 où la majorité du travail est effectuée (par exemple, l'UNS où se trouve la capitale ou la capitale administrative)</a:t>
            </a:r>
          </a:p>
          <a:p>
            <a:pPr marL="914400" marR="0" lvl="1" indent="-292100" algn="l" rtl="0">
              <a:lnSpc>
                <a:spcPct val="90000"/>
              </a:lnSpc>
              <a:spcBef>
                <a:spcPts val="1000"/>
              </a:spcBef>
              <a:spcAft>
                <a:spcPts val="0"/>
              </a:spcAft>
              <a:buClr>
                <a:schemeClr val="dk1"/>
              </a:buClr>
              <a:buSzPts val="1000"/>
              <a:buChar char="○"/>
            </a:pPr>
            <a:r>
              <a:rPr lang="fr-FR" sz="900" dirty="0">
                <a:solidFill>
                  <a:schemeClr val="dk1"/>
                </a:solidFill>
              </a:rPr>
              <a:t>Les travailleurs au niveau national ne peuvent pas être considérés comme du personnel « au niveau du site ». Doit être au-dessus du site ou du PM.</a:t>
            </a:r>
          </a:p>
          <a:p>
            <a:pPr marL="457200" marR="0" lvl="0" indent="-292100" algn="l" rtl="0">
              <a:lnSpc>
                <a:spcPct val="90000"/>
              </a:lnSpc>
              <a:spcBef>
                <a:spcPts val="1000"/>
              </a:spcBef>
              <a:spcAft>
                <a:spcPts val="0"/>
              </a:spcAft>
              <a:buClr>
                <a:schemeClr val="dk1"/>
              </a:buClr>
              <a:buSzPts val="1000"/>
              <a:buChar char="●"/>
            </a:pPr>
            <a:r>
              <a:rPr lang="fr-FR" sz="900" dirty="0">
                <a:solidFill>
                  <a:schemeClr val="dk1"/>
                </a:solidFill>
              </a:rPr>
              <a:t>Niveau infranational : Comprend le personnel au niveau de la communauté et de l'établissement</a:t>
            </a:r>
          </a:p>
          <a:p>
            <a:pPr marL="0" marR="0" lvl="0" indent="0" algn="l" rtl="0">
              <a:lnSpc>
                <a:spcPct val="90000"/>
              </a:lnSpc>
              <a:spcBef>
                <a:spcPts val="1000"/>
              </a:spcBef>
              <a:spcAft>
                <a:spcPts val="0"/>
              </a:spcAft>
              <a:buClr>
                <a:srgbClr val="000000"/>
              </a:buClr>
              <a:buSzPts val="1500"/>
              <a:buFont typeface="Arial"/>
              <a:buNone/>
            </a:pPr>
            <a:endParaRPr dirty="0">
              <a:solidFill>
                <a:schemeClr val="dk1"/>
              </a:solidFill>
            </a:endParaRPr>
          </a:p>
          <a:p>
            <a:pPr marL="0" marR="0" lvl="0" indent="0" algn="l" rtl="0">
              <a:lnSpc>
                <a:spcPct val="90000"/>
              </a:lnSpc>
              <a:spcBef>
                <a:spcPts val="1000"/>
              </a:spcBef>
              <a:spcAft>
                <a:spcPts val="0"/>
              </a:spcAft>
              <a:buClr>
                <a:srgbClr val="000000"/>
              </a:buClr>
              <a:buSzPts val="1500"/>
              <a:buFont typeface="Arial"/>
              <a:buNone/>
            </a:pPr>
            <a:endParaRPr dirty="0">
              <a:solidFill>
                <a:schemeClr val="dk1"/>
              </a:solidFill>
            </a:endParaRPr>
          </a:p>
          <a:p>
            <a:pPr marL="0" marR="0" lvl="0" indent="0" algn="l" rtl="0">
              <a:lnSpc>
                <a:spcPct val="90000"/>
              </a:lnSpc>
              <a:spcBef>
                <a:spcPts val="1000"/>
              </a:spcBef>
              <a:spcAft>
                <a:spcPts val="0"/>
              </a:spcAft>
              <a:buClr>
                <a:srgbClr val="000000"/>
              </a:buClr>
              <a:buSzPts val="1500"/>
              <a:buFont typeface="Arial"/>
              <a:buNone/>
            </a:pPr>
            <a:endParaRPr b="0" i="0" u="none" strike="noStrike" cap="none" dirty="0">
              <a:solidFill>
                <a:schemeClr val="dk1"/>
              </a:solidFill>
              <a:latin typeface="Arial"/>
              <a:ea typeface="Arial"/>
              <a:cs typeface="Arial"/>
              <a:sym typeface="Arial"/>
            </a:endParaRPr>
          </a:p>
          <a:p>
            <a:pPr marL="342900" marR="0" lvl="0" indent="0" algn="l" rtl="0">
              <a:lnSpc>
                <a:spcPct val="90000"/>
              </a:lnSpc>
              <a:spcBef>
                <a:spcPts val="1000"/>
              </a:spcBef>
              <a:spcAft>
                <a:spcPts val="0"/>
              </a:spcAft>
              <a:buClr>
                <a:srgbClr val="000000"/>
              </a:buClr>
              <a:buSzPts val="1500"/>
              <a:buFont typeface="Arial"/>
              <a:buNone/>
            </a:pPr>
            <a:endParaRPr b="0" i="0" u="none" strike="noStrike" cap="none" dirty="0">
              <a:solidFill>
                <a:schemeClr val="dk1"/>
              </a:solidFill>
              <a:latin typeface="Arial"/>
              <a:ea typeface="Arial"/>
              <a:cs typeface="Arial"/>
              <a:sym typeface="Arial"/>
            </a:endParaRPr>
          </a:p>
        </p:txBody>
      </p:sp>
      <p:sp>
        <p:nvSpPr>
          <p:cNvPr id="753" name="Google Shape;753;p40"/>
          <p:cNvSpPr txBox="1"/>
          <p:nvPr/>
        </p:nvSpPr>
        <p:spPr>
          <a:xfrm>
            <a:off x="657975" y="4271725"/>
            <a:ext cx="17565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fr-FR" sz="1300" b="1">
                <a:solidFill>
                  <a:srgbClr val="E69138"/>
                </a:solidFill>
              </a:rPr>
              <a:t>ÉTENDU</a:t>
            </a:r>
          </a:p>
        </p:txBody>
      </p:sp>
      <p:sp>
        <p:nvSpPr>
          <p:cNvPr id="754" name="Google Shape;754;p40"/>
          <p:cNvSpPr txBox="1"/>
          <p:nvPr/>
        </p:nvSpPr>
        <p:spPr>
          <a:xfrm>
            <a:off x="657975" y="39348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pic>
        <p:nvPicPr>
          <p:cNvPr id="755" name="Google Shape;755;p40"/>
          <p:cNvPicPr preferRelativeResize="0"/>
          <p:nvPr/>
        </p:nvPicPr>
        <p:blipFill>
          <a:blip r:embed="rId3">
            <a:alphaModFix/>
          </a:blip>
          <a:stretch>
            <a:fillRect/>
          </a:stretch>
        </p:blipFill>
        <p:spPr>
          <a:xfrm>
            <a:off x="223175" y="1169700"/>
            <a:ext cx="3475549" cy="2421718"/>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9"/>
        <p:cNvGrpSpPr/>
        <p:nvPr/>
      </p:nvGrpSpPr>
      <p:grpSpPr>
        <a:xfrm>
          <a:off x="0" y="0"/>
          <a:ext cx="0" cy="0"/>
          <a:chOff x="0" y="0"/>
          <a:chExt cx="0" cy="0"/>
        </a:xfrm>
      </p:grpSpPr>
      <p:sp>
        <p:nvSpPr>
          <p:cNvPr id="760" name="Google Shape;760;p41"/>
          <p:cNvSpPr txBox="1">
            <a:spLocks noGrp="1"/>
          </p:cNvSpPr>
          <p:nvPr>
            <p:ph type="title"/>
          </p:nvPr>
        </p:nvSpPr>
        <p:spPr>
          <a:xfrm>
            <a:off x="208850" y="2956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Élément de données du modèle : </a:t>
            </a:r>
            <a:r>
              <a:rPr lang="fr-FR" i="1" dirty="0">
                <a:solidFill>
                  <a:schemeClr val="dk2"/>
                </a:solidFill>
              </a:rPr>
              <a:t>Hiérarchie géographique DATIM</a:t>
            </a:r>
            <a:r>
              <a:rPr lang="fr-FR" b="0" i="1" dirty="0">
                <a:solidFill>
                  <a:schemeClr val="dk1"/>
                </a:solidFill>
                <a:latin typeface="Arial"/>
                <a:ea typeface="Arial"/>
                <a:cs typeface="Arial"/>
                <a:sym typeface="Arial"/>
              </a:rPr>
              <a:t> </a:t>
            </a:r>
          </a:p>
        </p:txBody>
      </p:sp>
      <p:sp>
        <p:nvSpPr>
          <p:cNvPr id="761" name="Google Shape;761;p41"/>
          <p:cNvSpPr txBox="1">
            <a:spLocks noGrp="1"/>
          </p:cNvSpPr>
          <p:nvPr>
            <p:ph type="body" idx="1"/>
          </p:nvPr>
        </p:nvSpPr>
        <p:spPr>
          <a:xfrm>
            <a:off x="4160075" y="754075"/>
            <a:ext cx="4827300" cy="41439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Char char="●"/>
            </a:pPr>
            <a:r>
              <a:rPr lang="fr-FR" sz="1200" dirty="0">
                <a:solidFill>
                  <a:schemeClr val="dk1"/>
                </a:solidFill>
              </a:rPr>
              <a:t>Sélectionnez le composant Hiérarchie géographique DATIM qui correspond au lieu principal où le travail a été effectué.</a:t>
            </a:r>
            <a:r>
              <a:rPr lang="fr-FR" sz="1200" b="1" dirty="0">
                <a:solidFill>
                  <a:schemeClr val="dk1"/>
                </a:solidFill>
              </a:rPr>
              <a:t> </a:t>
            </a:r>
          </a:p>
          <a:p>
            <a:pPr marL="457200" lvl="0" indent="-317500" algn="l" rtl="0">
              <a:lnSpc>
                <a:spcPct val="100000"/>
              </a:lnSpc>
              <a:spcBef>
                <a:spcPts val="1000"/>
              </a:spcBef>
              <a:spcAft>
                <a:spcPts val="0"/>
              </a:spcAft>
              <a:buClr>
                <a:schemeClr val="dk1"/>
              </a:buClr>
              <a:buSzPts val="1400"/>
              <a:buChar char="●"/>
            </a:pPr>
            <a:r>
              <a:rPr lang="fr-FR" sz="1200" dirty="0">
                <a:solidFill>
                  <a:schemeClr val="dk1"/>
                </a:solidFill>
              </a:rPr>
              <a:t>Dans les cas où des personnes travaillent dans plusieurs lieux, indiquez où la majorité du travail a été effectué. Si le travail est réparti de manière égale, choisissez-en un.</a:t>
            </a:r>
          </a:p>
          <a:p>
            <a:pPr marL="457200" lvl="0" indent="-317500" algn="l" rtl="0">
              <a:lnSpc>
                <a:spcPct val="100000"/>
              </a:lnSpc>
              <a:spcBef>
                <a:spcPts val="1000"/>
              </a:spcBef>
              <a:spcAft>
                <a:spcPts val="0"/>
              </a:spcAft>
              <a:buClr>
                <a:schemeClr val="dk1"/>
              </a:buClr>
              <a:buSzPts val="1400"/>
              <a:buChar char="●"/>
            </a:pPr>
            <a:r>
              <a:rPr lang="fr-FR" sz="1200" dirty="0">
                <a:solidFill>
                  <a:schemeClr val="dk1"/>
                </a:solidFill>
              </a:rPr>
              <a:t>Remarque : Vous devez remplir le modèle de la plus grande zone géographique (colonne la plus à gauche) à la plus petite (voir les diapositives suivantes pour déterminer comment déclarer chaque type de personnel)</a:t>
            </a:r>
          </a:p>
          <a:p>
            <a:pPr marL="457200" lvl="0" indent="-317500" algn="l" rtl="0">
              <a:lnSpc>
                <a:spcPct val="100000"/>
              </a:lnSpc>
              <a:spcBef>
                <a:spcPts val="1000"/>
              </a:spcBef>
              <a:spcAft>
                <a:spcPts val="0"/>
              </a:spcAft>
              <a:buClr>
                <a:schemeClr val="dk1"/>
              </a:buClr>
              <a:buSzPts val="1400"/>
              <a:buChar char="●"/>
            </a:pPr>
            <a:r>
              <a:rPr lang="fr-FR" sz="1200" dirty="0">
                <a:solidFill>
                  <a:schemeClr val="dk1"/>
                </a:solidFill>
              </a:rPr>
              <a:t>Composants de la hiérarchie sur tous les modèles (il existe trois types de modèles (voir les diapositives suivantes))</a:t>
            </a:r>
          </a:p>
          <a:p>
            <a:pPr marL="914400" lvl="0" indent="-317500" algn="l" rtl="0">
              <a:lnSpc>
                <a:spcPct val="100000"/>
              </a:lnSpc>
              <a:spcBef>
                <a:spcPts val="0"/>
              </a:spcBef>
              <a:spcAft>
                <a:spcPts val="0"/>
              </a:spcAft>
              <a:buClr>
                <a:schemeClr val="dk1"/>
              </a:buClr>
              <a:buSzPts val="1400"/>
              <a:buFont typeface="Arial"/>
              <a:buChar char="●"/>
            </a:pPr>
            <a:r>
              <a:rPr lang="fr-FR" sz="1200" dirty="0">
                <a:solidFill>
                  <a:schemeClr val="dk1"/>
                </a:solidFill>
              </a:rPr>
              <a:t>OU (régional uniquement)</a:t>
            </a:r>
          </a:p>
          <a:p>
            <a:pPr marL="914400" lvl="0" indent="-317500" algn="l" rtl="0">
              <a:lnSpc>
                <a:spcPct val="100000"/>
              </a:lnSpc>
              <a:spcBef>
                <a:spcPts val="0"/>
              </a:spcBef>
              <a:spcAft>
                <a:spcPts val="0"/>
              </a:spcAft>
              <a:buClr>
                <a:schemeClr val="dk1"/>
              </a:buClr>
              <a:buSzPts val="1400"/>
              <a:buFont typeface="Arial"/>
              <a:buChar char="●"/>
            </a:pPr>
            <a:r>
              <a:rPr lang="fr-FR" sz="1200" dirty="0">
                <a:solidFill>
                  <a:schemeClr val="dk1"/>
                </a:solidFill>
              </a:rPr>
              <a:t>SNU1</a:t>
            </a:r>
          </a:p>
          <a:p>
            <a:pPr marL="914400" lvl="0" indent="-317500" algn="l" rtl="0">
              <a:lnSpc>
                <a:spcPct val="100000"/>
              </a:lnSpc>
              <a:spcBef>
                <a:spcPts val="0"/>
              </a:spcBef>
              <a:spcAft>
                <a:spcPts val="0"/>
              </a:spcAft>
              <a:buClr>
                <a:schemeClr val="dk1"/>
              </a:buClr>
              <a:buSzPts val="1400"/>
              <a:buFont typeface="Arial"/>
              <a:buChar char="●"/>
            </a:pPr>
            <a:r>
              <a:rPr lang="fr-FR" sz="1200" dirty="0">
                <a:solidFill>
                  <a:schemeClr val="dk1"/>
                </a:solidFill>
              </a:rPr>
              <a:t>PSNU</a:t>
            </a:r>
          </a:p>
          <a:p>
            <a:pPr marL="914400" lvl="0" indent="-317500" algn="l" rtl="0">
              <a:lnSpc>
                <a:spcPct val="100000"/>
              </a:lnSpc>
              <a:spcBef>
                <a:spcPts val="0"/>
              </a:spcBef>
              <a:spcAft>
                <a:spcPts val="0"/>
              </a:spcAft>
              <a:buClr>
                <a:schemeClr val="dk1"/>
              </a:buClr>
              <a:buSzPts val="1400"/>
              <a:buFont typeface="Arial"/>
              <a:buChar char="●"/>
            </a:pPr>
            <a:r>
              <a:rPr lang="fr-FR" sz="1200" dirty="0">
                <a:solidFill>
                  <a:schemeClr val="dk1"/>
                </a:solidFill>
              </a:rPr>
              <a:t>Communauté (sélectionner les modèles uniquement)</a:t>
            </a:r>
          </a:p>
          <a:p>
            <a:pPr marL="914400" lvl="0" indent="-317500" algn="l" rtl="0">
              <a:lnSpc>
                <a:spcPct val="100000"/>
              </a:lnSpc>
              <a:spcBef>
                <a:spcPts val="0"/>
              </a:spcBef>
              <a:spcAft>
                <a:spcPts val="0"/>
              </a:spcAft>
              <a:buClr>
                <a:schemeClr val="dk1"/>
              </a:buClr>
              <a:buSzPts val="1400"/>
              <a:buFont typeface="Arial"/>
              <a:buChar char="●"/>
            </a:pPr>
            <a:r>
              <a:rPr lang="fr-FR" sz="1200" dirty="0">
                <a:solidFill>
                  <a:schemeClr val="dk1"/>
                </a:solidFill>
              </a:rPr>
              <a:t>Installation</a:t>
            </a:r>
          </a:p>
        </p:txBody>
      </p:sp>
      <p:sp>
        <p:nvSpPr>
          <p:cNvPr id="762" name="Google Shape;762;p4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49</a:t>
            </a:fld>
            <a:endParaRPr lang="en"/>
          </a:p>
        </p:txBody>
      </p:sp>
      <p:pic>
        <p:nvPicPr>
          <p:cNvPr id="763" name="Google Shape;763;p41"/>
          <p:cNvPicPr preferRelativeResize="0"/>
          <p:nvPr/>
        </p:nvPicPr>
        <p:blipFill rotWithShape="1">
          <a:blip r:embed="rId3">
            <a:alphaModFix/>
          </a:blip>
          <a:srcRect l="32806" r="15890" b="27899"/>
          <a:stretch/>
        </p:blipFill>
        <p:spPr>
          <a:xfrm>
            <a:off x="268850" y="1428598"/>
            <a:ext cx="3855852" cy="2286302"/>
          </a:xfrm>
          <a:prstGeom prst="rect">
            <a:avLst/>
          </a:prstGeom>
          <a:noFill/>
          <a:ln w="9525" cap="flat" cmpd="sng">
            <a:solidFill>
              <a:schemeClr val="accent3"/>
            </a:solidFill>
            <a:prstDash val="solid"/>
            <a:round/>
            <a:headEnd type="none" w="sm" len="sm"/>
            <a:tailEnd type="none" w="sm" len="sm"/>
          </a:ln>
        </p:spPr>
      </p:pic>
      <p:sp>
        <p:nvSpPr>
          <p:cNvPr id="764" name="Google Shape;764;p41"/>
          <p:cNvSpPr txBox="1"/>
          <p:nvPr/>
        </p:nvSpPr>
        <p:spPr>
          <a:xfrm>
            <a:off x="266750" y="4112875"/>
            <a:ext cx="15681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765" name="Google Shape;765;p41"/>
          <p:cNvSpPr txBox="1"/>
          <p:nvPr/>
        </p:nvSpPr>
        <p:spPr>
          <a:xfrm>
            <a:off x="208850" y="37847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sp>
        <p:nvSpPr>
          <p:cNvPr id="332" name="Google Shape;332;p6"/>
          <p:cNvSpPr txBox="1">
            <a:spLocks noGrp="1"/>
          </p:cNvSpPr>
          <p:nvPr>
            <p:ph type="title"/>
          </p:nvPr>
        </p:nvSpPr>
        <p:spPr>
          <a:xfrm>
            <a:off x="277958" y="341065"/>
            <a:ext cx="8743200" cy="762000"/>
          </a:xfrm>
          <a:prstGeom prst="rect">
            <a:avLst/>
          </a:prstGeom>
          <a:noFill/>
          <a:ln>
            <a:noFill/>
          </a:ln>
        </p:spPr>
        <p:txBody>
          <a:bodyPr spcFirstLastPara="1" wrap="square" lIns="91425" tIns="91425" rIns="91425" bIns="91425" anchor="b" anchorCtr="0">
            <a:noAutofit/>
          </a:bodyPr>
          <a:lstStyle/>
          <a:p>
            <a:r>
              <a:rPr lang="fr-FR" sz="2000" dirty="0">
                <a:solidFill>
                  <a:schemeClr val="dk2"/>
                </a:solidFill>
              </a:rPr>
              <a:t>L'exigence de rapport d'inventaire des ressources humaines pour la santé (RHS) capture les dépenses de personnel et les dépenses connexes financées par le PEPFAR </a:t>
            </a:r>
          </a:p>
        </p:txBody>
      </p:sp>
      <p:sp>
        <p:nvSpPr>
          <p:cNvPr id="333" name="Google Shape;333;p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a:t>
            </a:fld>
            <a:endParaRPr lang="en"/>
          </a:p>
        </p:txBody>
      </p:sp>
      <p:sp>
        <p:nvSpPr>
          <p:cNvPr id="334" name="Google Shape;334;p6"/>
          <p:cNvSpPr txBox="1"/>
          <p:nvPr/>
        </p:nvSpPr>
        <p:spPr>
          <a:xfrm>
            <a:off x="274050" y="1143350"/>
            <a:ext cx="8595900" cy="3931815"/>
          </a:xfrm>
          <a:prstGeom prst="rect">
            <a:avLst/>
          </a:prstGeom>
          <a:noFill/>
          <a:ln>
            <a:noFill/>
          </a:ln>
        </p:spPr>
        <p:txBody>
          <a:bodyPr spcFirstLastPara="1" wrap="square" lIns="91425" tIns="91425" rIns="91425" bIns="91425" anchor="t" anchorCtr="0">
            <a:spAutoFit/>
          </a:bodyPr>
          <a:lstStyle/>
          <a:p>
            <a:pPr marL="457200" indent="-349250">
              <a:lnSpc>
                <a:spcPct val="115000"/>
              </a:lnSpc>
              <a:spcBef>
                <a:spcPts val="1000"/>
              </a:spcBef>
              <a:buClr>
                <a:schemeClr val="dk1"/>
              </a:buClr>
              <a:buSzPts val="1900"/>
              <a:buFont typeface="Arial"/>
              <a:buChar char="•"/>
            </a:pPr>
            <a:r>
              <a:rPr lang="fr-FR" sz="1900" i="0" u="none" strike="noStrike" cap="none" dirty="0">
                <a:solidFill>
                  <a:schemeClr val="dk1"/>
                </a:solidFill>
                <a:latin typeface="Gill Sans"/>
                <a:ea typeface="Gill Sans"/>
                <a:cs typeface="Gill Sans"/>
                <a:sym typeface="Gill Sans"/>
              </a:rPr>
              <a:t>Alors que le PEPFAR se tourne vers les cinq prochaines années, il est essentiel de comprendre et d'optimiser les ressources humaines</a:t>
            </a:r>
            <a:r>
              <a:rPr lang="fr-FR" sz="1900" dirty="0">
                <a:solidFill>
                  <a:schemeClr val="dk1"/>
                </a:solidFill>
                <a:latin typeface="Gill Sans"/>
                <a:ea typeface="Gill Sans"/>
                <a:cs typeface="Gill Sans"/>
                <a:sym typeface="Gill Sans"/>
              </a:rPr>
              <a:t> pour la</a:t>
            </a:r>
            <a:r>
              <a:rPr lang="fr-FR" sz="1900" i="0" u="none" strike="noStrike" cap="none" dirty="0">
                <a:solidFill>
                  <a:schemeClr val="dk1"/>
                </a:solidFill>
                <a:latin typeface="Gill Sans"/>
                <a:ea typeface="Gill Sans"/>
                <a:cs typeface="Gill Sans"/>
                <a:sym typeface="Gill Sans"/>
              </a:rPr>
              <a:t> santé (</a:t>
            </a:r>
            <a:r>
              <a:rPr lang="fr-FR" sz="1900" dirty="0">
                <a:solidFill>
                  <a:schemeClr val="dk1"/>
                </a:solidFill>
                <a:latin typeface="Gill Sans"/>
                <a:ea typeface="Gill Sans"/>
                <a:cs typeface="Gill Sans"/>
                <a:sym typeface="Gill Sans"/>
              </a:rPr>
              <a:t>RHS</a:t>
            </a:r>
            <a:r>
              <a:rPr lang="fr-FR" sz="1900" i="0" u="none" strike="noStrike" cap="none" dirty="0">
                <a:solidFill>
                  <a:schemeClr val="dk1"/>
                </a:solidFill>
                <a:latin typeface="Gill Sans"/>
                <a:ea typeface="Gill Sans"/>
                <a:cs typeface="Gill Sans"/>
                <a:sym typeface="Gill Sans"/>
              </a:rPr>
              <a:t>) pour atteindre et maintenir le contrôle de l'épidémie.</a:t>
            </a:r>
          </a:p>
          <a:p>
            <a:pPr marL="457200" marR="0" lvl="0" indent="-349250" algn="l" rtl="0">
              <a:lnSpc>
                <a:spcPct val="115000"/>
              </a:lnSpc>
              <a:spcBef>
                <a:spcPts val="1000"/>
              </a:spcBef>
              <a:spcAft>
                <a:spcPts val="0"/>
              </a:spcAft>
              <a:buClr>
                <a:schemeClr val="dk1"/>
              </a:buClr>
              <a:buSzPts val="1900"/>
              <a:buFont typeface="Arial"/>
              <a:buChar char="•"/>
            </a:pPr>
            <a:r>
              <a:rPr lang="fr-FR" sz="1900" i="0" u="none" strike="noStrike" cap="none" dirty="0">
                <a:solidFill>
                  <a:schemeClr val="dk1"/>
                </a:solidFill>
                <a:latin typeface="Gill Sans"/>
                <a:ea typeface="Gill Sans"/>
                <a:cs typeface="Gill Sans"/>
                <a:sym typeface="Gill Sans"/>
              </a:rPr>
              <a:t>Des données plus fiables permettent une optimisation plus poussée et augmentent la responsabilité des investissements en </a:t>
            </a:r>
            <a:r>
              <a:rPr lang="fr-FR" sz="1900" dirty="0">
                <a:solidFill>
                  <a:schemeClr val="dk1"/>
                </a:solidFill>
                <a:latin typeface="Gill Sans"/>
                <a:ea typeface="Gill Sans"/>
                <a:cs typeface="Gill Sans"/>
                <a:sym typeface="Gill Sans"/>
              </a:rPr>
              <a:t>RHS</a:t>
            </a:r>
            <a:r>
              <a:rPr lang="fr-FR" sz="1900" i="0" u="none" strike="noStrike" cap="none" dirty="0">
                <a:solidFill>
                  <a:schemeClr val="dk1"/>
                </a:solidFill>
                <a:latin typeface="Gill Sans"/>
                <a:ea typeface="Gill Sans"/>
                <a:cs typeface="Gill Sans"/>
                <a:sym typeface="Gill Sans"/>
              </a:rPr>
              <a:t> en fournissant des informations sur :</a:t>
            </a:r>
            <a:endParaRPr lang="fr-FR" sz="1900" i="0" u="none" strike="noStrike" cap="none" dirty="0">
              <a:solidFill>
                <a:schemeClr val="dk1"/>
              </a:solidFill>
              <a:latin typeface="Gill Sans"/>
              <a:ea typeface="Gill Sans"/>
              <a:cs typeface="Gill Sans"/>
            </a:endParaRPr>
          </a:p>
          <a:p>
            <a:pPr marL="914400" marR="0" lvl="0" indent="-349250" algn="l" rtl="0">
              <a:lnSpc>
                <a:spcPct val="115000"/>
              </a:lnSpc>
              <a:spcBef>
                <a:spcPts val="0"/>
              </a:spcBef>
              <a:spcAft>
                <a:spcPts val="0"/>
              </a:spcAft>
              <a:buClr>
                <a:schemeClr val="dk1"/>
              </a:buClr>
              <a:buSzPts val="1900"/>
              <a:buFont typeface="Gill Sans"/>
              <a:buChar char="●"/>
            </a:pPr>
            <a:r>
              <a:rPr lang="fr-FR" sz="1900" b="0" i="0" u="none" strike="noStrike" cap="none" dirty="0">
                <a:solidFill>
                  <a:schemeClr val="dk1"/>
                </a:solidFill>
                <a:latin typeface="Gill Sans"/>
                <a:ea typeface="Gill Sans"/>
                <a:cs typeface="Gill Sans"/>
                <a:sym typeface="Gill Sans"/>
              </a:rPr>
              <a:t>Les fonctions du personnel</a:t>
            </a:r>
          </a:p>
          <a:p>
            <a:pPr marL="914400" marR="0" lvl="0" indent="-349250" algn="l" rtl="0">
              <a:lnSpc>
                <a:spcPct val="115000"/>
              </a:lnSpc>
              <a:spcBef>
                <a:spcPts val="0"/>
              </a:spcBef>
              <a:spcAft>
                <a:spcPts val="0"/>
              </a:spcAft>
              <a:buClr>
                <a:schemeClr val="dk1"/>
              </a:buClr>
              <a:buSzPts val="1900"/>
              <a:buFont typeface="Gill Sans"/>
              <a:buChar char="●"/>
            </a:pPr>
            <a:r>
              <a:rPr lang="fr-FR" sz="1900" b="0" i="0" u="none" strike="noStrike" cap="none" dirty="0">
                <a:solidFill>
                  <a:schemeClr val="dk1"/>
                </a:solidFill>
                <a:latin typeface="Gill Sans"/>
                <a:ea typeface="Gill Sans"/>
                <a:cs typeface="Gill Sans"/>
                <a:sym typeface="Gill Sans"/>
              </a:rPr>
              <a:t>Localisation du personnel</a:t>
            </a:r>
          </a:p>
          <a:p>
            <a:pPr marL="914400" marR="0" lvl="0" indent="-349250" algn="l" rtl="0">
              <a:lnSpc>
                <a:spcPct val="115000"/>
              </a:lnSpc>
              <a:spcBef>
                <a:spcPts val="0"/>
              </a:spcBef>
              <a:spcAft>
                <a:spcPts val="0"/>
              </a:spcAft>
              <a:buClr>
                <a:schemeClr val="dk1"/>
              </a:buClr>
              <a:buSzPts val="1900"/>
              <a:buFont typeface="Gill Sans"/>
              <a:buChar char="●"/>
            </a:pPr>
            <a:r>
              <a:rPr lang="fr-FR" sz="1900" b="0" i="0" u="none" strike="noStrike" cap="none" dirty="0">
                <a:solidFill>
                  <a:schemeClr val="dk1"/>
                </a:solidFill>
                <a:latin typeface="Gill Sans"/>
                <a:ea typeface="Gill Sans"/>
                <a:cs typeface="Gill Sans"/>
                <a:sym typeface="Gill Sans"/>
              </a:rPr>
              <a:t>Rémunération du personnel</a:t>
            </a:r>
          </a:p>
          <a:p>
            <a:pPr marL="457200" marR="0" lvl="0" indent="-349250" algn="l" rtl="0">
              <a:lnSpc>
                <a:spcPct val="115000"/>
              </a:lnSpc>
              <a:spcBef>
                <a:spcPts val="1000"/>
              </a:spcBef>
              <a:spcAft>
                <a:spcPts val="0"/>
              </a:spcAft>
              <a:buClr>
                <a:schemeClr val="dk1"/>
              </a:buClr>
              <a:buSzPts val="1900"/>
              <a:buFont typeface="Gill Sans"/>
              <a:buChar char="•"/>
            </a:pPr>
            <a:r>
              <a:rPr lang="fr-FR" sz="1900" b="0" i="0" u="none" strike="noStrike" cap="none" dirty="0">
                <a:solidFill>
                  <a:schemeClr val="dk1"/>
                </a:solidFill>
                <a:latin typeface="Gill Sans"/>
                <a:ea typeface="Gill Sans"/>
                <a:cs typeface="Gill Sans"/>
                <a:sym typeface="Gill Sans"/>
              </a:rPr>
              <a:t>Les données d'inventaire des </a:t>
            </a:r>
            <a:r>
              <a:rPr lang="fr-FR" sz="1900" dirty="0">
                <a:solidFill>
                  <a:schemeClr val="dk1"/>
                </a:solidFill>
                <a:latin typeface="Gill Sans"/>
                <a:ea typeface="Gill Sans"/>
                <a:cs typeface="Gill Sans"/>
                <a:sym typeface="Gill Sans"/>
              </a:rPr>
              <a:t>RHS</a:t>
            </a:r>
            <a:r>
              <a:rPr lang="fr-FR" sz="1900" b="0" i="0" u="none" strike="noStrike" cap="none" dirty="0">
                <a:solidFill>
                  <a:schemeClr val="dk1"/>
                </a:solidFill>
                <a:latin typeface="Gill Sans"/>
                <a:ea typeface="Gill Sans"/>
                <a:cs typeface="Gill Sans"/>
                <a:sym typeface="Gill Sans"/>
              </a:rPr>
              <a:t> éclairent la planification de la durabilité</a:t>
            </a:r>
            <a:endParaRPr lang="fr-FR" sz="1900" b="0" i="0" u="none" strike="noStrike" cap="none" dirty="0">
              <a:solidFill>
                <a:schemeClr val="dk1"/>
              </a:solidFill>
              <a:latin typeface="Gill Sans"/>
              <a:ea typeface="Gill Sans"/>
              <a:cs typeface="Gill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9"/>
        <p:cNvGrpSpPr/>
        <p:nvPr/>
      </p:nvGrpSpPr>
      <p:grpSpPr>
        <a:xfrm>
          <a:off x="0" y="0"/>
          <a:ext cx="0" cy="0"/>
          <a:chOff x="0" y="0"/>
          <a:chExt cx="0" cy="0"/>
        </a:xfrm>
      </p:grpSpPr>
      <p:sp>
        <p:nvSpPr>
          <p:cNvPr id="770" name="Google Shape;770;p42"/>
          <p:cNvSpPr txBox="1">
            <a:spLocks noGrp="1"/>
          </p:cNvSpPr>
          <p:nvPr>
            <p:ph type="title"/>
          </p:nvPr>
        </p:nvSpPr>
        <p:spPr>
          <a:xfrm>
            <a:off x="223900" y="36235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Élément de données du modèle : </a:t>
            </a:r>
            <a:r>
              <a:rPr lang="fr-FR" i="1" dirty="0">
                <a:solidFill>
                  <a:schemeClr val="dk2"/>
                </a:solidFill>
              </a:rPr>
              <a:t>Exemple de hiérarchie DATIM - Malawi </a:t>
            </a:r>
          </a:p>
        </p:txBody>
      </p:sp>
      <p:sp>
        <p:nvSpPr>
          <p:cNvPr id="771" name="Google Shape;771;p42"/>
          <p:cNvSpPr txBox="1">
            <a:spLocks noGrp="1"/>
          </p:cNvSpPr>
          <p:nvPr>
            <p:ph type="body" idx="1"/>
          </p:nvPr>
        </p:nvSpPr>
        <p:spPr>
          <a:xfrm>
            <a:off x="68675" y="830275"/>
            <a:ext cx="6006000" cy="414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fr-FR" sz="1200" dirty="0">
                <a:solidFill>
                  <a:schemeClr val="dk1"/>
                </a:solidFill>
              </a:rPr>
              <a:t>   Définitions clés</a:t>
            </a:r>
          </a:p>
          <a:p>
            <a:pPr marL="914400" lvl="0" indent="-323850" algn="l" rtl="0">
              <a:lnSpc>
                <a:spcPct val="100000"/>
              </a:lnSpc>
              <a:spcBef>
                <a:spcPts val="0"/>
              </a:spcBef>
              <a:spcAft>
                <a:spcPts val="0"/>
              </a:spcAft>
              <a:buClr>
                <a:schemeClr val="dk1"/>
              </a:buClr>
              <a:buSzPts val="1500"/>
              <a:buFont typeface="Arial"/>
              <a:buChar char="●"/>
            </a:pPr>
            <a:r>
              <a:rPr lang="fr-FR" sz="1200" dirty="0">
                <a:solidFill>
                  <a:schemeClr val="dk1"/>
                </a:solidFill>
              </a:rPr>
              <a:t>Unités - Opérationnelles de l'</a:t>
            </a:r>
            <a:r>
              <a:rPr lang="fr-FR" sz="1200" b="1" dirty="0">
                <a:solidFill>
                  <a:schemeClr val="dk1"/>
                </a:solidFill>
              </a:rPr>
              <a:t>OU</a:t>
            </a:r>
            <a:r>
              <a:rPr lang="fr-FR" sz="1200" dirty="0">
                <a:solidFill>
                  <a:schemeClr val="dk1"/>
                </a:solidFill>
              </a:rPr>
              <a:t>. Un pays ou une région.</a:t>
            </a:r>
          </a:p>
          <a:p>
            <a:pPr marL="914400" lvl="0" indent="-323850" algn="l" rtl="0">
              <a:lnSpc>
                <a:spcPct val="100000"/>
              </a:lnSpc>
              <a:spcBef>
                <a:spcPts val="0"/>
              </a:spcBef>
              <a:spcAft>
                <a:spcPts val="0"/>
              </a:spcAft>
              <a:buClr>
                <a:schemeClr val="dk1"/>
              </a:buClr>
              <a:buSzPts val="1500"/>
              <a:buFont typeface="Arial"/>
              <a:buChar char="●"/>
            </a:pPr>
            <a:r>
              <a:rPr lang="fr-FR" sz="1200" dirty="0">
                <a:solidFill>
                  <a:schemeClr val="dk1"/>
                </a:solidFill>
              </a:rPr>
              <a:t>SNU - Unité sous-nationale. Une zone géographique plus petite que l'OU. (SNU1 est plus grand que SNU2, etc.)</a:t>
            </a:r>
          </a:p>
          <a:p>
            <a:pPr marL="1371600" lvl="1" indent="-323850" algn="l" rtl="0">
              <a:lnSpc>
                <a:spcPct val="100000"/>
              </a:lnSpc>
              <a:spcBef>
                <a:spcPts val="0"/>
              </a:spcBef>
              <a:spcAft>
                <a:spcPts val="0"/>
              </a:spcAft>
              <a:buClr>
                <a:schemeClr val="dk1"/>
              </a:buClr>
              <a:buSzPts val="1500"/>
              <a:buFont typeface="Arial"/>
              <a:buChar char="○"/>
            </a:pPr>
            <a:r>
              <a:rPr lang="fr-FR" sz="1200" dirty="0">
                <a:solidFill>
                  <a:schemeClr val="dk1"/>
                </a:solidFill>
              </a:rPr>
              <a:t>PSNU - SNU prioritaire. L'unité/le niveau géographique auquel les cibles du programme PEPFAR sont fixées</a:t>
            </a:r>
          </a:p>
          <a:p>
            <a:pPr marL="1371600" lvl="1" indent="-323850" algn="l" rtl="0">
              <a:lnSpc>
                <a:spcPct val="100000"/>
              </a:lnSpc>
              <a:spcBef>
                <a:spcPts val="0"/>
              </a:spcBef>
              <a:spcAft>
                <a:spcPts val="0"/>
              </a:spcAft>
              <a:buClr>
                <a:schemeClr val="dk1"/>
              </a:buClr>
              <a:buSzPts val="1500"/>
              <a:buFont typeface="Arial"/>
              <a:buChar char="○"/>
            </a:pPr>
            <a:r>
              <a:rPr lang="fr-FR" sz="1200" dirty="0">
                <a:solidFill>
                  <a:schemeClr val="dk1"/>
                </a:solidFill>
              </a:rPr>
              <a:t>Communauté - Une zone/unité géographique supérieure au niveau de l'établissement, parfois équivalente au PSNU</a:t>
            </a:r>
          </a:p>
          <a:p>
            <a:pPr marL="1371600" lvl="1" indent="-323850" algn="l" rtl="0">
              <a:lnSpc>
                <a:spcPct val="100000"/>
              </a:lnSpc>
              <a:spcBef>
                <a:spcPts val="0"/>
              </a:spcBef>
              <a:spcAft>
                <a:spcPts val="0"/>
              </a:spcAft>
              <a:buClr>
                <a:schemeClr val="dk1"/>
              </a:buClr>
              <a:buSzPts val="1500"/>
              <a:buFont typeface="Arial"/>
              <a:buChar char="○"/>
            </a:pPr>
            <a:r>
              <a:rPr lang="fr-FR" sz="1200" dirty="0">
                <a:solidFill>
                  <a:schemeClr val="dk1"/>
                </a:solidFill>
              </a:rPr>
              <a:t>Établissement - SNU le plus bas dans la hiérarchie DATIM</a:t>
            </a:r>
          </a:p>
        </p:txBody>
      </p:sp>
      <p:sp>
        <p:nvSpPr>
          <p:cNvPr id="772" name="Google Shape;772;p4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50</a:t>
            </a:fld>
            <a:endParaRPr lang="en"/>
          </a:p>
        </p:txBody>
      </p:sp>
      <p:sp>
        <p:nvSpPr>
          <p:cNvPr id="773" name="Google Shape;773;p42"/>
          <p:cNvSpPr/>
          <p:nvPr/>
        </p:nvSpPr>
        <p:spPr>
          <a:xfrm>
            <a:off x="6212975" y="1230850"/>
            <a:ext cx="16443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OU</a:t>
            </a:r>
          </a:p>
        </p:txBody>
      </p:sp>
      <p:sp>
        <p:nvSpPr>
          <p:cNvPr id="774" name="Google Shape;774;p42"/>
          <p:cNvSpPr/>
          <p:nvPr/>
        </p:nvSpPr>
        <p:spPr>
          <a:xfrm>
            <a:off x="6212975" y="1777450"/>
            <a:ext cx="14616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SNU1</a:t>
            </a:r>
          </a:p>
        </p:txBody>
      </p:sp>
      <p:sp>
        <p:nvSpPr>
          <p:cNvPr id="775" name="Google Shape;775;p42"/>
          <p:cNvSpPr/>
          <p:nvPr/>
        </p:nvSpPr>
        <p:spPr>
          <a:xfrm>
            <a:off x="6212975" y="2334250"/>
            <a:ext cx="13077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SNU2</a:t>
            </a:r>
          </a:p>
        </p:txBody>
      </p:sp>
      <p:sp>
        <p:nvSpPr>
          <p:cNvPr id="776" name="Google Shape;776;p42"/>
          <p:cNvSpPr/>
          <p:nvPr/>
        </p:nvSpPr>
        <p:spPr>
          <a:xfrm>
            <a:off x="6212975" y="2891050"/>
            <a:ext cx="11562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SNU3</a:t>
            </a:r>
          </a:p>
        </p:txBody>
      </p:sp>
      <p:sp>
        <p:nvSpPr>
          <p:cNvPr id="777" name="Google Shape;777;p42"/>
          <p:cNvSpPr txBox="1"/>
          <p:nvPr/>
        </p:nvSpPr>
        <p:spPr>
          <a:xfrm>
            <a:off x="7863700" y="1235950"/>
            <a:ext cx="880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-Malawi</a:t>
            </a:r>
          </a:p>
        </p:txBody>
      </p:sp>
      <p:sp>
        <p:nvSpPr>
          <p:cNvPr id="778" name="Google Shape;778;p42"/>
          <p:cNvSpPr txBox="1"/>
          <p:nvPr/>
        </p:nvSpPr>
        <p:spPr>
          <a:xfrm>
            <a:off x="7369174" y="2891050"/>
            <a:ext cx="1883313" cy="38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dirty="0">
                <a:solidFill>
                  <a:srgbClr val="000000"/>
                </a:solidFill>
                <a:latin typeface="Arial"/>
                <a:ea typeface="Arial"/>
                <a:cs typeface="Arial"/>
                <a:sym typeface="Arial"/>
              </a:rPr>
              <a:t>-PSNU/Communauté</a:t>
            </a:r>
          </a:p>
        </p:txBody>
      </p:sp>
      <p:sp>
        <p:nvSpPr>
          <p:cNvPr id="779" name="Google Shape;779;p42"/>
          <p:cNvSpPr txBox="1"/>
          <p:nvPr/>
        </p:nvSpPr>
        <p:spPr>
          <a:xfrm>
            <a:off x="7219175" y="3447850"/>
            <a:ext cx="1042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Installation</a:t>
            </a:r>
          </a:p>
        </p:txBody>
      </p:sp>
      <p:pic>
        <p:nvPicPr>
          <p:cNvPr id="780" name="Google Shape;780;p42"/>
          <p:cNvPicPr preferRelativeResize="0"/>
          <p:nvPr/>
        </p:nvPicPr>
        <p:blipFill rotWithShape="1">
          <a:blip r:embed="rId3">
            <a:alphaModFix/>
          </a:blip>
          <a:srcRect/>
          <a:stretch/>
        </p:blipFill>
        <p:spPr>
          <a:xfrm>
            <a:off x="227525" y="3094575"/>
            <a:ext cx="4971001" cy="1745050"/>
          </a:xfrm>
          <a:prstGeom prst="rect">
            <a:avLst/>
          </a:prstGeom>
          <a:noFill/>
          <a:ln>
            <a:noFill/>
          </a:ln>
        </p:spPr>
      </p:pic>
      <p:sp>
        <p:nvSpPr>
          <p:cNvPr id="781" name="Google Shape;781;p42"/>
          <p:cNvSpPr/>
          <p:nvPr/>
        </p:nvSpPr>
        <p:spPr>
          <a:xfrm>
            <a:off x="6212975" y="3447850"/>
            <a:ext cx="1006200" cy="410400"/>
          </a:xfrm>
          <a:prstGeom prst="roundRect">
            <a:avLst>
              <a:gd name="adj" fmla="val 16667"/>
            </a:avLst>
          </a:prstGeom>
          <a:solidFill>
            <a:srgbClr val="88888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fr-FR" sz="1400" b="1" i="0" u="none" strike="noStrike" cap="none">
                <a:solidFill>
                  <a:schemeClr val="lt1"/>
                </a:solidFill>
                <a:latin typeface="Arial"/>
                <a:ea typeface="Arial"/>
                <a:cs typeface="Arial"/>
                <a:sym typeface="Arial"/>
              </a:rPr>
              <a:t>SNU4</a:t>
            </a:r>
          </a:p>
        </p:txBody>
      </p:sp>
      <p:sp>
        <p:nvSpPr>
          <p:cNvPr id="782" name="Google Shape;782;p42"/>
          <p:cNvSpPr txBox="1"/>
          <p:nvPr/>
        </p:nvSpPr>
        <p:spPr>
          <a:xfrm>
            <a:off x="479975" y="3291250"/>
            <a:ext cx="4466100" cy="738633"/>
          </a:xfrm>
          <a:prstGeom prst="rect">
            <a:avLst/>
          </a:prstGeom>
          <a:solidFill>
            <a:srgbClr val="888888"/>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200" b="0" i="0" u="none" strike="noStrike" cap="none" dirty="0">
                <a:solidFill>
                  <a:schemeClr val="lt1"/>
                </a:solidFill>
                <a:latin typeface="Arial"/>
                <a:ea typeface="Arial"/>
                <a:cs typeface="Arial"/>
                <a:sym typeface="Arial"/>
              </a:rPr>
              <a:t>Les colonnes du modèle sont étiquetées avec les désignations PSNU, Communauté et Établissement (sauf pour les modèles régionaux)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4"/>
                                        </p:tgtEl>
                                        <p:attrNameLst>
                                          <p:attrName>style.visibility</p:attrName>
                                        </p:attrNameLst>
                                      </p:cBhvr>
                                      <p:to>
                                        <p:strVal val="visible"/>
                                      </p:to>
                                    </p:set>
                                    <p:animEffect transition="in" filter="fade">
                                      <p:cBhvr>
                                        <p:cTn id="7" dur="1000"/>
                                        <p:tgtEl>
                                          <p:spTgt spid="774"/>
                                        </p:tgtEl>
                                      </p:cBhvr>
                                    </p:animEffect>
                                  </p:childTnLst>
                                </p:cTn>
                              </p:par>
                              <p:par>
                                <p:cTn id="8" presetID="10" presetClass="entr" presetSubtype="0" fill="hold" nodeType="withEffect">
                                  <p:stCondLst>
                                    <p:cond delay="0"/>
                                  </p:stCondLst>
                                  <p:childTnLst>
                                    <p:set>
                                      <p:cBhvr>
                                        <p:cTn id="9" dur="1" fill="hold">
                                          <p:stCondLst>
                                            <p:cond delay="0"/>
                                          </p:stCondLst>
                                        </p:cTn>
                                        <p:tgtEl>
                                          <p:spTgt spid="775"/>
                                        </p:tgtEl>
                                        <p:attrNameLst>
                                          <p:attrName>style.visibility</p:attrName>
                                        </p:attrNameLst>
                                      </p:cBhvr>
                                      <p:to>
                                        <p:strVal val="visible"/>
                                      </p:to>
                                    </p:set>
                                    <p:animEffect transition="in" filter="fade">
                                      <p:cBhvr>
                                        <p:cTn id="10" dur="1000"/>
                                        <p:tgtEl>
                                          <p:spTgt spid="775"/>
                                        </p:tgtEl>
                                      </p:cBhvr>
                                    </p:animEffect>
                                  </p:childTnLst>
                                </p:cTn>
                              </p:par>
                              <p:par>
                                <p:cTn id="11" presetID="10" presetClass="entr" presetSubtype="0" fill="hold" nodeType="withEffect">
                                  <p:stCondLst>
                                    <p:cond delay="0"/>
                                  </p:stCondLst>
                                  <p:childTnLst>
                                    <p:set>
                                      <p:cBhvr>
                                        <p:cTn id="12" dur="1" fill="hold">
                                          <p:stCondLst>
                                            <p:cond delay="0"/>
                                          </p:stCondLst>
                                        </p:cTn>
                                        <p:tgtEl>
                                          <p:spTgt spid="776"/>
                                        </p:tgtEl>
                                        <p:attrNameLst>
                                          <p:attrName>style.visibility</p:attrName>
                                        </p:attrNameLst>
                                      </p:cBhvr>
                                      <p:to>
                                        <p:strVal val="visible"/>
                                      </p:to>
                                    </p:set>
                                    <p:animEffect transition="in" filter="fade">
                                      <p:cBhvr>
                                        <p:cTn id="13" dur="1000"/>
                                        <p:tgtEl>
                                          <p:spTgt spid="776"/>
                                        </p:tgtEl>
                                      </p:cBhvr>
                                    </p:animEffect>
                                  </p:childTnLst>
                                </p:cTn>
                              </p:par>
                              <p:par>
                                <p:cTn id="14" presetID="10" presetClass="entr" presetSubtype="0" fill="hold" nodeType="withEffect">
                                  <p:stCondLst>
                                    <p:cond delay="0"/>
                                  </p:stCondLst>
                                  <p:childTnLst>
                                    <p:set>
                                      <p:cBhvr>
                                        <p:cTn id="15" dur="1" fill="hold">
                                          <p:stCondLst>
                                            <p:cond delay="0"/>
                                          </p:stCondLst>
                                        </p:cTn>
                                        <p:tgtEl>
                                          <p:spTgt spid="773"/>
                                        </p:tgtEl>
                                        <p:attrNameLst>
                                          <p:attrName>style.visibility</p:attrName>
                                        </p:attrNameLst>
                                      </p:cBhvr>
                                      <p:to>
                                        <p:strVal val="visible"/>
                                      </p:to>
                                    </p:set>
                                    <p:animEffect transition="in" filter="fade">
                                      <p:cBhvr>
                                        <p:cTn id="16" dur="1000"/>
                                        <p:tgtEl>
                                          <p:spTgt spid="773"/>
                                        </p:tgtEl>
                                      </p:cBhvr>
                                    </p:animEffect>
                                  </p:childTnLst>
                                </p:cTn>
                              </p:par>
                              <p:par>
                                <p:cTn id="17" presetID="10" presetClass="entr" presetSubtype="0" fill="hold" nodeType="withEffect">
                                  <p:stCondLst>
                                    <p:cond delay="0"/>
                                  </p:stCondLst>
                                  <p:childTnLst>
                                    <p:set>
                                      <p:cBhvr>
                                        <p:cTn id="18" dur="1" fill="hold">
                                          <p:stCondLst>
                                            <p:cond delay="0"/>
                                          </p:stCondLst>
                                        </p:cTn>
                                        <p:tgtEl>
                                          <p:spTgt spid="781"/>
                                        </p:tgtEl>
                                        <p:attrNameLst>
                                          <p:attrName>style.visibility</p:attrName>
                                        </p:attrNameLst>
                                      </p:cBhvr>
                                      <p:to>
                                        <p:strVal val="visible"/>
                                      </p:to>
                                    </p:set>
                                    <p:animEffect transition="in" filter="fade">
                                      <p:cBhvr>
                                        <p:cTn id="19" dur="1000"/>
                                        <p:tgtEl>
                                          <p:spTgt spid="78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77"/>
                                        </p:tgtEl>
                                        <p:attrNameLst>
                                          <p:attrName>style.visibility</p:attrName>
                                        </p:attrNameLst>
                                      </p:cBhvr>
                                      <p:to>
                                        <p:strVal val="visible"/>
                                      </p:to>
                                    </p:set>
                                    <p:animEffect transition="in" filter="fade">
                                      <p:cBhvr>
                                        <p:cTn id="24" dur="1000"/>
                                        <p:tgtEl>
                                          <p:spTgt spid="77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8"/>
                                        </p:tgtEl>
                                        <p:attrNameLst>
                                          <p:attrName>style.visibility</p:attrName>
                                        </p:attrNameLst>
                                      </p:cBhvr>
                                      <p:to>
                                        <p:strVal val="visible"/>
                                      </p:to>
                                    </p:set>
                                    <p:animEffect transition="in" filter="fade">
                                      <p:cBhvr>
                                        <p:cTn id="29" dur="1000"/>
                                        <p:tgtEl>
                                          <p:spTgt spid="77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79"/>
                                        </p:tgtEl>
                                        <p:attrNameLst>
                                          <p:attrName>style.visibility</p:attrName>
                                        </p:attrNameLst>
                                      </p:cBhvr>
                                      <p:to>
                                        <p:strVal val="visible"/>
                                      </p:to>
                                    </p:set>
                                    <p:animEffect transition="in" filter="fade">
                                      <p:cBhvr>
                                        <p:cTn id="34" dur="1000"/>
                                        <p:tgtEl>
                                          <p:spTgt spid="7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80"/>
                                        </p:tgtEl>
                                        <p:attrNameLst>
                                          <p:attrName>style.visibility</p:attrName>
                                        </p:attrNameLst>
                                      </p:cBhvr>
                                      <p:to>
                                        <p:strVal val="visible"/>
                                      </p:to>
                                    </p:set>
                                    <p:animEffect transition="in" filter="fade">
                                      <p:cBhvr>
                                        <p:cTn id="39" dur="1000"/>
                                        <p:tgtEl>
                                          <p:spTgt spid="78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82"/>
                                        </p:tgtEl>
                                        <p:attrNameLst>
                                          <p:attrName>style.visibility</p:attrName>
                                        </p:attrNameLst>
                                      </p:cBhvr>
                                      <p:to>
                                        <p:strVal val="visible"/>
                                      </p:to>
                                    </p:set>
                                    <p:animEffect transition="in" filter="fade">
                                      <p:cBhvr>
                                        <p:cTn id="44" dur="1000"/>
                                        <p:tgtEl>
                                          <p:spTgt spid="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6"/>
        <p:cNvGrpSpPr/>
        <p:nvPr/>
      </p:nvGrpSpPr>
      <p:grpSpPr>
        <a:xfrm>
          <a:off x="0" y="0"/>
          <a:ext cx="0" cy="0"/>
          <a:chOff x="0" y="0"/>
          <a:chExt cx="0" cy="0"/>
        </a:xfrm>
      </p:grpSpPr>
      <p:sp>
        <p:nvSpPr>
          <p:cNvPr id="787" name="Google Shape;787;p43"/>
          <p:cNvSpPr txBox="1">
            <a:spLocks noGrp="1"/>
          </p:cNvSpPr>
          <p:nvPr>
            <p:ph type="title"/>
          </p:nvPr>
        </p:nvSpPr>
        <p:spPr>
          <a:xfrm>
            <a:off x="164125" y="133875"/>
            <a:ext cx="8520600" cy="603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 de données du modèle : </a:t>
            </a:r>
            <a:r>
              <a:rPr lang="fr-FR" i="1">
                <a:solidFill>
                  <a:schemeClr val="dk2"/>
                </a:solidFill>
              </a:rPr>
              <a:t>Hiérarchie DATIM </a:t>
            </a:r>
          </a:p>
        </p:txBody>
      </p:sp>
      <p:sp>
        <p:nvSpPr>
          <p:cNvPr id="788" name="Google Shape;788;p4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51</a:t>
            </a:fld>
            <a:endParaRPr lang="en"/>
          </a:p>
        </p:txBody>
      </p:sp>
      <p:sp>
        <p:nvSpPr>
          <p:cNvPr id="789" name="Google Shape;789;p43"/>
          <p:cNvSpPr txBox="1">
            <a:spLocks noGrp="1"/>
          </p:cNvSpPr>
          <p:nvPr>
            <p:ph type="body" idx="1"/>
          </p:nvPr>
        </p:nvSpPr>
        <p:spPr>
          <a:xfrm>
            <a:off x="271100" y="830275"/>
            <a:ext cx="5779500"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fr-FR">
                <a:solidFill>
                  <a:schemeClr val="dk1"/>
                </a:solidFill>
              </a:rPr>
              <a:t>Il existe trois types différents de modèles de collecte de données sur les ressources humaines :</a:t>
            </a:r>
          </a:p>
        </p:txBody>
      </p:sp>
      <p:pic>
        <p:nvPicPr>
          <p:cNvPr id="790" name="Google Shape;790;p43"/>
          <p:cNvPicPr preferRelativeResize="0"/>
          <p:nvPr/>
        </p:nvPicPr>
        <p:blipFill rotWithShape="1">
          <a:blip r:embed="rId3">
            <a:alphaModFix/>
          </a:blip>
          <a:srcRect/>
          <a:stretch/>
        </p:blipFill>
        <p:spPr>
          <a:xfrm>
            <a:off x="2545625" y="2623122"/>
            <a:ext cx="2781225" cy="1016550"/>
          </a:xfrm>
          <a:prstGeom prst="rect">
            <a:avLst/>
          </a:prstGeom>
          <a:noFill/>
          <a:ln w="9525" cap="flat" cmpd="sng">
            <a:solidFill>
              <a:schemeClr val="accent3"/>
            </a:solidFill>
            <a:prstDash val="solid"/>
            <a:round/>
            <a:headEnd type="none" w="sm" len="sm"/>
            <a:tailEnd type="none" w="sm" len="sm"/>
          </a:ln>
        </p:spPr>
      </p:pic>
      <p:pic>
        <p:nvPicPr>
          <p:cNvPr id="791" name="Google Shape;791;p43"/>
          <p:cNvPicPr preferRelativeResize="0"/>
          <p:nvPr/>
        </p:nvPicPr>
        <p:blipFill rotWithShape="1">
          <a:blip r:embed="rId4">
            <a:alphaModFix/>
          </a:blip>
          <a:srcRect/>
          <a:stretch/>
        </p:blipFill>
        <p:spPr>
          <a:xfrm>
            <a:off x="2545625" y="1445682"/>
            <a:ext cx="2781226" cy="1017962"/>
          </a:xfrm>
          <a:prstGeom prst="rect">
            <a:avLst/>
          </a:prstGeom>
          <a:noFill/>
          <a:ln w="9525" cap="flat" cmpd="sng">
            <a:solidFill>
              <a:schemeClr val="accent3"/>
            </a:solidFill>
            <a:prstDash val="solid"/>
            <a:round/>
            <a:headEnd type="none" w="sm" len="sm"/>
            <a:tailEnd type="none" w="sm" len="sm"/>
          </a:ln>
        </p:spPr>
      </p:pic>
      <p:sp>
        <p:nvSpPr>
          <p:cNvPr id="792" name="Google Shape;792;p43"/>
          <p:cNvSpPr txBox="1">
            <a:spLocks noGrp="1"/>
          </p:cNvSpPr>
          <p:nvPr>
            <p:ph type="body" idx="1"/>
          </p:nvPr>
        </p:nvSpPr>
        <p:spPr>
          <a:xfrm>
            <a:off x="550950" y="2623125"/>
            <a:ext cx="1994674"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fr-FR" sz="1500" i="1" u="sng" dirty="0">
                <a:solidFill>
                  <a:srgbClr val="1155CC"/>
                </a:solidFill>
              </a:rPr>
              <a:t>Modèle DATIM n°2 :</a:t>
            </a:r>
          </a:p>
          <a:p>
            <a:pPr marL="0" lvl="0" indent="0" algn="l" rtl="0">
              <a:lnSpc>
                <a:spcPct val="100000"/>
              </a:lnSpc>
              <a:spcBef>
                <a:spcPts val="0"/>
              </a:spcBef>
              <a:spcAft>
                <a:spcPts val="0"/>
              </a:spcAft>
              <a:buSzPts val="1600"/>
              <a:buNone/>
            </a:pPr>
            <a:r>
              <a:rPr lang="fr-FR" sz="1200" i="1" dirty="0">
                <a:solidFill>
                  <a:schemeClr val="dk1"/>
                </a:solidFill>
              </a:rPr>
              <a:t>(colonnes PSNU et Communauté séparées)</a:t>
            </a:r>
          </a:p>
        </p:txBody>
      </p:sp>
      <p:sp>
        <p:nvSpPr>
          <p:cNvPr id="793" name="Google Shape;793;p43"/>
          <p:cNvSpPr txBox="1">
            <a:spLocks noGrp="1"/>
          </p:cNvSpPr>
          <p:nvPr>
            <p:ph type="body" idx="1"/>
          </p:nvPr>
        </p:nvSpPr>
        <p:spPr>
          <a:xfrm>
            <a:off x="550950" y="1445675"/>
            <a:ext cx="1994674"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fr-FR" sz="1500" i="1" u="sng" dirty="0">
                <a:solidFill>
                  <a:srgbClr val="A64D79"/>
                </a:solidFill>
              </a:rPr>
              <a:t>Modèle DATIM n°1 :</a:t>
            </a:r>
          </a:p>
          <a:p>
            <a:pPr marL="0" lvl="0" indent="0" algn="l" rtl="0">
              <a:lnSpc>
                <a:spcPct val="100000"/>
              </a:lnSpc>
              <a:spcBef>
                <a:spcPts val="0"/>
              </a:spcBef>
              <a:spcAft>
                <a:spcPts val="0"/>
              </a:spcAft>
              <a:buSzPts val="1600"/>
              <a:buNone/>
            </a:pPr>
            <a:r>
              <a:rPr lang="fr-FR" sz="1200" i="1" dirty="0">
                <a:solidFill>
                  <a:schemeClr val="dk1"/>
                </a:solidFill>
              </a:rPr>
              <a:t>(colonnes PSNU et Communauté combinées)</a:t>
            </a:r>
          </a:p>
        </p:txBody>
      </p:sp>
      <p:sp>
        <p:nvSpPr>
          <p:cNvPr id="794" name="Google Shape;794;p43"/>
          <p:cNvSpPr txBox="1">
            <a:spLocks noGrp="1"/>
          </p:cNvSpPr>
          <p:nvPr>
            <p:ph type="body" idx="1"/>
          </p:nvPr>
        </p:nvSpPr>
        <p:spPr>
          <a:xfrm>
            <a:off x="550949" y="3800575"/>
            <a:ext cx="1994675" cy="39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fr-FR" sz="1500" i="1" u="sng" dirty="0">
                <a:solidFill>
                  <a:srgbClr val="6AA84F"/>
                </a:solidFill>
              </a:rPr>
              <a:t>Modèle DATIM n°3 :</a:t>
            </a:r>
          </a:p>
          <a:p>
            <a:pPr marL="0" lvl="0" indent="0" algn="l" rtl="0">
              <a:lnSpc>
                <a:spcPct val="100000"/>
              </a:lnSpc>
              <a:spcBef>
                <a:spcPts val="0"/>
              </a:spcBef>
              <a:spcAft>
                <a:spcPts val="0"/>
              </a:spcAft>
              <a:buSzPts val="1600"/>
              <a:buNone/>
            </a:pPr>
            <a:r>
              <a:rPr lang="fr-FR" sz="1200" i="1" dirty="0">
                <a:solidFill>
                  <a:schemeClr val="dk1"/>
                </a:solidFill>
              </a:rPr>
              <a:t>(modèle régional affichant uniquement les colonnes SNU)</a:t>
            </a:r>
          </a:p>
        </p:txBody>
      </p:sp>
      <p:pic>
        <p:nvPicPr>
          <p:cNvPr id="795" name="Google Shape;795;p43"/>
          <p:cNvPicPr preferRelativeResize="0"/>
          <p:nvPr/>
        </p:nvPicPr>
        <p:blipFill rotWithShape="1">
          <a:blip r:embed="rId5">
            <a:alphaModFix/>
          </a:blip>
          <a:srcRect r="318" b="33993"/>
          <a:stretch/>
        </p:blipFill>
        <p:spPr>
          <a:xfrm>
            <a:off x="2545625" y="3799150"/>
            <a:ext cx="4386976" cy="983200"/>
          </a:xfrm>
          <a:prstGeom prst="rect">
            <a:avLst/>
          </a:prstGeom>
          <a:noFill/>
          <a:ln w="9525" cap="flat" cmpd="sng">
            <a:solidFill>
              <a:schemeClr val="accent3"/>
            </a:solidFill>
            <a:prstDash val="solid"/>
            <a:round/>
            <a:headEnd type="none" w="sm" len="sm"/>
            <a:tailEnd type="none" w="sm" len="sm"/>
          </a:ln>
        </p:spPr>
      </p:pic>
      <p:sp>
        <p:nvSpPr>
          <p:cNvPr id="796" name="Google Shape;796;p43"/>
          <p:cNvSpPr txBox="1"/>
          <p:nvPr/>
        </p:nvSpPr>
        <p:spPr>
          <a:xfrm>
            <a:off x="5583225" y="1094300"/>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fr-FR" sz="1200" b="0" i="1" u="none" strike="noStrike" cap="none" dirty="0">
                <a:solidFill>
                  <a:srgbClr val="A64D79"/>
                </a:solidFill>
                <a:latin typeface="Arial"/>
                <a:ea typeface="Arial"/>
                <a:cs typeface="Arial"/>
                <a:sym typeface="Arial"/>
              </a:rPr>
              <a:t>Botswana</a:t>
            </a:r>
          </a:p>
          <a:p>
            <a:pPr marL="0" marR="0" lvl="0" indent="0" algn="l" rtl="0">
              <a:lnSpc>
                <a:spcPct val="100000"/>
              </a:lnSpc>
              <a:spcBef>
                <a:spcPts val="0"/>
              </a:spcBef>
              <a:spcAft>
                <a:spcPts val="0"/>
              </a:spcAft>
              <a:buClr>
                <a:schemeClr val="dk1"/>
              </a:buClr>
              <a:buSzPts val="1100"/>
              <a:buFont typeface="Arial"/>
              <a:buNone/>
            </a:pPr>
            <a:r>
              <a:rPr lang="fr-FR" sz="1200" b="0" i="1" u="none" strike="noStrike" cap="none" dirty="0">
                <a:solidFill>
                  <a:srgbClr val="A64D79"/>
                </a:solidFill>
                <a:latin typeface="Arial"/>
                <a:ea typeface="Arial"/>
                <a:cs typeface="Arial"/>
                <a:sym typeface="Arial"/>
              </a:rPr>
              <a:t>Cameroun</a:t>
            </a:r>
          </a:p>
          <a:p>
            <a:pPr marL="0" marR="0" lvl="0" indent="0" algn="l" rtl="0">
              <a:lnSpc>
                <a:spcPct val="100000"/>
              </a:lnSpc>
              <a:spcBef>
                <a:spcPts val="0"/>
              </a:spcBef>
              <a:spcAft>
                <a:spcPts val="0"/>
              </a:spcAft>
              <a:buClr>
                <a:schemeClr val="dk1"/>
              </a:buClr>
              <a:buSzPts val="1100"/>
              <a:buFont typeface="Arial"/>
              <a:buNone/>
            </a:pPr>
            <a:r>
              <a:rPr lang="fr-FR" sz="1200" b="0" i="1" u="none" strike="noStrike" cap="none" dirty="0">
                <a:solidFill>
                  <a:srgbClr val="A64D79"/>
                </a:solidFill>
                <a:latin typeface="Arial"/>
                <a:ea typeface="Arial"/>
                <a:cs typeface="Arial"/>
                <a:sym typeface="Arial"/>
              </a:rPr>
              <a:t>RCD</a:t>
            </a:r>
          </a:p>
          <a:p>
            <a:pPr marL="0" marR="0" lvl="0" indent="0" algn="l" rtl="0">
              <a:lnSpc>
                <a:spcPct val="100000"/>
              </a:lnSpc>
              <a:spcBef>
                <a:spcPts val="0"/>
              </a:spcBef>
              <a:spcAft>
                <a:spcPts val="0"/>
              </a:spcAft>
              <a:buClr>
                <a:schemeClr val="dk1"/>
              </a:buClr>
              <a:buSzPts val="1100"/>
              <a:buFont typeface="Arial"/>
              <a:buNone/>
            </a:pPr>
            <a:r>
              <a:rPr lang="fr-FR" sz="1200" b="0" i="1" u="none" strike="noStrike" cap="none" dirty="0">
                <a:solidFill>
                  <a:srgbClr val="A64D79"/>
                </a:solidFill>
                <a:latin typeface="Arial"/>
                <a:ea typeface="Arial"/>
                <a:cs typeface="Arial"/>
                <a:sym typeface="Arial"/>
              </a:rPr>
              <a:t>Éthiopie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A64D79"/>
                </a:solidFill>
                <a:latin typeface="Arial"/>
                <a:ea typeface="Arial"/>
                <a:cs typeface="Arial"/>
                <a:sym typeface="Arial"/>
              </a:rPr>
              <a:t>Malawi</a:t>
            </a:r>
          </a:p>
        </p:txBody>
      </p:sp>
      <p:sp>
        <p:nvSpPr>
          <p:cNvPr id="797" name="Google Shape;797;p43"/>
          <p:cNvSpPr txBox="1"/>
          <p:nvPr/>
        </p:nvSpPr>
        <p:spPr>
          <a:xfrm>
            <a:off x="6668325" y="1094300"/>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A64D79"/>
                </a:solidFill>
                <a:latin typeface="Arial"/>
                <a:ea typeface="Arial"/>
                <a:cs typeface="Arial"/>
                <a:sym typeface="Arial"/>
              </a:rPr>
              <a:t>Mozambique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A64D79"/>
                </a:solidFill>
                <a:latin typeface="Arial"/>
                <a:ea typeface="Arial"/>
                <a:cs typeface="Arial"/>
                <a:sym typeface="Arial"/>
              </a:rPr>
              <a:t>Namibie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A64D79"/>
                </a:solidFill>
                <a:latin typeface="Arial"/>
                <a:ea typeface="Arial"/>
                <a:cs typeface="Arial"/>
                <a:sym typeface="Arial"/>
              </a:rPr>
              <a:t>Ukraine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A64D79"/>
                </a:solidFill>
                <a:latin typeface="Arial"/>
                <a:ea typeface="Arial"/>
                <a:cs typeface="Arial"/>
                <a:sym typeface="Arial"/>
              </a:rPr>
              <a:t>Zambie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A64D79"/>
                </a:solidFill>
                <a:latin typeface="Arial"/>
                <a:ea typeface="Arial"/>
                <a:cs typeface="Arial"/>
                <a:sym typeface="Arial"/>
              </a:rPr>
              <a:t>Zimbabwe</a:t>
            </a:r>
          </a:p>
        </p:txBody>
      </p:sp>
      <p:sp>
        <p:nvSpPr>
          <p:cNvPr id="798" name="Google Shape;798;p43"/>
          <p:cNvSpPr txBox="1"/>
          <p:nvPr/>
        </p:nvSpPr>
        <p:spPr>
          <a:xfrm>
            <a:off x="5583225" y="2295200"/>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Angola</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Burundi</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Côte d’Ivoire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Swaziland</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Haïti</a:t>
            </a:r>
          </a:p>
        </p:txBody>
      </p:sp>
      <p:sp>
        <p:nvSpPr>
          <p:cNvPr id="799" name="Google Shape;799;p43"/>
          <p:cNvSpPr txBox="1"/>
          <p:nvPr/>
        </p:nvSpPr>
        <p:spPr>
          <a:xfrm>
            <a:off x="6668325" y="2295200"/>
            <a:ext cx="10851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1155CC"/>
                </a:solidFill>
                <a:latin typeface="Arial"/>
                <a:ea typeface="Arial"/>
                <a:cs typeface="Arial"/>
                <a:sym typeface="Arial"/>
              </a:rPr>
              <a:t>Nigeria</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1155CC"/>
                </a:solidFill>
                <a:latin typeface="Arial"/>
                <a:ea typeface="Arial"/>
                <a:cs typeface="Arial"/>
                <a:sym typeface="Arial"/>
              </a:rPr>
              <a:t>Rwanda</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1155CC"/>
                </a:solidFill>
                <a:latin typeface="Arial"/>
                <a:ea typeface="Arial"/>
                <a:cs typeface="Arial"/>
                <a:sym typeface="Arial"/>
              </a:rPr>
              <a:t>Afrique du Sud</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1155CC"/>
                </a:solidFill>
                <a:latin typeface="Arial"/>
                <a:ea typeface="Arial"/>
                <a:cs typeface="Arial"/>
                <a:sym typeface="Arial"/>
              </a:rPr>
              <a:t>Soudan du Sud</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dirty="0">
                <a:solidFill>
                  <a:srgbClr val="1155CC"/>
                </a:solidFill>
                <a:latin typeface="Arial"/>
                <a:ea typeface="Arial"/>
                <a:cs typeface="Arial"/>
                <a:sym typeface="Arial"/>
              </a:rPr>
              <a:t>Tanzanie</a:t>
            </a:r>
          </a:p>
        </p:txBody>
      </p:sp>
      <p:sp>
        <p:nvSpPr>
          <p:cNvPr id="800" name="Google Shape;800;p43"/>
          <p:cNvSpPr txBox="1"/>
          <p:nvPr/>
        </p:nvSpPr>
        <p:spPr>
          <a:xfrm>
            <a:off x="7753425" y="2295200"/>
            <a:ext cx="10851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Kenya</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Lesotho</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Ouganda</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1155CC"/>
                </a:solidFill>
                <a:latin typeface="Arial"/>
                <a:ea typeface="Arial"/>
                <a:cs typeface="Arial"/>
                <a:sym typeface="Arial"/>
              </a:rPr>
              <a:t>Vietnam</a:t>
            </a: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1155C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1155CC"/>
              </a:solidFill>
              <a:latin typeface="Arial"/>
              <a:ea typeface="Arial"/>
              <a:cs typeface="Arial"/>
              <a:sym typeface="Arial"/>
            </a:endParaRPr>
          </a:p>
        </p:txBody>
      </p:sp>
      <p:sp>
        <p:nvSpPr>
          <p:cNvPr id="801" name="Google Shape;801;p43"/>
          <p:cNvSpPr txBox="1"/>
          <p:nvPr/>
        </p:nvSpPr>
        <p:spPr>
          <a:xfrm>
            <a:off x="7010875" y="3766575"/>
            <a:ext cx="1933200" cy="923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6AA84F"/>
                </a:solidFill>
                <a:latin typeface="Arial"/>
                <a:ea typeface="Arial"/>
                <a:cs typeface="Arial"/>
                <a:sym typeface="Arial"/>
              </a:rPr>
              <a:t>Région Asie</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6AA84F"/>
                </a:solidFill>
                <a:latin typeface="Arial"/>
                <a:ea typeface="Arial"/>
                <a:cs typeface="Arial"/>
                <a:sym typeface="Arial"/>
              </a:rPr>
              <a:t>Région Hémisphère occidental</a:t>
            </a: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rgbClr val="6AA84F"/>
                </a:solidFill>
                <a:latin typeface="Arial"/>
                <a:ea typeface="Arial"/>
                <a:cs typeface="Arial"/>
                <a:sym typeface="Arial"/>
              </a:rPr>
              <a:t>Région Afrique de l'Ouest</a:t>
            </a: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rgbClr val="6AA84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5"/>
        <p:cNvGrpSpPr/>
        <p:nvPr/>
      </p:nvGrpSpPr>
      <p:grpSpPr>
        <a:xfrm>
          <a:off x="0" y="0"/>
          <a:ext cx="0" cy="0"/>
          <a:chOff x="0" y="0"/>
          <a:chExt cx="0" cy="0"/>
        </a:xfrm>
      </p:grpSpPr>
      <p:sp>
        <p:nvSpPr>
          <p:cNvPr id="806" name="Google Shape;806;p44"/>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Emplacements des travailleurs</a:t>
            </a:r>
          </a:p>
        </p:txBody>
      </p:sp>
      <p:sp>
        <p:nvSpPr>
          <p:cNvPr id="807" name="Google Shape;807;p44"/>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52</a:t>
            </a:fld>
            <a:endParaRPr lang="en"/>
          </a:p>
        </p:txBody>
      </p:sp>
      <p:sp>
        <p:nvSpPr>
          <p:cNvPr id="808" name="Google Shape;808;p44"/>
          <p:cNvSpPr txBox="1"/>
          <p:nvPr/>
        </p:nvSpPr>
        <p:spPr>
          <a:xfrm>
            <a:off x="258700" y="968850"/>
            <a:ext cx="8762700" cy="16725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00000"/>
              </a:lnSpc>
              <a:spcBef>
                <a:spcPts val="1000"/>
              </a:spcBef>
              <a:spcAft>
                <a:spcPts val="0"/>
              </a:spcAft>
              <a:buClr>
                <a:srgbClr val="000000"/>
              </a:buClr>
              <a:buSzPts val="2000"/>
              <a:buFont typeface="Arial"/>
              <a:buChar char="●"/>
            </a:pPr>
            <a:r>
              <a:rPr lang="fr-FR" sz="2000" b="0" u="none" strike="noStrike" cap="none">
                <a:solidFill>
                  <a:srgbClr val="000000"/>
                </a:solidFill>
                <a:latin typeface="Arial"/>
                <a:ea typeface="Arial"/>
                <a:cs typeface="Arial"/>
                <a:sym typeface="Arial"/>
              </a:rPr>
              <a:t>Chaque entrée doit compléter la hiérarchie DATIM jusqu'au niveau approprié</a:t>
            </a:r>
            <a:r>
              <a:rPr lang="fr-FR" sz="2000" b="0" i="0" u="none" strike="noStrike" cap="none">
                <a:solidFill>
                  <a:srgbClr val="000000"/>
                </a:solidFill>
                <a:latin typeface="Arial"/>
                <a:ea typeface="Arial"/>
                <a:cs typeface="Arial"/>
                <a:sym typeface="Arial"/>
              </a:rPr>
              <a:t> </a:t>
            </a:r>
          </a:p>
          <a:p>
            <a:pPr marL="457200" marR="0" lvl="0" indent="-355600" algn="l" rtl="0">
              <a:lnSpc>
                <a:spcPct val="100000"/>
              </a:lnSpc>
              <a:spcBef>
                <a:spcPts val="1000"/>
              </a:spcBef>
              <a:spcAft>
                <a:spcPts val="0"/>
              </a:spcAft>
              <a:buClr>
                <a:srgbClr val="000000"/>
              </a:buClr>
              <a:buSzPts val="2000"/>
              <a:buFont typeface="Arial"/>
              <a:buChar char="●"/>
            </a:pPr>
            <a:r>
              <a:rPr lang="fr-FR" sz="2000" b="0" i="0" u="none" strike="noStrike" cap="none">
                <a:solidFill>
                  <a:srgbClr val="000000"/>
                </a:solidFill>
                <a:latin typeface="Arial"/>
                <a:ea typeface="Arial"/>
                <a:cs typeface="Arial"/>
                <a:sym typeface="Arial"/>
              </a:rPr>
              <a:t>Le niveau approprié est basé sur l'emplacement du travailleur </a:t>
            </a:r>
          </a:p>
          <a:p>
            <a:pPr marL="457200" marR="0" lvl="0" indent="-355600" algn="l" rtl="0">
              <a:lnSpc>
                <a:spcPct val="100000"/>
              </a:lnSpc>
              <a:spcBef>
                <a:spcPts val="1000"/>
              </a:spcBef>
              <a:spcAft>
                <a:spcPts val="0"/>
              </a:spcAft>
              <a:buClr>
                <a:srgbClr val="000000"/>
              </a:buClr>
              <a:buSzPts val="2000"/>
              <a:buFont typeface="Arial"/>
              <a:buChar char="●"/>
            </a:pPr>
            <a:r>
              <a:rPr lang="fr-FR" sz="2000" i="0" u="none" strike="noStrike" cap="none">
                <a:solidFill>
                  <a:srgbClr val="000000"/>
                </a:solidFill>
                <a:latin typeface="Arial"/>
                <a:ea typeface="Arial"/>
                <a:cs typeface="Arial"/>
                <a:sym typeface="Arial"/>
              </a:rPr>
              <a:t>Le lieu de travail est défini comme l'endroit où la personne exerce son travail</a:t>
            </a: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2"/>
        <p:cNvGrpSpPr/>
        <p:nvPr/>
      </p:nvGrpSpPr>
      <p:grpSpPr>
        <a:xfrm>
          <a:off x="0" y="0"/>
          <a:ext cx="0" cy="0"/>
          <a:chOff x="0" y="0"/>
          <a:chExt cx="0" cy="0"/>
        </a:xfrm>
      </p:grpSpPr>
      <p:sp>
        <p:nvSpPr>
          <p:cNvPr id="813" name="Google Shape;813;p45"/>
          <p:cNvSpPr txBox="1">
            <a:spLocks noGrp="1"/>
          </p:cNvSpPr>
          <p:nvPr>
            <p:ph type="title"/>
          </p:nvPr>
        </p:nvSpPr>
        <p:spPr>
          <a:xfrm>
            <a:off x="173825" y="427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i="1">
                <a:solidFill>
                  <a:schemeClr val="dk2"/>
                </a:solidFill>
              </a:rPr>
              <a:t>Option 1 de la hiérarchie DATIM : </a:t>
            </a:r>
            <a:r>
              <a:rPr lang="fr-FR">
                <a:solidFill>
                  <a:schemeClr val="dk2"/>
                </a:solidFill>
              </a:rPr>
              <a:t>OU avec niveau PSNU/Communauté</a:t>
            </a:r>
          </a:p>
        </p:txBody>
      </p:sp>
      <p:graphicFrame>
        <p:nvGraphicFramePr>
          <p:cNvPr id="814" name="Google Shape;814;p45"/>
          <p:cNvGraphicFramePr/>
          <p:nvPr/>
        </p:nvGraphicFramePr>
        <p:xfrm>
          <a:off x="309963" y="1148050"/>
          <a:ext cx="7247700" cy="3450360"/>
        </p:xfrm>
        <a:graphic>
          <a:graphicData uri="http://schemas.openxmlformats.org/drawingml/2006/table">
            <a:tbl>
              <a:tblPr bandRow="1">
                <a:noFill/>
                <a:tableStyleId>{6BE0B0C6-8004-4F0C-939D-03BDFF794944}</a:tableStyleId>
              </a:tblPr>
              <a:tblGrid>
                <a:gridCol w="1536900">
                  <a:extLst>
                    <a:ext uri="{9D8B030D-6E8A-4147-A177-3AD203B41FA5}">
                      <a16:colId xmlns:a16="http://schemas.microsoft.com/office/drawing/2014/main" val="20000"/>
                    </a:ext>
                  </a:extLst>
                </a:gridCol>
                <a:gridCol w="1429400">
                  <a:extLst>
                    <a:ext uri="{9D8B030D-6E8A-4147-A177-3AD203B41FA5}">
                      <a16:colId xmlns:a16="http://schemas.microsoft.com/office/drawing/2014/main" val="20001"/>
                    </a:ext>
                  </a:extLst>
                </a:gridCol>
                <a:gridCol w="1289925">
                  <a:extLst>
                    <a:ext uri="{9D8B030D-6E8A-4147-A177-3AD203B41FA5}">
                      <a16:colId xmlns:a16="http://schemas.microsoft.com/office/drawing/2014/main" val="20002"/>
                    </a:ext>
                  </a:extLst>
                </a:gridCol>
                <a:gridCol w="1715300">
                  <a:extLst>
                    <a:ext uri="{9D8B030D-6E8A-4147-A177-3AD203B41FA5}">
                      <a16:colId xmlns:a16="http://schemas.microsoft.com/office/drawing/2014/main" val="20003"/>
                    </a:ext>
                  </a:extLst>
                </a:gridCol>
                <a:gridCol w="1276175">
                  <a:extLst>
                    <a:ext uri="{9D8B030D-6E8A-4147-A177-3AD203B41FA5}">
                      <a16:colId xmlns:a16="http://schemas.microsoft.com/office/drawing/2014/main" val="20004"/>
                    </a:ext>
                  </a:extLst>
                </a:gridCol>
              </a:tblGrid>
              <a:tr h="210425">
                <a:tc gridSpan="5">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solidFill>
                            <a:srgbClr val="FFFFFF"/>
                          </a:solidFill>
                          <a:latin typeface="Arial"/>
                          <a:ea typeface="Arial"/>
                          <a:cs typeface="Arial"/>
                          <a:sym typeface="Arial"/>
                        </a:rPr>
                        <a:t>OU avec colonnes combinées PSNU/Communauté</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27BA0"/>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052200">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a:latin typeface="Arial"/>
                          <a:ea typeface="Arial"/>
                          <a:cs typeface="Arial"/>
                          <a:sym typeface="Arial"/>
                        </a:rPr>
                        <a:t>Lieu de </a:t>
                      </a:r>
                    </a:p>
                    <a:p>
                      <a:pPr marL="0" marR="0" lvl="0" indent="0" algn="ctr" rtl="0">
                        <a:lnSpc>
                          <a:spcPct val="100000"/>
                        </a:lnSpc>
                        <a:spcBef>
                          <a:spcPts val="0"/>
                        </a:spcBef>
                        <a:spcAft>
                          <a:spcPts val="0"/>
                        </a:spcAft>
                        <a:buClr>
                          <a:srgbClr val="000000"/>
                        </a:buClr>
                        <a:buSzPts val="1100"/>
                        <a:buFont typeface="Arial"/>
                        <a:buNone/>
                      </a:pPr>
                      <a:r>
                        <a:rPr lang="fr-FR" sz="1100" b="1" u="none" strike="noStrike" cap="none">
                          <a:latin typeface="Arial"/>
                          <a:ea typeface="Arial"/>
                          <a:cs typeface="Arial"/>
                          <a:sym typeface="Arial"/>
                        </a:rPr>
                        <a:t>travail</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a:latin typeface="Arial"/>
                          <a:ea typeface="Arial"/>
                          <a:cs typeface="Arial"/>
                          <a:sym typeface="Arial"/>
                        </a:rPr>
                        <a:t>Vous travaillez ou soutenez plusieurs sites (personnel itinérant) ? </a:t>
                      </a:r>
                    </a:p>
                    <a:p>
                      <a:pPr marL="0" marR="0" lvl="0" indent="0" algn="l"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a:latin typeface="Arial"/>
                          <a:ea typeface="Arial"/>
                          <a:cs typeface="Arial"/>
                          <a:sym typeface="Arial"/>
                        </a:rPr>
                        <a:t>SNU1 </a:t>
                      </a:r>
                    </a:p>
                    <a:p>
                      <a:pPr marL="0" marR="0" lvl="0" indent="0" algn="l"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a:latin typeface="Arial"/>
                          <a:ea typeface="Arial"/>
                          <a:cs typeface="Arial"/>
                          <a:sym typeface="Arial"/>
                        </a:rPr>
                        <a:t>PSNU/Communauté </a:t>
                      </a:r>
                    </a:p>
                    <a:p>
                      <a:pPr marL="0" marR="0" lvl="0" indent="0" algn="l"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a:latin typeface="Arial"/>
                          <a:ea typeface="Arial"/>
                          <a:cs typeface="Arial"/>
                          <a:sym typeface="Arial"/>
                        </a:rPr>
                        <a:t>Installation </a:t>
                      </a:r>
                    </a:p>
                    <a:p>
                      <a:pPr marL="0" marR="0" lvl="0" indent="0" algn="l" rtl="0">
                        <a:lnSpc>
                          <a:spcPct val="100000"/>
                        </a:lnSpc>
                        <a:spcBef>
                          <a:spcPts val="0"/>
                        </a:spcBef>
                        <a:spcAft>
                          <a:spcPts val="0"/>
                        </a:spcAft>
                        <a:buClr>
                          <a:srgbClr val="000000"/>
                        </a:buClr>
                        <a:buSzPts val="900"/>
                        <a:buFont typeface="Arial"/>
                        <a:buNone/>
                      </a:pPr>
                      <a:endParaRPr sz="900" b="1" u="none" strike="noStrike" cap="none">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40300">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En dehors de l'OU</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0492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Nationaux et militaires</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0492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Au-dessus des travailleurs du site</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Toute combinaison valide de sélections géographiques au-dessus de l'établissement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702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Communauté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a:t>Oui ou 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44000">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Déplacement entre les installations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31650">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Établissement/TA dans un établissement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15" name="Google Shape;815;p45"/>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53</a:t>
            </a:fld>
            <a:endParaRPr lang="en"/>
          </a:p>
        </p:txBody>
      </p:sp>
      <p:sp>
        <p:nvSpPr>
          <p:cNvPr id="816" name="Google Shape;816;p45"/>
          <p:cNvSpPr txBox="1"/>
          <p:nvPr/>
        </p:nvSpPr>
        <p:spPr>
          <a:xfrm>
            <a:off x="7557675" y="1340603"/>
            <a:ext cx="1276362" cy="3062872"/>
          </a:xfrm>
          <a:prstGeom prst="rect">
            <a:avLst/>
          </a:prstGeom>
          <a:solidFill>
            <a:srgbClr val="C27BA0"/>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Botswana</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Cameroun</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RCD</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Éthiopie</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Malawi</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complet dans l'ensemble de sa programmation.</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Namibie</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Ukraine</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Zambie</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dirty="0">
                <a:solidFill>
                  <a:schemeClr val="lt1"/>
                </a:solidFill>
                <a:latin typeface="Arial"/>
                <a:ea typeface="Arial"/>
                <a:cs typeface="Arial"/>
                <a:sym typeface="Arial"/>
              </a:rPr>
              <a:t>Zimbabwe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0"/>
        <p:cNvGrpSpPr/>
        <p:nvPr/>
      </p:nvGrpSpPr>
      <p:grpSpPr>
        <a:xfrm>
          <a:off x="0" y="0"/>
          <a:ext cx="0" cy="0"/>
          <a:chOff x="0" y="0"/>
          <a:chExt cx="0" cy="0"/>
        </a:xfrm>
      </p:grpSpPr>
      <p:sp>
        <p:nvSpPr>
          <p:cNvPr id="821" name="Google Shape;821;p46"/>
          <p:cNvSpPr txBox="1">
            <a:spLocks noGrp="1"/>
          </p:cNvSpPr>
          <p:nvPr>
            <p:ph type="title"/>
          </p:nvPr>
        </p:nvSpPr>
        <p:spPr>
          <a:xfrm>
            <a:off x="173825" y="67730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i="1">
                <a:solidFill>
                  <a:schemeClr val="dk2"/>
                </a:solidFill>
              </a:rPr>
              <a:t>Option 2 de la hiérarchie DATIM : </a:t>
            </a:r>
            <a:r>
              <a:rPr lang="fr-FR">
                <a:solidFill>
                  <a:schemeClr val="dk2"/>
                </a:solidFill>
              </a:rPr>
              <a:t>OU avec niveaux PSNU et communautaire distincts</a:t>
            </a:r>
          </a:p>
          <a:p>
            <a:pPr marL="0" lvl="0" indent="0" algn="l" rtl="0">
              <a:lnSpc>
                <a:spcPct val="100000"/>
              </a:lnSpc>
              <a:spcBef>
                <a:spcPts val="0"/>
              </a:spcBef>
              <a:spcAft>
                <a:spcPts val="0"/>
              </a:spcAft>
              <a:buSzPts val="1400"/>
              <a:buNone/>
            </a:pPr>
            <a:endParaRPr b="0">
              <a:solidFill>
                <a:schemeClr val="dk1"/>
              </a:solidFill>
              <a:latin typeface="Arial"/>
              <a:ea typeface="Arial"/>
              <a:cs typeface="Arial"/>
              <a:sym typeface="Arial"/>
            </a:endParaRPr>
          </a:p>
        </p:txBody>
      </p:sp>
      <p:graphicFrame>
        <p:nvGraphicFramePr>
          <p:cNvPr id="822" name="Google Shape;822;p46"/>
          <p:cNvGraphicFramePr/>
          <p:nvPr>
            <p:extLst>
              <p:ext uri="{D42A27DB-BD31-4B8C-83A1-F6EECF244321}">
                <p14:modId xmlns:p14="http://schemas.microsoft.com/office/powerpoint/2010/main" val="1859586230"/>
              </p:ext>
            </p:extLst>
          </p:nvPr>
        </p:nvGraphicFramePr>
        <p:xfrm>
          <a:off x="340463" y="893425"/>
          <a:ext cx="7374025" cy="3726325"/>
        </p:xfrm>
        <a:graphic>
          <a:graphicData uri="http://schemas.openxmlformats.org/drawingml/2006/table">
            <a:tbl>
              <a:tblPr bandRow="1">
                <a:noFill/>
                <a:tableStyleId>{6BE0B0C6-8004-4F0C-939D-03BDFF794944}</a:tableStyleId>
              </a:tblPr>
              <a:tblGrid>
                <a:gridCol w="1381850">
                  <a:extLst>
                    <a:ext uri="{9D8B030D-6E8A-4147-A177-3AD203B41FA5}">
                      <a16:colId xmlns:a16="http://schemas.microsoft.com/office/drawing/2014/main" val="20000"/>
                    </a:ext>
                  </a:extLst>
                </a:gridCol>
                <a:gridCol w="1255375">
                  <a:extLst>
                    <a:ext uri="{9D8B030D-6E8A-4147-A177-3AD203B41FA5}">
                      <a16:colId xmlns:a16="http://schemas.microsoft.com/office/drawing/2014/main" val="20001"/>
                    </a:ext>
                  </a:extLst>
                </a:gridCol>
                <a:gridCol w="1132575">
                  <a:extLst>
                    <a:ext uri="{9D8B030D-6E8A-4147-A177-3AD203B41FA5}">
                      <a16:colId xmlns:a16="http://schemas.microsoft.com/office/drawing/2014/main" val="20002"/>
                    </a:ext>
                  </a:extLst>
                </a:gridCol>
                <a:gridCol w="1151675">
                  <a:extLst>
                    <a:ext uri="{9D8B030D-6E8A-4147-A177-3AD203B41FA5}">
                      <a16:colId xmlns:a16="http://schemas.microsoft.com/office/drawing/2014/main" val="20003"/>
                    </a:ext>
                  </a:extLst>
                </a:gridCol>
                <a:gridCol w="1381850">
                  <a:extLst>
                    <a:ext uri="{9D8B030D-6E8A-4147-A177-3AD203B41FA5}">
                      <a16:colId xmlns:a16="http://schemas.microsoft.com/office/drawing/2014/main" val="20004"/>
                    </a:ext>
                  </a:extLst>
                </a:gridCol>
                <a:gridCol w="1070700">
                  <a:extLst>
                    <a:ext uri="{9D8B030D-6E8A-4147-A177-3AD203B41FA5}">
                      <a16:colId xmlns:a16="http://schemas.microsoft.com/office/drawing/2014/main" val="20005"/>
                    </a:ext>
                  </a:extLst>
                </a:gridCol>
              </a:tblGrid>
              <a:tr h="269475">
                <a:tc gridSpan="6">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solidFill>
                            <a:srgbClr val="FFFFFF"/>
                          </a:solidFill>
                          <a:latin typeface="Arial"/>
                          <a:ea typeface="Arial"/>
                          <a:cs typeface="Arial"/>
                          <a:sym typeface="Arial"/>
                        </a:rPr>
                        <a:t>OU avec colonnes PSNU et Communauté distinctes</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155CC"/>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586500">
                <a:tc>
                  <a:txBody>
                    <a:bodyPr/>
                    <a:lstStyle/>
                    <a:p>
                      <a:pPr marL="0" marR="0" lvl="0" indent="0" algn="ctr" rtl="0">
                        <a:lnSpc>
                          <a:spcPct val="100000"/>
                        </a:lnSpc>
                        <a:spcBef>
                          <a:spcPts val="0"/>
                        </a:spcBef>
                        <a:spcAft>
                          <a:spcPts val="0"/>
                        </a:spcAft>
                        <a:buClr>
                          <a:srgbClr val="000000"/>
                        </a:buClr>
                        <a:buSzPts val="1100"/>
                        <a:buFont typeface="Arial"/>
                        <a:buNone/>
                      </a:pPr>
                      <a:r>
                        <a:rPr lang="fr-FR" sz="500" b="1" u="none" strike="noStrike" cap="none">
                          <a:latin typeface="Arial"/>
                          <a:ea typeface="Arial"/>
                          <a:cs typeface="Arial"/>
                          <a:sym typeface="Arial"/>
                        </a:rPr>
                        <a:t>Lieu de travail</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b="1" u="none" strike="noStrike" cap="none">
                          <a:latin typeface="Arial"/>
                          <a:ea typeface="Arial"/>
                          <a:cs typeface="Arial"/>
                          <a:sym typeface="Arial"/>
                        </a:rPr>
                        <a:t>Vous travaillez ou soutenez plusieurs sites (personnel itinérant)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b="1" u="none" strike="noStrike" cap="none">
                          <a:latin typeface="Arial"/>
                          <a:ea typeface="Arial"/>
                          <a:cs typeface="Arial"/>
                          <a:sym typeface="Arial"/>
                        </a:rPr>
                        <a:t>SNU1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b="1" u="none" strike="noStrike" cap="none">
                          <a:latin typeface="Arial"/>
                          <a:ea typeface="Arial"/>
                          <a:cs typeface="Arial"/>
                          <a:sym typeface="Arial"/>
                        </a:rPr>
                        <a:t>PSNU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b="1" u="none" strike="noStrike" cap="none" dirty="0">
                          <a:latin typeface="Arial"/>
                          <a:ea typeface="Arial"/>
                          <a:cs typeface="Arial"/>
                          <a:sym typeface="Arial"/>
                        </a:rPr>
                        <a:t>Communauté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b="1" u="none" strike="noStrike" cap="none">
                          <a:latin typeface="Arial"/>
                          <a:ea typeface="Arial"/>
                          <a:cs typeface="Arial"/>
                          <a:sym typeface="Arial"/>
                        </a:rPr>
                        <a:t>• Comment les performances se comparent-elles aux objectifs du plan de travail, en termes du nombre de congrégations touchées par les interventions ou la programmation ? • Quels types d'organisations ont mis en œuvre de nouvelles politiques de protection de l'enfance ou renforcé leurs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t>En dehors de l'OU</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Nationaux et militaires</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500" u="none" strike="noStrike" cap="none">
                          <a:solidFill>
                            <a:schemeClr val="dk1"/>
                          </a:solidFill>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Au-dessus des travailleurs du site</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3">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Toute combinaison valide de sélections géographiques au-dessus de l'établissement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fr-FR"/>
                    </a:p>
                  </a:txBody>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69475">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Communauté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fr-FR" sz="500">
                          <a:solidFill>
                            <a:schemeClr val="dk1"/>
                          </a:solidFill>
                        </a:rPr>
                        <a:t>Oui ou 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38975">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Déplacement entre les installations</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69475">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Établissement/TA dans un seul établissement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500" u="none" strike="noStrike" cap="none" dirty="0">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23" name="Google Shape;823;p4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54</a:t>
            </a:fld>
            <a:endParaRPr lang="en"/>
          </a:p>
        </p:txBody>
      </p:sp>
      <p:sp>
        <p:nvSpPr>
          <p:cNvPr id="824" name="Google Shape;824;p46"/>
          <p:cNvSpPr txBox="1"/>
          <p:nvPr/>
        </p:nvSpPr>
        <p:spPr>
          <a:xfrm>
            <a:off x="340474" y="4576000"/>
            <a:ext cx="5431675"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dirty="0">
                <a:solidFill>
                  <a:srgbClr val="000000"/>
                </a:solidFill>
                <a:latin typeface="Arial"/>
                <a:ea typeface="Arial"/>
                <a:cs typeface="Arial"/>
                <a:sym typeface="Arial"/>
              </a:rPr>
              <a:t>*Si la communauté n'est pas connue, choisissez la même valeur que le PSNU</a:t>
            </a:r>
          </a:p>
        </p:txBody>
      </p:sp>
      <p:sp>
        <p:nvSpPr>
          <p:cNvPr id="825" name="Google Shape;825;p46"/>
          <p:cNvSpPr txBox="1"/>
          <p:nvPr/>
        </p:nvSpPr>
        <p:spPr>
          <a:xfrm>
            <a:off x="7714500" y="1473750"/>
            <a:ext cx="1085100" cy="2820300"/>
          </a:xfrm>
          <a:prstGeom prst="rect">
            <a:avLst/>
          </a:prstGeom>
          <a:solidFill>
            <a:srgbClr val="1155CC"/>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Angola</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Burundi</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Côte d’Ivoire</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Swaziland</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Haïti</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dans des secteurs techniques spécifiques.</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Rwanda</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Afrique du Sud</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Soudan du Sud</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Tanzanie</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Kenya</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Lesotho</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Ouganda</a:t>
            </a:r>
          </a:p>
          <a:p>
            <a:pPr marL="0" marR="0" lvl="0" indent="0" algn="l" rtl="0">
              <a:lnSpc>
                <a:spcPct val="100000"/>
              </a:lnSpc>
              <a:spcBef>
                <a:spcPts val="0"/>
              </a:spcBef>
              <a:spcAft>
                <a:spcPts val="0"/>
              </a:spcAft>
              <a:buClr>
                <a:srgbClr val="000000"/>
              </a:buClr>
              <a:buSzPts val="1100"/>
              <a:buFont typeface="Arial"/>
              <a:buNone/>
            </a:pPr>
            <a:r>
              <a:rPr lang="fr-FR" sz="1100" b="0" i="1" u="none" strike="noStrike" cap="none">
                <a:solidFill>
                  <a:schemeClr val="lt1"/>
                </a:solidFill>
                <a:latin typeface="Arial"/>
                <a:ea typeface="Arial"/>
                <a:cs typeface="Arial"/>
                <a:sym typeface="Arial"/>
              </a:rPr>
              <a:t>Vietnam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9"/>
        <p:cNvGrpSpPr/>
        <p:nvPr/>
      </p:nvGrpSpPr>
      <p:grpSpPr>
        <a:xfrm>
          <a:off x="0" y="0"/>
          <a:ext cx="0" cy="0"/>
          <a:chOff x="0" y="0"/>
          <a:chExt cx="0" cy="0"/>
        </a:xfrm>
      </p:grpSpPr>
      <p:sp>
        <p:nvSpPr>
          <p:cNvPr id="830" name="Google Shape;830;p47"/>
          <p:cNvSpPr txBox="1">
            <a:spLocks noGrp="1"/>
          </p:cNvSpPr>
          <p:nvPr>
            <p:ph type="title"/>
          </p:nvPr>
        </p:nvSpPr>
        <p:spPr>
          <a:xfrm>
            <a:off x="173825" y="427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i="1">
                <a:solidFill>
                  <a:schemeClr val="dk2"/>
                </a:solidFill>
              </a:rPr>
              <a:t>Option 3 de la hiérarchie DATIM : </a:t>
            </a:r>
            <a:r>
              <a:rPr lang="fr-FR">
                <a:solidFill>
                  <a:schemeClr val="dk2"/>
                </a:solidFill>
              </a:rPr>
              <a:t>OU utilisant des modèles de niveau régional</a:t>
            </a:r>
          </a:p>
        </p:txBody>
      </p:sp>
      <p:graphicFrame>
        <p:nvGraphicFramePr>
          <p:cNvPr id="831" name="Google Shape;831;p47"/>
          <p:cNvGraphicFramePr/>
          <p:nvPr/>
        </p:nvGraphicFramePr>
        <p:xfrm>
          <a:off x="295138" y="1000063"/>
          <a:ext cx="7560750" cy="3910750"/>
        </p:xfrm>
        <a:graphic>
          <a:graphicData uri="http://schemas.openxmlformats.org/drawingml/2006/table">
            <a:tbl>
              <a:tblPr bandRow="1">
                <a:noFill/>
                <a:tableStyleId>{6BE0B0C6-8004-4F0C-939D-03BDFF794944}</a:tableStyleId>
              </a:tblPr>
              <a:tblGrid>
                <a:gridCol w="1365925">
                  <a:extLst>
                    <a:ext uri="{9D8B030D-6E8A-4147-A177-3AD203B41FA5}">
                      <a16:colId xmlns:a16="http://schemas.microsoft.com/office/drawing/2014/main" val="20000"/>
                    </a:ext>
                  </a:extLst>
                </a:gridCol>
                <a:gridCol w="1068200">
                  <a:extLst>
                    <a:ext uri="{9D8B030D-6E8A-4147-A177-3AD203B41FA5}">
                      <a16:colId xmlns:a16="http://schemas.microsoft.com/office/drawing/2014/main" val="20001"/>
                    </a:ext>
                  </a:extLst>
                </a:gridCol>
                <a:gridCol w="1019750">
                  <a:extLst>
                    <a:ext uri="{9D8B030D-6E8A-4147-A177-3AD203B41FA5}">
                      <a16:colId xmlns:a16="http://schemas.microsoft.com/office/drawing/2014/main" val="20002"/>
                    </a:ext>
                  </a:extLst>
                </a:gridCol>
                <a:gridCol w="1256675">
                  <a:extLst>
                    <a:ext uri="{9D8B030D-6E8A-4147-A177-3AD203B41FA5}">
                      <a16:colId xmlns:a16="http://schemas.microsoft.com/office/drawing/2014/main" val="20003"/>
                    </a:ext>
                  </a:extLst>
                </a:gridCol>
                <a:gridCol w="1540575">
                  <a:extLst>
                    <a:ext uri="{9D8B030D-6E8A-4147-A177-3AD203B41FA5}">
                      <a16:colId xmlns:a16="http://schemas.microsoft.com/office/drawing/2014/main" val="20004"/>
                    </a:ext>
                  </a:extLst>
                </a:gridCol>
                <a:gridCol w="1309625">
                  <a:extLst>
                    <a:ext uri="{9D8B030D-6E8A-4147-A177-3AD203B41FA5}">
                      <a16:colId xmlns:a16="http://schemas.microsoft.com/office/drawing/2014/main" val="20005"/>
                    </a:ext>
                  </a:extLst>
                </a:gridCol>
              </a:tblGrid>
              <a:tr h="270100">
                <a:tc gridSpan="6">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solidFill>
                            <a:schemeClr val="dk1"/>
                          </a:solidFill>
                          <a:latin typeface="Arial"/>
                          <a:ea typeface="Arial"/>
                          <a:cs typeface="Arial"/>
                          <a:sym typeface="Arial"/>
                        </a:rPr>
                        <a:t>Colonnes de hiérarchie régionale</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6D7A8"/>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27677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Lieu de travail</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Vous travaillez ou soutenez plusieurs sites (personnel itinérant)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Pays/SNU1</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Toute combinaison valide de sélections géographiques au-dessus de l'établissement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Toute combinaison valide de sélections géographiques s'arrêtant à PSNU et incluant celui-ci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Toute combinaison valide de sélections géographiques jusqu'au niveau de l'établissement</a:t>
                      </a:r>
                      <a:r>
                        <a:rPr lang="fr-FR" sz="1100" b="1" u="none" strike="noStrike" cap="none">
                          <a:latin typeface="Arial"/>
                          <a:ea typeface="Arial"/>
                          <a:cs typeface="Arial"/>
                          <a:sym typeface="Arial"/>
                        </a:rPr>
                        <a: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767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International</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767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National, Militaire</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70100">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Au-dessus des travailleurs du site</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70100">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Communauté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540225">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Déplacement entre les installations</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270100">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Établissement/TA dans un seul établissement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Non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u="none" strike="noStrike" cap="none">
                          <a:latin typeface="Arial"/>
                          <a:ea typeface="Arial"/>
                          <a:cs typeface="Arial"/>
                          <a:sym typeface="Arial"/>
                        </a:rPr>
                        <a:t>Oui </a:t>
                      </a: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32" name="Google Shape;832;p4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55</a:t>
            </a:fld>
            <a:endParaRPr lang="en"/>
          </a:p>
        </p:txBody>
      </p:sp>
      <p:sp>
        <p:nvSpPr>
          <p:cNvPr id="833" name="Google Shape;833;p47"/>
          <p:cNvSpPr/>
          <p:nvPr/>
        </p:nvSpPr>
        <p:spPr>
          <a:xfrm>
            <a:off x="295150" y="2511225"/>
            <a:ext cx="3453900" cy="3936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47"/>
          <p:cNvSpPr txBox="1"/>
          <p:nvPr/>
        </p:nvSpPr>
        <p:spPr>
          <a:xfrm>
            <a:off x="7855900" y="1270175"/>
            <a:ext cx="1085100" cy="3415500"/>
          </a:xfrm>
          <a:prstGeom prst="rect">
            <a:avLst/>
          </a:prstGeom>
          <a:solidFill>
            <a:srgbClr val="B6D7A8"/>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chemeClr val="dk1"/>
                </a:solidFill>
                <a:latin typeface="Arial"/>
                <a:ea typeface="Arial"/>
                <a:cs typeface="Arial"/>
                <a:sym typeface="Arial"/>
              </a:rPr>
              <a:t>Région Asie</a:t>
            </a: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chemeClr val="dk1"/>
                </a:solidFill>
                <a:latin typeface="Arial"/>
                <a:ea typeface="Arial"/>
                <a:cs typeface="Arial"/>
                <a:sym typeface="Arial"/>
              </a:rPr>
              <a:t>Région Hémisphère occidental</a:t>
            </a:r>
          </a:p>
          <a:p>
            <a:pPr marL="0" marR="0" lvl="0" indent="0" algn="l"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fr-FR" sz="1200" b="0" i="1" u="none" strike="noStrike" cap="none">
                <a:solidFill>
                  <a:schemeClr val="dk1"/>
                </a:solidFill>
                <a:latin typeface="Arial"/>
                <a:ea typeface="Arial"/>
                <a:cs typeface="Arial"/>
                <a:sym typeface="Arial"/>
              </a:rPr>
              <a:t>Région Afrique de l'Ouest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3"/>
                                        </p:tgtEl>
                                        <p:attrNameLst>
                                          <p:attrName>style.visibility</p:attrName>
                                        </p:attrNameLst>
                                      </p:cBhvr>
                                      <p:to>
                                        <p:strVal val="visible"/>
                                      </p:to>
                                    </p:set>
                                    <p:animEffect transition="in" filter="fade">
                                      <p:cBhvr>
                                        <p:cTn id="7" dur="1000"/>
                                        <p:tgtEl>
                                          <p:spTgt spid="8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8"/>
        <p:cNvGrpSpPr/>
        <p:nvPr/>
      </p:nvGrpSpPr>
      <p:grpSpPr>
        <a:xfrm>
          <a:off x="0" y="0"/>
          <a:ext cx="0" cy="0"/>
          <a:chOff x="0" y="0"/>
          <a:chExt cx="0" cy="0"/>
        </a:xfrm>
      </p:grpSpPr>
      <p:sp>
        <p:nvSpPr>
          <p:cNvPr id="839" name="Google Shape;839;p48"/>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Vérification des connaissances</a:t>
            </a:r>
            <a:r>
              <a:rPr lang="fr-FR" b="0">
                <a:solidFill>
                  <a:schemeClr val="accent1"/>
                </a:solidFill>
                <a:latin typeface="Arial"/>
                <a:ea typeface="Arial"/>
                <a:cs typeface="Arial"/>
                <a:sym typeface="Arial"/>
              </a:rPr>
              <a:t> </a:t>
            </a:r>
          </a:p>
        </p:txBody>
      </p:sp>
      <p:sp>
        <p:nvSpPr>
          <p:cNvPr id="840" name="Google Shape;840;p48"/>
          <p:cNvSpPr txBox="1"/>
          <p:nvPr/>
        </p:nvSpPr>
        <p:spPr>
          <a:xfrm>
            <a:off x="315550" y="917650"/>
            <a:ext cx="8346300" cy="2930700"/>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fr-FR" sz="1600" b="1" i="0" u="none" strike="noStrike" cap="none">
                <a:solidFill>
                  <a:schemeClr val="dk1"/>
                </a:solidFill>
                <a:latin typeface="Arial"/>
                <a:ea typeface="Arial"/>
                <a:cs typeface="Arial"/>
                <a:sym typeface="Arial"/>
              </a:rPr>
              <a:t>Pour les travailleurs communautaires non rattachés à des établissements spécifiques, comment répondriez-vous à la question « le personnel travaille-t-il ou soutient-il plusieurs sites » ?</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Oui</a:t>
            </a:r>
          </a:p>
          <a:p>
            <a:pPr marL="457200" marR="0" lvl="0" indent="-330200" algn="l" rtl="0">
              <a:lnSpc>
                <a:spcPct val="115000"/>
              </a:lnSpc>
              <a:spcBef>
                <a:spcPts val="0"/>
              </a:spcBef>
              <a:spcAft>
                <a:spcPts val="0"/>
              </a:spcAft>
              <a:buClr>
                <a:schemeClr val="dk1"/>
              </a:buClr>
              <a:buSzPts val="1600"/>
              <a:buFont typeface="Arial"/>
              <a:buAutoNum type="alphaLcParenR"/>
            </a:pPr>
            <a:r>
              <a:rPr lang="fr-FR" sz="1600" b="0" i="0" u="none" strike="noStrike" cap="none">
                <a:solidFill>
                  <a:schemeClr val="dk1"/>
                </a:solidFill>
                <a:latin typeface="Arial"/>
                <a:ea typeface="Arial"/>
                <a:cs typeface="Arial"/>
                <a:sym typeface="Arial"/>
              </a:rPr>
              <a:t>Non</a:t>
            </a:r>
          </a:p>
          <a:p>
            <a:pPr marL="0" marR="0" lvl="0" indent="0" algn="l" rtl="0">
              <a:lnSpc>
                <a:spcPct val="115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91440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300" b="0" i="0" u="none" strike="noStrike" cap="none">
              <a:solidFill>
                <a:srgbClr val="000000"/>
              </a:solidFill>
              <a:latin typeface="Arial"/>
              <a:ea typeface="Arial"/>
              <a:cs typeface="Arial"/>
              <a:sym typeface="Arial"/>
            </a:endParaRPr>
          </a:p>
        </p:txBody>
      </p:sp>
      <p:sp>
        <p:nvSpPr>
          <p:cNvPr id="841" name="Google Shape;841;p48"/>
          <p:cNvSpPr txBox="1"/>
          <p:nvPr/>
        </p:nvSpPr>
        <p:spPr>
          <a:xfrm>
            <a:off x="200350" y="3329125"/>
            <a:ext cx="8576700" cy="13172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fr-FR" sz="1600" i="1" u="none" strike="noStrike" cap="none" dirty="0">
                <a:solidFill>
                  <a:schemeClr val="dk1"/>
                </a:solidFill>
                <a:latin typeface="Arial"/>
                <a:ea typeface="Arial"/>
                <a:cs typeface="Arial"/>
                <a:sym typeface="Arial"/>
              </a:rPr>
              <a:t>Réponse : </a:t>
            </a:r>
            <a:r>
              <a:rPr lang="fr-FR" sz="1600" b="1" i="1" u="none" strike="noStrike" cap="none" dirty="0">
                <a:solidFill>
                  <a:schemeClr val="dk1"/>
                </a:solidFill>
                <a:latin typeface="Arial"/>
                <a:ea typeface="Arial"/>
                <a:cs typeface="Arial"/>
                <a:sym typeface="Arial"/>
              </a:rPr>
              <a:t>b) Non </a:t>
            </a:r>
            <a:r>
              <a:rPr lang="fr-FR" sz="1600" i="1" u="none" strike="noStrike" cap="none" dirty="0">
                <a:solidFill>
                  <a:schemeClr val="dk1"/>
                </a:solidFill>
                <a:latin typeface="Arial"/>
                <a:ea typeface="Arial"/>
                <a:cs typeface="Arial"/>
                <a:sym typeface="Arial"/>
              </a:rPr>
              <a:t>Le personnel qui travaille uniquement dans la communauté et n'est rattaché à aucun établissement doit répondre non. Cette question est destinée à inclure les travailleurs basés dans des établissements qui se déplacent dans plusieurs sites d'établissements.</a:t>
            </a:r>
            <a:r>
              <a:rPr lang="fr-FR" sz="1600" b="0" i="1" u="none" strike="noStrike" cap="none" dirty="0">
                <a:solidFill>
                  <a:schemeClr val="dk1"/>
                </a:solidFill>
                <a:latin typeface="Arial"/>
                <a:ea typeface="Arial"/>
                <a:cs typeface="Arial"/>
                <a:sym typeface="Arial"/>
              </a:rPr>
              <a:t> </a:t>
            </a:r>
          </a:p>
        </p:txBody>
      </p:sp>
      <p:sp>
        <p:nvSpPr>
          <p:cNvPr id="842" name="Google Shape;842;p4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1"/>
                                        </p:tgtEl>
                                        <p:attrNameLst>
                                          <p:attrName>style.visibility</p:attrName>
                                        </p:attrNameLst>
                                      </p:cBhvr>
                                      <p:to>
                                        <p:strVal val="visible"/>
                                      </p:to>
                                    </p:set>
                                    <p:animEffect transition="in" filter="fade">
                                      <p:cBhvr>
                                        <p:cTn id="7" dur="1000"/>
                                        <p:tgtEl>
                                          <p:spTgt spid="8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6"/>
        <p:cNvGrpSpPr/>
        <p:nvPr/>
      </p:nvGrpSpPr>
      <p:grpSpPr>
        <a:xfrm>
          <a:off x="0" y="0"/>
          <a:ext cx="0" cy="0"/>
          <a:chOff x="0" y="0"/>
          <a:chExt cx="0" cy="0"/>
        </a:xfrm>
      </p:grpSpPr>
      <p:sp>
        <p:nvSpPr>
          <p:cNvPr id="847" name="Google Shape;847;p51"/>
          <p:cNvSpPr txBox="1">
            <a:spLocks noGrp="1"/>
          </p:cNvSpPr>
          <p:nvPr>
            <p:ph type="title"/>
          </p:nvPr>
        </p:nvSpPr>
        <p:spPr>
          <a:xfrm>
            <a:off x="164125" y="181675"/>
            <a:ext cx="8520600" cy="648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Résumé des lieux de travail et du domaine du programme</a:t>
            </a:r>
          </a:p>
        </p:txBody>
      </p:sp>
      <p:graphicFrame>
        <p:nvGraphicFramePr>
          <p:cNvPr id="848" name="Google Shape;848;p51"/>
          <p:cNvGraphicFramePr/>
          <p:nvPr/>
        </p:nvGraphicFramePr>
        <p:xfrm>
          <a:off x="1805050" y="864600"/>
          <a:ext cx="5238750" cy="4084175"/>
        </p:xfrm>
        <a:graphic>
          <a:graphicData uri="http://schemas.openxmlformats.org/drawingml/2006/table">
            <a:tbl>
              <a:tblPr>
                <a:noFill/>
                <a:tableStyleId>{5A7E7CD6-C929-4EC5-A59C-177CB4DFDF39}</a:tableStyleId>
              </a:tblPr>
              <a:tblGrid>
                <a:gridCol w="2619375">
                  <a:extLst>
                    <a:ext uri="{9D8B030D-6E8A-4147-A177-3AD203B41FA5}">
                      <a16:colId xmlns:a16="http://schemas.microsoft.com/office/drawing/2014/main" val="20000"/>
                    </a:ext>
                  </a:extLst>
                </a:gridCol>
                <a:gridCol w="2619375">
                  <a:extLst>
                    <a:ext uri="{9D8B030D-6E8A-4147-A177-3AD203B41FA5}">
                      <a16:colId xmlns:a16="http://schemas.microsoft.com/office/drawing/2014/main" val="20001"/>
                    </a:ext>
                  </a:extLst>
                </a:gridCol>
              </a:tblGrid>
              <a:tr h="1036300">
                <a:tc>
                  <a:txBody>
                    <a:bodyPr/>
                    <a:lstStyle/>
                    <a:p>
                      <a:pPr marL="0" marR="0" lvl="0" indent="0" algn="ctr" rtl="0">
                        <a:lnSpc>
                          <a:spcPct val="100000"/>
                        </a:lnSpc>
                        <a:spcBef>
                          <a:spcPts val="0"/>
                        </a:spcBef>
                        <a:spcAft>
                          <a:spcPts val="0"/>
                        </a:spcAft>
                        <a:buClr>
                          <a:schemeClr val="dk1"/>
                        </a:buClr>
                        <a:buSzPts val="1100"/>
                        <a:buFont typeface="Arial"/>
                        <a:buNone/>
                      </a:pPr>
                      <a:r>
                        <a:rPr lang="fr-FR" sz="1400" b="1" u="none" strike="noStrike" cap="none" dirty="0">
                          <a:solidFill>
                            <a:schemeClr val="lt1"/>
                          </a:solidFill>
                          <a:latin typeface="Arial"/>
                          <a:ea typeface="Arial"/>
                          <a:cs typeface="Arial"/>
                          <a:sym typeface="Arial"/>
                        </a:rPr>
                        <a:t>Lieu de travail</a:t>
                      </a:r>
                    </a:p>
                  </a:txBody>
                  <a:tcPr marL="91425" marR="91425" marT="91425" marB="91425">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Domaine de programme principal</a:t>
                      </a:r>
                    </a:p>
                  </a:txBody>
                  <a:tcPr marL="91425" marR="91425" marT="91425" marB="91425">
                    <a:solidFill>
                      <a:schemeClr val="accent6"/>
                    </a:solidFill>
                  </a:tcPr>
                </a:tc>
                <a:extLst>
                  <a:ext uri="{0D108BD9-81ED-4DB2-BD59-A6C34878D82A}">
                    <a16:rowId xmlns:a16="http://schemas.microsoft.com/office/drawing/2014/main" val="10000"/>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Au-dessus du site</a:t>
                      </a: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Au-dessus du site (ASP) ou Gestion du programme IP</a:t>
                      </a: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Communauté</a:t>
                      </a:r>
                    </a:p>
                  </a:txBody>
                  <a:tcPr marL="91425" marR="91425" marT="91425" marB="91425" anchor="ctr">
                    <a:lnR w="9525" cap="flat" cmpd="sng">
                      <a:solidFill>
                        <a:srgbClr val="9E9E9E"/>
                      </a:solidFill>
                      <a:prstDash val="solid"/>
                      <a:round/>
                      <a:headEnd type="none" w="sm" len="sm"/>
                      <a:tailEnd type="none" w="sm" len="sm"/>
                    </a:lnR>
                  </a:tcPr>
                </a:tc>
                <a:tc rowSpan="4">
                  <a:txBody>
                    <a:bodyPr/>
                    <a:lstStyle/>
                    <a:p>
                      <a:pPr marL="0" marR="0" lvl="0" indent="0" algn="l" rtl="0">
                        <a:lnSpc>
                          <a:spcPct val="100000"/>
                        </a:lnSpc>
                        <a:spcBef>
                          <a:spcPts val="0"/>
                        </a:spcBef>
                        <a:spcAft>
                          <a:spcPts val="0"/>
                        </a:spcAft>
                        <a:buClr>
                          <a:srgbClr val="000000"/>
                        </a:buClr>
                        <a:buSzPts val="1400"/>
                        <a:buFont typeface="Arial"/>
                        <a:buNone/>
                      </a:pPr>
                      <a:r>
                        <a:rPr lang="fr-FR"/>
                        <a:t>Niveau du site (C&amp;T, HTS, SE, Prev.)</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609575">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Personnel itinérant</a:t>
                      </a:r>
                    </a:p>
                  </a:txBody>
                  <a:tcPr marL="91425" marR="91425" marT="91425" marB="91425" anchor="ctr"/>
                </a:tc>
                <a:tc vMerge="1">
                  <a:txBody>
                    <a:bodyPr/>
                    <a:lstStyle/>
                    <a:p>
                      <a:endParaRPr lang="fr-FR"/>
                    </a:p>
                  </a:txBody>
                  <a:tcPr/>
                </a:tc>
                <a:extLst>
                  <a:ext uri="{0D108BD9-81ED-4DB2-BD59-A6C34878D82A}">
                    <a16:rowId xmlns:a16="http://schemas.microsoft.com/office/drawing/2014/main" val="10003"/>
                  </a:ext>
                </a:extLst>
              </a:tr>
              <a:tr h="609575">
                <a:tc rowSpan="2">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Installation </a:t>
                      </a:r>
                    </a:p>
                  </a:txBody>
                  <a:tcPr marL="91425" marR="91425" marT="91425" marB="91425" anchor="ctr"/>
                </a:tc>
                <a:tc vMerge="1">
                  <a:txBody>
                    <a:bodyPr/>
                    <a:lstStyle/>
                    <a:p>
                      <a:endParaRPr lang="fr-FR"/>
                    </a:p>
                  </a:txBody>
                  <a:tcPr/>
                </a:tc>
                <a:extLst>
                  <a:ext uri="{0D108BD9-81ED-4DB2-BD59-A6C34878D82A}">
                    <a16:rowId xmlns:a16="http://schemas.microsoft.com/office/drawing/2014/main" val="10004"/>
                  </a:ext>
                </a:extLst>
              </a:tr>
              <a:tr h="609575">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5"/>
                  </a:ext>
                </a:extLst>
              </a:tr>
            </a:tbl>
          </a:graphicData>
        </a:graphic>
      </p:graphicFrame>
      <p:sp>
        <p:nvSpPr>
          <p:cNvPr id="849" name="Google Shape;849;p5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57</a:t>
            </a:fld>
            <a:endParaRPr lang="en"/>
          </a:p>
        </p:txBody>
      </p:sp>
      <p:sp>
        <p:nvSpPr>
          <p:cNvPr id="850" name="Google Shape;850;p51"/>
          <p:cNvSpPr/>
          <p:nvPr/>
        </p:nvSpPr>
        <p:spPr>
          <a:xfrm>
            <a:off x="1431088" y="1199825"/>
            <a:ext cx="309600" cy="281100"/>
          </a:xfrm>
          <a:prstGeom prst="star5">
            <a:avLst>
              <a:gd name="adj" fmla="val 19098"/>
              <a:gd name="hf" fmla="val 105146"/>
              <a:gd name="vf" fmla="val 110557"/>
            </a:avLst>
          </a:prstGeom>
          <a:solidFill>
            <a:srgbClr val="FFE59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51"/>
          <p:cNvSpPr txBox="1"/>
          <p:nvPr/>
        </p:nvSpPr>
        <p:spPr>
          <a:xfrm>
            <a:off x="672375" y="1522925"/>
            <a:ext cx="1068300" cy="18471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fr-FR" sz="1200" b="1" i="0" u="none" strike="noStrike" cap="none">
                <a:solidFill>
                  <a:srgbClr val="000000"/>
                </a:solidFill>
                <a:latin typeface="Arial"/>
                <a:ea typeface="Arial"/>
                <a:cs typeface="Arial"/>
                <a:sym typeface="Arial"/>
              </a:rPr>
              <a:t>Rappel :</a:t>
            </a:r>
            <a:r>
              <a:rPr lang="fr-FR" sz="1200" b="0" i="0" u="none" strike="noStrike" cap="none">
                <a:solidFill>
                  <a:srgbClr val="000000"/>
                </a:solidFill>
                <a:latin typeface="Arial"/>
                <a:ea typeface="Arial"/>
                <a:cs typeface="Arial"/>
                <a:sym typeface="Arial"/>
              </a:rPr>
              <a:t> Vous avez déjà déterminé le lieu de travail dans la section Hiérarchie DATIM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1"/>
                                        </p:tgtEl>
                                        <p:attrNameLst>
                                          <p:attrName>style.visibility</p:attrName>
                                        </p:attrNameLst>
                                      </p:cBhvr>
                                      <p:to>
                                        <p:strVal val="visible"/>
                                      </p:to>
                                    </p:set>
                                    <p:animEffect transition="in" filter="fade">
                                      <p:cBhvr>
                                        <p:cTn id="7" dur="1000"/>
                                        <p:tgtEl>
                                          <p:spTgt spid="851"/>
                                        </p:tgtEl>
                                      </p:cBhvr>
                                    </p:animEffect>
                                  </p:childTnLst>
                                </p:cTn>
                              </p:par>
                              <p:par>
                                <p:cTn id="8" presetID="10" presetClass="entr" presetSubtype="0" fill="hold" nodeType="withEffect">
                                  <p:stCondLst>
                                    <p:cond delay="0"/>
                                  </p:stCondLst>
                                  <p:childTnLst>
                                    <p:set>
                                      <p:cBhvr>
                                        <p:cTn id="9" dur="1" fill="hold">
                                          <p:stCondLst>
                                            <p:cond delay="0"/>
                                          </p:stCondLst>
                                        </p:cTn>
                                        <p:tgtEl>
                                          <p:spTgt spid="850"/>
                                        </p:tgtEl>
                                        <p:attrNameLst>
                                          <p:attrName>style.visibility</p:attrName>
                                        </p:attrNameLst>
                                      </p:cBhvr>
                                      <p:to>
                                        <p:strVal val="visible"/>
                                      </p:to>
                                    </p:set>
                                    <p:animEffect transition="in" filter="fade">
                                      <p:cBhvr>
                                        <p:cTn id="10" dur="1000"/>
                                        <p:tgtEl>
                                          <p:spTgt spid="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5"/>
        <p:cNvGrpSpPr/>
        <p:nvPr/>
      </p:nvGrpSpPr>
      <p:grpSpPr>
        <a:xfrm>
          <a:off x="0" y="0"/>
          <a:ext cx="0" cy="0"/>
          <a:chOff x="0" y="0"/>
          <a:chExt cx="0" cy="0"/>
        </a:xfrm>
      </p:grpSpPr>
      <p:sp>
        <p:nvSpPr>
          <p:cNvPr id="856" name="Google Shape;856;p53"/>
          <p:cNvSpPr txBox="1">
            <a:spLocks noGrp="1"/>
          </p:cNvSpPr>
          <p:nvPr>
            <p:ph type="title"/>
          </p:nvPr>
        </p:nvSpPr>
        <p:spPr>
          <a:xfrm>
            <a:off x="164125" y="2575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dk1"/>
              </a:buClr>
              <a:buSzPts val="1100"/>
              <a:buFont typeface="Arial"/>
              <a:buNone/>
            </a:pPr>
            <a:r>
              <a:rPr lang="fr-FR">
                <a:solidFill>
                  <a:schemeClr val="dk2"/>
                </a:solidFill>
              </a:rPr>
              <a:t>Élément de données du modèle : </a:t>
            </a:r>
            <a:r>
              <a:rPr lang="fr-FR" i="1">
                <a:solidFill>
                  <a:srgbClr val="FF9900"/>
                </a:solidFill>
              </a:rPr>
              <a:t>Bénéficiaire principal</a:t>
            </a:r>
          </a:p>
        </p:txBody>
      </p:sp>
      <p:sp>
        <p:nvSpPr>
          <p:cNvPr id="857" name="Google Shape;857;p5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58</a:t>
            </a:fld>
            <a:endParaRPr lang="en"/>
          </a:p>
        </p:txBody>
      </p:sp>
      <p:sp>
        <p:nvSpPr>
          <p:cNvPr id="858" name="Google Shape;858;p53"/>
          <p:cNvSpPr txBox="1"/>
          <p:nvPr/>
        </p:nvSpPr>
        <p:spPr>
          <a:xfrm>
            <a:off x="4207600" y="830275"/>
            <a:ext cx="4780500" cy="37425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fr-FR" sz="1600" b="0" i="0" u="none" strike="noStrike" cap="none" dirty="0">
                <a:solidFill>
                  <a:schemeClr val="dk1"/>
                </a:solidFill>
                <a:latin typeface="Arial"/>
                <a:ea typeface="Arial"/>
                <a:cs typeface="Arial"/>
                <a:sym typeface="Arial"/>
              </a:rPr>
              <a:t>Veuillez indiquer le bénéficiaire principal des services fournis/pris en charge par ce membre du personnel :</a:t>
            </a:r>
          </a:p>
          <a:p>
            <a:pPr marL="457200" marR="0" lvl="0" indent="-330200" algn="l" rtl="0">
              <a:lnSpc>
                <a:spcPct val="90000"/>
              </a:lnSpc>
              <a:spcBef>
                <a:spcPts val="0"/>
              </a:spcBef>
              <a:spcAft>
                <a:spcPts val="0"/>
              </a:spcAft>
              <a:buClr>
                <a:schemeClr val="dk1"/>
              </a:buClr>
              <a:buSzPts val="1600"/>
              <a:buFont typeface="Arial"/>
              <a:buAutoNum type="arabicPeriod"/>
            </a:pPr>
            <a:r>
              <a:rPr lang="fr-FR" sz="1600" dirty="0">
                <a:solidFill>
                  <a:schemeClr val="dk1"/>
                </a:solidFill>
              </a:rPr>
              <a:t>Population non ciblée</a:t>
            </a:r>
          </a:p>
          <a:p>
            <a:pPr marL="457200" marR="0" lvl="0" indent="-330200" algn="l" rtl="0">
              <a:lnSpc>
                <a:spcPct val="90000"/>
              </a:lnSpc>
              <a:spcBef>
                <a:spcPts val="0"/>
              </a:spcBef>
              <a:spcAft>
                <a:spcPts val="0"/>
              </a:spcAft>
              <a:buClr>
                <a:schemeClr val="dk1"/>
              </a:buClr>
              <a:buSzPts val="1600"/>
              <a:buAutoNum type="arabicPeriod"/>
            </a:pPr>
            <a:r>
              <a:rPr lang="fr-FR" sz="1600" dirty="0">
                <a:solidFill>
                  <a:schemeClr val="dk1"/>
                </a:solidFill>
              </a:rPr>
              <a:t>Résultat récent ou à long terme :</a:t>
            </a:r>
          </a:p>
          <a:p>
            <a:pPr marL="457200" marR="0" lvl="0" indent="-330200" algn="l" rtl="0">
              <a:lnSpc>
                <a:spcPct val="90000"/>
              </a:lnSpc>
              <a:spcBef>
                <a:spcPts val="0"/>
              </a:spcBef>
              <a:spcAft>
                <a:spcPts val="0"/>
              </a:spcAft>
              <a:buClr>
                <a:schemeClr val="dk1"/>
              </a:buClr>
              <a:buSzPts val="1600"/>
              <a:buAutoNum type="arabicPeriod"/>
            </a:pPr>
            <a:r>
              <a:rPr lang="fr-FR" sz="1600" dirty="0">
                <a:solidFill>
                  <a:schemeClr val="dk1"/>
                </a:solidFill>
              </a:rPr>
              <a:t>Adolescentes et jeunes femmes (AGYW)</a:t>
            </a:r>
          </a:p>
          <a:p>
            <a:pPr marL="457200" marR="0" lvl="0" indent="-330200" algn="l" rtl="0">
              <a:lnSpc>
                <a:spcPct val="90000"/>
              </a:lnSpc>
              <a:spcBef>
                <a:spcPts val="0"/>
              </a:spcBef>
              <a:spcAft>
                <a:spcPts val="0"/>
              </a:spcAft>
              <a:buClr>
                <a:schemeClr val="dk1"/>
              </a:buClr>
              <a:buSzPts val="1600"/>
              <a:buAutoNum type="arabicPeriod"/>
            </a:pPr>
            <a:r>
              <a:rPr lang="fr-FR" sz="1600" dirty="0">
                <a:solidFill>
                  <a:schemeClr val="dk1"/>
                </a:solidFill>
              </a:rPr>
              <a:t>Population clés</a:t>
            </a:r>
          </a:p>
          <a:p>
            <a:pPr marL="457200" marR="0" lvl="0" indent="-330200" algn="l" rtl="0">
              <a:lnSpc>
                <a:spcPct val="90000"/>
              </a:lnSpc>
              <a:spcBef>
                <a:spcPts val="0"/>
              </a:spcBef>
              <a:spcAft>
                <a:spcPts val="0"/>
              </a:spcAft>
              <a:buClr>
                <a:schemeClr val="dk1"/>
              </a:buClr>
              <a:buSzPts val="1600"/>
              <a:buAutoNum type="arabicPeriod"/>
            </a:pPr>
            <a:r>
              <a:rPr lang="fr-FR" sz="1600" dirty="0">
                <a:solidFill>
                  <a:schemeClr val="dk1"/>
                </a:solidFill>
              </a:rPr>
              <a:t>Orphelins et enfants vulnérables (OVC)</a:t>
            </a:r>
          </a:p>
          <a:p>
            <a:pPr marL="457200" marR="0" lvl="0" indent="-330200" algn="l" rtl="0">
              <a:lnSpc>
                <a:spcPct val="90000"/>
              </a:lnSpc>
              <a:spcBef>
                <a:spcPts val="0"/>
              </a:spcBef>
              <a:spcAft>
                <a:spcPts val="0"/>
              </a:spcAft>
              <a:buClr>
                <a:schemeClr val="dk1"/>
              </a:buClr>
              <a:buSzPts val="1600"/>
              <a:buAutoNum type="arabicPeriod"/>
            </a:pPr>
            <a:r>
              <a:rPr lang="fr-FR" sz="1600" dirty="0">
                <a:solidFill>
                  <a:schemeClr val="dk1"/>
                </a:solidFill>
              </a:rPr>
              <a:t>Femmes enceintes et allaitantes (PBFW)</a:t>
            </a:r>
          </a:p>
          <a:p>
            <a:pPr marL="457200" marR="0" lvl="0" indent="-330200" algn="l" rtl="0">
              <a:lnSpc>
                <a:spcPct val="90000"/>
              </a:lnSpc>
              <a:spcBef>
                <a:spcPts val="0"/>
              </a:spcBef>
              <a:spcAft>
                <a:spcPts val="0"/>
              </a:spcAft>
              <a:buClr>
                <a:schemeClr val="dk1"/>
              </a:buClr>
              <a:buSzPts val="1600"/>
              <a:buAutoNum type="arabicPeriod"/>
            </a:pPr>
            <a:r>
              <a:rPr lang="fr-FR" sz="1600" dirty="0">
                <a:solidFill>
                  <a:schemeClr val="dk1"/>
                </a:solidFill>
              </a:rPr>
              <a:t>Militaire</a:t>
            </a:r>
          </a:p>
          <a:p>
            <a:pPr marL="0" marR="0" lvl="0" indent="0" algn="l" rtl="0">
              <a:lnSpc>
                <a:spcPct val="90000"/>
              </a:lnSpc>
              <a:spcBef>
                <a:spcPts val="0"/>
              </a:spcBef>
              <a:spcAft>
                <a:spcPts val="0"/>
              </a:spcAft>
              <a:buNone/>
            </a:pPr>
            <a:endParaRPr sz="1600" dirty="0">
              <a:solidFill>
                <a:schemeClr val="dk1"/>
              </a:solidFill>
            </a:endParaRPr>
          </a:p>
          <a:p>
            <a:pPr marL="0" marR="0" lvl="0" indent="0" algn="l" rtl="0">
              <a:lnSpc>
                <a:spcPct val="90000"/>
              </a:lnSpc>
              <a:spcBef>
                <a:spcPts val="0"/>
              </a:spcBef>
              <a:spcAft>
                <a:spcPts val="0"/>
              </a:spcAft>
              <a:buNone/>
            </a:pPr>
            <a:r>
              <a:rPr lang="fr-FR" dirty="0">
                <a:solidFill>
                  <a:schemeClr val="dk1"/>
                </a:solidFill>
              </a:rPr>
              <a:t>Les options de bénéficiaires principaux ont été mises à jour pour l'exercice 24 afin de correspondre aux options ER mises à jour pour l'exercice 24</a:t>
            </a:r>
          </a:p>
          <a:p>
            <a:pPr marL="0" marR="0" lvl="0" indent="0" algn="l" rtl="0">
              <a:lnSpc>
                <a:spcPct val="90000"/>
              </a:lnSpc>
              <a:spcBef>
                <a:spcPts val="0"/>
              </a:spcBef>
              <a:spcAft>
                <a:spcPts val="0"/>
              </a:spcAft>
              <a:buNone/>
            </a:pPr>
            <a:endParaRPr sz="1600" dirty="0">
              <a:solidFill>
                <a:schemeClr val="dk1"/>
              </a:solidFill>
            </a:endParaRPr>
          </a:p>
          <a:p>
            <a:pPr marL="0" marR="0" lvl="0" indent="0" algn="l" rtl="0">
              <a:lnSpc>
                <a:spcPct val="100000"/>
              </a:lnSpc>
              <a:spcBef>
                <a:spcPts val="1000"/>
              </a:spcBef>
              <a:spcAft>
                <a:spcPts val="0"/>
              </a:spcAft>
              <a:buClr>
                <a:srgbClr val="000000"/>
              </a:buClr>
              <a:buSzPts val="1600"/>
              <a:buFont typeface="Arial"/>
              <a:buNone/>
            </a:pPr>
            <a:r>
              <a:rPr lang="fr-FR" sz="1600" b="0" i="0" strike="noStrike" cap="none" dirty="0">
                <a:latin typeface="Arial"/>
                <a:ea typeface="Arial"/>
                <a:cs typeface="Arial"/>
                <a:sym typeface="Arial"/>
              </a:rPr>
              <a:t>Voir des directives détaillées sur chaque bénéficiaire principal dans le manuel d'inventaire PEPFAR HRH</a:t>
            </a:r>
          </a:p>
        </p:txBody>
      </p:sp>
      <p:pic>
        <p:nvPicPr>
          <p:cNvPr id="859" name="Google Shape;859;p53"/>
          <p:cNvPicPr preferRelativeResize="0"/>
          <p:nvPr/>
        </p:nvPicPr>
        <p:blipFill rotWithShape="1">
          <a:blip r:embed="rId3">
            <a:alphaModFix/>
          </a:blip>
          <a:srcRect l="18375" t="3055" r="43091" b="34065"/>
          <a:stretch/>
        </p:blipFill>
        <p:spPr>
          <a:xfrm>
            <a:off x="375000" y="1154675"/>
            <a:ext cx="3523323" cy="2425501"/>
          </a:xfrm>
          <a:prstGeom prst="rect">
            <a:avLst/>
          </a:prstGeom>
          <a:noFill/>
          <a:ln w="9525" cap="flat" cmpd="sng">
            <a:solidFill>
              <a:schemeClr val="accent3"/>
            </a:solidFill>
            <a:prstDash val="solid"/>
            <a:round/>
            <a:headEnd type="none" w="sm" len="sm"/>
            <a:tailEnd type="none" w="sm" len="sm"/>
          </a:ln>
        </p:spPr>
      </p:pic>
      <p:sp>
        <p:nvSpPr>
          <p:cNvPr id="860" name="Google Shape;860;p53"/>
          <p:cNvSpPr txBox="1"/>
          <p:nvPr/>
        </p:nvSpPr>
        <p:spPr>
          <a:xfrm>
            <a:off x="353600" y="4114850"/>
            <a:ext cx="17268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00"/>
              <a:buFont typeface="Arial"/>
              <a:buNone/>
            </a:pPr>
            <a:r>
              <a:rPr lang="fr-FR" sz="1300">
                <a:solidFill>
                  <a:srgbClr val="E69138"/>
                </a:solidFill>
              </a:rPr>
              <a:t>RAFFINÉ</a:t>
            </a:r>
          </a:p>
        </p:txBody>
      </p:sp>
      <p:sp>
        <p:nvSpPr>
          <p:cNvPr id="861" name="Google Shape;861;p53"/>
          <p:cNvSpPr txBox="1"/>
          <p:nvPr/>
        </p:nvSpPr>
        <p:spPr>
          <a:xfrm>
            <a:off x="295700" y="378675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5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59</a:t>
            </a:fld>
            <a:endParaRPr lang="en"/>
          </a:p>
        </p:txBody>
      </p:sp>
      <p:sp>
        <p:nvSpPr>
          <p:cNvPr id="867" name="Google Shape;867;p55"/>
          <p:cNvSpPr txBox="1">
            <a:spLocks noGrp="1"/>
          </p:cNvSpPr>
          <p:nvPr>
            <p:ph type="title"/>
          </p:nvPr>
        </p:nvSpPr>
        <p:spPr>
          <a:xfrm>
            <a:off x="127899" y="63780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Éléments de données du modèle : </a:t>
            </a:r>
            <a:r>
              <a:rPr lang="fr-FR" i="1" dirty="0"/>
              <a:t>Urgence de santé publique</a:t>
            </a:r>
          </a:p>
        </p:txBody>
      </p:sp>
      <p:sp>
        <p:nvSpPr>
          <p:cNvPr id="868" name="Google Shape;868;p55"/>
          <p:cNvSpPr txBox="1"/>
          <p:nvPr/>
        </p:nvSpPr>
        <p:spPr>
          <a:xfrm>
            <a:off x="3837300" y="1115250"/>
            <a:ext cx="5306700" cy="3735864"/>
          </a:xfrm>
          <a:prstGeom prst="rect">
            <a:avLst/>
          </a:prstGeom>
          <a:noFill/>
          <a:ln>
            <a:noFill/>
          </a:ln>
        </p:spPr>
        <p:txBody>
          <a:bodyPr spcFirstLastPara="1" wrap="square" lIns="91425" tIns="91425" rIns="91425" bIns="91425" anchor="t" anchorCtr="0">
            <a:spAutoFit/>
          </a:bodyPr>
          <a:lstStyle/>
          <a:p>
            <a:pPr marL="475487" marR="0" lvl="0" indent="-315467"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Indiquer si la personne a contribué à la prestation de services spécifiques en réponse à une urgence de santé publique à un moment donné au cours de la période de référence</a:t>
            </a:r>
          </a:p>
          <a:p>
            <a:pPr marL="475486" marR="0" lvl="0" indent="-315466"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Le soutien à une réponse à une urgence de santé publique peut inclure la prestation de services, et peut également inclure un soutien administratif, tel que le versement de fonds pour une réponse à une urgence de santé publique</a:t>
            </a:r>
          </a:p>
          <a:p>
            <a:pPr marL="475486" marR="0" lvl="0" indent="-315466" algn="l" rtl="0">
              <a:lnSpc>
                <a:spcPct val="90000"/>
              </a:lnSpc>
              <a:spcBef>
                <a:spcPts val="1000"/>
              </a:spcBef>
              <a:spcAft>
                <a:spcPts val="0"/>
              </a:spcAft>
              <a:buClr>
                <a:schemeClr val="dk1"/>
              </a:buClr>
              <a:buSzPts val="1800"/>
              <a:buFont typeface="Arial"/>
              <a:buChar char="●"/>
            </a:pPr>
            <a:r>
              <a:rPr lang="fr-FR" sz="1600" b="0" i="0" u="none" strike="noStrike" cap="none" dirty="0">
                <a:solidFill>
                  <a:schemeClr val="dk1"/>
                </a:solidFill>
                <a:latin typeface="Arial"/>
                <a:ea typeface="Arial"/>
                <a:cs typeface="Arial"/>
                <a:sym typeface="Arial"/>
              </a:rPr>
              <a:t>Les urgences de santé publique peuvent inclure : les activités de réponse liées à la COVID-19, la réponse à l'épidémie d'Ebola, le choléra et d'autres épidémies de maladies infectieuses connexes</a:t>
            </a:r>
          </a:p>
          <a:p>
            <a:pPr marL="475487" marR="0" lvl="0" indent="-201167" algn="l" rtl="0">
              <a:lnSpc>
                <a:spcPct val="90000"/>
              </a:lnSpc>
              <a:spcBef>
                <a:spcPts val="50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p:txBody>
      </p:sp>
      <p:sp>
        <p:nvSpPr>
          <p:cNvPr id="869" name="Google Shape;869;p55"/>
          <p:cNvSpPr txBox="1"/>
          <p:nvPr/>
        </p:nvSpPr>
        <p:spPr>
          <a:xfrm>
            <a:off x="421150" y="4138225"/>
            <a:ext cx="17100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300"/>
              <a:buFont typeface="Arial"/>
              <a:buNone/>
            </a:pPr>
            <a:r>
              <a:rPr lang="fr-FR" sz="1300">
                <a:solidFill>
                  <a:schemeClr val="dk1"/>
                </a:solidFill>
              </a:rPr>
              <a:t>INCHANGÉ</a:t>
            </a:r>
          </a:p>
        </p:txBody>
      </p:sp>
      <p:sp>
        <p:nvSpPr>
          <p:cNvPr id="870" name="Google Shape;870;p55"/>
          <p:cNvSpPr txBox="1"/>
          <p:nvPr/>
        </p:nvSpPr>
        <p:spPr>
          <a:xfrm>
            <a:off x="363250" y="381012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pic>
        <p:nvPicPr>
          <p:cNvPr id="871" name="Google Shape;871;p55"/>
          <p:cNvPicPr preferRelativeResize="0"/>
          <p:nvPr/>
        </p:nvPicPr>
        <p:blipFill>
          <a:blip r:embed="rId3">
            <a:alphaModFix/>
          </a:blip>
          <a:stretch>
            <a:fillRect/>
          </a:stretch>
        </p:blipFill>
        <p:spPr>
          <a:xfrm>
            <a:off x="127899" y="1499453"/>
            <a:ext cx="3843776" cy="1742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7"/>
          <p:cNvSpPr txBox="1">
            <a:spLocks noGrp="1"/>
          </p:cNvSpPr>
          <p:nvPr>
            <p:ph type="title"/>
          </p:nvPr>
        </p:nvSpPr>
        <p:spPr>
          <a:xfrm>
            <a:off x="125600" y="-213125"/>
            <a:ext cx="8950500" cy="1254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Alignement de l'inventaire des HRH sur les rapports de dépenses (ER)</a:t>
            </a:r>
          </a:p>
        </p:txBody>
      </p:sp>
      <p:sp>
        <p:nvSpPr>
          <p:cNvPr id="340" name="Google Shape;340;p7"/>
          <p:cNvSpPr txBox="1"/>
          <p:nvPr/>
        </p:nvSpPr>
        <p:spPr>
          <a:xfrm>
            <a:off x="1609050" y="907050"/>
            <a:ext cx="7012200" cy="3200846"/>
          </a:xfrm>
          <a:prstGeom prst="rect">
            <a:avLst/>
          </a:prstGeom>
          <a:noFill/>
          <a:ln>
            <a:noFill/>
          </a:ln>
        </p:spPr>
        <p:txBody>
          <a:bodyPr spcFirstLastPara="1" wrap="square" lIns="91425" tIns="91425" rIns="91425" bIns="91425"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fr-FR" sz="1600" i="0" u="none" strike="noStrike" cap="none" dirty="0">
                <a:latin typeface="Arial"/>
                <a:ea typeface="Arial"/>
                <a:cs typeface="Arial"/>
                <a:sym typeface="Arial"/>
              </a:rPr>
              <a:t>Les titres d'emploi des </a:t>
            </a:r>
            <a:r>
              <a:rPr lang="fr-FR" sz="1600" b="1" i="0" u="none" strike="noStrike" cap="none" dirty="0">
                <a:solidFill>
                  <a:schemeClr val="bg2"/>
                </a:solidFill>
                <a:latin typeface="Arial"/>
                <a:ea typeface="Arial"/>
                <a:cs typeface="Arial"/>
                <a:sym typeface="Arial"/>
              </a:rPr>
              <a:t>HRH</a:t>
            </a:r>
            <a:r>
              <a:rPr lang="fr-FR" sz="1600" i="0" u="none" strike="noStrike" cap="none" dirty="0">
                <a:latin typeface="Arial"/>
                <a:ea typeface="Arial"/>
                <a:cs typeface="Arial"/>
                <a:sym typeface="Arial"/>
              </a:rPr>
              <a:t> sont mis en correspondance avec les catégories de coûts </a:t>
            </a:r>
            <a:r>
              <a:rPr lang="fr-FR" sz="1600" b="1" i="0" u="none" strike="noStrike" cap="none" dirty="0">
                <a:solidFill>
                  <a:srgbClr val="C00000"/>
                </a:solidFill>
                <a:latin typeface="Arial"/>
                <a:ea typeface="Arial"/>
                <a:cs typeface="Arial"/>
                <a:sym typeface="Arial"/>
              </a:rPr>
              <a:t>ER</a:t>
            </a: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fr-FR" sz="1600" i="0" u="none" strike="noStrike" cap="none" dirty="0">
                <a:latin typeface="Arial"/>
                <a:ea typeface="Arial"/>
                <a:cs typeface="Arial"/>
                <a:sym typeface="Arial"/>
              </a:rPr>
              <a:t>L'inventaire des </a:t>
            </a:r>
            <a:r>
              <a:rPr lang="fr-FR" sz="1600" b="1" i="0" u="none" strike="noStrike" cap="none" dirty="0">
                <a:solidFill>
                  <a:schemeClr val="bg2"/>
                </a:solidFill>
                <a:latin typeface="Arial"/>
                <a:ea typeface="Arial"/>
                <a:cs typeface="Arial"/>
                <a:sym typeface="Arial"/>
              </a:rPr>
              <a:t>HRH</a:t>
            </a:r>
            <a:r>
              <a:rPr lang="fr-FR" sz="1600" i="0" u="none" strike="noStrike" cap="none" dirty="0">
                <a:latin typeface="Arial"/>
                <a:ea typeface="Arial"/>
                <a:cs typeface="Arial"/>
                <a:sym typeface="Arial"/>
              </a:rPr>
              <a:t> collecte le mode d'embauche (salaire, contrat, non monétaire uniquement) aligné sur les catégories de coûts </a:t>
            </a:r>
            <a:r>
              <a:rPr lang="fr-FR" sz="1600" b="1" i="0" u="none" strike="noStrike" cap="none" dirty="0">
                <a:solidFill>
                  <a:srgbClr val="C00000"/>
                </a:solidFill>
                <a:latin typeface="Arial"/>
                <a:ea typeface="Arial"/>
                <a:cs typeface="Arial"/>
                <a:sym typeface="Arial"/>
              </a:rPr>
              <a:t>ER</a:t>
            </a: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fr-FR" sz="1600" i="0" u="none" strike="noStrike" cap="none" dirty="0">
                <a:latin typeface="Arial"/>
                <a:ea typeface="Arial"/>
                <a:cs typeface="Arial"/>
                <a:sym typeface="Arial"/>
              </a:rPr>
              <a:t>Les principaux domaines de programme de </a:t>
            </a:r>
            <a:r>
              <a:rPr lang="fr-FR" sz="1600" b="1" i="0" u="none" strike="noStrike" cap="none" dirty="0">
                <a:solidFill>
                  <a:schemeClr val="bg2"/>
                </a:solidFill>
                <a:latin typeface="Arial"/>
                <a:ea typeface="Arial"/>
                <a:cs typeface="Arial"/>
                <a:sym typeface="Arial"/>
              </a:rPr>
              <a:t>HRH</a:t>
            </a:r>
            <a:r>
              <a:rPr lang="fr-FR" sz="1600" i="0" u="none" strike="noStrike" cap="none" dirty="0">
                <a:latin typeface="Arial"/>
                <a:ea typeface="Arial"/>
                <a:cs typeface="Arial"/>
                <a:sym typeface="Arial"/>
              </a:rPr>
              <a:t> sont alignés sur les domaines de programme </a:t>
            </a:r>
            <a:r>
              <a:rPr lang="fr-FR" sz="1600" b="1" i="0" u="none" strike="noStrike" cap="none" dirty="0">
                <a:solidFill>
                  <a:srgbClr val="C00000"/>
                </a:solidFill>
                <a:latin typeface="Arial"/>
                <a:ea typeface="Arial"/>
                <a:cs typeface="Arial"/>
                <a:sym typeface="Arial"/>
              </a:rPr>
              <a:t>ER</a:t>
            </a:r>
          </a:p>
          <a:p>
            <a:pPr marL="45720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fr-FR" sz="1600" i="0" u="none" strike="noStrike" cap="none" dirty="0">
                <a:latin typeface="Arial"/>
                <a:ea typeface="Arial"/>
                <a:cs typeface="Arial"/>
                <a:sym typeface="Arial"/>
              </a:rPr>
              <a:t>L'inventaire de </a:t>
            </a:r>
            <a:r>
              <a:rPr lang="fr-FR" sz="1600" b="1" i="0" u="none" strike="noStrike" cap="none" dirty="0">
                <a:solidFill>
                  <a:schemeClr val="bg2"/>
                </a:solidFill>
                <a:latin typeface="Arial"/>
                <a:ea typeface="Arial"/>
                <a:cs typeface="Arial"/>
                <a:sym typeface="Arial"/>
              </a:rPr>
              <a:t>HRH</a:t>
            </a:r>
            <a:r>
              <a:rPr lang="fr-FR" sz="1600" i="0" u="none" strike="noStrike" cap="none" dirty="0">
                <a:latin typeface="Arial"/>
                <a:ea typeface="Arial"/>
                <a:cs typeface="Arial"/>
                <a:sym typeface="Arial"/>
              </a:rPr>
              <a:t> collecte les données sur les dépenses</a:t>
            </a:r>
          </a:p>
          <a:p>
            <a:pPr marL="457200" marR="0" lvl="0" indent="0" algn="l" rtl="0">
              <a:lnSpc>
                <a:spcPct val="100000"/>
              </a:lnSpc>
              <a:spcBef>
                <a:spcPts val="0"/>
              </a:spcBef>
              <a:spcAft>
                <a:spcPts val="0"/>
              </a:spcAft>
              <a:buClr>
                <a:srgbClr val="000000"/>
              </a:buClr>
              <a:buSzPts val="1800"/>
              <a:buFont typeface="Arial"/>
              <a:buNone/>
            </a:pPr>
            <a:endParaRPr sz="1600" b="0" i="0" u="none" strike="noStrike" cap="none" dirty="0">
              <a:solidFill>
                <a:srgbClr val="000000"/>
              </a:solidFill>
              <a:latin typeface="Arial"/>
              <a:ea typeface="Arial"/>
              <a:cs typeface="Arial"/>
              <a:sym typeface="Arial"/>
            </a:endParaRPr>
          </a:p>
          <a:p>
            <a:pPr marL="457200" marR="0" lvl="0" indent="-342900" algn="l" rtl="0">
              <a:lnSpc>
                <a:spcPct val="100000"/>
              </a:lnSpc>
              <a:spcBef>
                <a:spcPts val="0"/>
              </a:spcBef>
              <a:spcAft>
                <a:spcPts val="0"/>
              </a:spcAft>
              <a:buClr>
                <a:srgbClr val="000000"/>
              </a:buClr>
              <a:buSzPts val="1800"/>
              <a:buFont typeface="Arial"/>
              <a:buChar char="●"/>
            </a:pPr>
            <a:r>
              <a:rPr lang="fr-FR" sz="1600" i="0" u="none" strike="noStrike" cap="none" dirty="0">
                <a:latin typeface="Arial"/>
                <a:ea typeface="Arial"/>
                <a:cs typeface="Arial"/>
                <a:sym typeface="Arial"/>
              </a:rPr>
              <a:t>L'inventaire de </a:t>
            </a:r>
            <a:r>
              <a:rPr lang="fr-FR" sz="1600" b="1" i="0" u="none" strike="noStrike" cap="none" dirty="0">
                <a:solidFill>
                  <a:schemeClr val="bg2"/>
                </a:solidFill>
                <a:latin typeface="Arial"/>
                <a:ea typeface="Arial"/>
                <a:cs typeface="Arial"/>
                <a:sym typeface="Arial"/>
              </a:rPr>
              <a:t>HRH</a:t>
            </a:r>
            <a:r>
              <a:rPr lang="fr-FR" sz="1600" i="0" u="none" strike="noStrike" cap="none" dirty="0">
                <a:latin typeface="Arial"/>
                <a:ea typeface="Arial"/>
                <a:cs typeface="Arial"/>
                <a:sym typeface="Arial"/>
              </a:rPr>
              <a:t> sépare les dépenses salariales/contractuelles des dépenses accessoires, qui sont les mêmes que celles des </a:t>
            </a:r>
            <a:r>
              <a:rPr lang="fr-FR" sz="1600" b="1" i="0" u="none" strike="noStrike" cap="none" dirty="0">
                <a:solidFill>
                  <a:srgbClr val="C00000"/>
                </a:solidFill>
                <a:latin typeface="Arial"/>
                <a:ea typeface="Arial"/>
                <a:cs typeface="Arial"/>
                <a:sym typeface="Arial"/>
              </a:rPr>
              <a:t>ER</a:t>
            </a:r>
          </a:p>
        </p:txBody>
      </p:sp>
      <p:sp>
        <p:nvSpPr>
          <p:cNvPr id="341" name="Google Shape;341;p7"/>
          <p:cNvSpPr txBox="1"/>
          <p:nvPr/>
        </p:nvSpPr>
        <p:spPr>
          <a:xfrm>
            <a:off x="125600" y="4299150"/>
            <a:ext cx="2315400" cy="6156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Arial"/>
                <a:ea typeface="Arial"/>
                <a:cs typeface="Arial"/>
                <a:sym typeface="Arial"/>
              </a:rPr>
              <a:t>Remarque importante : Connecter les HRH au ER</a:t>
            </a:r>
          </a:p>
        </p:txBody>
      </p:sp>
      <p:sp>
        <p:nvSpPr>
          <p:cNvPr id="342" name="Google Shape;342;p7"/>
          <p:cNvSpPr/>
          <p:nvPr/>
        </p:nvSpPr>
        <p:spPr>
          <a:xfrm>
            <a:off x="95625" y="3095150"/>
            <a:ext cx="1513500" cy="1097100"/>
          </a:xfrm>
          <a:prstGeom prst="wedgeRoundRectCallout">
            <a:avLst>
              <a:gd name="adj1" fmla="val -20833"/>
              <a:gd name="adj2" fmla="val 62500"/>
              <a:gd name="adj3" fmla="val 0"/>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Gardez un œil sur cette note sur les diapositives suivantes</a:t>
            </a:r>
          </a:p>
        </p:txBody>
      </p:sp>
      <p:sp>
        <p:nvSpPr>
          <p:cNvPr id="343" name="Google Shape;343;p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6</a:t>
            </a:fld>
            <a:endParaRPr lang="e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5"/>
        <p:cNvGrpSpPr/>
        <p:nvPr/>
      </p:nvGrpSpPr>
      <p:grpSpPr>
        <a:xfrm>
          <a:off x="0" y="0"/>
          <a:ext cx="0" cy="0"/>
          <a:chOff x="0" y="0"/>
          <a:chExt cx="0" cy="0"/>
        </a:xfrm>
      </p:grpSpPr>
      <p:sp>
        <p:nvSpPr>
          <p:cNvPr id="876" name="Google Shape;876;p56"/>
          <p:cNvSpPr txBox="1">
            <a:spLocks noGrp="1"/>
          </p:cNvSpPr>
          <p:nvPr>
            <p:ph type="title"/>
          </p:nvPr>
        </p:nvSpPr>
        <p:spPr>
          <a:xfrm>
            <a:off x="164125" y="181375"/>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Éléments de données du modèle : </a:t>
            </a:r>
            <a:r>
              <a:rPr lang="fr-FR" i="1">
                <a:solidFill>
                  <a:schemeClr val="dk2"/>
                </a:solidFill>
              </a:rPr>
              <a:t>Dépenses</a:t>
            </a:r>
          </a:p>
        </p:txBody>
      </p:sp>
      <p:sp>
        <p:nvSpPr>
          <p:cNvPr id="877" name="Google Shape;877;p56"/>
          <p:cNvSpPr txBox="1"/>
          <p:nvPr/>
        </p:nvSpPr>
        <p:spPr>
          <a:xfrm>
            <a:off x="217675" y="810125"/>
            <a:ext cx="8791200" cy="4194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2000"/>
              <a:buFont typeface="Arial"/>
              <a:buNone/>
            </a:pPr>
            <a:r>
              <a:rPr lang="fr-FR" sz="2000" i="0" u="none" strike="noStrike" cap="none">
                <a:solidFill>
                  <a:schemeClr val="dk1"/>
                </a:solidFill>
                <a:latin typeface="Arial"/>
                <a:ea typeface="Arial"/>
                <a:cs typeface="Arial"/>
                <a:sym typeface="Arial"/>
              </a:rPr>
              <a:t>L'inventaire des HRH collecte les dépenses, qui sont les mêmes que celles des urgences</a:t>
            </a:r>
          </a:p>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chemeClr val="dk1"/>
                </a:solidFill>
                <a:latin typeface="Arial"/>
                <a:ea typeface="Arial"/>
                <a:cs typeface="Arial"/>
                <a:sym typeface="Arial"/>
              </a:rPr>
              <a:t>Les dépenses correspondent au montant dépensé au cours du dernier exercice financier pour le travailleur soutenu par le PEPFAR</a:t>
            </a:r>
          </a:p>
          <a:p>
            <a:pPr marL="0" marR="0" lvl="0" indent="0" algn="l" rtl="0">
              <a:lnSpc>
                <a:spcPct val="90000"/>
              </a:lnSpc>
              <a:spcBef>
                <a:spcPts val="1000"/>
              </a:spcBef>
              <a:spcAft>
                <a:spcPts val="0"/>
              </a:spcAft>
              <a:buClr>
                <a:srgbClr val="000000"/>
              </a:buClr>
              <a:buSzPts val="2000"/>
              <a:buFont typeface="Arial"/>
              <a:buNone/>
            </a:pPr>
            <a:r>
              <a:rPr lang="fr-FR" sz="2000" i="0" u="none" strike="noStrike" cap="none">
                <a:solidFill>
                  <a:schemeClr val="dk1"/>
                </a:solidFill>
                <a:latin typeface="Arial"/>
                <a:ea typeface="Arial"/>
                <a:cs typeface="Arial"/>
                <a:sym typeface="Arial"/>
              </a:rPr>
              <a:t>L'inventaire des HRH ne collecte pas le salaire annuel</a:t>
            </a:r>
          </a:p>
          <a:p>
            <a:pPr marL="0" marR="0" lvl="0" indent="0" algn="l" rtl="0">
              <a:lnSpc>
                <a:spcPct val="90000"/>
              </a:lnSpc>
              <a:spcBef>
                <a:spcPts val="1500"/>
              </a:spcBef>
              <a:spcAft>
                <a:spcPts val="0"/>
              </a:spcAft>
              <a:buClr>
                <a:srgbClr val="000000"/>
              </a:buClr>
              <a:buSzPts val="2000"/>
              <a:buFont typeface="Arial"/>
              <a:buNone/>
            </a:pPr>
            <a:r>
              <a:rPr lang="fr-FR" sz="2000" b="0" i="0" u="none" strike="noStrike" cap="none">
                <a:solidFill>
                  <a:schemeClr val="dk1"/>
                </a:solidFill>
                <a:latin typeface="Arial"/>
                <a:ea typeface="Arial"/>
                <a:cs typeface="Arial"/>
                <a:sym typeface="Arial"/>
              </a:rPr>
              <a:t>L'inventaire des HRH collecte les dépenses dans trois colonnes</a:t>
            </a:r>
          </a:p>
          <a:p>
            <a:pPr marL="457200" marR="0" lvl="0" indent="-355600" algn="l" rtl="0">
              <a:lnSpc>
                <a:spcPct val="90000"/>
              </a:lnSpc>
              <a:spcBef>
                <a:spcPts val="1000"/>
              </a:spcBef>
              <a:spcAft>
                <a:spcPts val="0"/>
              </a:spcAft>
              <a:buClr>
                <a:schemeClr val="dk1"/>
              </a:buClr>
              <a:buSzPts val="2000"/>
              <a:buFont typeface="Arial"/>
              <a:buAutoNum type="arabicPeriod"/>
            </a:pPr>
            <a:r>
              <a:rPr lang="fr-FR" sz="2000" b="0" i="0" u="none" strike="noStrike" cap="none">
                <a:solidFill>
                  <a:schemeClr val="dk1"/>
                </a:solidFill>
                <a:latin typeface="Arial"/>
                <a:ea typeface="Arial"/>
                <a:cs typeface="Arial"/>
                <a:sym typeface="Arial"/>
              </a:rPr>
              <a:t>Somme des dépenses annuelles du PEPFAR, hors frais annexes et dépenses non monétaires</a:t>
            </a:r>
          </a:p>
          <a:p>
            <a:pPr marL="457200" marR="0" lvl="0" indent="-355600" algn="l" rtl="0">
              <a:lnSpc>
                <a:spcPct val="90000"/>
              </a:lnSpc>
              <a:spcBef>
                <a:spcPts val="1000"/>
              </a:spcBef>
              <a:spcAft>
                <a:spcPts val="0"/>
              </a:spcAft>
              <a:buClr>
                <a:schemeClr val="dk1"/>
              </a:buClr>
              <a:buSzPts val="2000"/>
              <a:buFont typeface="Arial"/>
              <a:buAutoNum type="arabicPeriod"/>
            </a:pPr>
            <a:r>
              <a:rPr lang="fr-FR" sz="2000" b="0" i="0" u="none" strike="noStrike" cap="none">
                <a:solidFill>
                  <a:schemeClr val="dk1"/>
                </a:solidFill>
                <a:latin typeface="Arial"/>
                <a:ea typeface="Arial"/>
                <a:cs typeface="Arial"/>
                <a:sym typeface="Arial"/>
              </a:rPr>
              <a:t>Dépenses annexes annuelles du PEPFAR</a:t>
            </a:r>
          </a:p>
          <a:p>
            <a:pPr marL="457200" marR="0" lvl="0" indent="-355600" algn="l" rtl="0">
              <a:lnSpc>
                <a:spcPct val="90000"/>
              </a:lnSpc>
              <a:spcBef>
                <a:spcPts val="1000"/>
              </a:spcBef>
              <a:spcAft>
                <a:spcPts val="0"/>
              </a:spcAft>
              <a:buClr>
                <a:schemeClr val="dk1"/>
              </a:buClr>
              <a:buSzPts val="2000"/>
              <a:buFont typeface="Arial"/>
              <a:buAutoNum type="arabicPeriod"/>
            </a:pPr>
            <a:r>
              <a:rPr lang="fr-FR" sz="2000" b="0" i="0" u="none" strike="noStrike" cap="none">
                <a:solidFill>
                  <a:schemeClr val="dk1"/>
                </a:solidFill>
                <a:latin typeface="Arial"/>
                <a:ea typeface="Arial"/>
                <a:cs typeface="Arial"/>
                <a:sym typeface="Arial"/>
              </a:rPr>
              <a:t>Dépenses annuelles non monétaires, hors frais généraux</a:t>
            </a:r>
          </a:p>
          <a:p>
            <a:pPr marL="0" marR="0" lvl="0" indent="0" algn="l" rtl="0">
              <a:lnSpc>
                <a:spcPct val="90000"/>
              </a:lnSpc>
              <a:spcBef>
                <a:spcPts val="10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878" name="Google Shape;878;p56"/>
          <p:cNvSpPr txBox="1"/>
          <p:nvPr/>
        </p:nvSpPr>
        <p:spPr>
          <a:xfrm>
            <a:off x="105850" y="4651925"/>
            <a:ext cx="3665100" cy="400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Arial"/>
                <a:ea typeface="Arial"/>
                <a:cs typeface="Arial"/>
                <a:sym typeface="Arial"/>
              </a:rPr>
              <a:t>Important : Connecter les RH au ER</a:t>
            </a:r>
          </a:p>
        </p:txBody>
      </p:sp>
      <p:sp>
        <p:nvSpPr>
          <p:cNvPr id="879" name="Google Shape;879;p56"/>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60</a:t>
            </a:fld>
            <a:endParaRPr lang="e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3"/>
        <p:cNvGrpSpPr/>
        <p:nvPr/>
      </p:nvGrpSpPr>
      <p:grpSpPr>
        <a:xfrm>
          <a:off x="0" y="0"/>
          <a:ext cx="0" cy="0"/>
          <a:chOff x="0" y="0"/>
          <a:chExt cx="0" cy="0"/>
        </a:xfrm>
      </p:grpSpPr>
      <p:sp>
        <p:nvSpPr>
          <p:cNvPr id="884" name="Google Shape;884;p57"/>
          <p:cNvSpPr txBox="1">
            <a:spLocks noGrp="1"/>
          </p:cNvSpPr>
          <p:nvPr>
            <p:ph type="title"/>
          </p:nvPr>
        </p:nvSpPr>
        <p:spPr>
          <a:xfrm>
            <a:off x="164125" y="181375"/>
            <a:ext cx="8520600" cy="755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Éléments de données du modèle : </a:t>
            </a:r>
            <a:r>
              <a:rPr lang="fr-FR" i="1">
                <a:solidFill>
                  <a:schemeClr val="dk2"/>
                </a:solidFill>
              </a:rPr>
              <a:t>Somme des dépenses annuelles du PEPFAR, hors frais annexes</a:t>
            </a:r>
          </a:p>
        </p:txBody>
      </p:sp>
      <p:sp>
        <p:nvSpPr>
          <p:cNvPr id="885" name="Google Shape;885;p57"/>
          <p:cNvSpPr txBox="1"/>
          <p:nvPr/>
        </p:nvSpPr>
        <p:spPr>
          <a:xfrm>
            <a:off x="3205875" y="810125"/>
            <a:ext cx="5802900" cy="3264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rgbClr val="000000"/>
              </a:buClr>
              <a:buSzPts val="1600"/>
              <a:buFont typeface="Arial"/>
              <a:buNone/>
            </a:pPr>
            <a:r>
              <a:rPr lang="fr-FR" sz="1600" b="0" i="0" u="none" strike="noStrike" cap="none">
                <a:solidFill>
                  <a:schemeClr val="dk1"/>
                </a:solidFill>
                <a:latin typeface="Arial"/>
                <a:ea typeface="Arial"/>
                <a:cs typeface="Arial"/>
                <a:sym typeface="Arial"/>
              </a:rPr>
              <a:t>Saisissez le montant total dépensé pour la rémunération individuelle du personnel, à l'exclusion des dépenses accessoires et non monétaires, au cours du dernier exercice financier.</a:t>
            </a:r>
          </a:p>
          <a:p>
            <a:pPr marL="285750" marR="0" lvl="0" indent="-234950" algn="l" rtl="0">
              <a:lnSpc>
                <a:spcPct val="90000"/>
              </a:lnSpc>
              <a:spcBef>
                <a:spcPts val="100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Texte libre, numérique</a:t>
            </a:r>
          </a:p>
          <a:p>
            <a:pPr marL="285750" marR="0" lvl="0" indent="-234950" algn="l" rtl="0">
              <a:lnSpc>
                <a:spcPct val="90000"/>
              </a:lnSpc>
              <a:spcBef>
                <a:spcPts val="1000"/>
              </a:spcBef>
              <a:spcAft>
                <a:spcPts val="0"/>
              </a:spcAft>
              <a:buClr>
                <a:schemeClr val="dk1"/>
              </a:buClr>
              <a:buSzPts val="1600"/>
              <a:buFont typeface="Arial"/>
              <a:buChar char="•"/>
            </a:pPr>
            <a:r>
              <a:rPr lang="fr-FR" sz="1600" i="0" u="none" strike="noStrike" cap="none">
                <a:solidFill>
                  <a:schemeClr val="dk1"/>
                </a:solidFill>
                <a:latin typeface="Arial"/>
                <a:ea typeface="Arial"/>
                <a:cs typeface="Arial"/>
                <a:sym typeface="Arial"/>
              </a:rPr>
              <a:t>Tous les salaires, traitements, frais contractuels, allocations et autres paiements financiers versés au personnel doivent être saisis ici.</a:t>
            </a:r>
          </a:p>
          <a:p>
            <a:pPr marL="285750" marR="0" lvl="0" indent="-234950" algn="l" rtl="0">
              <a:lnSpc>
                <a:spcPct val="90000"/>
              </a:lnSpc>
              <a:spcBef>
                <a:spcPts val="100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Toutes les données sur les dépenses du PEPFAR doivent être déclarées en dollars américains (USD).</a:t>
            </a:r>
          </a:p>
          <a:p>
            <a:pPr marL="285750" marR="0" lvl="0" indent="-234950" algn="l" rtl="0">
              <a:lnSpc>
                <a:spcPct val="90000"/>
              </a:lnSpc>
              <a:spcBef>
                <a:spcPts val="1000"/>
              </a:spcBef>
              <a:spcAft>
                <a:spcPts val="0"/>
              </a:spcAft>
              <a:buClr>
                <a:schemeClr val="dk1"/>
              </a:buClr>
              <a:buSzPts val="1600"/>
              <a:buFont typeface="Arial"/>
              <a:buChar char="•"/>
            </a:pPr>
            <a:r>
              <a:rPr lang="fr-FR" sz="1600">
                <a:solidFill>
                  <a:schemeClr val="dk1"/>
                </a:solidFill>
              </a:rPr>
              <a:t>Inclure les dépenses du 1er octobre 2023 au 30 septembre 2024</a:t>
            </a:r>
          </a:p>
          <a:p>
            <a:pPr marL="0" marR="0" lvl="0" indent="0" algn="l" rtl="0">
              <a:lnSpc>
                <a:spcPct val="90000"/>
              </a:lnSpc>
              <a:spcBef>
                <a:spcPts val="10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886" name="Google Shape;886;p57"/>
          <p:cNvSpPr txBox="1"/>
          <p:nvPr/>
        </p:nvSpPr>
        <p:spPr>
          <a:xfrm>
            <a:off x="5483025" y="4580900"/>
            <a:ext cx="3269700" cy="400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Arial"/>
                <a:ea typeface="Arial"/>
                <a:cs typeface="Arial"/>
                <a:sym typeface="Arial"/>
              </a:rPr>
              <a:t>Important : Connecter les HRH au ER</a:t>
            </a:r>
          </a:p>
        </p:txBody>
      </p:sp>
      <p:sp>
        <p:nvSpPr>
          <p:cNvPr id="887" name="Google Shape;887;p57"/>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61</a:t>
            </a:fld>
            <a:endParaRPr lang="en"/>
          </a:p>
        </p:txBody>
      </p:sp>
      <p:sp>
        <p:nvSpPr>
          <p:cNvPr id="888" name="Google Shape;888;p57"/>
          <p:cNvSpPr txBox="1"/>
          <p:nvPr/>
        </p:nvSpPr>
        <p:spPr>
          <a:xfrm>
            <a:off x="477550" y="4250475"/>
            <a:ext cx="20943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889" name="Google Shape;889;p57"/>
          <p:cNvSpPr txBox="1"/>
          <p:nvPr/>
        </p:nvSpPr>
        <p:spPr>
          <a:xfrm>
            <a:off x="419650" y="39223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pic>
        <p:nvPicPr>
          <p:cNvPr id="890" name="Google Shape;890;p57"/>
          <p:cNvPicPr preferRelativeResize="0"/>
          <p:nvPr/>
        </p:nvPicPr>
        <p:blipFill>
          <a:blip r:embed="rId3">
            <a:alphaModFix/>
          </a:blip>
          <a:stretch>
            <a:fillRect/>
          </a:stretch>
        </p:blipFill>
        <p:spPr>
          <a:xfrm>
            <a:off x="60000" y="1176025"/>
            <a:ext cx="3145875" cy="13957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4"/>
        <p:cNvGrpSpPr/>
        <p:nvPr/>
      </p:nvGrpSpPr>
      <p:grpSpPr>
        <a:xfrm>
          <a:off x="0" y="0"/>
          <a:ext cx="0" cy="0"/>
          <a:chOff x="0" y="0"/>
          <a:chExt cx="0" cy="0"/>
        </a:xfrm>
      </p:grpSpPr>
      <p:sp>
        <p:nvSpPr>
          <p:cNvPr id="895" name="Google Shape;895;p58"/>
          <p:cNvSpPr txBox="1">
            <a:spLocks noGrp="1"/>
          </p:cNvSpPr>
          <p:nvPr>
            <p:ph type="title"/>
          </p:nvPr>
        </p:nvSpPr>
        <p:spPr>
          <a:xfrm>
            <a:off x="191750" y="290025"/>
            <a:ext cx="9183000" cy="57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Éléments de données du modèle : </a:t>
            </a:r>
            <a:r>
              <a:rPr lang="fr-FR" i="1" dirty="0">
                <a:solidFill>
                  <a:schemeClr val="dk2"/>
                </a:solidFill>
              </a:rPr>
              <a:t>Dépenses annexes annuelles du PEPFAR</a:t>
            </a:r>
          </a:p>
        </p:txBody>
      </p:sp>
      <p:sp>
        <p:nvSpPr>
          <p:cNvPr id="896" name="Google Shape;896;p58"/>
          <p:cNvSpPr txBox="1"/>
          <p:nvPr/>
        </p:nvSpPr>
        <p:spPr>
          <a:xfrm>
            <a:off x="3472625" y="738075"/>
            <a:ext cx="5536200" cy="32643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0"/>
              </a:spcBef>
              <a:spcAft>
                <a:spcPts val="0"/>
              </a:spcAft>
              <a:buClr>
                <a:schemeClr val="dk1"/>
              </a:buClr>
              <a:buSzPts val="1800"/>
              <a:buFont typeface="Arial"/>
              <a:buNone/>
            </a:pPr>
            <a:r>
              <a:rPr lang="fr-FR" sz="1600" b="0" i="0" u="none" strike="noStrike" cap="none">
                <a:solidFill>
                  <a:schemeClr val="dk1"/>
                </a:solidFill>
                <a:latin typeface="Arial"/>
                <a:ea typeface="Arial"/>
                <a:cs typeface="Arial"/>
                <a:sym typeface="Arial"/>
              </a:rPr>
              <a:t>Saisissez le montant total dépensé pour les avantages sociaux de chaque employé (en USD)</a:t>
            </a:r>
          </a:p>
          <a:p>
            <a:pPr marL="285750" marR="0" lvl="0" indent="-273050" algn="l" rtl="0">
              <a:lnSpc>
                <a:spcPct val="90000"/>
              </a:lnSpc>
              <a:spcBef>
                <a:spcPts val="100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Texte libre, numérique</a:t>
            </a:r>
          </a:p>
          <a:p>
            <a:pPr marL="285750" marR="0" lvl="0" indent="-273050" algn="l" rtl="0">
              <a:lnSpc>
                <a:spcPct val="90000"/>
              </a:lnSpc>
              <a:spcBef>
                <a:spcPts val="1000"/>
              </a:spcBef>
              <a:spcAft>
                <a:spcPts val="0"/>
              </a:spcAft>
              <a:buClr>
                <a:schemeClr val="dk1"/>
              </a:buClr>
              <a:buSzPts val="1600"/>
              <a:buFont typeface="Arial"/>
              <a:buChar char="•"/>
            </a:pPr>
            <a:r>
              <a:rPr lang="fr-FR" sz="1600" b="0" i="0" u="none" strike="noStrike" cap="none">
                <a:solidFill>
                  <a:schemeClr val="dk1"/>
                </a:solidFill>
                <a:latin typeface="Arial"/>
                <a:ea typeface="Arial"/>
                <a:cs typeface="Arial"/>
                <a:sym typeface="Arial"/>
              </a:rPr>
              <a:t>Les avantages sociaux doivent inclure le coût de la part de l'employeur et doivent exclure tous les avantages sociaux inclus dans le cadre d'un taux de coût indirect approuvé</a:t>
            </a:r>
          </a:p>
          <a:p>
            <a:pPr marL="285750" marR="0" lvl="0" indent="-234950" algn="l" rtl="0">
              <a:lnSpc>
                <a:spcPct val="90000"/>
              </a:lnSpc>
              <a:spcBef>
                <a:spcPts val="1000"/>
              </a:spcBef>
              <a:spcAft>
                <a:spcPts val="0"/>
              </a:spcAft>
              <a:buClr>
                <a:schemeClr val="dk1"/>
              </a:buClr>
              <a:buSzPts val="1600"/>
              <a:buFont typeface="Arial"/>
              <a:buChar char="•"/>
            </a:pPr>
            <a:r>
              <a:rPr lang="fr-FR" sz="1600">
                <a:solidFill>
                  <a:schemeClr val="dk1"/>
                </a:solidFill>
              </a:rPr>
              <a:t>Inclure les dépenses du 1er octobre 2023 au 30 septembre 2024</a:t>
            </a:r>
          </a:p>
          <a:p>
            <a:pPr marL="0" marR="0" lvl="0" indent="0" algn="l" rtl="0">
              <a:lnSpc>
                <a:spcPct val="90000"/>
              </a:lnSpc>
              <a:spcBef>
                <a:spcPts val="1000"/>
              </a:spcBef>
              <a:spcAft>
                <a:spcPts val="0"/>
              </a:spcAft>
              <a:buClr>
                <a:srgbClr val="000000"/>
              </a:buClr>
              <a:buSzPts val="1600"/>
              <a:buFont typeface="Arial"/>
              <a:buNone/>
            </a:pPr>
            <a:r>
              <a:rPr lang="fr-FR" sz="1600" b="0" i="0" u="none" strike="noStrike" cap="none">
                <a:solidFill>
                  <a:schemeClr val="dk1"/>
                </a:solidFill>
                <a:latin typeface="Arial"/>
                <a:ea typeface="Arial"/>
                <a:cs typeface="Arial"/>
                <a:sym typeface="Arial"/>
              </a:rPr>
              <a:t>Remarque : Les salaires, allocations et traitements NE DOIVENT PAS être saisis ici - seul le coût des avantages sociaux doit être inclus</a:t>
            </a:r>
          </a:p>
          <a:p>
            <a:pPr marL="0" marR="0" lvl="0" indent="0" algn="l" rtl="0">
              <a:lnSpc>
                <a:spcPct val="90000"/>
              </a:lnSpc>
              <a:spcBef>
                <a:spcPts val="100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897" name="Google Shape;897;p58"/>
          <p:cNvSpPr txBox="1"/>
          <p:nvPr/>
        </p:nvSpPr>
        <p:spPr>
          <a:xfrm>
            <a:off x="5179625" y="4659925"/>
            <a:ext cx="3466800" cy="400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Arial"/>
                <a:ea typeface="Arial"/>
                <a:cs typeface="Arial"/>
                <a:sym typeface="Arial"/>
              </a:rPr>
              <a:t>Important : Connecter les HRH au ER</a:t>
            </a:r>
          </a:p>
        </p:txBody>
      </p:sp>
      <p:sp>
        <p:nvSpPr>
          <p:cNvPr id="898" name="Google Shape;898;p5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62</a:t>
            </a:fld>
            <a:endParaRPr lang="en"/>
          </a:p>
        </p:txBody>
      </p:sp>
      <p:sp>
        <p:nvSpPr>
          <p:cNvPr id="899" name="Google Shape;899;p58"/>
          <p:cNvSpPr txBox="1"/>
          <p:nvPr/>
        </p:nvSpPr>
        <p:spPr>
          <a:xfrm>
            <a:off x="432875" y="4254275"/>
            <a:ext cx="17703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rgbClr val="000000"/>
                </a:solidFill>
                <a:latin typeface="Arial"/>
                <a:ea typeface="Arial"/>
                <a:cs typeface="Arial"/>
                <a:sym typeface="Arial"/>
              </a:rPr>
              <a:t>INCHANGÉ</a:t>
            </a:r>
          </a:p>
        </p:txBody>
      </p:sp>
      <p:sp>
        <p:nvSpPr>
          <p:cNvPr id="900" name="Google Shape;900;p58"/>
          <p:cNvSpPr txBox="1"/>
          <p:nvPr/>
        </p:nvSpPr>
        <p:spPr>
          <a:xfrm>
            <a:off x="374975" y="3926175"/>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pic>
        <p:nvPicPr>
          <p:cNvPr id="901" name="Google Shape;901;p58"/>
          <p:cNvPicPr preferRelativeResize="0"/>
          <p:nvPr/>
        </p:nvPicPr>
        <p:blipFill>
          <a:blip r:embed="rId3">
            <a:alphaModFix/>
          </a:blip>
          <a:stretch>
            <a:fillRect/>
          </a:stretch>
        </p:blipFill>
        <p:spPr>
          <a:xfrm>
            <a:off x="100525" y="1036625"/>
            <a:ext cx="3249825" cy="16454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5"/>
        <p:cNvGrpSpPr/>
        <p:nvPr/>
      </p:nvGrpSpPr>
      <p:grpSpPr>
        <a:xfrm>
          <a:off x="0" y="0"/>
          <a:ext cx="0" cy="0"/>
          <a:chOff x="0" y="0"/>
          <a:chExt cx="0" cy="0"/>
        </a:xfrm>
      </p:grpSpPr>
      <p:sp>
        <p:nvSpPr>
          <p:cNvPr id="906" name="Google Shape;906;p59"/>
          <p:cNvSpPr txBox="1">
            <a:spLocks noGrp="1"/>
          </p:cNvSpPr>
          <p:nvPr>
            <p:ph type="title"/>
          </p:nvPr>
        </p:nvSpPr>
        <p:spPr>
          <a:xfrm>
            <a:off x="156725" y="176175"/>
            <a:ext cx="90942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Aperçu des dépenses annexes annuelles du PEPFAR</a:t>
            </a:r>
          </a:p>
        </p:txBody>
      </p:sp>
      <p:graphicFrame>
        <p:nvGraphicFramePr>
          <p:cNvPr id="907" name="Google Shape;907;p59"/>
          <p:cNvGraphicFramePr/>
          <p:nvPr/>
        </p:nvGraphicFramePr>
        <p:xfrm>
          <a:off x="287107" y="1014522"/>
          <a:ext cx="8569800" cy="3652540"/>
        </p:xfrm>
        <a:graphic>
          <a:graphicData uri="http://schemas.openxmlformats.org/drawingml/2006/table">
            <a:tbl>
              <a:tblPr firstRow="1" bandRow="1">
                <a:noFill/>
                <a:tableStyleId>{4660A69D-F09F-4810-B8A5-2271D3282D96}</a:tableStyleId>
              </a:tblPr>
              <a:tblGrid>
                <a:gridCol w="4284900">
                  <a:extLst>
                    <a:ext uri="{9D8B030D-6E8A-4147-A177-3AD203B41FA5}">
                      <a16:colId xmlns:a16="http://schemas.microsoft.com/office/drawing/2014/main" val="20000"/>
                    </a:ext>
                  </a:extLst>
                </a:gridCol>
                <a:gridCol w="42849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Coûts inclus </a:t>
                      </a: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Coûts exclus</a:t>
                      </a:r>
                    </a:p>
                  </a:txBody>
                  <a:tcPr marL="91450" marR="91450" marT="45725" marB="45725"/>
                </a:tc>
                <a:extLst>
                  <a:ext uri="{0D108BD9-81ED-4DB2-BD59-A6C34878D82A}">
                    <a16:rowId xmlns:a16="http://schemas.microsoft.com/office/drawing/2014/main" val="10000"/>
                  </a:ext>
                </a:extLst>
              </a:tr>
              <a:tr h="370850">
                <a:tc>
                  <a:txBody>
                    <a:bodyPr/>
                    <a:lstStyle/>
                    <a:p>
                      <a:pPr marL="228600" marR="0" lvl="0" indent="-228600" algn="l" rtl="0">
                        <a:lnSpc>
                          <a:spcPct val="100000"/>
                        </a:lnSpc>
                        <a:spcBef>
                          <a:spcPts val="0"/>
                        </a:spcBef>
                        <a:spcAft>
                          <a:spcPts val="0"/>
                        </a:spcAft>
                        <a:buClr>
                          <a:srgbClr val="000000"/>
                        </a:buClr>
                        <a:buSzPts val="1400"/>
                        <a:buFont typeface="Arial"/>
                        <a:buChar char="●"/>
                      </a:pPr>
                      <a:r>
                        <a:rPr lang="fr-FR" sz="1400" i="0" u="none" strike="noStrike" cap="none">
                          <a:latin typeface="Arial"/>
                          <a:ea typeface="Arial"/>
                          <a:cs typeface="Arial"/>
                          <a:sym typeface="Arial"/>
                        </a:rPr>
                        <a:t>Avantages sociaux sous forme de rémunération régulière versée aux employés pendant les périodes d'absence autorisées du travail, telles que les vacances, les congés de maladie, les congés militaires. </a:t>
                      </a:r>
                    </a:p>
                    <a:p>
                      <a:pPr marL="228600" marR="0" lvl="0" indent="-228600" algn="l" rtl="0">
                        <a:lnSpc>
                          <a:spcPct val="100000"/>
                        </a:lnSpc>
                        <a:spcBef>
                          <a:spcPts val="800"/>
                        </a:spcBef>
                        <a:spcAft>
                          <a:spcPts val="0"/>
                        </a:spcAft>
                        <a:buClr>
                          <a:srgbClr val="000000"/>
                        </a:buClr>
                        <a:buSzPts val="1400"/>
                        <a:buFont typeface="Arial"/>
                        <a:buChar char="●"/>
                      </a:pPr>
                      <a:r>
                        <a:rPr lang="fr-FR" sz="1400" i="0" u="none" strike="noStrike" cap="none">
                          <a:latin typeface="Arial"/>
                          <a:ea typeface="Arial"/>
                          <a:cs typeface="Arial"/>
                          <a:sym typeface="Arial"/>
                        </a:rPr>
                        <a:t>Avantages sociaux sous forme de cotisations de l'employeur ou de dépenses pour la sécurité sociale, l'assurance des employés, l'assurance contre les accidents du travail, les coûts du régime de retraite, etc.</a:t>
                      </a:r>
                    </a:p>
                    <a:p>
                      <a:pPr marL="228600" marR="0" lvl="0" indent="-228600" algn="l" rtl="0">
                        <a:lnSpc>
                          <a:spcPct val="100000"/>
                        </a:lnSpc>
                        <a:spcBef>
                          <a:spcPts val="800"/>
                        </a:spcBef>
                        <a:spcAft>
                          <a:spcPts val="0"/>
                        </a:spcAft>
                        <a:buClr>
                          <a:srgbClr val="000000"/>
                        </a:buClr>
                        <a:buSzPts val="1400"/>
                        <a:buFont typeface="Arial"/>
                        <a:buChar char="●"/>
                      </a:pPr>
                      <a:r>
                        <a:rPr lang="fr-FR" sz="1400" i="0" u="none" strike="noStrike" cap="none">
                          <a:latin typeface="Arial"/>
                          <a:ea typeface="Arial"/>
                          <a:cs typeface="Arial"/>
                          <a:sym typeface="Arial"/>
                        </a:rPr>
                        <a:t>Autres coûts admissibles pour les avantages sociaux (voir la circulaire OMB A-122), tels que l'aide au logement et l'allocation de logement rural.</a:t>
                      </a:r>
                    </a:p>
                  </a:txBody>
                  <a:tcPr marL="91450" marR="91450" marT="45725" marB="45725"/>
                </a:tc>
                <a:tc>
                  <a:txBody>
                    <a:bodyPr/>
                    <a:lstStyle/>
                    <a:p>
                      <a:pPr marL="228600" marR="0" lvl="0" indent="-228600" algn="l" rtl="0">
                        <a:lnSpc>
                          <a:spcPct val="100000"/>
                        </a:lnSpc>
                        <a:spcBef>
                          <a:spcPts val="0"/>
                        </a:spcBef>
                        <a:spcAft>
                          <a:spcPts val="0"/>
                        </a:spcAft>
                        <a:buClr>
                          <a:srgbClr val="000000"/>
                        </a:buClr>
                        <a:buSzPts val="1400"/>
                        <a:buFont typeface="Arial"/>
                        <a:buChar char="●"/>
                      </a:pPr>
                      <a:r>
                        <a:rPr lang="fr-FR" sz="1400" i="0" u="none" strike="noStrike" cap="none">
                          <a:latin typeface="Arial"/>
                          <a:ea typeface="Arial"/>
                          <a:cs typeface="Arial"/>
                          <a:sym typeface="Arial"/>
                        </a:rPr>
                        <a:t>Les allocations, les primes en espèces, les primes ou les rémunérations basées sur les performances doivent toutes être inscrites dans la « Somme des dépenses annuelles du PEPFAR, hors frais généraux ».</a:t>
                      </a:r>
                    </a:p>
                    <a:p>
                      <a:pPr marL="228600" marR="0" lvl="0" indent="-228600" algn="l" rtl="0">
                        <a:lnSpc>
                          <a:spcPct val="100000"/>
                        </a:lnSpc>
                        <a:spcBef>
                          <a:spcPts val="800"/>
                        </a:spcBef>
                        <a:spcAft>
                          <a:spcPts val="0"/>
                        </a:spcAft>
                        <a:buClr>
                          <a:srgbClr val="000000"/>
                        </a:buClr>
                        <a:buSzPts val="1400"/>
                        <a:buFont typeface="Arial"/>
                        <a:buChar char="●"/>
                      </a:pPr>
                      <a:r>
                        <a:rPr lang="fr-FR" sz="1400" i="0" u="none" strike="noStrike" cap="none">
                          <a:latin typeface="Arial"/>
                          <a:ea typeface="Arial"/>
                          <a:cs typeface="Arial"/>
                          <a:sym typeface="Arial"/>
                        </a:rPr>
                        <a:t>Le financement du PEPFAR pour la construction ou la rénovation de logements pour les professionnels de la santé, même s'il remplace une allocation de logement pour obtenir un logement sur le marché, ne doit pas être inclus dans l'inventaire des HRH.</a:t>
                      </a:r>
                    </a:p>
                    <a:p>
                      <a:pPr marL="228600" marR="0" lvl="0" indent="-228600" algn="l" rtl="0">
                        <a:lnSpc>
                          <a:spcPct val="100000"/>
                        </a:lnSpc>
                        <a:spcBef>
                          <a:spcPts val="800"/>
                        </a:spcBef>
                        <a:spcAft>
                          <a:spcPts val="0"/>
                        </a:spcAft>
                        <a:buClr>
                          <a:srgbClr val="000000"/>
                        </a:buClr>
                        <a:buSzPts val="1400"/>
                        <a:buFont typeface="Arial"/>
                        <a:buChar char="●"/>
                      </a:pPr>
                      <a:r>
                        <a:rPr lang="fr-FR" sz="1400" i="0" u="none" strike="noStrike" cap="none">
                          <a:latin typeface="Arial"/>
                          <a:ea typeface="Arial"/>
                          <a:cs typeface="Arial"/>
                          <a:sym typeface="Arial"/>
                        </a:rPr>
                        <a:t>Les coûts des avantages sociaux classés comme indirects </a:t>
                      </a:r>
                    </a:p>
                  </a:txBody>
                  <a:tcPr marL="91450" marR="91450" marT="45725" marB="45725"/>
                </a:tc>
                <a:extLst>
                  <a:ext uri="{0D108BD9-81ED-4DB2-BD59-A6C34878D82A}">
                    <a16:rowId xmlns:a16="http://schemas.microsoft.com/office/drawing/2014/main" val="10001"/>
                  </a:ext>
                </a:extLst>
              </a:tr>
            </a:tbl>
          </a:graphicData>
        </a:graphic>
      </p:graphicFrame>
      <p:sp>
        <p:nvSpPr>
          <p:cNvPr id="908" name="Google Shape;908;p59"/>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63</a:t>
            </a:fld>
            <a:endParaRPr lang="e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2"/>
        <p:cNvGrpSpPr/>
        <p:nvPr/>
      </p:nvGrpSpPr>
      <p:grpSpPr>
        <a:xfrm>
          <a:off x="0" y="0"/>
          <a:ext cx="0" cy="0"/>
          <a:chOff x="0" y="0"/>
          <a:chExt cx="0" cy="0"/>
        </a:xfrm>
      </p:grpSpPr>
      <p:sp>
        <p:nvSpPr>
          <p:cNvPr id="913" name="Google Shape;913;p60"/>
          <p:cNvSpPr txBox="1">
            <a:spLocks noGrp="1"/>
          </p:cNvSpPr>
          <p:nvPr>
            <p:ph type="title"/>
          </p:nvPr>
        </p:nvSpPr>
        <p:spPr>
          <a:xfrm>
            <a:off x="67925" y="260775"/>
            <a:ext cx="91830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Éléments de données du modèle : </a:t>
            </a:r>
            <a:r>
              <a:rPr lang="fr-FR" i="1">
                <a:solidFill>
                  <a:schemeClr val="dk2"/>
                </a:solidFill>
              </a:rPr>
              <a:t>Dépenses non monétaires annuelles du PEPFAR, hors frais annexes (en USD)</a:t>
            </a:r>
          </a:p>
        </p:txBody>
      </p:sp>
      <p:sp>
        <p:nvSpPr>
          <p:cNvPr id="914" name="Google Shape;914;p60"/>
          <p:cNvSpPr txBox="1"/>
          <p:nvPr/>
        </p:nvSpPr>
        <p:spPr>
          <a:xfrm>
            <a:off x="4388475" y="591025"/>
            <a:ext cx="4632900" cy="3928225"/>
          </a:xfrm>
          <a:prstGeom prst="rect">
            <a:avLst/>
          </a:prstGeom>
          <a:noFill/>
          <a:ln>
            <a:noFill/>
          </a:ln>
        </p:spPr>
        <p:txBody>
          <a:bodyPr spcFirstLastPara="1" wrap="square" lIns="91425" tIns="91425" rIns="91425" bIns="91425" anchor="t" anchorCtr="0">
            <a:spAutoFit/>
          </a:bodyPr>
          <a:lstStyle/>
          <a:p>
            <a:pPr marL="457200" marR="0" lvl="0" indent="-330200" algn="l" rtl="0">
              <a:lnSpc>
                <a:spcPct val="90000"/>
              </a:lnSpc>
              <a:spcBef>
                <a:spcPts val="1000"/>
              </a:spcBef>
              <a:spcAft>
                <a:spcPts val="0"/>
              </a:spcAft>
              <a:buClr>
                <a:schemeClr val="dk1"/>
              </a:buClr>
              <a:buSzPts val="1600"/>
              <a:buFont typeface="Arial"/>
              <a:buChar char="●"/>
            </a:pPr>
            <a:r>
              <a:rPr lang="fr-FR" b="0" i="0" u="none" strike="noStrike" cap="none" dirty="0">
                <a:solidFill>
                  <a:schemeClr val="dk1"/>
                </a:solidFill>
                <a:latin typeface="Arial"/>
                <a:ea typeface="Arial"/>
                <a:cs typeface="Arial"/>
                <a:sym typeface="Arial"/>
              </a:rPr>
              <a:t>Saisissez le montant total dépensé en dépenses non monétaires, hors frais annexes (en USD)</a:t>
            </a:r>
          </a:p>
          <a:p>
            <a:pPr marL="457200" marR="0" lvl="0" indent="-330200" algn="l" rtl="0">
              <a:lnSpc>
                <a:spcPct val="90000"/>
              </a:lnSpc>
              <a:spcBef>
                <a:spcPts val="1000"/>
              </a:spcBef>
              <a:spcAft>
                <a:spcPts val="0"/>
              </a:spcAft>
              <a:buClr>
                <a:schemeClr val="dk1"/>
              </a:buClr>
              <a:buSzPts val="1600"/>
              <a:buFont typeface="Arial"/>
              <a:buChar char="●"/>
            </a:pPr>
            <a:r>
              <a:rPr lang="fr-FR" i="0" u="none" strike="noStrike" cap="none" dirty="0">
                <a:solidFill>
                  <a:schemeClr val="dk1"/>
                </a:solidFill>
                <a:latin typeface="Arial"/>
                <a:ea typeface="Arial"/>
                <a:cs typeface="Arial"/>
                <a:sym typeface="Arial"/>
              </a:rPr>
              <a:t>Ce champ vise à mieux saisir les personnes sur lesquelles le PEPFAR s'appuie pour mettre en œuvre les activités du programme, mais qui ne reçoivent pas de compensation monétaire (c'est-à-dire un salaire ou une allocation)</a:t>
            </a:r>
          </a:p>
          <a:p>
            <a:pPr marL="457200" marR="0" lvl="0" indent="-330200" algn="l" rtl="0">
              <a:lnSpc>
                <a:spcPct val="90000"/>
              </a:lnSpc>
              <a:spcBef>
                <a:spcPts val="1000"/>
              </a:spcBef>
              <a:spcAft>
                <a:spcPts val="0"/>
              </a:spcAft>
              <a:buClr>
                <a:schemeClr val="dk1"/>
              </a:buClr>
              <a:buSzPts val="1600"/>
              <a:buFont typeface="Arial"/>
              <a:buChar char="●"/>
            </a:pPr>
            <a:r>
              <a:rPr lang="fr-FR" i="0" u="none" strike="noStrike" cap="none" dirty="0">
                <a:solidFill>
                  <a:schemeClr val="dk1"/>
                </a:solidFill>
                <a:latin typeface="Arial"/>
                <a:ea typeface="Arial"/>
                <a:cs typeface="Arial"/>
                <a:sym typeface="Arial"/>
              </a:rPr>
              <a:t>Cela peut inclure le personnel non rémunéré tel que les bénévoles qui ne reçoivent pas de salaire/allocation, mais reçoivent à la place des articles ménagers, des cartes téléphoniques, des vêtements, etc. pour leur usage personnel</a:t>
            </a:r>
          </a:p>
          <a:p>
            <a:pPr marL="457200" marR="0" lvl="0" indent="-330200" algn="l" rtl="0">
              <a:lnSpc>
                <a:spcPct val="90000"/>
              </a:lnSpc>
              <a:spcBef>
                <a:spcPts val="1000"/>
              </a:spcBef>
              <a:spcAft>
                <a:spcPts val="0"/>
              </a:spcAft>
              <a:buClr>
                <a:schemeClr val="dk1"/>
              </a:buClr>
              <a:buSzPts val="1600"/>
              <a:buFont typeface="Arial"/>
              <a:buChar char="●"/>
            </a:pPr>
            <a:r>
              <a:rPr lang="fr-FR" i="0" u="none" strike="noStrike" cap="none" dirty="0">
                <a:solidFill>
                  <a:schemeClr val="dk1"/>
                </a:solidFill>
                <a:latin typeface="Arial"/>
                <a:ea typeface="Arial"/>
                <a:cs typeface="Arial"/>
                <a:sym typeface="Arial"/>
              </a:rPr>
              <a:t>Cela n'inclut PAS les fournitures, l'équipement ou d'autres ressources nécessaires à l'accomplissement des tâches du poste</a:t>
            </a:r>
          </a:p>
          <a:p>
            <a:pPr marL="0" marR="0" lvl="0" indent="0" algn="l" rtl="0">
              <a:lnSpc>
                <a:spcPct val="90000"/>
              </a:lnSpc>
              <a:spcBef>
                <a:spcPts val="1000"/>
              </a:spcBef>
              <a:spcAft>
                <a:spcPts val="0"/>
              </a:spcAft>
              <a:buClr>
                <a:srgbClr val="000000"/>
              </a:buClr>
              <a:buSzPts val="1600"/>
              <a:buFont typeface="Arial"/>
              <a:buNone/>
            </a:pPr>
            <a:endParaRPr b="0" i="0" u="none" strike="noStrike" cap="none" dirty="0">
              <a:solidFill>
                <a:schemeClr val="dk1"/>
              </a:solidFill>
              <a:latin typeface="Arial"/>
              <a:ea typeface="Arial"/>
              <a:cs typeface="Arial"/>
              <a:sym typeface="Arial"/>
            </a:endParaRPr>
          </a:p>
        </p:txBody>
      </p:sp>
      <p:sp>
        <p:nvSpPr>
          <p:cNvPr id="915" name="Google Shape;915;p60"/>
          <p:cNvSpPr txBox="1"/>
          <p:nvPr/>
        </p:nvSpPr>
        <p:spPr>
          <a:xfrm>
            <a:off x="5403575" y="4659925"/>
            <a:ext cx="3191400" cy="4002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1" u="none" strike="noStrike" cap="none">
                <a:solidFill>
                  <a:srgbClr val="000000"/>
                </a:solidFill>
                <a:latin typeface="Arial"/>
                <a:ea typeface="Arial"/>
                <a:cs typeface="Arial"/>
                <a:sym typeface="Arial"/>
              </a:rPr>
              <a:t>Important : Connecter les HRH au ER</a:t>
            </a:r>
          </a:p>
        </p:txBody>
      </p:sp>
      <p:sp>
        <p:nvSpPr>
          <p:cNvPr id="916" name="Google Shape;916;p60"/>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64</a:t>
            </a:fld>
            <a:endParaRPr lang="en"/>
          </a:p>
        </p:txBody>
      </p:sp>
      <p:sp>
        <p:nvSpPr>
          <p:cNvPr id="917" name="Google Shape;917;p60"/>
          <p:cNvSpPr txBox="1"/>
          <p:nvPr/>
        </p:nvSpPr>
        <p:spPr>
          <a:xfrm>
            <a:off x="441525" y="4282200"/>
            <a:ext cx="1870200" cy="384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fr-FR" sz="1300" b="0" i="0" u="none" strike="noStrike" cap="none">
                <a:solidFill>
                  <a:schemeClr val="dk1"/>
                </a:solidFill>
                <a:latin typeface="Arial"/>
                <a:ea typeface="Arial"/>
                <a:cs typeface="Arial"/>
                <a:sym typeface="Arial"/>
              </a:rPr>
              <a:t>INCHANGÉ</a:t>
            </a:r>
          </a:p>
        </p:txBody>
      </p:sp>
      <p:sp>
        <p:nvSpPr>
          <p:cNvPr id="918" name="Google Shape;918;p60"/>
          <p:cNvSpPr txBox="1"/>
          <p:nvPr/>
        </p:nvSpPr>
        <p:spPr>
          <a:xfrm>
            <a:off x="383625" y="3954100"/>
            <a:ext cx="1062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1" u="none" strike="noStrike" cap="none">
                <a:solidFill>
                  <a:schemeClr val="dk1"/>
                </a:solidFill>
                <a:latin typeface="Arial"/>
                <a:ea typeface="Arial"/>
                <a:cs typeface="Arial"/>
                <a:sym typeface="Arial"/>
              </a:rPr>
              <a:t>Légende</a:t>
            </a:r>
          </a:p>
        </p:txBody>
      </p:sp>
      <p:pic>
        <p:nvPicPr>
          <p:cNvPr id="919" name="Google Shape;919;p60"/>
          <p:cNvPicPr preferRelativeResize="0"/>
          <p:nvPr/>
        </p:nvPicPr>
        <p:blipFill>
          <a:blip r:embed="rId3">
            <a:alphaModFix/>
          </a:blip>
          <a:stretch>
            <a:fillRect/>
          </a:stretch>
        </p:blipFill>
        <p:spPr>
          <a:xfrm>
            <a:off x="67925" y="1332725"/>
            <a:ext cx="4301975" cy="11848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3"/>
        <p:cNvGrpSpPr/>
        <p:nvPr/>
      </p:nvGrpSpPr>
      <p:grpSpPr>
        <a:xfrm>
          <a:off x="0" y="0"/>
          <a:ext cx="0" cy="0"/>
          <a:chOff x="0" y="0"/>
          <a:chExt cx="0" cy="0"/>
        </a:xfrm>
      </p:grpSpPr>
      <p:sp>
        <p:nvSpPr>
          <p:cNvPr id="924" name="Google Shape;924;p61"/>
          <p:cNvSpPr txBox="1">
            <a:spLocks noGrp="1"/>
          </p:cNvSpPr>
          <p:nvPr>
            <p:ph type="title"/>
          </p:nvPr>
        </p:nvSpPr>
        <p:spPr>
          <a:xfrm>
            <a:off x="164125" y="181375"/>
            <a:ext cx="8520600" cy="7080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Résumé du mode d'embauche et des dépenses (USD$) pour les travailleurs salariés</a:t>
            </a:r>
          </a:p>
        </p:txBody>
      </p:sp>
      <p:sp>
        <p:nvSpPr>
          <p:cNvPr id="925" name="Google Shape;925;p61"/>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65</a:t>
            </a:fld>
            <a:endParaRPr lang="en"/>
          </a:p>
        </p:txBody>
      </p:sp>
      <p:graphicFrame>
        <p:nvGraphicFramePr>
          <p:cNvPr id="926" name="Google Shape;926;p61"/>
          <p:cNvGraphicFramePr/>
          <p:nvPr>
            <p:extLst>
              <p:ext uri="{D42A27DB-BD31-4B8C-83A1-F6EECF244321}">
                <p14:modId xmlns:p14="http://schemas.microsoft.com/office/powerpoint/2010/main" val="4098238683"/>
              </p:ext>
            </p:extLst>
          </p:nvPr>
        </p:nvGraphicFramePr>
        <p:xfrm>
          <a:off x="538487" y="1005227"/>
          <a:ext cx="8067025" cy="3291710"/>
        </p:xfrm>
        <a:graphic>
          <a:graphicData uri="http://schemas.openxmlformats.org/drawingml/2006/table">
            <a:tbl>
              <a:tblPr>
                <a:noFill/>
                <a:tableStyleId>{5A7E7CD6-C929-4EC5-A59C-177CB4DFDF39}</a:tableStyleId>
              </a:tblPr>
              <a:tblGrid>
                <a:gridCol w="314725">
                  <a:extLst>
                    <a:ext uri="{9D8B030D-6E8A-4147-A177-3AD203B41FA5}">
                      <a16:colId xmlns:a16="http://schemas.microsoft.com/office/drawing/2014/main" val="20000"/>
                    </a:ext>
                  </a:extLst>
                </a:gridCol>
                <a:gridCol w="1960575">
                  <a:extLst>
                    <a:ext uri="{9D8B030D-6E8A-4147-A177-3AD203B41FA5}">
                      <a16:colId xmlns:a16="http://schemas.microsoft.com/office/drawing/2014/main" val="20001"/>
                    </a:ext>
                  </a:extLst>
                </a:gridCol>
                <a:gridCol w="912975">
                  <a:extLst>
                    <a:ext uri="{9D8B030D-6E8A-4147-A177-3AD203B41FA5}">
                      <a16:colId xmlns:a16="http://schemas.microsoft.com/office/drawing/2014/main" val="20002"/>
                    </a:ext>
                  </a:extLst>
                </a:gridCol>
                <a:gridCol w="2008350">
                  <a:extLst>
                    <a:ext uri="{9D8B030D-6E8A-4147-A177-3AD203B41FA5}">
                      <a16:colId xmlns:a16="http://schemas.microsoft.com/office/drawing/2014/main" val="20003"/>
                    </a:ext>
                  </a:extLst>
                </a:gridCol>
                <a:gridCol w="1435200">
                  <a:extLst>
                    <a:ext uri="{9D8B030D-6E8A-4147-A177-3AD203B41FA5}">
                      <a16:colId xmlns:a16="http://schemas.microsoft.com/office/drawing/2014/main" val="20004"/>
                    </a:ext>
                  </a:extLst>
                </a:gridCol>
                <a:gridCol w="1435200">
                  <a:extLst>
                    <a:ext uri="{9D8B030D-6E8A-4147-A177-3AD203B41FA5}">
                      <a16:colId xmlns:a16="http://schemas.microsoft.com/office/drawing/2014/main" val="20005"/>
                    </a:ext>
                  </a:extLst>
                </a:gridCol>
              </a:tblGrid>
              <a:tr h="609575">
                <a:tc gridSpan="2">
                  <a:txBody>
                    <a:bodyPr/>
                    <a:lstStyle/>
                    <a:p>
                      <a:pPr marL="0" marR="0" lvl="0" indent="0" algn="ctr" rtl="0">
                        <a:lnSpc>
                          <a:spcPct val="100000"/>
                        </a:lnSpc>
                        <a:spcBef>
                          <a:spcPts val="0"/>
                        </a:spcBef>
                        <a:spcAft>
                          <a:spcPts val="0"/>
                        </a:spcAft>
                        <a:buClr>
                          <a:srgbClr val="000000"/>
                        </a:buClr>
                        <a:buSzPts val="1400"/>
                        <a:buFont typeface="Arial"/>
                        <a:buNone/>
                      </a:pPr>
                      <a:r>
                        <a:rPr lang="fr-FR" sz="1200" b="1" u="none" strike="noStrike" cap="none" dirty="0">
                          <a:solidFill>
                            <a:schemeClr val="lt1"/>
                          </a:solidFill>
                          <a:latin typeface="Arial"/>
                          <a:ea typeface="Arial"/>
                          <a:cs typeface="Arial"/>
                          <a:sym typeface="Arial"/>
                        </a:rPr>
                        <a:t>Exemples de scénarios de dotation en personnel</a:t>
                      </a:r>
                    </a:p>
                  </a:txBody>
                  <a:tcPr marL="91425" marR="91425" marT="91425" marB="91425" anchor="ctr">
                    <a:solidFill>
                      <a:schemeClr val="accent3"/>
                    </a:solidFill>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b="1" u="none" strike="noStrike" cap="none" dirty="0">
                          <a:solidFill>
                            <a:schemeClr val="lt1"/>
                          </a:solidFill>
                          <a:latin typeface="Arial"/>
                          <a:ea typeface="Arial"/>
                          <a:cs typeface="Arial"/>
                          <a:sym typeface="Arial"/>
                        </a:rPr>
                        <a:t>Mode d'embauche (colonne F)</a:t>
                      </a:r>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b="1" u="none" strike="noStrike" cap="none" dirty="0">
                          <a:solidFill>
                            <a:schemeClr val="lt1"/>
                          </a:solidFill>
                          <a:latin typeface="Arial"/>
                          <a:ea typeface="Arial"/>
                          <a:cs typeface="Arial"/>
                          <a:sym typeface="Arial"/>
                        </a:rPr>
                        <a:t>Somme des dépenses annuelles du PEPFAR, hors frais annexes </a:t>
                      </a:r>
                    </a:p>
                    <a:p>
                      <a:pPr marL="0" marR="0" lvl="0" indent="0" algn="ctr" rtl="0">
                        <a:lnSpc>
                          <a:spcPct val="100000"/>
                        </a:lnSpc>
                        <a:spcBef>
                          <a:spcPts val="0"/>
                        </a:spcBef>
                        <a:spcAft>
                          <a:spcPts val="0"/>
                        </a:spcAft>
                        <a:buClr>
                          <a:srgbClr val="000000"/>
                        </a:buClr>
                        <a:buSzPts val="1400"/>
                        <a:buFont typeface="Arial"/>
                        <a:buNone/>
                      </a:pPr>
                      <a:r>
                        <a:rPr lang="fr-FR" sz="1200" b="1" u="none" strike="noStrike" cap="none" dirty="0">
                          <a:solidFill>
                            <a:schemeClr val="lt1"/>
                          </a:solidFill>
                          <a:latin typeface="Arial"/>
                          <a:ea typeface="Arial"/>
                          <a:cs typeface="Arial"/>
                          <a:sym typeface="Arial"/>
                        </a:rPr>
                        <a:t>(colonne Y)</a:t>
                      </a:r>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b="1" u="none" strike="noStrike" cap="none" dirty="0">
                          <a:solidFill>
                            <a:schemeClr val="lt1"/>
                          </a:solidFill>
                          <a:latin typeface="Arial"/>
                          <a:ea typeface="Arial"/>
                          <a:cs typeface="Arial"/>
                          <a:sym typeface="Arial"/>
                        </a:rPr>
                        <a:t>Dépenses annexes annuelles du PEPFAR (colonne Z)</a:t>
                      </a:r>
                    </a:p>
                  </a:txBody>
                  <a:tcPr marL="91425" marR="91425" marT="91425" marB="91425" anchor="ctr">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b="1" u="none" strike="noStrike" cap="none" dirty="0">
                          <a:solidFill>
                            <a:schemeClr val="lt1"/>
                          </a:solidFill>
                          <a:latin typeface="Arial"/>
                          <a:ea typeface="Arial"/>
                          <a:cs typeface="Arial"/>
                          <a:sym typeface="Arial"/>
                        </a:rPr>
                        <a:t>Dépenses non monétaires annuelles du PEPFAR</a:t>
                      </a:r>
                    </a:p>
                    <a:p>
                      <a:pPr marL="0" marR="0" lvl="0" indent="0" algn="ctr" rtl="0">
                        <a:lnSpc>
                          <a:spcPct val="100000"/>
                        </a:lnSpc>
                        <a:spcBef>
                          <a:spcPts val="0"/>
                        </a:spcBef>
                        <a:spcAft>
                          <a:spcPts val="0"/>
                        </a:spcAft>
                        <a:buClr>
                          <a:schemeClr val="dk1"/>
                        </a:buClr>
                        <a:buSzPts val="1100"/>
                        <a:buFont typeface="Arial"/>
                        <a:buNone/>
                      </a:pPr>
                      <a:r>
                        <a:rPr lang="fr-FR" sz="1200" b="1" u="none" strike="noStrike" cap="none" dirty="0">
                          <a:solidFill>
                            <a:schemeClr val="lt1"/>
                          </a:solidFill>
                          <a:latin typeface="Arial"/>
                          <a:ea typeface="Arial"/>
                          <a:cs typeface="Arial"/>
                          <a:sym typeface="Arial"/>
                        </a:rPr>
                        <a:t>(colonne AA)</a:t>
                      </a:r>
                    </a:p>
                  </a:txBody>
                  <a:tcPr marL="91425" marR="91425" marT="91425" marB="91425" anchor="ctr">
                    <a:solidFill>
                      <a:schemeClr val="accent6"/>
                    </a:solidFill>
                  </a:tcPr>
                </a:tc>
                <a:extLst>
                  <a:ext uri="{0D108BD9-81ED-4DB2-BD59-A6C34878D82A}">
                    <a16:rowId xmlns:a16="http://schemas.microsoft.com/office/drawing/2014/main" val="10000"/>
                  </a:ext>
                </a:extLst>
              </a:tr>
              <a:tr h="410425">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1</a:t>
                      </a:r>
                    </a:p>
                  </a:txBody>
                  <a:tcPr marL="91425" marR="91425" marT="91425" marB="91425"/>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Travailleur salarié</a:t>
                      </a:r>
                    </a:p>
                  </a:txBody>
                  <a:tcPr marL="91425" marR="91425" marT="91425" marB="91425" anchor="ctr"/>
                </a:tc>
                <a:tc rowSpan="3">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Salaire*</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Dépenses salariales </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Dépenses annexes</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a:t>
                      </a:r>
                    </a:p>
                  </a:txBody>
                  <a:tcPr marL="91425" marR="91425" marT="91425" marB="91425" anchor="ctr"/>
                </a:tc>
                <a:extLst>
                  <a:ext uri="{0D108BD9-81ED-4DB2-BD59-A6C34878D82A}">
                    <a16:rowId xmlns:a16="http://schemas.microsoft.com/office/drawing/2014/main" val="10001"/>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solidFill>
                            <a:schemeClr val="dk1"/>
                          </a:solidFill>
                          <a:latin typeface="Arial"/>
                          <a:ea typeface="Arial"/>
                          <a:cs typeface="Arial"/>
                          <a:sym typeface="Arial"/>
                        </a:rPr>
                        <a:t>2</a:t>
                      </a: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fr-FR" sz="1200" u="none" strike="noStrike" cap="none" dirty="0">
                          <a:solidFill>
                            <a:schemeClr val="dk1"/>
                          </a:solidFill>
                          <a:latin typeface="Arial"/>
                          <a:ea typeface="Arial"/>
                          <a:cs typeface="Arial"/>
                          <a:sym typeface="Arial"/>
                        </a:rPr>
                        <a:t>Travailleur salarié recevant une allocation supplémentaire plus petite</a:t>
                      </a:r>
                    </a:p>
                  </a:txBody>
                  <a:tcPr marL="91425" marR="91425" marT="91425" marB="91425" anchor="ctr"/>
                </a:tc>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Dépenses salariales </a:t>
                      </a:r>
                    </a:p>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a:t>
                      </a:r>
                    </a:p>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 </a:t>
                      </a:r>
                      <a:r>
                        <a:rPr lang="fr-FR" sz="1200" b="0" i="0" u="none" strike="noStrike" cap="none" noProof="0" dirty="0">
                          <a:solidFill>
                            <a:schemeClr val="dk1"/>
                          </a:solidFill>
                          <a:latin typeface="Arial"/>
                        </a:rPr>
                        <a:t>allocation supplémentaire</a:t>
                      </a:r>
                      <a:endParaRPr lang="fr-FR" sz="1200" b="0" i="0" u="none" strike="noStrike" cap="none" noProof="0" dirty="0">
                        <a:solidFill>
                          <a:schemeClr val="dk1"/>
                        </a:solidFill>
                        <a:latin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Dépenses annexes</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a:t>
                      </a:r>
                    </a:p>
                  </a:txBody>
                  <a:tcPr marL="91425" marR="91425" marT="91425" marB="91425" anchor="ctr"/>
                </a:tc>
                <a:extLst>
                  <a:ext uri="{0D108BD9-81ED-4DB2-BD59-A6C34878D82A}">
                    <a16:rowId xmlns:a16="http://schemas.microsoft.com/office/drawing/2014/main" val="10002"/>
                  </a:ext>
                </a:extLst>
              </a:tr>
              <a:tr h="822925">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solidFill>
                            <a:schemeClr val="dk1"/>
                          </a:solidFill>
                          <a:latin typeface="Arial"/>
                          <a:ea typeface="Arial"/>
                          <a:cs typeface="Arial"/>
                          <a:sym typeface="Arial"/>
                        </a:rPr>
                        <a:t>3</a:t>
                      </a:r>
                    </a:p>
                  </a:txBody>
                  <a:tcPr marL="91425" marR="91425" marT="91425" marB="91425"/>
                </a:tc>
                <a:tc>
                  <a:txBody>
                    <a:bodyPr/>
                    <a:lstStyle/>
                    <a:p>
                      <a:pPr marL="0" marR="0" lvl="0" indent="0" algn="ctr" rtl="0">
                        <a:lnSpc>
                          <a:spcPct val="100000"/>
                        </a:lnSpc>
                        <a:spcBef>
                          <a:spcPts val="0"/>
                        </a:spcBef>
                        <a:spcAft>
                          <a:spcPts val="0"/>
                        </a:spcAft>
                        <a:buClr>
                          <a:schemeClr val="dk1"/>
                        </a:buClr>
                        <a:buSzPts val="1100"/>
                        <a:buFont typeface="Arial"/>
                        <a:buNone/>
                      </a:pPr>
                      <a:r>
                        <a:rPr lang="fr-FR" sz="1200" u="none" strike="noStrike" cap="none" dirty="0">
                          <a:solidFill>
                            <a:schemeClr val="dk1"/>
                          </a:solidFill>
                          <a:latin typeface="Arial"/>
                          <a:ea typeface="Arial"/>
                          <a:cs typeface="Arial"/>
                          <a:sym typeface="Arial"/>
                        </a:rPr>
                        <a:t>Travailleur salarié recevant un montant non monétaire supplémentaire</a:t>
                      </a:r>
                    </a:p>
                  </a:txBody>
                  <a:tcPr marL="91425" marR="91425" marT="91425" marB="91425" anchor="ctr"/>
                </a:tc>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Dépenses salariales</a:t>
                      </a:r>
                    </a:p>
                    <a:p>
                      <a:pPr marL="0" marR="0" lvl="0" indent="0" algn="l" rtl="0">
                        <a:lnSpc>
                          <a:spcPct val="100000"/>
                        </a:lnSpc>
                        <a:spcBef>
                          <a:spcPts val="0"/>
                        </a:spcBef>
                        <a:spcAft>
                          <a:spcPts val="0"/>
                        </a:spcAft>
                        <a:buClr>
                          <a:schemeClr val="dk1"/>
                        </a:buClr>
                        <a:buSzPts val="1100"/>
                        <a:buFont typeface="Arial"/>
                        <a:buNone/>
                      </a:pPr>
                      <a:endParaRPr sz="12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Dépenses annexes </a:t>
                      </a:r>
                    </a:p>
                    <a:p>
                      <a:pPr marL="0" marR="0" lvl="0" indent="0" algn="l" rtl="0">
                        <a:lnSpc>
                          <a:spcPct val="100000"/>
                        </a:lnSpc>
                        <a:spcBef>
                          <a:spcPts val="0"/>
                        </a:spcBef>
                        <a:spcAft>
                          <a:spcPts val="0"/>
                        </a:spcAft>
                        <a:buClr>
                          <a:srgbClr val="000000"/>
                        </a:buClr>
                        <a:buSzPts val="1400"/>
                        <a:buFont typeface="Arial"/>
                        <a:buNone/>
                      </a:pPr>
                      <a:endParaRPr sz="1200" u="none" strike="noStrike" cap="none">
                        <a:latin typeface="Arial"/>
                        <a:ea typeface="Arial"/>
                        <a:cs typeface="Arial"/>
                        <a:sym typeface="Aria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200" u="none" strike="noStrike" cap="none" dirty="0">
                          <a:latin typeface="Arial"/>
                          <a:ea typeface="Arial"/>
                          <a:cs typeface="Arial"/>
                          <a:sym typeface="Arial"/>
                        </a:rPr>
                        <a:t>Estimation de la rémunération non monétaire</a:t>
                      </a:r>
                    </a:p>
                  </a:txBody>
                  <a:tcPr marL="91425" marR="91425" marT="91425" marB="91425" anchor="ctr"/>
                </a:tc>
                <a:extLst>
                  <a:ext uri="{0D108BD9-81ED-4DB2-BD59-A6C34878D82A}">
                    <a16:rowId xmlns:a16="http://schemas.microsoft.com/office/drawing/2014/main" val="10003"/>
                  </a:ext>
                </a:extLst>
              </a:tr>
            </a:tbl>
          </a:graphicData>
        </a:graphic>
      </p:graphicFrame>
      <p:sp>
        <p:nvSpPr>
          <p:cNvPr id="927" name="Google Shape;927;p61"/>
          <p:cNvSpPr txBox="1"/>
          <p:nvPr/>
        </p:nvSpPr>
        <p:spPr>
          <a:xfrm>
            <a:off x="558450" y="4501602"/>
            <a:ext cx="8027100" cy="61552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rgbClr val="000000"/>
                </a:solidFill>
                <a:latin typeface="Arial"/>
                <a:ea typeface="Arial"/>
                <a:cs typeface="Arial"/>
                <a:sym typeface="Arial"/>
              </a:rPr>
              <a:t>* Tous les travailleurs salariés doivent saisir un montant pour les avantages sociaux. Si le travailleur ne reçoit pas d'avantages sociaux, saisissez zéro.</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1"/>
        <p:cNvGrpSpPr/>
        <p:nvPr/>
      </p:nvGrpSpPr>
      <p:grpSpPr>
        <a:xfrm>
          <a:off x="0" y="0"/>
          <a:ext cx="0" cy="0"/>
          <a:chOff x="0" y="0"/>
          <a:chExt cx="0" cy="0"/>
        </a:xfrm>
      </p:grpSpPr>
      <p:sp>
        <p:nvSpPr>
          <p:cNvPr id="932" name="Google Shape;932;p62"/>
          <p:cNvSpPr txBox="1">
            <a:spLocks noGrp="1"/>
          </p:cNvSpPr>
          <p:nvPr>
            <p:ph type="title"/>
          </p:nvPr>
        </p:nvSpPr>
        <p:spPr>
          <a:xfrm>
            <a:off x="164125" y="181375"/>
            <a:ext cx="8520600" cy="63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solidFill>
                  <a:schemeClr val="dk2"/>
                </a:solidFill>
              </a:rPr>
              <a:t>Résumé du mode d'embauche et des dépenses (en dollars américains) pour les travailleurs contractuels</a:t>
            </a:r>
            <a:endParaRPr lang="fr-FR" u="sng" dirty="0">
              <a:solidFill>
                <a:schemeClr val="dk2"/>
              </a:solidFill>
            </a:endParaRPr>
          </a:p>
        </p:txBody>
      </p:sp>
      <p:sp>
        <p:nvSpPr>
          <p:cNvPr id="933" name="Google Shape;933;p62"/>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66</a:t>
            </a:fld>
            <a:endParaRPr lang="en"/>
          </a:p>
        </p:txBody>
      </p:sp>
      <p:graphicFrame>
        <p:nvGraphicFramePr>
          <p:cNvPr id="934" name="Google Shape;934;p62"/>
          <p:cNvGraphicFramePr/>
          <p:nvPr>
            <p:extLst>
              <p:ext uri="{D42A27DB-BD31-4B8C-83A1-F6EECF244321}">
                <p14:modId xmlns:p14="http://schemas.microsoft.com/office/powerpoint/2010/main" val="1396395507"/>
              </p:ext>
            </p:extLst>
          </p:nvPr>
        </p:nvGraphicFramePr>
        <p:xfrm>
          <a:off x="164100" y="820800"/>
          <a:ext cx="8729350" cy="4328430"/>
        </p:xfrm>
        <a:graphic>
          <a:graphicData uri="http://schemas.openxmlformats.org/drawingml/2006/table">
            <a:tbl>
              <a:tblPr>
                <a:noFill/>
                <a:tableStyleId>{5A7E7CD6-C929-4EC5-A59C-177CB4DFDF39}</a:tableStyleId>
              </a:tblPr>
              <a:tblGrid>
                <a:gridCol w="315425">
                  <a:extLst>
                    <a:ext uri="{9D8B030D-6E8A-4147-A177-3AD203B41FA5}">
                      <a16:colId xmlns:a16="http://schemas.microsoft.com/office/drawing/2014/main" val="20000"/>
                    </a:ext>
                  </a:extLst>
                </a:gridCol>
                <a:gridCol w="2460075">
                  <a:extLst>
                    <a:ext uri="{9D8B030D-6E8A-4147-A177-3AD203B41FA5}">
                      <a16:colId xmlns:a16="http://schemas.microsoft.com/office/drawing/2014/main" val="20001"/>
                    </a:ext>
                  </a:extLst>
                </a:gridCol>
                <a:gridCol w="931700">
                  <a:extLst>
                    <a:ext uri="{9D8B030D-6E8A-4147-A177-3AD203B41FA5}">
                      <a16:colId xmlns:a16="http://schemas.microsoft.com/office/drawing/2014/main" val="20002"/>
                    </a:ext>
                  </a:extLst>
                </a:gridCol>
                <a:gridCol w="1947150">
                  <a:extLst>
                    <a:ext uri="{9D8B030D-6E8A-4147-A177-3AD203B41FA5}">
                      <a16:colId xmlns:a16="http://schemas.microsoft.com/office/drawing/2014/main" val="20003"/>
                    </a:ext>
                  </a:extLst>
                </a:gridCol>
                <a:gridCol w="1537500">
                  <a:extLst>
                    <a:ext uri="{9D8B030D-6E8A-4147-A177-3AD203B41FA5}">
                      <a16:colId xmlns:a16="http://schemas.microsoft.com/office/drawing/2014/main" val="20004"/>
                    </a:ext>
                  </a:extLst>
                </a:gridCol>
                <a:gridCol w="1537500">
                  <a:extLst>
                    <a:ext uri="{9D8B030D-6E8A-4147-A177-3AD203B41FA5}">
                      <a16:colId xmlns:a16="http://schemas.microsoft.com/office/drawing/2014/main" val="20005"/>
                    </a:ext>
                  </a:extLst>
                </a:gridCol>
              </a:tblGrid>
              <a:tr h="779175">
                <a:tc gridSpan="2">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Exemples de scénarios de dotation en personnel</a:t>
                      </a:r>
                    </a:p>
                  </a:txBody>
                  <a:tcPr marL="91425" marR="91425" marT="91425" marB="91425" anchor="ctr">
                    <a:lnR w="9525" cap="flat" cmpd="sng">
                      <a:solidFill>
                        <a:srgbClr val="9E9E9E"/>
                      </a:solidFill>
                      <a:prstDash val="solid"/>
                      <a:round/>
                      <a:headEnd type="none" w="sm" len="sm"/>
                      <a:tailEnd type="none" w="sm" len="sm"/>
                    </a:lnR>
                    <a:solidFill>
                      <a:schemeClr val="accent3"/>
                    </a:solidFill>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Mode d'embauche (colonne F)</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Somme des dépenses annuelles du PEPFAR, hors frais annexes </a:t>
                      </a:r>
                    </a:p>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(colonne Y)</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Dépenses annexes annuelles du PEPFAR (colonne Z)</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Annual PEPFAR non-monetary expenditure</a:t>
                      </a:r>
                    </a:p>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(colonne AA)</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650225">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1</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Travailleur contractuel</a:t>
                      </a:r>
                    </a:p>
                  </a:txBody>
                  <a:tcPr marL="91425" marR="91425" marT="91425" marB="91425" anchor="ctr"/>
                </a:tc>
                <a:tc rowSpan="4">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Contrat</a:t>
                      </a: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Dépenses contractuelles</a:t>
                      </a: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r h="624450">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solidFill>
                            <a:schemeClr val="dk1"/>
                          </a:solidFill>
                          <a:latin typeface="Arial"/>
                          <a:ea typeface="Arial"/>
                          <a:cs typeface="Arial"/>
                          <a:sym typeface="Arial"/>
                        </a:rPr>
                        <a:t>2</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solidFill>
                            <a:schemeClr val="dk1"/>
                          </a:solidFill>
                          <a:latin typeface="Arial"/>
                          <a:ea typeface="Arial"/>
                          <a:cs typeface="Arial"/>
                          <a:sym typeface="Arial"/>
                        </a:rPr>
                        <a:t>Travailleur salarié</a:t>
                      </a:r>
                    </a:p>
                  </a:txBody>
                  <a:tcPr marL="91425" marR="91425" marT="91425" marB="91425" anchor="ctr"/>
                </a:tc>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Dépenses de bourses</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tc>
                <a:extLst>
                  <a:ext uri="{0D108BD9-81ED-4DB2-BD59-A6C34878D82A}">
                    <a16:rowId xmlns:a16="http://schemas.microsoft.com/office/drawing/2014/main" val="10002"/>
                  </a:ext>
                </a:extLst>
              </a:tr>
              <a:tr h="637350">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solidFill>
                            <a:schemeClr val="dk1"/>
                          </a:solidFill>
                          <a:latin typeface="Arial"/>
                          <a:ea typeface="Arial"/>
                          <a:cs typeface="Arial"/>
                          <a:sym typeface="Arial"/>
                        </a:rPr>
                        <a:t>3</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solidFill>
                            <a:schemeClr val="dk1"/>
                          </a:solidFill>
                          <a:latin typeface="Arial"/>
                          <a:ea typeface="Arial"/>
                          <a:cs typeface="Arial"/>
                          <a:sym typeface="Arial"/>
                        </a:rPr>
                        <a:t>Travailleur contractuel recevant des avantages sociaux</a:t>
                      </a:r>
                    </a:p>
                  </a:txBody>
                  <a:tcPr marL="91425" marR="91425" marT="91425" marB="91425" anchor="ctr"/>
                </a:tc>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Dépenses contractuelles</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Dépenses annexes</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tc>
                <a:extLst>
                  <a:ext uri="{0D108BD9-81ED-4DB2-BD59-A6C34878D82A}">
                    <a16:rowId xmlns:a16="http://schemas.microsoft.com/office/drawing/2014/main" val="10003"/>
                  </a:ext>
                </a:extLst>
              </a:tr>
              <a:tr h="981175">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4</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Travailleur rémunéré recevant une rémunération non monétaire</a:t>
                      </a:r>
                    </a:p>
                  </a:txBody>
                  <a:tcPr marL="91425" marR="91425" marT="91425" marB="91425" anchor="ctr"/>
                </a:tc>
                <a:tc v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Dépenses de bourses</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 </a:t>
                      </a:r>
                    </a:p>
                  </a:txBody>
                  <a:tcPr marL="91425" marR="91425" marT="91425" marB="91425" anchor="ctr"/>
                </a:tc>
                <a:tc>
                  <a:txBody>
                    <a:bodyPr/>
                    <a:lstStyle/>
                    <a:p>
                      <a:pPr marL="0" marR="0" lvl="0" indent="0" algn="ctr" rtl="0">
                        <a:lnSpc>
                          <a:spcPct val="100000"/>
                        </a:lnSpc>
                        <a:spcBef>
                          <a:spcPts val="0"/>
                        </a:spcBef>
                        <a:spcAft>
                          <a:spcPts val="0"/>
                        </a:spcAft>
                        <a:buClr>
                          <a:schemeClr val="dk1"/>
                        </a:buClr>
                        <a:buSzPts val="1100"/>
                        <a:buFont typeface="Arial"/>
                        <a:buNone/>
                      </a:pPr>
                      <a:r>
                        <a:rPr lang="fr-FR" sz="1400" u="none" strike="noStrike" cap="none" dirty="0">
                          <a:solidFill>
                            <a:schemeClr val="dk1"/>
                          </a:solidFill>
                          <a:latin typeface="Arial"/>
                          <a:ea typeface="Arial"/>
                          <a:cs typeface="Arial"/>
                          <a:sym typeface="Arial"/>
                        </a:rPr>
                        <a:t>Estimation de la rémunération non monétaire </a:t>
                      </a:r>
                    </a:p>
                  </a:txBody>
                  <a:tcPr marL="91425" marR="91425" marT="91425" marB="91425"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8"/>
        <p:cNvGrpSpPr/>
        <p:nvPr/>
      </p:nvGrpSpPr>
      <p:grpSpPr>
        <a:xfrm>
          <a:off x="0" y="0"/>
          <a:ext cx="0" cy="0"/>
          <a:chOff x="0" y="0"/>
          <a:chExt cx="0" cy="0"/>
        </a:xfrm>
      </p:grpSpPr>
      <p:sp>
        <p:nvSpPr>
          <p:cNvPr id="939" name="Google Shape;939;p63"/>
          <p:cNvSpPr txBox="1">
            <a:spLocks noGrp="1"/>
          </p:cNvSpPr>
          <p:nvPr>
            <p:ph type="title"/>
          </p:nvPr>
        </p:nvSpPr>
        <p:spPr>
          <a:xfrm>
            <a:off x="164125" y="181375"/>
            <a:ext cx="8520600" cy="639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b="0" dirty="0">
                <a:solidFill>
                  <a:schemeClr val="dk2"/>
                </a:solidFill>
                <a:latin typeface="Arial"/>
                <a:ea typeface="Arial"/>
                <a:cs typeface="Arial"/>
                <a:sym typeface="Arial"/>
              </a:rPr>
              <a:t>Résumé du mode d'embauche et des dépenses (en dollars américains) pour les activités non monétaires </a:t>
            </a:r>
            <a:r>
              <a:rPr lang="fr-FR" b="0" dirty="0">
                <a:solidFill>
                  <a:schemeClr val="dk2"/>
                </a:solidFill>
                <a:effectLst>
                  <a:outerShdw blurRad="38100" dist="38100" dir="2700000" algn="tl">
                    <a:srgbClr val="000000">
                      <a:alpha val="43137"/>
                    </a:srgbClr>
                  </a:outerShdw>
                </a:effectLst>
                <a:latin typeface="Arial"/>
                <a:ea typeface="Arial"/>
                <a:cs typeface="Arial"/>
                <a:sym typeface="Arial"/>
              </a:rPr>
              <a:t>UNIQUEMENT</a:t>
            </a:r>
            <a:endParaRPr lang="fr-FR" b="0" u="sng" dirty="0">
              <a:solidFill>
                <a:schemeClr val="dk2"/>
              </a:solidFill>
              <a:effectLst>
                <a:outerShdw blurRad="38100" dist="38100" dir="2700000" algn="tl">
                  <a:srgbClr val="000000">
                    <a:alpha val="43137"/>
                  </a:srgbClr>
                </a:outerShdw>
              </a:effectLst>
              <a:latin typeface="Arial"/>
              <a:ea typeface="Arial"/>
              <a:cs typeface="Arial"/>
              <a:sym typeface="Arial"/>
            </a:endParaRPr>
          </a:p>
        </p:txBody>
      </p:sp>
      <p:sp>
        <p:nvSpPr>
          <p:cNvPr id="940" name="Google Shape;940;p63"/>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67</a:t>
            </a:fld>
            <a:endParaRPr lang="en"/>
          </a:p>
        </p:txBody>
      </p:sp>
      <p:graphicFrame>
        <p:nvGraphicFramePr>
          <p:cNvPr id="941" name="Google Shape;941;p63"/>
          <p:cNvGraphicFramePr/>
          <p:nvPr>
            <p:extLst>
              <p:ext uri="{D42A27DB-BD31-4B8C-83A1-F6EECF244321}">
                <p14:modId xmlns:p14="http://schemas.microsoft.com/office/powerpoint/2010/main" val="3336707150"/>
              </p:ext>
            </p:extLst>
          </p:nvPr>
        </p:nvGraphicFramePr>
        <p:xfrm>
          <a:off x="164100" y="820800"/>
          <a:ext cx="8729350" cy="2285940"/>
        </p:xfrm>
        <a:graphic>
          <a:graphicData uri="http://schemas.openxmlformats.org/drawingml/2006/table">
            <a:tbl>
              <a:tblPr>
                <a:noFill/>
                <a:tableStyleId>{5A7E7CD6-C929-4EC5-A59C-177CB4DFDF39}</a:tableStyleId>
              </a:tblPr>
              <a:tblGrid>
                <a:gridCol w="315425">
                  <a:extLst>
                    <a:ext uri="{9D8B030D-6E8A-4147-A177-3AD203B41FA5}">
                      <a16:colId xmlns:a16="http://schemas.microsoft.com/office/drawing/2014/main" val="20000"/>
                    </a:ext>
                  </a:extLst>
                </a:gridCol>
                <a:gridCol w="2247675">
                  <a:extLst>
                    <a:ext uri="{9D8B030D-6E8A-4147-A177-3AD203B41FA5}">
                      <a16:colId xmlns:a16="http://schemas.microsoft.com/office/drawing/2014/main" val="20001"/>
                    </a:ext>
                  </a:extLst>
                </a:gridCol>
                <a:gridCol w="1326525">
                  <a:extLst>
                    <a:ext uri="{9D8B030D-6E8A-4147-A177-3AD203B41FA5}">
                      <a16:colId xmlns:a16="http://schemas.microsoft.com/office/drawing/2014/main" val="20002"/>
                    </a:ext>
                  </a:extLst>
                </a:gridCol>
                <a:gridCol w="1764725">
                  <a:extLst>
                    <a:ext uri="{9D8B030D-6E8A-4147-A177-3AD203B41FA5}">
                      <a16:colId xmlns:a16="http://schemas.microsoft.com/office/drawing/2014/main" val="20003"/>
                    </a:ext>
                  </a:extLst>
                </a:gridCol>
                <a:gridCol w="1537500">
                  <a:extLst>
                    <a:ext uri="{9D8B030D-6E8A-4147-A177-3AD203B41FA5}">
                      <a16:colId xmlns:a16="http://schemas.microsoft.com/office/drawing/2014/main" val="20004"/>
                    </a:ext>
                  </a:extLst>
                </a:gridCol>
                <a:gridCol w="1537500">
                  <a:extLst>
                    <a:ext uri="{9D8B030D-6E8A-4147-A177-3AD203B41FA5}">
                      <a16:colId xmlns:a16="http://schemas.microsoft.com/office/drawing/2014/main" val="20005"/>
                    </a:ext>
                  </a:extLst>
                </a:gridCol>
              </a:tblGrid>
              <a:tr h="779175">
                <a:tc gridSpan="2">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Exemples de scénarios de dotation en personnel</a:t>
                      </a:r>
                    </a:p>
                  </a:txBody>
                  <a:tcPr marL="91425" marR="91425" marT="91425" marB="91425" anchor="ctr">
                    <a:lnR w="9525" cap="flat" cmpd="sng">
                      <a:solidFill>
                        <a:srgbClr val="9E9E9E"/>
                      </a:solidFill>
                      <a:prstDash val="solid"/>
                      <a:round/>
                      <a:headEnd type="none" w="sm" len="sm"/>
                      <a:tailEnd type="none" w="sm" len="sm"/>
                    </a:lnR>
                    <a:solidFill>
                      <a:schemeClr val="accent3"/>
                    </a:solidFill>
                  </a:tcPr>
                </a:tc>
                <a:tc hMerge="1">
                  <a:txBody>
                    <a:bodyPr/>
                    <a:lstStyle/>
                    <a:p>
                      <a:endParaRPr lang="fr-FR"/>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Mode d'embauche (colonne F)</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Somme des dépenses annuelles du PEPFAR, hors frais annexes </a:t>
                      </a:r>
                    </a:p>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(colonne Y)</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Dépenses annexes annuelles du PEPFAR (colonne Z)</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Annual PEPFAR non-monetary Expenditure</a:t>
                      </a:r>
                    </a:p>
                    <a:p>
                      <a:pPr marL="0" marR="0" lvl="0" indent="0" algn="ctr" rtl="0">
                        <a:lnSpc>
                          <a:spcPct val="100000"/>
                        </a:lnSpc>
                        <a:spcBef>
                          <a:spcPts val="0"/>
                        </a:spcBef>
                        <a:spcAft>
                          <a:spcPts val="0"/>
                        </a:spcAft>
                        <a:buClr>
                          <a:srgbClr val="000000"/>
                        </a:buClr>
                        <a:buSzPts val="1400"/>
                        <a:buFont typeface="Arial"/>
                        <a:buNone/>
                      </a:pPr>
                      <a:r>
                        <a:rPr lang="fr-FR" sz="1400" b="1" u="none" strike="noStrike" cap="none">
                          <a:solidFill>
                            <a:schemeClr val="lt1"/>
                          </a:solidFill>
                          <a:latin typeface="Arial"/>
                          <a:ea typeface="Arial"/>
                          <a:cs typeface="Arial"/>
                          <a:sym typeface="Arial"/>
                        </a:rPr>
                        <a:t>(colonne AA)</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779150">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1</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Travailleur non-monétaire uniquement</a:t>
                      </a: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dirty="0">
                          <a:latin typeface="Arial"/>
                          <a:ea typeface="Arial"/>
                          <a:cs typeface="Arial"/>
                          <a:sym typeface="Arial"/>
                        </a:rPr>
                        <a:t>Non-monétaire uniquement</a:t>
                      </a: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fr-FR" sz="1400" u="none" strike="noStrike" cap="none">
                          <a:latin typeface="Arial"/>
                          <a:ea typeface="Arial"/>
                          <a:cs typeface="Arial"/>
                          <a:sym typeface="Arial"/>
                        </a:rPr>
                        <a:t>…</a:t>
                      </a: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chemeClr val="dk1"/>
                        </a:buClr>
                        <a:buSzPts val="1100"/>
                        <a:buFont typeface="Arial"/>
                        <a:buNone/>
                      </a:pPr>
                      <a:r>
                        <a:rPr lang="fr-FR" sz="1400" u="none" strike="noStrike" cap="none" dirty="0">
                          <a:solidFill>
                            <a:schemeClr val="dk1"/>
                          </a:solidFill>
                          <a:latin typeface="Arial"/>
                          <a:ea typeface="Arial"/>
                          <a:cs typeface="Arial"/>
                          <a:sym typeface="Arial"/>
                        </a:rPr>
                        <a:t>Estimation de la rémunération non monétaire </a:t>
                      </a:r>
                    </a:p>
                  </a:txBody>
                  <a:tcPr marL="91425" marR="91425" marT="91425" marB="91425" anchor="ctr">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45"/>
        <p:cNvGrpSpPr/>
        <p:nvPr/>
      </p:nvGrpSpPr>
      <p:grpSpPr>
        <a:xfrm>
          <a:off x="0" y="0"/>
          <a:ext cx="0" cy="0"/>
          <a:chOff x="0" y="0"/>
          <a:chExt cx="0" cy="0"/>
        </a:xfrm>
      </p:grpSpPr>
      <p:sp>
        <p:nvSpPr>
          <p:cNvPr id="946" name="Google Shape;946;p64"/>
          <p:cNvSpPr txBox="1">
            <a:spLocks noGrp="1"/>
          </p:cNvSpPr>
          <p:nvPr>
            <p:ph type="title"/>
          </p:nvPr>
        </p:nvSpPr>
        <p:spPr>
          <a:xfrm>
            <a:off x="578900" y="853475"/>
            <a:ext cx="6717300" cy="158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solidFill>
                  <a:schemeClr val="lt1"/>
                </a:solidFill>
              </a:rPr>
              <a:t>Q&amp;R</a:t>
            </a:r>
          </a:p>
          <a:p>
            <a:pPr marL="0" lvl="0" indent="0" algn="l" rtl="0">
              <a:lnSpc>
                <a:spcPct val="100000"/>
              </a:lnSpc>
              <a:spcBef>
                <a:spcPts val="0"/>
              </a:spcBef>
              <a:spcAft>
                <a:spcPts val="0"/>
              </a:spcAft>
              <a:buSzPts val="1400"/>
              <a:buNone/>
            </a:pPr>
            <a:endParaRPr sz="1800" b="0" dirty="0">
              <a:solidFill>
                <a:schemeClr val="lt1"/>
              </a:solidFill>
            </a:endParaRPr>
          </a:p>
        </p:txBody>
      </p:sp>
      <p:sp>
        <p:nvSpPr>
          <p:cNvPr id="947" name="Google Shape;947;p6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68</a:t>
            </a:fld>
            <a:endParaRPr lang="e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65"/>
          <p:cNvSpPr txBox="1">
            <a:spLocks noGrp="1"/>
          </p:cNvSpPr>
          <p:nvPr>
            <p:ph type="title"/>
          </p:nvPr>
        </p:nvSpPr>
        <p:spPr>
          <a:xfrm>
            <a:off x="454724" y="2121875"/>
            <a:ext cx="6527261" cy="2000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t>Démonstration du modèle d'inventaire HRH avec des exemples de dotation en personnel</a:t>
            </a:r>
            <a:br>
              <a:rPr lang="fr-FR" dirty="0"/>
            </a:br>
            <a:r>
              <a:rPr lang="fr-FR" sz="1800" b="0" dirty="0"/>
              <a:t>Présentateur: Tegha Dominic Mbah, ASAP II Conseiller</a:t>
            </a:r>
            <a:endParaRPr lang="fr-FR" sz="1800" b="0" dirty="0">
              <a:solidFill>
                <a:schemeClr val="lt1"/>
              </a:solidFill>
            </a:endParaRPr>
          </a:p>
        </p:txBody>
      </p:sp>
      <p:sp>
        <p:nvSpPr>
          <p:cNvPr id="953" name="Google Shape;953;p6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69</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sp>
        <p:nvSpPr>
          <p:cNvPr id="348" name="Google Shape;348;p8"/>
          <p:cNvSpPr txBox="1">
            <a:spLocks noGrp="1"/>
          </p:cNvSpPr>
          <p:nvPr>
            <p:ph type="title"/>
          </p:nvPr>
        </p:nvSpPr>
        <p:spPr>
          <a:xfrm>
            <a:off x="67825" y="99850"/>
            <a:ext cx="85206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dk2"/>
                </a:solidFill>
              </a:rPr>
              <a:t>Format et processus de rapport de l'inventaire HRH </a:t>
            </a:r>
          </a:p>
        </p:txBody>
      </p:sp>
      <p:sp>
        <p:nvSpPr>
          <p:cNvPr id="349" name="Google Shape;349;p8"/>
          <p:cNvSpPr txBox="1">
            <a:spLocks noGrp="1"/>
          </p:cNvSpPr>
          <p:nvPr>
            <p:ph type="body" idx="1"/>
          </p:nvPr>
        </p:nvSpPr>
        <p:spPr>
          <a:xfrm>
            <a:off x="1870875" y="703800"/>
            <a:ext cx="8520600" cy="2973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600"/>
              <a:buNone/>
            </a:pPr>
            <a:endParaRPr>
              <a:solidFill>
                <a:schemeClr val="dk1"/>
              </a:solidFill>
            </a:endParaRPr>
          </a:p>
          <a:p>
            <a:pPr marL="0" lvl="0" indent="0" algn="l" rtl="0">
              <a:lnSpc>
                <a:spcPct val="115000"/>
              </a:lnSpc>
              <a:spcBef>
                <a:spcPts val="800"/>
              </a:spcBef>
              <a:spcAft>
                <a:spcPts val="800"/>
              </a:spcAft>
              <a:buSzPts val="1600"/>
              <a:buNone/>
            </a:pPr>
            <a:endParaRPr>
              <a:solidFill>
                <a:schemeClr val="dk1"/>
              </a:solidFill>
            </a:endParaRPr>
          </a:p>
        </p:txBody>
      </p:sp>
      <p:sp>
        <p:nvSpPr>
          <p:cNvPr id="350" name="Google Shape;350;p8"/>
          <p:cNvSpPr txBox="1"/>
          <p:nvPr/>
        </p:nvSpPr>
        <p:spPr>
          <a:xfrm>
            <a:off x="5671900" y="1073750"/>
            <a:ext cx="4150200" cy="431100"/>
          </a:xfrm>
          <a:prstGeom prst="rect">
            <a:avLst/>
          </a:prstGeom>
          <a:noFill/>
          <a:ln>
            <a:noFill/>
          </a:ln>
        </p:spPr>
        <p:txBody>
          <a:bodyPr spcFirstLastPara="1" wrap="square" lIns="91425" tIns="91425" rIns="91425" bIns="91425" anchor="t" anchorCtr="0">
            <a:spAutoFit/>
          </a:bodyPr>
          <a:lstStyle/>
          <a:p>
            <a:pPr marL="914400" marR="0" lvl="0" indent="0" algn="l" rtl="0">
              <a:lnSpc>
                <a:spcPct val="115000"/>
              </a:lnSpc>
              <a:spcBef>
                <a:spcPts val="0"/>
              </a:spcBef>
              <a:spcAft>
                <a:spcPts val="80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pic>
        <p:nvPicPr>
          <p:cNvPr id="351" name="Google Shape;351;p8"/>
          <p:cNvPicPr preferRelativeResize="0"/>
          <p:nvPr/>
        </p:nvPicPr>
        <p:blipFill rotWithShape="1">
          <a:blip r:embed="rId3">
            <a:alphaModFix/>
          </a:blip>
          <a:srcRect/>
          <a:stretch/>
        </p:blipFill>
        <p:spPr>
          <a:xfrm>
            <a:off x="2176287" y="672557"/>
            <a:ext cx="557584" cy="557584"/>
          </a:xfrm>
          <a:prstGeom prst="rect">
            <a:avLst/>
          </a:prstGeom>
          <a:noFill/>
          <a:ln>
            <a:noFill/>
          </a:ln>
        </p:spPr>
      </p:pic>
      <p:grpSp>
        <p:nvGrpSpPr>
          <p:cNvPr id="352" name="Google Shape;352;p8"/>
          <p:cNvGrpSpPr/>
          <p:nvPr/>
        </p:nvGrpSpPr>
        <p:grpSpPr>
          <a:xfrm>
            <a:off x="67825" y="1342400"/>
            <a:ext cx="4774500" cy="3330425"/>
            <a:chOff x="-1227575" y="1190000"/>
            <a:chExt cx="4774500" cy="3330425"/>
          </a:xfrm>
        </p:grpSpPr>
        <p:sp>
          <p:nvSpPr>
            <p:cNvPr id="353" name="Google Shape;353;p8"/>
            <p:cNvSpPr/>
            <p:nvPr/>
          </p:nvSpPr>
          <p:spPr>
            <a:xfrm>
              <a:off x="-1227575" y="1190000"/>
              <a:ext cx="4774500" cy="669000"/>
            </a:xfrm>
            <a:prstGeom prst="homePlate">
              <a:avLst>
                <a:gd name="adj" fmla="val 50000"/>
              </a:avLst>
            </a:prstGeom>
            <a:solidFill>
              <a:srgbClr val="002A6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0" i="0" u="none" strike="noStrike" cap="none" dirty="0">
                  <a:solidFill>
                    <a:srgbClr val="FFFFFF"/>
                  </a:solidFill>
                  <a:latin typeface="Arial"/>
                  <a:ea typeface="Arial"/>
                  <a:cs typeface="Arial"/>
                  <a:sym typeface="Arial"/>
                </a:rPr>
                <a:t>Modèle Excel d'inventaire HRH</a:t>
              </a:r>
            </a:p>
          </p:txBody>
        </p:sp>
        <p:sp>
          <p:nvSpPr>
            <p:cNvPr id="354" name="Google Shape;354;p8"/>
            <p:cNvSpPr txBox="1"/>
            <p:nvPr/>
          </p:nvSpPr>
          <p:spPr>
            <a:xfrm>
              <a:off x="-1227575" y="1904725"/>
              <a:ext cx="4533000" cy="26157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000000"/>
                </a:buClr>
                <a:buSzPts val="1400"/>
                <a:buFont typeface="Arial"/>
                <a:buChar char="-"/>
              </a:pPr>
              <a:r>
                <a:rPr lang="fr-FR"/>
                <a:t>La version finale du modèle FY24 est actuellement disponible en téléchargement dans l'application HRH DATIM</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1 modèle par mécanisme</a:t>
              </a: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1 entrée (ligne) dans le modèle par individu </a:t>
              </a:r>
            </a:p>
            <a:p>
              <a:pPr marL="45720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Char char="-"/>
              </a:pPr>
              <a:r>
                <a:rPr lang="fr-FR" sz="1400" b="1" i="0" u="none" strike="noStrike" cap="none">
                  <a:solidFill>
                    <a:srgbClr val="000000"/>
                  </a:solidFill>
                  <a:latin typeface="Arial"/>
                  <a:ea typeface="Arial"/>
                  <a:cs typeface="Arial"/>
                  <a:sym typeface="Arial"/>
                </a:rPr>
                <a:t>Ne pas modifier le modèle HRH (par exemple, ne pas ajouter ou supprimer de colonnes)</a:t>
              </a:r>
            </a:p>
          </p:txBody>
        </p:sp>
      </p:grpSp>
      <p:grpSp>
        <p:nvGrpSpPr>
          <p:cNvPr id="355" name="Google Shape;355;p8"/>
          <p:cNvGrpSpPr/>
          <p:nvPr/>
        </p:nvGrpSpPr>
        <p:grpSpPr>
          <a:xfrm>
            <a:off x="4448725" y="1342400"/>
            <a:ext cx="4634400" cy="3482950"/>
            <a:chOff x="2944200" y="1189775"/>
            <a:chExt cx="4634400" cy="3482950"/>
          </a:xfrm>
        </p:grpSpPr>
        <p:sp>
          <p:nvSpPr>
            <p:cNvPr id="356" name="Google Shape;356;p8"/>
            <p:cNvSpPr/>
            <p:nvPr/>
          </p:nvSpPr>
          <p:spPr>
            <a:xfrm>
              <a:off x="2944200" y="1189775"/>
              <a:ext cx="4634400" cy="669000"/>
            </a:xfrm>
            <a:prstGeom prst="chevron">
              <a:avLst>
                <a:gd name="adj" fmla="val 50000"/>
              </a:avLst>
            </a:prstGeom>
            <a:solidFill>
              <a:srgbClr val="436EC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fr-FR" sz="1600" b="0" i="0" u="none" strike="noStrike" cap="none">
                  <a:solidFill>
                    <a:srgbClr val="FFFFFF"/>
                  </a:solidFill>
                  <a:latin typeface="Arial"/>
                  <a:ea typeface="Arial"/>
                  <a:cs typeface="Arial"/>
                  <a:sym typeface="Arial"/>
                </a:rPr>
                <a:t>Modèle 1) Téléchargé et 2) Soumis à DATIM</a:t>
              </a:r>
            </a:p>
          </p:txBody>
        </p:sp>
        <p:sp>
          <p:nvSpPr>
            <p:cNvPr id="357" name="Google Shape;357;p8"/>
            <p:cNvSpPr txBox="1"/>
            <p:nvPr/>
          </p:nvSpPr>
          <p:spPr>
            <a:xfrm>
              <a:off x="2944200" y="1915125"/>
              <a:ext cx="4634400" cy="2757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15000"/>
                </a:lnSpc>
                <a:spcBef>
                  <a:spcPts val="0"/>
                </a:spcBef>
                <a:spcAft>
                  <a:spcPts val="0"/>
                </a:spcAft>
                <a:buClr>
                  <a:srgbClr val="000000"/>
                </a:buClr>
                <a:buSzPts val="1400"/>
                <a:buFont typeface="Arial"/>
                <a:buChar char="-"/>
              </a:pPr>
              <a:r>
                <a:rPr lang="fr-FR" sz="1400" b="0" i="0" u="none" strike="noStrike" cap="none">
                  <a:solidFill>
                    <a:srgbClr val="000000"/>
                  </a:solidFill>
                  <a:latin typeface="Arial"/>
                  <a:ea typeface="Arial"/>
                  <a:cs typeface="Arial"/>
                  <a:sym typeface="Arial"/>
                </a:rPr>
                <a:t>Tous ceux qui soumettent ou révisent les modèles d'inventaire HRH devront demander un compte HRH DATIM </a:t>
              </a:r>
            </a:p>
            <a:p>
              <a:pPr marL="457200" marR="0" lvl="0" indent="-317500" algn="l" rtl="0">
                <a:lnSpc>
                  <a:spcPct val="115000"/>
                </a:lnSpc>
                <a:spcBef>
                  <a:spcPts val="1000"/>
                </a:spcBef>
                <a:spcAft>
                  <a:spcPts val="0"/>
                </a:spcAft>
                <a:buClr>
                  <a:srgbClr val="000000"/>
                </a:buClr>
                <a:buSzPts val="1400"/>
                <a:buFont typeface="Arial"/>
                <a:buChar char="-"/>
              </a:pPr>
              <a:r>
                <a:rPr lang="fr-FR" sz="1400" b="1" i="0" u="none" strike="noStrike" cap="none">
                  <a:solidFill>
                    <a:srgbClr val="000000"/>
                  </a:solidFill>
                  <a:latin typeface="Arial"/>
                  <a:ea typeface="Arial"/>
                  <a:cs typeface="Arial"/>
                  <a:sym typeface="Arial"/>
                </a:rPr>
                <a:t>Tous les contrôles de validation des données seront affichés lors du téléchargement dans DATIM et devront être corrigés avant que le modèle ne soit accepté.</a:t>
              </a:r>
            </a:p>
          </p:txBody>
        </p:sp>
      </p:grpSp>
      <p:pic>
        <p:nvPicPr>
          <p:cNvPr id="358" name="Google Shape;358;p8"/>
          <p:cNvPicPr preferRelativeResize="0"/>
          <p:nvPr/>
        </p:nvPicPr>
        <p:blipFill rotWithShape="1">
          <a:blip r:embed="rId4">
            <a:alphaModFix/>
          </a:blip>
          <a:srcRect/>
          <a:stretch/>
        </p:blipFill>
        <p:spPr>
          <a:xfrm>
            <a:off x="5916962" y="616650"/>
            <a:ext cx="1607885" cy="669400"/>
          </a:xfrm>
          <a:prstGeom prst="rect">
            <a:avLst/>
          </a:prstGeom>
          <a:noFill/>
          <a:ln>
            <a:noFill/>
          </a:ln>
        </p:spPr>
      </p:pic>
      <p:sp>
        <p:nvSpPr>
          <p:cNvPr id="359" name="Google Shape;359;p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7</a:t>
            </a:fld>
            <a:endParaRPr lang="en"/>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66"/>
          <p:cNvSpPr txBox="1">
            <a:spLocks noGrp="1"/>
          </p:cNvSpPr>
          <p:nvPr>
            <p:ph type="title"/>
          </p:nvPr>
        </p:nvSpPr>
        <p:spPr>
          <a:xfrm>
            <a:off x="626804" y="382560"/>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t>Scénarios de dotation en personnel</a:t>
            </a:r>
            <a:r>
              <a:rPr lang="fr-FR" b="0">
                <a:latin typeface="Arial"/>
                <a:ea typeface="Arial"/>
                <a:cs typeface="Arial"/>
                <a:sym typeface="Arial"/>
              </a:rPr>
              <a:t> </a:t>
            </a:r>
          </a:p>
        </p:txBody>
      </p:sp>
      <p:sp>
        <p:nvSpPr>
          <p:cNvPr id="959" name="Google Shape;959;p66"/>
          <p:cNvSpPr txBox="1"/>
          <p:nvPr/>
        </p:nvSpPr>
        <p:spPr>
          <a:xfrm>
            <a:off x="480625" y="899313"/>
            <a:ext cx="8334000" cy="410878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A</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Prestation de services directe dans un seul établissement</a:t>
            </a:r>
          </a:p>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B</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Prestation de services directe dans plusieurs établissements</a:t>
            </a:r>
          </a:p>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C</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Prestation de services directe au sein d'une communauté, mais pas dans un établissement</a:t>
            </a:r>
          </a:p>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D</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Conseiller en ressources humaines détaché auprès du ministère de la Santé</a:t>
            </a:r>
          </a:p>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E</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Chef de projet fournissant un soutien à la gestion/coordination du projet</a:t>
            </a:r>
          </a:p>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F</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Bénévole à temps partiel ayant reçu une rémunération non monétaire</a:t>
            </a:r>
          </a:p>
          <a:p>
            <a:pPr marL="0" marR="0" lvl="0" indent="0" algn="l" rtl="0">
              <a:lnSpc>
                <a:spcPct val="100000"/>
              </a:lnSpc>
              <a:spcBef>
                <a:spcPts val="0"/>
              </a:spcBef>
              <a:spcAft>
                <a:spcPts val="0"/>
              </a:spcAft>
              <a:buClr>
                <a:srgbClr val="000000"/>
              </a:buClr>
              <a:buSzPts val="1700"/>
              <a:buFont typeface="Arial"/>
              <a:buNone/>
            </a:pPr>
            <a:r>
              <a:rPr lang="fr-FR" sz="1700" b="1" i="0" u="none" strike="noStrike" cap="none" dirty="0">
                <a:solidFill>
                  <a:srgbClr val="3C4043"/>
                </a:solidFill>
                <a:highlight>
                  <a:schemeClr val="lt1"/>
                </a:highlight>
                <a:latin typeface="Arial"/>
                <a:ea typeface="Arial"/>
                <a:cs typeface="Arial"/>
                <a:sym typeface="Arial"/>
              </a:rPr>
              <a:t>Scénario G</a:t>
            </a:r>
          </a:p>
          <a:p>
            <a:pPr marL="285750" marR="0" lvl="0" indent="-285750" algn="l" rtl="0">
              <a:lnSpc>
                <a:spcPct val="100000"/>
              </a:lnSpc>
              <a:spcBef>
                <a:spcPts val="0"/>
              </a:spcBef>
              <a:spcAft>
                <a:spcPts val="0"/>
              </a:spcAft>
              <a:buClr>
                <a:srgbClr val="000000"/>
              </a:buClr>
              <a:buSzPts val="1700"/>
              <a:buFont typeface="Arial" panose="020B0604020202020204" pitchFamily="34" charset="0"/>
              <a:buChar char="•"/>
            </a:pPr>
            <a:r>
              <a:rPr lang="fr-FR" sz="1700" i="0" u="none" strike="noStrike" cap="none" dirty="0">
                <a:solidFill>
                  <a:srgbClr val="3C4043"/>
                </a:solidFill>
                <a:highlight>
                  <a:schemeClr val="lt1"/>
                </a:highlight>
                <a:latin typeface="Arial"/>
                <a:ea typeface="Arial"/>
                <a:cs typeface="Arial"/>
                <a:sym typeface="Arial"/>
              </a:rPr>
              <a:t>Directeur financier fournissant une administration financière</a:t>
            </a:r>
            <a:endParaRPr lang="fr-FR" sz="1700" i="0" u="none" strike="noStrike" cap="none" dirty="0">
              <a:solidFill>
                <a:srgbClr val="3C4043"/>
              </a:solidFill>
              <a:highlight>
                <a:schemeClr val="lt1"/>
              </a:highlight>
            </a:endParaRPr>
          </a:p>
        </p:txBody>
      </p:sp>
      <p:sp>
        <p:nvSpPr>
          <p:cNvPr id="960" name="Google Shape;960;p6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70</a:t>
            </a:fld>
            <a:endParaRPr lang="e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964"/>
        <p:cNvGrpSpPr/>
        <p:nvPr/>
      </p:nvGrpSpPr>
      <p:grpSpPr>
        <a:xfrm>
          <a:off x="0" y="0"/>
          <a:ext cx="0" cy="0"/>
          <a:chOff x="0" y="0"/>
          <a:chExt cx="0" cy="0"/>
        </a:xfrm>
      </p:grpSpPr>
      <p:sp>
        <p:nvSpPr>
          <p:cNvPr id="965" name="Google Shape;965;p67"/>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a:t>
            </a:r>
            <a:endParaRPr sz="1400" b="0" dirty="0">
              <a:latin typeface="Arial"/>
              <a:ea typeface="Arial"/>
              <a:cs typeface="Arial"/>
              <a:sym typeface="Arial"/>
            </a:endParaRPr>
          </a:p>
        </p:txBody>
      </p:sp>
      <p:sp>
        <p:nvSpPr>
          <p:cNvPr id="966" name="Google Shape;966;p67"/>
          <p:cNvSpPr txBox="1"/>
          <p:nvPr/>
        </p:nvSpPr>
        <p:spPr>
          <a:xfrm>
            <a:off x="353750"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dirty="0">
                <a:solidFill>
                  <a:srgbClr val="3C4043"/>
                </a:solidFill>
                <a:highlight>
                  <a:schemeClr val="lt1"/>
                </a:highlight>
                <a:latin typeface="Arial"/>
                <a:ea typeface="Arial"/>
                <a:cs typeface="Arial"/>
                <a:sym typeface="Arial"/>
              </a:rPr>
              <a:t>Scénario A : </a:t>
            </a:r>
            <a:r>
              <a:rPr lang="fr-FR" sz="1500" i="0" u="none" strike="noStrike" cap="none" dirty="0">
                <a:solidFill>
                  <a:srgbClr val="3C4043"/>
                </a:solidFill>
                <a:highlight>
                  <a:schemeClr val="lt1"/>
                </a:highlight>
                <a:latin typeface="Arial"/>
                <a:ea typeface="Arial"/>
                <a:cs typeface="Arial"/>
                <a:sym typeface="Arial"/>
              </a:rPr>
              <a:t>Prestation de services directe dans un seul établissement</a:t>
            </a:r>
            <a:endParaRPr sz="1500" i="0" u="none" strike="noStrike" cap="none" dirty="0">
              <a:solidFill>
                <a:srgbClr val="3C4043"/>
              </a:solidFill>
              <a:highlight>
                <a:schemeClr val="lt1"/>
              </a:highlight>
              <a:latin typeface="Arial"/>
              <a:ea typeface="Arial"/>
              <a:cs typeface="Arial"/>
              <a:sym typeface="Arial"/>
            </a:endParaRPr>
          </a:p>
        </p:txBody>
      </p:sp>
      <p:graphicFrame>
        <p:nvGraphicFramePr>
          <p:cNvPr id="967" name="Google Shape;967;p67"/>
          <p:cNvGraphicFramePr/>
          <p:nvPr>
            <p:extLst>
              <p:ext uri="{D42A27DB-BD31-4B8C-83A1-F6EECF244321}">
                <p14:modId xmlns:p14="http://schemas.microsoft.com/office/powerpoint/2010/main" val="1440564965"/>
              </p:ext>
            </p:extLst>
          </p:nvPr>
        </p:nvGraphicFramePr>
        <p:xfrm>
          <a:off x="4188950" y="283025"/>
          <a:ext cx="4866825" cy="4754460"/>
        </p:xfrm>
        <a:graphic>
          <a:graphicData uri="http://schemas.openxmlformats.org/drawingml/2006/table">
            <a:tbl>
              <a:tblPr>
                <a:noFill/>
                <a:tableStyleId>{5A7E7CD6-C929-4EC5-A59C-177CB4DFDF39}</a:tableStyleId>
              </a:tblPr>
              <a:tblGrid>
                <a:gridCol w="3107200">
                  <a:extLst>
                    <a:ext uri="{9D8B030D-6E8A-4147-A177-3AD203B41FA5}">
                      <a16:colId xmlns:a16="http://schemas.microsoft.com/office/drawing/2014/main" val="20000"/>
                    </a:ext>
                  </a:extLst>
                </a:gridCol>
                <a:gridCol w="175962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dirty="0">
                          <a:latin typeface="Arial"/>
                          <a:ea typeface="Arial"/>
                          <a:cs typeface="Arial"/>
                          <a:sym typeface="Arial"/>
                        </a:rPr>
                        <a:t>En-tête de colonne </a:t>
                      </a:r>
                      <a:r>
                        <a:rPr lang="fr-FR" sz="900" b="1" u="none" strike="noStrike" cap="none" dirty="0" err="1">
                          <a:latin typeface="Arial"/>
                          <a:ea typeface="Arial"/>
                          <a:cs typeface="Arial"/>
                          <a:sym typeface="Arial"/>
                        </a:rPr>
                        <a:t>HRH_Inventaire</a:t>
                      </a:r>
                      <a:endParaRPr sz="900" b="1"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492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Employé via Prime ou sous IP</a:t>
                      </a:r>
                      <a:endParaRPr sz="900" u="none" strike="noStrike" cap="none" dirty="0">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Principal</a:t>
                      </a:r>
                      <a:endParaRPr sz="900" u="none" strike="noStrike" cap="none" dirty="0">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Genre</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Feminin</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284600">
                <a:tc>
                  <a:txBody>
                    <a:bodyPr/>
                    <a:lstStyle/>
                    <a:p>
                      <a:pPr marL="0" marR="0" lvl="0" indent="0" algn="l" rtl="0">
                        <a:lnSpc>
                          <a:spcPct val="100000"/>
                        </a:lnSpc>
                        <a:spcBef>
                          <a:spcPts val="0"/>
                        </a:spcBef>
                        <a:spcAft>
                          <a:spcPts val="0"/>
                        </a:spcAft>
                        <a:buNone/>
                      </a:pPr>
                      <a:r>
                        <a:rPr lang="fr-FR" sz="900" dirty="0"/>
                        <a:t>Fournir des services DIRECTEMENT aux bénéficiaires ?</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None/>
                      </a:pPr>
                      <a:r>
                        <a:rPr lang="fr-FR" sz="900" dirty="0"/>
                        <a:t>Prestation de services directe</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Titre de l'emploi</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Clinique: </a:t>
                      </a:r>
                      <a:r>
                        <a:rPr lang="fr-FR" sz="900" b="0" i="0" u="none" strike="noStrike" cap="none" dirty="0">
                          <a:solidFill>
                            <a:schemeClr val="dk1"/>
                          </a:solidFill>
                          <a:latin typeface="Arial"/>
                          <a:ea typeface="Arial"/>
                          <a:cs typeface="Arial"/>
                          <a:sym typeface="Arial"/>
                        </a:rPr>
                        <a:t>infirmière</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4"/>
                  </a:ext>
                </a:extLst>
              </a:tr>
              <a:tr h="256300">
                <a:tc>
                  <a:txBody>
                    <a:bodyPr/>
                    <a:lstStyle/>
                    <a:p>
                      <a:pPr marL="0" marR="0" lvl="0" indent="0" algn="l" rtl="0">
                        <a:lnSpc>
                          <a:spcPct val="100000"/>
                        </a:lnSpc>
                        <a:spcBef>
                          <a:spcPts val="0"/>
                        </a:spcBef>
                        <a:spcAft>
                          <a:spcPts val="0"/>
                        </a:spcAft>
                        <a:buNone/>
                      </a:pPr>
                      <a:r>
                        <a:rPr lang="fr-FR" sz="900" dirty="0"/>
                        <a:t>Prend principalement en charge la programmation DREAMS ?</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None/>
                      </a:pPr>
                      <a:r>
                        <a:rPr lang="en" sz="900" dirty="0"/>
                        <a:t>Non</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fr-FR" sz="900" dirty="0"/>
                        <a:t>Domaine du programme principal ?</a:t>
                      </a:r>
                      <a:endParaRPr sz="9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dirty="0"/>
                        <a:t>Site  C&amp;T: General C&amp;T</a:t>
                      </a:r>
                      <a:endParaRPr sz="9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Fournit une assistance technique ?</a:t>
                      </a:r>
                      <a:endParaRPr sz="900" u="none" strike="noStrike" cap="none" dirty="0">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Mode de travail</a:t>
                      </a:r>
                      <a:endParaRPr sz="1400" u="none" strike="noStrike" cap="none" dirty="0"/>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Salaire</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8"/>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Personnel du gouvernement ou détaché auprès du ministère de la Santé</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Mois de travail au cours de l'année écoulée</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12</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FTE moyen par mois</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1.0</a:t>
                      </a: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Soutenir principalement le travail dans la communauté</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Travailler ou soutenir plusieurs sites (personnel itinérant)</a:t>
                      </a:r>
                      <a:endParaRPr sz="900"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bl>
          </a:graphicData>
        </a:graphic>
      </p:graphicFrame>
      <p:sp>
        <p:nvSpPr>
          <p:cNvPr id="968" name="Google Shape;968;p6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71</a:t>
            </a:fld>
            <a:endParaRPr/>
          </a:p>
        </p:txBody>
      </p:sp>
      <p:sp>
        <p:nvSpPr>
          <p:cNvPr id="969" name="Google Shape;969;p67"/>
          <p:cNvSpPr txBox="1"/>
          <p:nvPr/>
        </p:nvSpPr>
        <p:spPr>
          <a:xfrm>
            <a:off x="254225" y="1484925"/>
            <a:ext cx="3835200" cy="3465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Une infirmière travaille à temps plein toute l’année dans un établissement soutenu par IP. Elle a été embauchée au début de l’année pour fournir des services généraux de soins et de traitement du VIH et reçoit son salaire directement du principal partenaire de mise en œuvre. L’année dernière, on lui a demandé de consacrer une partie de son temps à se concentrer sur les tests de dépistage de la COVID-19. Ses dépenses salariales totales sur 12 mois se sont élevées à 11 000 $ et ses dépenses accessoires annuelles à 1 820 $.</a:t>
            </a:r>
            <a:endParaRPr sz="14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973"/>
        <p:cNvGrpSpPr/>
        <p:nvPr/>
      </p:nvGrpSpPr>
      <p:grpSpPr>
        <a:xfrm>
          <a:off x="0" y="0"/>
          <a:ext cx="0" cy="0"/>
          <a:chOff x="0" y="0"/>
          <a:chExt cx="0" cy="0"/>
        </a:xfrm>
      </p:grpSpPr>
      <p:sp>
        <p:nvSpPr>
          <p:cNvPr id="974" name="Google Shape;974;p68"/>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400" dirty="0"/>
              <a:t>Scénarios de dotation en personnel</a:t>
            </a:r>
            <a:endParaRPr b="0" dirty="0">
              <a:latin typeface="Arial"/>
              <a:ea typeface="Arial"/>
              <a:cs typeface="Arial"/>
              <a:sym typeface="Arial"/>
            </a:endParaRPr>
          </a:p>
        </p:txBody>
      </p:sp>
      <p:sp>
        <p:nvSpPr>
          <p:cNvPr id="975" name="Google Shape;975;p68"/>
          <p:cNvSpPr txBox="1"/>
          <p:nvPr/>
        </p:nvSpPr>
        <p:spPr>
          <a:xfrm>
            <a:off x="358700"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Scenario A: </a:t>
            </a:r>
            <a:r>
              <a:rPr lang="fr-FR" sz="1500" b="0" i="0" u="none" strike="noStrike" cap="none" dirty="0">
                <a:solidFill>
                  <a:srgbClr val="3C4043"/>
                </a:solidFill>
                <a:highlight>
                  <a:schemeClr val="lt1"/>
                </a:highlight>
                <a:latin typeface="Arial"/>
                <a:ea typeface="Arial"/>
                <a:cs typeface="Arial"/>
                <a:sym typeface="Arial"/>
              </a:rPr>
              <a:t>Prestation de services directe dans un seul établissement</a:t>
            </a:r>
            <a:endParaRPr sz="1500" b="0" i="0" u="none" strike="noStrike" cap="none" dirty="0">
              <a:solidFill>
                <a:srgbClr val="3C4043"/>
              </a:solidFill>
              <a:highlight>
                <a:schemeClr val="lt1"/>
              </a:highlight>
              <a:latin typeface="Arial"/>
              <a:ea typeface="Arial"/>
              <a:cs typeface="Arial"/>
              <a:sym typeface="Arial"/>
            </a:endParaRPr>
          </a:p>
        </p:txBody>
      </p:sp>
      <p:graphicFrame>
        <p:nvGraphicFramePr>
          <p:cNvPr id="976" name="Google Shape;976;p68"/>
          <p:cNvGraphicFramePr/>
          <p:nvPr>
            <p:extLst>
              <p:ext uri="{D42A27DB-BD31-4B8C-83A1-F6EECF244321}">
                <p14:modId xmlns:p14="http://schemas.microsoft.com/office/powerpoint/2010/main" val="1813861231"/>
              </p:ext>
            </p:extLst>
          </p:nvPr>
        </p:nvGraphicFramePr>
        <p:xfrm>
          <a:off x="4165150" y="1128500"/>
          <a:ext cx="4907875" cy="310872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a:solidFill>
                            <a:schemeClr val="dk1"/>
                          </a:solidFill>
                          <a:latin typeface="Arial"/>
                          <a:ea typeface="Arial"/>
                          <a:cs typeface="Arial"/>
                          <a:sym typeface="Arial"/>
                        </a:rPr>
                        <a:t>En-tête de colonne HRH_Inventory</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a:t>Où est basé ce poste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Niveau infranational</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Tous les SNU (jusqu'à, et y compris, FACILITY)</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Population non ciblée</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Oui</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11,000 $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1,820 $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977" name="Google Shape;977;p6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72</a:t>
            </a:fld>
            <a:endParaRPr/>
          </a:p>
        </p:txBody>
      </p:sp>
      <p:sp>
        <p:nvSpPr>
          <p:cNvPr id="978" name="Google Shape;978;p68"/>
          <p:cNvSpPr txBox="1"/>
          <p:nvPr/>
        </p:nvSpPr>
        <p:spPr>
          <a:xfrm>
            <a:off x="254225" y="1484925"/>
            <a:ext cx="3835200" cy="3465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Une infirmière travaille à temps plein toute l’année dans un établissement soutenu par IP. Elle a été embauchée au début de l’année pour fournir des services généraux de soins et de traitement du VIH et reçoit son salaire directement du principal partenaire de mise en œuvre. L’année dernière, on lui a demandé de consacrer une partie de son temps à se concentrer sur les tests de dépistage de la COVID-19. Ses dépenses salariales totales sur 12 mois se sont élevées à 11 000 $ et ses dépenses accessoires annuelles à 1 820 $.</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982"/>
        <p:cNvGrpSpPr/>
        <p:nvPr/>
      </p:nvGrpSpPr>
      <p:grpSpPr>
        <a:xfrm>
          <a:off x="0" y="0"/>
          <a:ext cx="0" cy="0"/>
          <a:chOff x="0" y="0"/>
          <a:chExt cx="0" cy="0"/>
        </a:xfrm>
      </p:grpSpPr>
      <p:sp>
        <p:nvSpPr>
          <p:cNvPr id="983" name="Google Shape;983;p69"/>
          <p:cNvSpPr txBox="1">
            <a:spLocks noGrp="1"/>
          </p:cNvSpPr>
          <p:nvPr>
            <p:ph type="title"/>
          </p:nvPr>
        </p:nvSpPr>
        <p:spPr>
          <a:xfrm>
            <a:off x="447679" y="180310"/>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a:t>
            </a:r>
            <a:endParaRPr sz="1400" b="0" dirty="0">
              <a:latin typeface="Arial"/>
              <a:ea typeface="Arial"/>
              <a:cs typeface="Arial"/>
              <a:sym typeface="Arial"/>
            </a:endParaRPr>
          </a:p>
        </p:txBody>
      </p:sp>
      <p:sp>
        <p:nvSpPr>
          <p:cNvPr id="984" name="Google Shape;984;p69"/>
          <p:cNvSpPr txBox="1"/>
          <p:nvPr/>
        </p:nvSpPr>
        <p:spPr>
          <a:xfrm>
            <a:off x="353750"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Scenario B: </a:t>
            </a:r>
            <a:r>
              <a:rPr lang="fr-FR" sz="1500" b="0" i="0" u="none" strike="noStrike" cap="none" dirty="0">
                <a:solidFill>
                  <a:srgbClr val="3C4043"/>
                </a:solidFill>
                <a:highlight>
                  <a:schemeClr val="lt1"/>
                </a:highlight>
                <a:latin typeface="Arial"/>
                <a:ea typeface="Arial"/>
                <a:cs typeface="Arial"/>
                <a:sym typeface="Arial"/>
              </a:rPr>
              <a:t>Prestation de services directe dans plusieurs établissements</a:t>
            </a:r>
            <a:endParaRPr sz="1500" b="0" i="0" u="none" strike="noStrike" cap="none" dirty="0">
              <a:solidFill>
                <a:srgbClr val="3C4043"/>
              </a:solidFill>
              <a:highlight>
                <a:schemeClr val="lt1"/>
              </a:highlight>
              <a:latin typeface="Arial"/>
              <a:ea typeface="Arial"/>
              <a:cs typeface="Arial"/>
              <a:sym typeface="Arial"/>
            </a:endParaRPr>
          </a:p>
        </p:txBody>
      </p:sp>
      <p:sp>
        <p:nvSpPr>
          <p:cNvPr id="985" name="Google Shape;985;p6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73</a:t>
            </a:fld>
            <a:endParaRPr/>
          </a:p>
        </p:txBody>
      </p:sp>
      <p:sp>
        <p:nvSpPr>
          <p:cNvPr id="986" name="Google Shape;986;p69"/>
          <p:cNvSpPr txBox="1"/>
          <p:nvPr/>
        </p:nvSpPr>
        <p:spPr>
          <a:xfrm>
            <a:off x="261300" y="1484925"/>
            <a:ext cx="3396300" cy="325316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200" b="0" i="0" u="none" strike="noStrike" cap="none" dirty="0">
                <a:solidFill>
                  <a:schemeClr val="dk1"/>
                </a:solidFill>
                <a:latin typeface="Arial"/>
                <a:ea typeface="Arial"/>
                <a:cs typeface="Arial"/>
                <a:sym typeface="Arial"/>
              </a:rPr>
              <a:t>Une infirmière fournit des services cliniques liés au VIH principalement aux femmes enceintes et allaitantes, et travaille à temps plein pour soutenir plusieurs établissements. Elle a été embauchée à la moitié de l'année. Son salaire est versé directement par le principal partenaire de mise en œuvre. Au cours de la dernière année, elle a contribué à dépister et à tester les clients pour la COVID-19 pendant une partie de son temps. Ses dépenses salariales totales au cours de la période où elle a travaillé se sont élevées à 5 500 $ et ses dépenses accessoires ont totalisé 935 $.</a:t>
            </a:r>
            <a:endParaRPr sz="1200" b="0" i="0" u="none" strike="noStrike" cap="none" dirty="0">
              <a:solidFill>
                <a:schemeClr val="dk1"/>
              </a:solidFill>
              <a:latin typeface="Arial"/>
              <a:ea typeface="Arial"/>
              <a:cs typeface="Arial"/>
              <a:sym typeface="Arial"/>
            </a:endParaRPr>
          </a:p>
        </p:txBody>
      </p:sp>
      <p:graphicFrame>
        <p:nvGraphicFramePr>
          <p:cNvPr id="987" name="Google Shape;987;p69"/>
          <p:cNvGraphicFramePr/>
          <p:nvPr>
            <p:extLst>
              <p:ext uri="{D42A27DB-BD31-4B8C-83A1-F6EECF244321}">
                <p14:modId xmlns:p14="http://schemas.microsoft.com/office/powerpoint/2010/main" val="1623366638"/>
              </p:ext>
            </p:extLst>
          </p:nvPr>
        </p:nvGraphicFramePr>
        <p:xfrm>
          <a:off x="3870125" y="388825"/>
          <a:ext cx="4866825" cy="4754460"/>
        </p:xfrm>
        <a:graphic>
          <a:graphicData uri="http://schemas.openxmlformats.org/drawingml/2006/table">
            <a:tbl>
              <a:tblPr>
                <a:noFill/>
                <a:tableStyleId>{5A7E7CD6-C929-4EC5-A59C-177CB4DFDF39}</a:tableStyleId>
              </a:tblPr>
              <a:tblGrid>
                <a:gridCol w="30249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dirty="0">
                          <a:latin typeface="Arial"/>
                          <a:ea typeface="Arial"/>
                          <a:cs typeface="Arial"/>
                          <a:sym typeface="Arial"/>
                        </a:rPr>
                        <a:t>En-tête de colonne </a:t>
                      </a:r>
                      <a:r>
                        <a:rPr lang="fr-FR" sz="900" b="1" u="none" strike="noStrike" cap="none" dirty="0" err="1">
                          <a:latin typeface="Arial"/>
                          <a:ea typeface="Arial"/>
                          <a:cs typeface="Arial"/>
                          <a:sym typeface="Arial"/>
                        </a:rPr>
                        <a:t>HRH_Inventaire</a:t>
                      </a:r>
                      <a:endParaRPr sz="900" b="1"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492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Employé par le biais d'IP principal ou secondaire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Principal</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Si c'est un secondaire, sélectionnez le nom de l'IP</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Feminin </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Sexe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Prestation de services directe</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Offrir des services DIRECTEMENT aux bénéficiaires</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Clinique : Infirmière</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Intitulé du poste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dirty="0"/>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fr-FR" sz="900" dirty="0"/>
                        <a:t>Soutient principalement la programmation DREAMS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Niveau du site : C&amp;T : Services cliniques VIH</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Domaine de programme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lvl="0" indent="0" algn="l" rtl="0">
                        <a:spcBef>
                          <a:spcPts val="0"/>
                        </a:spcBef>
                        <a:spcAft>
                          <a:spcPts val="0"/>
                        </a:spcAft>
                        <a:buClr>
                          <a:schemeClr val="dk1"/>
                        </a:buClr>
                        <a:buSzPts val="900"/>
                        <a:buFont typeface="Arial"/>
                        <a:buNone/>
                      </a:pPr>
                      <a:r>
                        <a:rPr lang="fr-FR" sz="900" dirty="0">
                          <a:solidFill>
                            <a:schemeClr val="dk1"/>
                          </a:solidFill>
                        </a:rPr>
                        <a:t>Fournit une assistance technique ?</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Salaire</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Mode d'embauche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Personnel du gouvernement ou détaché auprès du ministère de la Santé</a:t>
                      </a: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6</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Mois de travail au cours de l'année écoulée</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1.0</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FTE moyen par mois</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Soutenir principalement le travail dans la communauté</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Oui</a:t>
                      </a:r>
                      <a:endParaRPr sz="9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991"/>
        <p:cNvGrpSpPr/>
        <p:nvPr/>
      </p:nvGrpSpPr>
      <p:grpSpPr>
        <a:xfrm>
          <a:off x="0" y="0"/>
          <a:ext cx="0" cy="0"/>
          <a:chOff x="0" y="0"/>
          <a:chExt cx="0" cy="0"/>
        </a:xfrm>
      </p:grpSpPr>
      <p:sp>
        <p:nvSpPr>
          <p:cNvPr id="992" name="Google Shape;992;p70"/>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400" dirty="0"/>
              <a:t>Scénarios de dotation en personnel</a:t>
            </a:r>
            <a:endParaRPr b="0" dirty="0">
              <a:latin typeface="Arial"/>
              <a:ea typeface="Arial"/>
              <a:cs typeface="Arial"/>
              <a:sym typeface="Arial"/>
            </a:endParaRPr>
          </a:p>
        </p:txBody>
      </p:sp>
      <p:sp>
        <p:nvSpPr>
          <p:cNvPr id="993" name="Google Shape;993;p70"/>
          <p:cNvSpPr txBox="1"/>
          <p:nvPr/>
        </p:nvSpPr>
        <p:spPr>
          <a:xfrm>
            <a:off x="360825" y="838425"/>
            <a:ext cx="36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Scenario B: </a:t>
            </a:r>
            <a:r>
              <a:rPr lang="fr-FR" sz="1500" b="0" i="0" u="none" strike="noStrike" cap="none" dirty="0">
                <a:solidFill>
                  <a:srgbClr val="3C4043"/>
                </a:solidFill>
                <a:highlight>
                  <a:schemeClr val="lt1"/>
                </a:highlight>
                <a:latin typeface="Arial"/>
                <a:ea typeface="Arial"/>
                <a:cs typeface="Arial"/>
                <a:sym typeface="Arial"/>
              </a:rPr>
              <a:t>Prestation de services directe dans plusieurs établissements</a:t>
            </a:r>
            <a:endParaRPr sz="1500" b="0" i="0" u="none" strike="noStrike" cap="none" dirty="0">
              <a:solidFill>
                <a:srgbClr val="3C4043"/>
              </a:solidFill>
              <a:highlight>
                <a:schemeClr val="lt1"/>
              </a:highlight>
              <a:latin typeface="Arial"/>
              <a:ea typeface="Arial"/>
              <a:cs typeface="Arial"/>
              <a:sym typeface="Arial"/>
            </a:endParaRPr>
          </a:p>
        </p:txBody>
      </p:sp>
      <p:sp>
        <p:nvSpPr>
          <p:cNvPr id="994" name="Google Shape;994;p7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74</a:t>
            </a:fld>
            <a:endParaRPr/>
          </a:p>
        </p:txBody>
      </p:sp>
      <p:sp>
        <p:nvSpPr>
          <p:cNvPr id="995" name="Google Shape;995;p70"/>
          <p:cNvSpPr txBox="1"/>
          <p:nvPr/>
        </p:nvSpPr>
        <p:spPr>
          <a:xfrm>
            <a:off x="261300" y="1484925"/>
            <a:ext cx="3396300" cy="3253168"/>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200" b="0" i="0" u="none" strike="noStrike" cap="none" dirty="0">
                <a:solidFill>
                  <a:schemeClr val="dk1"/>
                </a:solidFill>
                <a:latin typeface="Arial"/>
                <a:ea typeface="Arial"/>
                <a:cs typeface="Arial"/>
                <a:sym typeface="Arial"/>
              </a:rPr>
              <a:t>Une infirmière fournit des services cliniques liés au VIH principalement aux femmes enceintes et allaitantes, et travaille à temps plein pour soutenir plusieurs établissements. Elle a été embauchée à la moitié de l'année. Son salaire est versé directement par le principal partenaire de mise en œuvre. Au cours de la dernière année, elle a contribué à dépister et à tester les clients pour la COVID-19 pendant une partie de son temps. Ses dépenses salariales totales au cours de la période où elle a travaillé se sont élevées à 5 500 $ et ses dépenses accessoires ont totalisé 935 $.</a:t>
            </a:r>
            <a:endParaRPr sz="1200" b="0" i="0" u="none" strike="noStrike" cap="none" dirty="0">
              <a:solidFill>
                <a:schemeClr val="dk1"/>
              </a:solidFill>
              <a:latin typeface="Arial"/>
              <a:ea typeface="Arial"/>
              <a:cs typeface="Arial"/>
              <a:sym typeface="Arial"/>
            </a:endParaRPr>
          </a:p>
        </p:txBody>
      </p:sp>
      <p:graphicFrame>
        <p:nvGraphicFramePr>
          <p:cNvPr id="996" name="Google Shape;996;p70"/>
          <p:cNvGraphicFramePr/>
          <p:nvPr>
            <p:extLst>
              <p:ext uri="{D42A27DB-BD31-4B8C-83A1-F6EECF244321}">
                <p14:modId xmlns:p14="http://schemas.microsoft.com/office/powerpoint/2010/main" val="4042096925"/>
              </p:ext>
            </p:extLst>
          </p:nvPr>
        </p:nvGraphicFramePr>
        <p:xfrm>
          <a:off x="3945825" y="1278225"/>
          <a:ext cx="4907875" cy="310872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a:solidFill>
                            <a:schemeClr val="dk1"/>
                          </a:solidFill>
                          <a:latin typeface="Arial"/>
                          <a:ea typeface="Arial"/>
                          <a:cs typeface="Arial"/>
                          <a:sym typeface="Arial"/>
                        </a:rPr>
                        <a:t>En-tête de colonne HRH_Inventory</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a:t>Où est basé ce poste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Niveau infranational</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Tous les SNU jusqu'à « Communauté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Femmes enceintes et allaitantes</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Oui</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5,500 $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935 $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Shape 1000"/>
        <p:cNvGrpSpPr/>
        <p:nvPr/>
      </p:nvGrpSpPr>
      <p:grpSpPr>
        <a:xfrm>
          <a:off x="0" y="0"/>
          <a:ext cx="0" cy="0"/>
          <a:chOff x="0" y="0"/>
          <a:chExt cx="0" cy="0"/>
        </a:xfrm>
      </p:grpSpPr>
      <p:sp>
        <p:nvSpPr>
          <p:cNvPr id="1001" name="Google Shape;1001;p71"/>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a:t>
            </a:r>
            <a:endParaRPr sz="1400" b="0" dirty="0">
              <a:latin typeface="Arial"/>
              <a:ea typeface="Arial"/>
              <a:cs typeface="Arial"/>
              <a:sym typeface="Arial"/>
            </a:endParaRPr>
          </a:p>
        </p:txBody>
      </p:sp>
      <p:sp>
        <p:nvSpPr>
          <p:cNvPr id="1002" name="Google Shape;1002;p71"/>
          <p:cNvSpPr txBox="1"/>
          <p:nvPr/>
        </p:nvSpPr>
        <p:spPr>
          <a:xfrm>
            <a:off x="353750" y="838425"/>
            <a:ext cx="36225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dirty="0">
                <a:solidFill>
                  <a:srgbClr val="3C4043"/>
                </a:solidFill>
                <a:highlight>
                  <a:schemeClr val="lt1"/>
                </a:highlight>
                <a:latin typeface="Arial"/>
                <a:ea typeface="Arial"/>
                <a:cs typeface="Arial"/>
                <a:sym typeface="Arial"/>
              </a:rPr>
              <a:t>Scénario C : </a:t>
            </a:r>
            <a:r>
              <a:rPr lang="fr-FR" sz="1500" i="0" u="none" strike="noStrike" cap="none" dirty="0">
                <a:solidFill>
                  <a:srgbClr val="3C4043"/>
                </a:solidFill>
                <a:highlight>
                  <a:schemeClr val="lt1"/>
                </a:highlight>
                <a:latin typeface="Arial"/>
                <a:ea typeface="Arial"/>
                <a:cs typeface="Arial"/>
                <a:sym typeface="Arial"/>
              </a:rPr>
              <a:t>Prestation de services directe au sein d'une communauté, mais pas dans un établissement</a:t>
            </a:r>
            <a:endParaRPr sz="1500" i="0" u="none" strike="noStrike" cap="none" dirty="0">
              <a:solidFill>
                <a:srgbClr val="3C4043"/>
              </a:solidFill>
              <a:highlight>
                <a:schemeClr val="lt1"/>
              </a:highlight>
              <a:latin typeface="Arial"/>
              <a:ea typeface="Arial"/>
              <a:cs typeface="Arial"/>
              <a:sym typeface="Arial"/>
            </a:endParaRPr>
          </a:p>
        </p:txBody>
      </p:sp>
      <p:graphicFrame>
        <p:nvGraphicFramePr>
          <p:cNvPr id="1003" name="Google Shape;1003;p71"/>
          <p:cNvGraphicFramePr/>
          <p:nvPr>
            <p:extLst>
              <p:ext uri="{D42A27DB-BD31-4B8C-83A1-F6EECF244321}">
                <p14:modId xmlns:p14="http://schemas.microsoft.com/office/powerpoint/2010/main" val="3328973032"/>
              </p:ext>
            </p:extLst>
          </p:nvPr>
        </p:nvGraphicFramePr>
        <p:xfrm>
          <a:off x="4036200" y="0"/>
          <a:ext cx="4838525" cy="5485950"/>
        </p:xfrm>
        <a:graphic>
          <a:graphicData uri="http://schemas.openxmlformats.org/drawingml/2006/table">
            <a:tbl>
              <a:tblPr>
                <a:noFill/>
                <a:tableStyleId>{5A7E7CD6-C929-4EC5-A59C-177CB4DFDF39}</a:tableStyleId>
              </a:tblPr>
              <a:tblGrid>
                <a:gridCol w="3117075">
                  <a:extLst>
                    <a:ext uri="{9D8B030D-6E8A-4147-A177-3AD203B41FA5}">
                      <a16:colId xmlns:a16="http://schemas.microsoft.com/office/drawing/2014/main" val="20000"/>
                    </a:ext>
                  </a:extLst>
                </a:gridCol>
                <a:gridCol w="1721450">
                  <a:extLst>
                    <a:ext uri="{9D8B030D-6E8A-4147-A177-3AD203B41FA5}">
                      <a16:colId xmlns:a16="http://schemas.microsoft.com/office/drawing/2014/main" val="20001"/>
                    </a:ext>
                  </a:extLst>
                </a:gridCol>
              </a:tblGrid>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dirty="0">
                          <a:latin typeface="Arial"/>
                          <a:ea typeface="Arial"/>
                          <a:cs typeface="Arial"/>
                          <a:sym typeface="Arial"/>
                        </a:rPr>
                        <a:t>En-tête de colonne </a:t>
                      </a:r>
                      <a:r>
                        <a:rPr lang="fr-FR" sz="900" b="1" u="none" strike="noStrike" cap="none" dirty="0" err="1">
                          <a:latin typeface="Arial"/>
                          <a:ea typeface="Arial"/>
                          <a:cs typeface="Arial"/>
                          <a:sym typeface="Arial"/>
                        </a:rPr>
                        <a:t>HRH_Inventaire</a:t>
                      </a:r>
                      <a:endParaRPr sz="900" b="1"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Employé par le biais d'IP principal ou secondaire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Sub IP</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Si c'est un secondaire, sélectionnez le nom de l'IP</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t>[Sub IP]</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4568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Sexe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Homme pour les rangées de personnel masculin, Femme pour les rangées de personnel féminin</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Offrir des services DIRECTEMENT aux bénéficiaires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900" dirty="0"/>
                        <a:t>Prestation de services directe</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Intitulé du poste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Auxiliaire : Conseiller laïc</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19775">
                <a:tc>
                  <a:txBody>
                    <a:bodyPr/>
                    <a:lstStyle/>
                    <a:p>
                      <a:pPr marL="0" marR="0" lvl="0" indent="0" algn="l" rtl="0">
                        <a:lnSpc>
                          <a:spcPct val="100000"/>
                        </a:lnSpc>
                        <a:spcBef>
                          <a:spcPts val="0"/>
                        </a:spcBef>
                        <a:spcAft>
                          <a:spcPts val="0"/>
                        </a:spcAft>
                        <a:buNone/>
                      </a:pPr>
                      <a:r>
                        <a:rPr lang="fr-FR" sz="900" dirty="0"/>
                        <a:t>Soutient principalement la programmation DREAMS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dirty="0"/>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Domaine de programme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Niveau du site : HTS : Tests communautaires</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319775">
                <a:tc>
                  <a:txBody>
                    <a:bodyPr/>
                    <a:lstStyle/>
                    <a:p>
                      <a:pPr marL="0" lvl="0" indent="0" algn="l" rtl="0">
                        <a:spcBef>
                          <a:spcPts val="0"/>
                        </a:spcBef>
                        <a:spcAft>
                          <a:spcPts val="0"/>
                        </a:spcAft>
                        <a:buClr>
                          <a:schemeClr val="dk1"/>
                        </a:buClr>
                        <a:buSzPts val="900"/>
                        <a:buFont typeface="Arial"/>
                        <a:buNone/>
                      </a:pPr>
                      <a:r>
                        <a:rPr lang="fr-FR" sz="900" dirty="0">
                          <a:solidFill>
                            <a:schemeClr val="dk1"/>
                          </a:solidFill>
                        </a:rPr>
                        <a:t>Fournit une assistance technique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Mode d'embauche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Contract</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Personnel du gouvernement ou détaché auprès du ministère de la Santé</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Mois de travail au cours de l'année écoulée</a:t>
                      </a: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Arial"/>
                          <a:ea typeface="Arial"/>
                          <a:cs typeface="Arial"/>
                          <a:sym typeface="Arial"/>
                        </a:rPr>
                        <a:t>6</a:t>
                      </a:r>
                      <a:endParaRPr sz="900" u="none" strike="noStrike" cap="none">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FTE moyen par mois</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1.0</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Soutenir principalement le travail dans la communauté</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Oui</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r h="3197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Travail ou soutien sur plusieurs sites (personnel itinérant)</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4"/>
                  </a:ext>
                </a:extLst>
              </a:tr>
            </a:tbl>
          </a:graphicData>
        </a:graphic>
      </p:graphicFrame>
      <p:sp>
        <p:nvSpPr>
          <p:cNvPr id="1004" name="Google Shape;1004;p71"/>
          <p:cNvSpPr txBox="1"/>
          <p:nvPr/>
        </p:nvSpPr>
        <p:spPr>
          <a:xfrm>
            <a:off x="413700" y="1484925"/>
            <a:ext cx="3396300" cy="371329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Un sous-bénéficiaire IP fournit des services de conseil avant le test, de dépistage et de conseil après le test aux jeunes femmes par le biais de tests communautaires mobiles.</a:t>
            </a:r>
          </a:p>
          <a:p>
            <a:pPr marL="0" marR="0" lvl="0" indent="0" algn="l" rtl="0">
              <a:lnSpc>
                <a:spcPct val="115000"/>
              </a:lnSpc>
              <a:spcBef>
                <a:spcPts val="1200"/>
              </a:spcBef>
              <a:spcAft>
                <a:spcPts val="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Le sous-IP embauche 10 conseillers non professionnels composés de 5 hommes et 5 femmes. Chacun des 10 membres du personnel est embauché dans le cadre de contrats qui leur versent 2 850 $ chacun pour six mois de travail à temps plein. Ce contrat ne prévoit aucune rémunération supplémentaire.</a:t>
            </a:r>
            <a:endParaRPr sz="1400" b="0" i="0" u="none" strike="noStrike" cap="none" dirty="0">
              <a:solidFill>
                <a:schemeClr val="dk1"/>
              </a:solidFill>
              <a:latin typeface="Arial"/>
              <a:ea typeface="Arial"/>
              <a:cs typeface="Arial"/>
              <a:sym typeface="Arial"/>
            </a:endParaRPr>
          </a:p>
        </p:txBody>
      </p:sp>
      <p:sp>
        <p:nvSpPr>
          <p:cNvPr id="1005" name="Google Shape;1005;p71"/>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Shape 1009"/>
        <p:cNvGrpSpPr/>
        <p:nvPr/>
      </p:nvGrpSpPr>
      <p:grpSpPr>
        <a:xfrm>
          <a:off x="0" y="0"/>
          <a:ext cx="0" cy="0"/>
          <a:chOff x="0" y="0"/>
          <a:chExt cx="0" cy="0"/>
        </a:xfrm>
      </p:grpSpPr>
      <p:sp>
        <p:nvSpPr>
          <p:cNvPr id="1010" name="Google Shape;1010;p72"/>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400" dirty="0"/>
              <a:t>Scénarios de dotation en personnel</a:t>
            </a:r>
            <a:endParaRPr b="0" dirty="0">
              <a:latin typeface="Arial"/>
              <a:ea typeface="Arial"/>
              <a:cs typeface="Arial"/>
              <a:sym typeface="Arial"/>
            </a:endParaRPr>
          </a:p>
        </p:txBody>
      </p:sp>
      <p:sp>
        <p:nvSpPr>
          <p:cNvPr id="1011" name="Google Shape;1011;p72"/>
          <p:cNvSpPr txBox="1"/>
          <p:nvPr/>
        </p:nvSpPr>
        <p:spPr>
          <a:xfrm>
            <a:off x="353750" y="752700"/>
            <a:ext cx="36225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rgbClr val="3C4043"/>
                </a:solidFill>
                <a:highlight>
                  <a:schemeClr val="lt1"/>
                </a:highlight>
                <a:latin typeface="Arial"/>
                <a:ea typeface="Arial"/>
                <a:cs typeface="Arial"/>
                <a:sym typeface="Arial"/>
              </a:rPr>
              <a:t>Scenario C: </a:t>
            </a:r>
            <a:r>
              <a:rPr lang="fr-FR" sz="1500" b="0" i="0" u="none" strike="noStrike" cap="none" dirty="0">
                <a:solidFill>
                  <a:srgbClr val="3C4043"/>
                </a:solidFill>
                <a:highlight>
                  <a:schemeClr val="lt1"/>
                </a:highlight>
                <a:latin typeface="Arial"/>
                <a:ea typeface="Arial"/>
                <a:cs typeface="Arial"/>
                <a:sym typeface="Arial"/>
              </a:rPr>
              <a:t>Prestation de services directe au sein d'une communauté, mais pas dans un établissement</a:t>
            </a:r>
            <a:endParaRPr sz="1400" b="0" i="0" u="none" strike="noStrike" cap="none" dirty="0">
              <a:solidFill>
                <a:srgbClr val="000000"/>
              </a:solidFill>
              <a:latin typeface="Arial"/>
              <a:ea typeface="Arial"/>
              <a:cs typeface="Arial"/>
              <a:sym typeface="Arial"/>
            </a:endParaRPr>
          </a:p>
        </p:txBody>
      </p:sp>
      <p:graphicFrame>
        <p:nvGraphicFramePr>
          <p:cNvPr id="1012" name="Google Shape;1012;p72"/>
          <p:cNvGraphicFramePr/>
          <p:nvPr>
            <p:extLst>
              <p:ext uri="{D42A27DB-BD31-4B8C-83A1-F6EECF244321}">
                <p14:modId xmlns:p14="http://schemas.microsoft.com/office/powerpoint/2010/main" val="4158005439"/>
              </p:ext>
            </p:extLst>
          </p:nvPr>
        </p:nvGraphicFramePr>
        <p:xfrm>
          <a:off x="4083725" y="923325"/>
          <a:ext cx="4907875" cy="324588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2634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a:solidFill>
                            <a:schemeClr val="dk1"/>
                          </a:solidFill>
                          <a:latin typeface="Arial"/>
                          <a:ea typeface="Arial"/>
                          <a:cs typeface="Arial"/>
                          <a:sym typeface="Arial"/>
                        </a:rPr>
                        <a:t>En-tête de colonne HRH_Inventory</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a:t>Où est basé ce poste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Niveau infranational</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900" u="none" strike="noStrike" cap="none" dirty="0">
                          <a:solidFill>
                            <a:schemeClr val="dk1"/>
                          </a:solidFill>
                          <a:latin typeface="Arial"/>
                          <a:ea typeface="Arial"/>
                          <a:cs typeface="Arial"/>
                          <a:sym typeface="Arial"/>
                        </a:rPr>
                        <a:t>Tous les SNU jusqu'à la colonne « Communauté »</a:t>
                      </a:r>
                      <a:endParaRPr sz="14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Les adolescentes et les jeunes femmes </a:t>
                      </a:r>
                      <a:r>
                        <a:rPr lang="en" sz="900" dirty="0"/>
                        <a:t>(AGYW)</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2,850 $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13" name="Google Shape;1013;p7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76</a:t>
            </a:fld>
            <a:endParaRPr/>
          </a:p>
        </p:txBody>
      </p:sp>
      <p:sp>
        <p:nvSpPr>
          <p:cNvPr id="1014" name="Google Shape;1014;p72"/>
          <p:cNvSpPr txBox="1"/>
          <p:nvPr/>
        </p:nvSpPr>
        <p:spPr>
          <a:xfrm>
            <a:off x="353750" y="1430206"/>
            <a:ext cx="3396300" cy="371329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Un sous-bénéficiaire IP fournit des services de conseil avant le test, de dépistage et de conseil après le test aux jeunes femmes par le biais de tests communautaires mobiles.</a:t>
            </a:r>
          </a:p>
          <a:p>
            <a:pPr marL="0" marR="0" lvl="0" indent="0" algn="l" rtl="0">
              <a:lnSpc>
                <a:spcPct val="115000"/>
              </a:lnSpc>
              <a:spcBef>
                <a:spcPts val="1200"/>
              </a:spcBef>
              <a:spcAft>
                <a:spcPts val="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Le sous-IP embauche 10 conseillers non professionnels composés de 5 hommes et 5 femmes. Chacun des 10 membres du personnel est embauché dans le cadre de contrats qui leur versent 2 850 $ chacun pour six mois de travail à temps plein. Ce contrat ne prévoit aucune rémunération supplémentaire.</a:t>
            </a:r>
            <a:endParaRPr sz="1400" b="0" i="0" u="none" strike="noStrike" cap="none" dirty="0">
              <a:solidFill>
                <a:schemeClr val="dk1"/>
              </a:solidFill>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73"/>
          <p:cNvSpPr txBox="1">
            <a:spLocks noGrp="1"/>
          </p:cNvSpPr>
          <p:nvPr>
            <p:ph type="title"/>
          </p:nvPr>
        </p:nvSpPr>
        <p:spPr>
          <a:xfrm>
            <a:off x="90050" y="284138"/>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a:t>
            </a:r>
            <a:r>
              <a:rPr lang="fr-FR" sz="1400" b="0" dirty="0">
                <a:latin typeface="Arial"/>
                <a:ea typeface="Arial"/>
                <a:cs typeface="Arial"/>
                <a:sym typeface="Arial"/>
              </a:rPr>
              <a:t> </a:t>
            </a:r>
          </a:p>
        </p:txBody>
      </p:sp>
      <p:sp>
        <p:nvSpPr>
          <p:cNvPr id="1020" name="Google Shape;1020;p73"/>
          <p:cNvSpPr txBox="1"/>
          <p:nvPr/>
        </p:nvSpPr>
        <p:spPr>
          <a:xfrm>
            <a:off x="353750" y="838425"/>
            <a:ext cx="36225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3C4043"/>
                </a:solidFill>
                <a:highlight>
                  <a:schemeClr val="lt1"/>
                </a:highlight>
                <a:latin typeface="Arial"/>
                <a:ea typeface="Arial"/>
                <a:cs typeface="Arial"/>
                <a:sym typeface="Arial"/>
              </a:rPr>
              <a:t>Scénario D : </a:t>
            </a:r>
            <a:r>
              <a:rPr lang="fr-FR" sz="1400" b="0" i="0" u="none" strike="noStrike" cap="none">
                <a:solidFill>
                  <a:srgbClr val="3C4043"/>
                </a:solidFill>
                <a:highlight>
                  <a:schemeClr val="lt1"/>
                </a:highlight>
                <a:latin typeface="Arial"/>
                <a:ea typeface="Arial"/>
                <a:cs typeface="Arial"/>
                <a:sym typeface="Arial"/>
              </a:rPr>
              <a:t>Conseillère en HRH détachée auprès du ministère de la Santé</a:t>
            </a:r>
          </a:p>
        </p:txBody>
      </p:sp>
      <p:graphicFrame>
        <p:nvGraphicFramePr>
          <p:cNvPr id="1021" name="Google Shape;1021;p73"/>
          <p:cNvGraphicFramePr/>
          <p:nvPr>
            <p:extLst>
              <p:ext uri="{D42A27DB-BD31-4B8C-83A1-F6EECF244321}">
                <p14:modId xmlns:p14="http://schemas.microsoft.com/office/powerpoint/2010/main" val="1799168398"/>
              </p:ext>
            </p:extLst>
          </p:nvPr>
        </p:nvGraphicFramePr>
        <p:xfrm>
          <a:off x="3810000" y="121450"/>
          <a:ext cx="5089675" cy="5211630"/>
        </p:xfrm>
        <a:graphic>
          <a:graphicData uri="http://schemas.openxmlformats.org/drawingml/2006/table">
            <a:tbl>
              <a:tblPr>
                <a:noFill/>
                <a:tableStyleId>{5A7E7CD6-C929-4EC5-A59C-177CB4DFDF39}</a:tableStyleId>
              </a:tblPr>
              <a:tblGrid>
                <a:gridCol w="3163400">
                  <a:extLst>
                    <a:ext uri="{9D8B030D-6E8A-4147-A177-3AD203B41FA5}">
                      <a16:colId xmlns:a16="http://schemas.microsoft.com/office/drawing/2014/main" val="20000"/>
                    </a:ext>
                  </a:extLst>
                </a:gridCol>
                <a:gridCol w="192627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dirty="0">
                          <a:latin typeface="Arial"/>
                          <a:ea typeface="Arial"/>
                          <a:cs typeface="Arial"/>
                          <a:sym typeface="Arial"/>
                        </a:rPr>
                        <a:t>En-tête de colonne </a:t>
                      </a:r>
                      <a:r>
                        <a:rPr lang="fr-FR" sz="900" b="1" u="none" strike="noStrike" cap="none" dirty="0" err="1">
                          <a:latin typeface="Arial"/>
                          <a:ea typeface="Arial"/>
                          <a:cs typeface="Arial"/>
                          <a:sym typeface="Arial"/>
                        </a:rPr>
                        <a:t>HRH_Inventaire</a:t>
                      </a:r>
                      <a:endParaRPr sz="900" b="1" u="none" strike="noStrike" cap="none" dirty="0">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Employé par le biais d'IP principal ou secondaire</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Si c'est un secondaire, sélectionnez le nom de l'IP</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Sexe</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Feminin</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Offrir des services DIRECTEMENT aux bénéficiaires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Prestations autres que des services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Intitulé du poste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Autres Conseiller technique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fr-FR" sz="900" dirty="0"/>
                        <a:t>Soutient principalement la programmation DREAMS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900"/>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Domaine de programme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Au-dessus du site : Ressources humaines pour la santé</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lvl="0" indent="0" algn="l" rtl="0">
                        <a:spcBef>
                          <a:spcPts val="0"/>
                        </a:spcBef>
                        <a:spcAft>
                          <a:spcPts val="0"/>
                        </a:spcAft>
                        <a:buClr>
                          <a:schemeClr val="dk1"/>
                        </a:buClr>
                        <a:buSzPts val="900"/>
                        <a:buFont typeface="Arial"/>
                        <a:buNone/>
                      </a:pPr>
                      <a:r>
                        <a:rPr lang="fr-FR" sz="900" dirty="0">
                          <a:solidFill>
                            <a:schemeClr val="dk1"/>
                          </a:solidFill>
                        </a:rPr>
                        <a:t>Fournit une assistance technique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Oui</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Mode d'embauche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Salaire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Personnel du gouvernement ou détaché auprès du ministère de la Santé</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a:t>Yes - Seconded to MoH</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Mois de travail au cours de l'année écoulée</a:t>
                      </a: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12</a:t>
                      </a: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FTE moyen par mois</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1.0</a:t>
                      </a: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Soutenir principalement le travail dans la communauté</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Non</a:t>
                      </a:r>
                    </a:p>
                  </a:txBody>
                  <a:tcPr marL="91425" marR="91425" marT="91425" marB="91425"/>
                </a:tc>
                <a:extLst>
                  <a:ext uri="{0D108BD9-81ED-4DB2-BD59-A6C34878D82A}">
                    <a16:rowId xmlns:a16="http://schemas.microsoft.com/office/drawing/2014/main" val="10013"/>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Travail ou soutien sur plusieurs sites (personnel itinérant)</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Non</a:t>
                      </a:r>
                    </a:p>
                  </a:txBody>
                  <a:tcPr marL="91425" marR="91425" marT="91425" marB="91425"/>
                </a:tc>
                <a:extLst>
                  <a:ext uri="{0D108BD9-81ED-4DB2-BD59-A6C34878D82A}">
                    <a16:rowId xmlns:a16="http://schemas.microsoft.com/office/drawing/2014/main" val="10014"/>
                  </a:ext>
                </a:extLst>
              </a:tr>
            </a:tbl>
          </a:graphicData>
        </a:graphic>
      </p:graphicFrame>
      <p:sp>
        <p:nvSpPr>
          <p:cNvPr id="1022" name="Google Shape;1022;p7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77</a:t>
            </a:fld>
            <a:endParaRPr lang="en"/>
          </a:p>
        </p:txBody>
      </p:sp>
      <p:sp>
        <p:nvSpPr>
          <p:cNvPr id="1023" name="Google Shape;1023;p73"/>
          <p:cNvSpPr txBox="1"/>
          <p:nvPr/>
        </p:nvSpPr>
        <p:spPr>
          <a:xfrm>
            <a:off x="413700" y="1446300"/>
            <a:ext cx="3396300" cy="2722253"/>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400" b="0" i="0" u="none" strike="noStrike" cap="none">
                <a:solidFill>
                  <a:schemeClr val="dk1"/>
                </a:solidFill>
                <a:latin typeface="Arial"/>
                <a:ea typeface="Arial"/>
                <a:cs typeface="Arial"/>
                <a:sym typeface="Arial"/>
              </a:rPr>
              <a:t>Une conseillère en HRH est employée par un partenaire principal et détachée auprès du ministère de la Santé pour soutenir l'élaboration d'une nouvelle stratégie nationale en matière de HRH. Elle travaille au bureau du ministère de la Santé dans la capitale. Elle a travaillé à temps plein toute l'année et ses dépenses salariales se sont élevées à 31 400 $. Ses dépenses annexes se sont élevées à 5 430 $.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74"/>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t>Scénarios de dotation en personnel</a:t>
            </a:r>
            <a:r>
              <a:rPr lang="fr-FR" b="0">
                <a:latin typeface="Arial"/>
                <a:ea typeface="Arial"/>
                <a:cs typeface="Arial"/>
                <a:sym typeface="Arial"/>
              </a:rPr>
              <a:t> </a:t>
            </a:r>
          </a:p>
        </p:txBody>
      </p:sp>
      <p:sp>
        <p:nvSpPr>
          <p:cNvPr id="1029" name="Google Shape;1029;p74"/>
          <p:cNvSpPr txBox="1"/>
          <p:nvPr/>
        </p:nvSpPr>
        <p:spPr>
          <a:xfrm>
            <a:off x="360825" y="838425"/>
            <a:ext cx="36225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3C4043"/>
                </a:solidFill>
                <a:highlight>
                  <a:schemeClr val="lt1"/>
                </a:highlight>
                <a:latin typeface="Arial"/>
                <a:ea typeface="Arial"/>
                <a:cs typeface="Arial"/>
                <a:sym typeface="Arial"/>
              </a:rPr>
              <a:t>Scénario D : </a:t>
            </a:r>
            <a:r>
              <a:rPr lang="fr-FR" sz="1400" b="0" i="0" u="none" strike="noStrike" cap="none">
                <a:solidFill>
                  <a:srgbClr val="3C4043"/>
                </a:solidFill>
                <a:highlight>
                  <a:schemeClr val="lt1"/>
                </a:highlight>
                <a:latin typeface="Arial"/>
                <a:ea typeface="Arial"/>
                <a:cs typeface="Arial"/>
                <a:sym typeface="Arial"/>
              </a:rPr>
              <a:t>Conseillère en HRH détachée auprès du ministère de la Santé</a:t>
            </a:r>
          </a:p>
        </p:txBody>
      </p:sp>
      <p:graphicFrame>
        <p:nvGraphicFramePr>
          <p:cNvPr id="1030" name="Google Shape;1030;p74"/>
          <p:cNvGraphicFramePr/>
          <p:nvPr/>
        </p:nvGraphicFramePr>
        <p:xfrm>
          <a:off x="3917525" y="838425"/>
          <a:ext cx="4907875" cy="297156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a:solidFill>
                            <a:schemeClr val="dk1"/>
                          </a:solidFill>
                          <a:latin typeface="Arial"/>
                          <a:ea typeface="Arial"/>
                          <a:cs typeface="Arial"/>
                          <a:sym typeface="Arial"/>
                        </a:rPr>
                        <a:t>En-tête de colonne HRH_Inventory</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a:latin typeface="Arial"/>
                          <a:ea typeface="Arial"/>
                          <a:cs typeface="Arial"/>
                          <a:sym typeface="Arial"/>
                        </a:rPr>
                        <a:t>Réponse</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a:t>Où est basé ce poste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a:t>Niveau infranational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900" u="none" strike="noStrike" cap="none">
                          <a:solidFill>
                            <a:schemeClr val="dk1"/>
                          </a:solidFill>
                          <a:latin typeface="Arial"/>
                          <a:ea typeface="Arial"/>
                          <a:cs typeface="Arial"/>
                          <a:sym typeface="Arial"/>
                        </a:rPr>
                        <a:t>SNU 1</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Population non ciblée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31 400 $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5 430 $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0 $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31" name="Google Shape;1031;p7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78</a:t>
            </a:fld>
            <a:endParaRPr lang="en"/>
          </a:p>
        </p:txBody>
      </p:sp>
      <p:sp>
        <p:nvSpPr>
          <p:cNvPr id="1032" name="Google Shape;1032;p74"/>
          <p:cNvSpPr txBox="1"/>
          <p:nvPr/>
        </p:nvSpPr>
        <p:spPr>
          <a:xfrm>
            <a:off x="413700" y="1446300"/>
            <a:ext cx="3396300" cy="23826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400" b="0" i="0" u="none" strike="noStrike" cap="none">
                <a:solidFill>
                  <a:schemeClr val="dk1"/>
                </a:solidFill>
                <a:latin typeface="Arial"/>
                <a:ea typeface="Arial"/>
                <a:cs typeface="Arial"/>
                <a:sym typeface="Arial"/>
              </a:rPr>
              <a:t>Une conseillère en HRH est employée par un partenaire principal et détachée auprès du ministère de la Santé pour soutenir l'élaboration d'une nouvelle stratégie nationale en matière de HRH. Elle travaille au bureau du ministère de la Santé dans la capitale. Elle a travaillé à temps plein toute l'année et ses dépenses salariales se sont élevées à 31 400 $. Ses dépenses annexes se sont élevées à 5 430 $.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g27f0e5f7628_0_0"/>
          <p:cNvSpPr txBox="1">
            <a:spLocks noGrp="1"/>
          </p:cNvSpPr>
          <p:nvPr>
            <p:ph type="title"/>
          </p:nvPr>
        </p:nvSpPr>
        <p:spPr>
          <a:xfrm>
            <a:off x="685804" y="3803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a:t>
            </a:r>
            <a:r>
              <a:rPr lang="fr-FR" sz="1400" b="0" dirty="0">
                <a:latin typeface="Arial"/>
                <a:ea typeface="Arial"/>
                <a:cs typeface="Arial"/>
                <a:sym typeface="Arial"/>
              </a:rPr>
              <a:t> </a:t>
            </a:r>
          </a:p>
        </p:txBody>
      </p:sp>
      <p:sp>
        <p:nvSpPr>
          <p:cNvPr id="1038" name="Google Shape;1038;g27f0e5f7628_0_0"/>
          <p:cNvSpPr txBox="1"/>
          <p:nvPr/>
        </p:nvSpPr>
        <p:spPr>
          <a:xfrm>
            <a:off x="378425" y="808950"/>
            <a:ext cx="36225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3C4043"/>
                </a:solidFill>
                <a:highlight>
                  <a:schemeClr val="lt1"/>
                </a:highlight>
                <a:latin typeface="Arial"/>
                <a:ea typeface="Arial"/>
                <a:cs typeface="Arial"/>
                <a:sym typeface="Arial"/>
              </a:rPr>
              <a:t>Scénario E : </a:t>
            </a:r>
            <a:r>
              <a:rPr lang="fr-FR" sz="1400" b="0" i="0" u="none" strike="noStrike" cap="none">
                <a:solidFill>
                  <a:srgbClr val="3C4043"/>
                </a:solidFill>
                <a:highlight>
                  <a:schemeClr val="lt1"/>
                </a:highlight>
                <a:latin typeface="Arial"/>
                <a:ea typeface="Arial"/>
                <a:cs typeface="Arial"/>
                <a:sym typeface="Arial"/>
              </a:rPr>
              <a:t>Chef de programme assurant la coordination et la gestion du projet</a:t>
            </a:r>
          </a:p>
        </p:txBody>
      </p:sp>
      <p:graphicFrame>
        <p:nvGraphicFramePr>
          <p:cNvPr id="1039" name="Google Shape;1039;g27f0e5f7628_0_0"/>
          <p:cNvGraphicFramePr/>
          <p:nvPr>
            <p:extLst>
              <p:ext uri="{D42A27DB-BD31-4B8C-83A1-F6EECF244321}">
                <p14:modId xmlns:p14="http://schemas.microsoft.com/office/powerpoint/2010/main" val="138802235"/>
              </p:ext>
            </p:extLst>
          </p:nvPr>
        </p:nvGraphicFramePr>
        <p:xfrm>
          <a:off x="4000925" y="241060"/>
          <a:ext cx="4914475" cy="4894557"/>
        </p:xfrm>
        <a:graphic>
          <a:graphicData uri="http://schemas.openxmlformats.org/drawingml/2006/table">
            <a:tbl>
              <a:tblPr>
                <a:noFill/>
                <a:tableStyleId>{5A7E7CD6-C929-4EC5-A59C-177CB4DFDF39}</a:tableStyleId>
              </a:tblPr>
              <a:tblGrid>
                <a:gridCol w="3090991">
                  <a:extLst>
                    <a:ext uri="{9D8B030D-6E8A-4147-A177-3AD203B41FA5}">
                      <a16:colId xmlns:a16="http://schemas.microsoft.com/office/drawing/2014/main" val="20000"/>
                    </a:ext>
                  </a:extLst>
                </a:gridCol>
                <a:gridCol w="1823484">
                  <a:extLst>
                    <a:ext uri="{9D8B030D-6E8A-4147-A177-3AD203B41FA5}">
                      <a16:colId xmlns:a16="http://schemas.microsoft.com/office/drawing/2014/main" val="20001"/>
                    </a:ext>
                  </a:extLst>
                </a:gridCol>
              </a:tblGrid>
              <a:tr h="277827">
                <a:tc>
                  <a:txBody>
                    <a:bodyPr/>
                    <a:lstStyle/>
                    <a:p>
                      <a:pPr marL="0" marR="0" lvl="0" indent="0" algn="l" rtl="0">
                        <a:lnSpc>
                          <a:spcPct val="100000"/>
                        </a:lnSpc>
                        <a:spcBef>
                          <a:spcPts val="0"/>
                        </a:spcBef>
                        <a:spcAft>
                          <a:spcPts val="0"/>
                        </a:spcAft>
                        <a:buClr>
                          <a:schemeClr val="dk1"/>
                        </a:buClr>
                        <a:buSzPts val="1100"/>
                        <a:buFont typeface="Arial"/>
                        <a:buNone/>
                      </a:pPr>
                      <a:r>
                        <a:rPr lang="fr-FR" sz="700" b="1" u="none" strike="noStrike" cap="none" dirty="0">
                          <a:solidFill>
                            <a:schemeClr val="dk1"/>
                          </a:solidFill>
                          <a:latin typeface="Arial"/>
                          <a:ea typeface="Arial"/>
                          <a:cs typeface="Arial"/>
                          <a:sym typeface="Arial"/>
                        </a:rPr>
                        <a:t>En-tête de colonne </a:t>
                      </a:r>
                      <a:r>
                        <a:rPr lang="fr-FR" sz="700" b="1" u="none" strike="noStrike" cap="none" dirty="0" err="1">
                          <a:solidFill>
                            <a:schemeClr val="dk1"/>
                          </a:solidFill>
                          <a:latin typeface="Arial"/>
                          <a:ea typeface="Arial"/>
                          <a:cs typeface="Arial"/>
                          <a:sym typeface="Arial"/>
                        </a:rPr>
                        <a:t>HRH_Inventory</a:t>
                      </a:r>
                      <a:endParaRPr lang="fr-FR" sz="700" b="1" u="none" strike="noStrike" cap="none" dirty="0">
                        <a:solidFill>
                          <a:schemeClr val="dk1"/>
                        </a:solidFill>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700" b="1" u="none" strike="noStrike" cap="none">
                          <a:latin typeface="Arial"/>
                          <a:ea typeface="Arial"/>
                          <a:cs typeface="Arial"/>
                          <a:sym typeface="Arial"/>
                        </a:rPr>
                        <a:t>Réponse</a:t>
                      </a:r>
                    </a:p>
                  </a:txBody>
                  <a:tcPr marL="91425" marR="91425" marT="91425" marB="91425"/>
                </a:tc>
                <a:extLst>
                  <a:ext uri="{0D108BD9-81ED-4DB2-BD59-A6C34878D82A}">
                    <a16:rowId xmlns:a16="http://schemas.microsoft.com/office/drawing/2014/main" val="10000"/>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Employé par le biais d'IP principal ou secondaire</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t>Sub</a:t>
                      </a:r>
                    </a:p>
                  </a:txBody>
                  <a:tcPr marL="91425" marR="91425" marT="91425" marB="91425"/>
                </a:tc>
                <a:extLst>
                  <a:ext uri="{0D108BD9-81ED-4DB2-BD59-A6C34878D82A}">
                    <a16:rowId xmlns:a16="http://schemas.microsoft.com/office/drawing/2014/main" val="10001"/>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Si c'est un secondaire, sélectionnez le nom de l'IP</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t>[Sub IP Name]</a:t>
                      </a:r>
                    </a:p>
                  </a:txBody>
                  <a:tcPr marL="91425" marR="91425" marT="91425" marB="91425"/>
                </a:tc>
                <a:extLst>
                  <a:ext uri="{0D108BD9-81ED-4DB2-BD59-A6C34878D82A}">
                    <a16:rowId xmlns:a16="http://schemas.microsoft.com/office/drawing/2014/main" val="10002"/>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Sexe</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t>Masculin </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4862">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Offrir des services DIRECTEMENT aux bénéficiaires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Prestations autres que des services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583793">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Intitulé du poste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dirty="0"/>
                        <a:t>Autre personnel professionnel : Responsable/agent de programme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77827">
                <a:tc>
                  <a:txBody>
                    <a:bodyPr/>
                    <a:lstStyle/>
                    <a:p>
                      <a:pPr marL="0" marR="0" lvl="0" indent="0" algn="l" rtl="0">
                        <a:lnSpc>
                          <a:spcPct val="100000"/>
                        </a:lnSpc>
                        <a:spcBef>
                          <a:spcPts val="0"/>
                        </a:spcBef>
                        <a:spcAft>
                          <a:spcPts val="0"/>
                        </a:spcAft>
                        <a:buNone/>
                      </a:pPr>
                      <a:r>
                        <a:rPr lang="fr-FR" sz="700" dirty="0"/>
                        <a:t>Soutient principalement la programmation DREAMS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700"/>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380195">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Domaine de programme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dirty="0"/>
                        <a:t>Au-dessus du site : Général au-dessus du site</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dirty="0"/>
                        <a:t>Fournit une assistance technique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Mode d'embauche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Salaire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364862">
                <a:tc>
                  <a:txBody>
                    <a:bodyPr/>
                    <a:lstStyle/>
                    <a:p>
                      <a:pPr marL="0" marR="0" lvl="0" indent="0" algn="l" rtl="0">
                        <a:lnSpc>
                          <a:spcPct val="100000"/>
                        </a:lnSpc>
                        <a:spcBef>
                          <a:spcPts val="0"/>
                        </a:spcBef>
                        <a:spcAft>
                          <a:spcPts val="0"/>
                        </a:spcAft>
                        <a:buClr>
                          <a:srgbClr val="000000"/>
                        </a:buClr>
                        <a:buSzPts val="900"/>
                        <a:buFont typeface="Arial"/>
                        <a:buNone/>
                      </a:pPr>
                      <a:r>
                        <a:rPr lang="fr-FR" sz="700" dirty="0"/>
                        <a:t>Personnel du gouvernement ou détaché auprès du ministère de la Santé</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Mois de travail au cours de l'année écoulée</a:t>
                      </a: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12</a:t>
                      </a: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FTE moyen par mois</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1.0</a:t>
                      </a:r>
                    </a:p>
                  </a:txBody>
                  <a:tcPr marL="91425" marR="91425" marT="91425" marB="91425"/>
                </a:tc>
                <a:extLst>
                  <a:ext uri="{0D108BD9-81ED-4DB2-BD59-A6C34878D82A}">
                    <a16:rowId xmlns:a16="http://schemas.microsoft.com/office/drawing/2014/main" val="10012"/>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Soutenir principalement le travail dans la communauté</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Non</a:t>
                      </a:r>
                    </a:p>
                  </a:txBody>
                  <a:tcPr marL="91425" marR="91425" marT="91425" marB="91425"/>
                </a:tc>
                <a:extLst>
                  <a:ext uri="{0D108BD9-81ED-4DB2-BD59-A6C34878D82A}">
                    <a16:rowId xmlns:a16="http://schemas.microsoft.com/office/drawing/2014/main" val="10013"/>
                  </a:ext>
                </a:extLst>
              </a:tr>
              <a:tr h="277827">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a:latin typeface="Arial"/>
                          <a:ea typeface="Arial"/>
                          <a:cs typeface="Arial"/>
                          <a:sym typeface="Arial"/>
                        </a:rPr>
                        <a:t>Travail ou soutien sur plusieurs sites (personnel itinérant)</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700" u="none" strike="noStrike" cap="none" dirty="0">
                          <a:latin typeface="Arial"/>
                          <a:ea typeface="Arial"/>
                          <a:cs typeface="Arial"/>
                          <a:sym typeface="Arial"/>
                        </a:rPr>
                        <a:t>Non</a:t>
                      </a:r>
                    </a:p>
                  </a:txBody>
                  <a:tcPr marL="91425" marR="91425" marT="91425" marB="91425"/>
                </a:tc>
                <a:extLst>
                  <a:ext uri="{0D108BD9-81ED-4DB2-BD59-A6C34878D82A}">
                    <a16:rowId xmlns:a16="http://schemas.microsoft.com/office/drawing/2014/main" val="10014"/>
                  </a:ext>
                </a:extLst>
              </a:tr>
            </a:tbl>
          </a:graphicData>
        </a:graphic>
      </p:graphicFrame>
      <p:sp>
        <p:nvSpPr>
          <p:cNvPr id="1040" name="Google Shape;1040;g27f0e5f7628_0_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79</a:t>
            </a:fld>
            <a:endParaRPr lang="en"/>
          </a:p>
        </p:txBody>
      </p:sp>
      <p:sp>
        <p:nvSpPr>
          <p:cNvPr id="1041" name="Google Shape;1041;g27f0e5f7628_0_0"/>
          <p:cNvSpPr txBox="1"/>
          <p:nvPr/>
        </p:nvSpPr>
        <p:spPr>
          <a:xfrm>
            <a:off x="378425" y="1453531"/>
            <a:ext cx="3396300" cy="312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Un chef de projet pour un partenaire sous-bénéficiaire est basé à Nairobi et assure la supervision des activités techniques axées sur l'amélioration de la couverture du dépistage communautaire du VIH parmi les populations clés du comté de Nairobi au Kenya, tout en gérant les plans de travail et les étapes du projet. Ce chef de projet de sexe masculin a travaillé à temps plein pendant toute l'année avec une dépense salariale de 30 000 USD et des dépenses annexes de 4 500 USD.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a:spLocks noGrp="1"/>
          </p:cNvSpPr>
          <p:nvPr>
            <p:ph type="body" idx="1"/>
          </p:nvPr>
        </p:nvSpPr>
        <p:spPr>
          <a:xfrm>
            <a:off x="429000" y="714225"/>
            <a:ext cx="8286000" cy="3590100"/>
          </a:xfrm>
          <a:prstGeom prst="rect">
            <a:avLst/>
          </a:prstGeom>
          <a:noFill/>
          <a:ln>
            <a:noFill/>
          </a:ln>
        </p:spPr>
        <p:txBody>
          <a:bodyPr spcFirstLastPara="1" wrap="square" lIns="91425" tIns="91425" rIns="91425" bIns="91425" anchor="t" anchorCtr="0">
            <a:noAutofit/>
          </a:bodyPr>
          <a:lstStyle/>
          <a:p>
            <a:pPr marL="0" indent="0" algn="ctr">
              <a:spcAft>
                <a:spcPts val="800"/>
              </a:spcAft>
              <a:buNone/>
            </a:pPr>
            <a:r>
              <a:rPr lang="fr-FR" sz="1800" b="1" dirty="0"/>
              <a:t>Tous les mécanismes qui déclarent les dépenses de personnel à ER (rapports sur les dépenses) doivent faire rapport à l'inventaire HRH*</a:t>
            </a:r>
          </a:p>
        </p:txBody>
      </p:sp>
      <p:sp>
        <p:nvSpPr>
          <p:cNvPr id="365" name="Google Shape;365;p9"/>
          <p:cNvSpPr txBox="1">
            <a:spLocks noGrp="1"/>
          </p:cNvSpPr>
          <p:nvPr>
            <p:ph type="title"/>
          </p:nvPr>
        </p:nvSpPr>
        <p:spPr>
          <a:xfrm>
            <a:off x="311700" y="236675"/>
            <a:ext cx="8520600" cy="831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Qui doit déclarer l'inventaire HRH</a:t>
            </a:r>
          </a:p>
          <a:p>
            <a:pPr marL="0" lvl="0" indent="0" algn="l" rtl="0">
              <a:lnSpc>
                <a:spcPct val="100000"/>
              </a:lnSpc>
              <a:spcBef>
                <a:spcPts val="0"/>
              </a:spcBef>
              <a:spcAft>
                <a:spcPts val="0"/>
              </a:spcAft>
              <a:buSzPts val="1400"/>
              <a:buNone/>
            </a:pPr>
            <a:endParaRPr lang="en-US">
              <a:solidFill>
                <a:schemeClr val="dk1"/>
              </a:solidFill>
            </a:endParaRPr>
          </a:p>
        </p:txBody>
      </p:sp>
      <p:pic>
        <p:nvPicPr>
          <p:cNvPr id="366" name="Google Shape;366;p9"/>
          <p:cNvPicPr preferRelativeResize="0"/>
          <p:nvPr/>
        </p:nvPicPr>
        <p:blipFill rotWithShape="1">
          <a:blip r:embed="rId3">
            <a:alphaModFix/>
          </a:blip>
          <a:srcRect/>
          <a:stretch/>
        </p:blipFill>
        <p:spPr>
          <a:xfrm>
            <a:off x="1689775" y="1573775"/>
            <a:ext cx="4981439" cy="2147525"/>
          </a:xfrm>
          <a:prstGeom prst="rect">
            <a:avLst/>
          </a:prstGeom>
          <a:noFill/>
          <a:ln>
            <a:noFill/>
          </a:ln>
        </p:spPr>
      </p:pic>
      <p:sp>
        <p:nvSpPr>
          <p:cNvPr id="367" name="Google Shape;367;p9"/>
          <p:cNvSpPr txBox="1"/>
          <p:nvPr/>
        </p:nvSpPr>
        <p:spPr>
          <a:xfrm>
            <a:off x="2129975" y="3721300"/>
            <a:ext cx="2571900"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b="0" i="0" u="none" strike="noStrike" cap="none" dirty="0">
                <a:solidFill>
                  <a:srgbClr val="6C6463"/>
                </a:solidFill>
                <a:latin typeface="Arial"/>
                <a:ea typeface="Arial"/>
                <a:cs typeface="Arial"/>
                <a:sym typeface="Arial"/>
              </a:rPr>
              <a:t>Les partenaires sous-bénéficiaires soumettent les modèles complétés au principal</a:t>
            </a:r>
          </a:p>
        </p:txBody>
      </p:sp>
      <p:sp>
        <p:nvSpPr>
          <p:cNvPr id="368" name="Google Shape;368;p9"/>
          <p:cNvSpPr txBox="1"/>
          <p:nvPr/>
        </p:nvSpPr>
        <p:spPr>
          <a:xfrm>
            <a:off x="4938500" y="3721300"/>
            <a:ext cx="3186900" cy="104641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i="0" u="none" strike="noStrike" cap="none" dirty="0">
                <a:solidFill>
                  <a:srgbClr val="6C6463"/>
                </a:solidFill>
                <a:latin typeface="Arial"/>
                <a:ea typeface="Arial"/>
                <a:cs typeface="Arial"/>
                <a:sym typeface="Arial"/>
              </a:rPr>
              <a:t>Le partenaire principal consolide la dotation en personnel du principal et des sous-bénéficiaires et soumet un modèle par IM</a:t>
            </a:r>
          </a:p>
        </p:txBody>
      </p:sp>
      <p:sp>
        <p:nvSpPr>
          <p:cNvPr id="369" name="Google Shape;369;p9"/>
          <p:cNvSpPr txBox="1"/>
          <p:nvPr/>
        </p:nvSpPr>
        <p:spPr>
          <a:xfrm>
            <a:off x="2894342" y="4743300"/>
            <a:ext cx="6249658"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a:solidFill>
                  <a:srgbClr val="000000"/>
                </a:solidFill>
                <a:latin typeface="Arial"/>
                <a:ea typeface="Arial"/>
                <a:cs typeface="Arial"/>
                <a:sym typeface="Arial"/>
              </a:rPr>
              <a:t>*tous les mécanismes avec des dépenses associées aux approbations COP</a:t>
            </a:r>
          </a:p>
        </p:txBody>
      </p:sp>
      <p:sp>
        <p:nvSpPr>
          <p:cNvPr id="370" name="Google Shape;370;p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a:t>
            </a:fld>
            <a:endParaRPr lang="en"/>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g27f0e5f7628_0_8"/>
          <p:cNvSpPr txBox="1">
            <a:spLocks noGrp="1"/>
          </p:cNvSpPr>
          <p:nvPr>
            <p:ph type="title"/>
          </p:nvPr>
        </p:nvSpPr>
        <p:spPr>
          <a:xfrm>
            <a:off x="413700" y="2660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Scénarios de dotation en personnel </a:t>
            </a:r>
          </a:p>
        </p:txBody>
      </p:sp>
      <p:sp>
        <p:nvSpPr>
          <p:cNvPr id="1047" name="Google Shape;1047;g27f0e5f7628_0_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80</a:t>
            </a:fld>
            <a:endParaRPr lang="en"/>
          </a:p>
        </p:txBody>
      </p:sp>
      <p:sp>
        <p:nvSpPr>
          <p:cNvPr id="1048" name="Google Shape;1048;g27f0e5f7628_0_8"/>
          <p:cNvSpPr txBox="1"/>
          <p:nvPr/>
        </p:nvSpPr>
        <p:spPr>
          <a:xfrm>
            <a:off x="353750" y="838425"/>
            <a:ext cx="3622500" cy="846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3C4043"/>
                </a:solidFill>
                <a:highlight>
                  <a:schemeClr val="lt1"/>
                </a:highlight>
                <a:latin typeface="Arial"/>
                <a:ea typeface="Arial"/>
                <a:cs typeface="Arial"/>
                <a:sym typeface="Arial"/>
              </a:rPr>
              <a:t>Scénario E : </a:t>
            </a:r>
            <a:r>
              <a:rPr lang="fr-FR" sz="1400" b="0" i="0" u="none" strike="noStrike" cap="none">
                <a:solidFill>
                  <a:srgbClr val="3C4043"/>
                </a:solidFill>
                <a:highlight>
                  <a:schemeClr val="lt1"/>
                </a:highlight>
                <a:latin typeface="Arial"/>
                <a:ea typeface="Arial"/>
                <a:cs typeface="Arial"/>
                <a:sym typeface="Arial"/>
              </a:rPr>
              <a:t>Chef de programme assurant la coordination et la gestion du projet</a:t>
            </a:r>
          </a:p>
        </p:txBody>
      </p:sp>
      <p:graphicFrame>
        <p:nvGraphicFramePr>
          <p:cNvPr id="1049" name="Google Shape;1049;g27f0e5f7628_0_8"/>
          <p:cNvGraphicFramePr/>
          <p:nvPr/>
        </p:nvGraphicFramePr>
        <p:xfrm>
          <a:off x="3917525" y="838425"/>
          <a:ext cx="4907875" cy="297156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dirty="0">
                          <a:solidFill>
                            <a:schemeClr val="dk1"/>
                          </a:solidFill>
                          <a:latin typeface="Arial"/>
                          <a:ea typeface="Arial"/>
                          <a:cs typeface="Arial"/>
                          <a:sym typeface="Arial"/>
                        </a:rPr>
                        <a:t>En-tête de colonne </a:t>
                      </a:r>
                      <a:r>
                        <a:rPr lang="fr-FR" sz="900" b="1" u="none" strike="noStrike" cap="none" dirty="0" err="1">
                          <a:solidFill>
                            <a:schemeClr val="dk1"/>
                          </a:solidFill>
                          <a:latin typeface="Arial"/>
                          <a:ea typeface="Arial"/>
                          <a:cs typeface="Arial"/>
                          <a:sym typeface="Arial"/>
                        </a:rPr>
                        <a:t>HRH_Inventory</a:t>
                      </a:r>
                      <a:endParaRPr lang="fr-FR" sz="900" b="1" u="none" strike="noStrike" cap="none" dirty="0">
                        <a:solidFill>
                          <a:schemeClr val="dk1"/>
                        </a:solidFill>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a:latin typeface="Arial"/>
                          <a:ea typeface="Arial"/>
                          <a:cs typeface="Arial"/>
                          <a:sym typeface="Arial"/>
                        </a:rPr>
                        <a:t>Réponse</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a:t>Où est basé ce poste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a:t>Niveau infranational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fr-FR" sz="900" u="none" strike="noStrike" cap="none">
                          <a:solidFill>
                            <a:schemeClr val="dk1"/>
                          </a:solidFill>
                        </a:rPr>
                        <a:t>PSNU</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900"/>
                        <a:buFont typeface="Arial"/>
                        <a:buNone/>
                      </a:pPr>
                      <a:r>
                        <a:rPr lang="fr-FR" sz="900" u="none" strike="noStrike" cap="none">
                          <a:solidFill>
                            <a:schemeClr val="dk1"/>
                          </a:solidFill>
                        </a:rPr>
                        <a:t>Population clés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30 000 $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4 500 </a:t>
                      </a:r>
                      <a:r>
                        <a:rPr lang="fr-FR" sz="900" u="none" strike="noStrike" cap="none">
                          <a:latin typeface="Arial"/>
                          <a:ea typeface="Arial"/>
                          <a:cs typeface="Arial"/>
                          <a:sym typeface="Arial"/>
                        </a:rPr>
                        <a:t>$</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0 $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50" name="Google Shape;1050;g27f0e5f7628_0_8"/>
          <p:cNvSpPr txBox="1"/>
          <p:nvPr/>
        </p:nvSpPr>
        <p:spPr>
          <a:xfrm>
            <a:off x="413700" y="1539425"/>
            <a:ext cx="3396300" cy="312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400" b="0" i="0" u="none" strike="noStrike" cap="none" dirty="0">
                <a:solidFill>
                  <a:schemeClr val="dk1"/>
                </a:solidFill>
                <a:latin typeface="Arial"/>
                <a:ea typeface="Arial"/>
                <a:cs typeface="Arial"/>
                <a:sym typeface="Arial"/>
              </a:rPr>
              <a:t>Un chef de projet pour un partenaire sous-bénéficiaire est basé à Nairobi et assure la supervision des activités techniques axées sur l'amélioration de la couverture du dépistage communautaire du VIH parmi les populations clés du comté de Nairobi au Kenya, tout en gérant les plans de travail et les étapes du projet. Ce chef de projet de sexe masculin a travaillé à temps plein pendant toute l'année avec une dépense salariale de 30 000 USD et des dépenses annexes de 4 500 USD.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1054"/>
        <p:cNvGrpSpPr/>
        <p:nvPr/>
      </p:nvGrpSpPr>
      <p:grpSpPr>
        <a:xfrm>
          <a:off x="0" y="0"/>
          <a:ext cx="0" cy="0"/>
          <a:chOff x="0" y="0"/>
          <a:chExt cx="0" cy="0"/>
        </a:xfrm>
      </p:grpSpPr>
      <p:sp>
        <p:nvSpPr>
          <p:cNvPr id="1055" name="Google Shape;1055;p75"/>
          <p:cNvSpPr txBox="1">
            <a:spLocks noGrp="1"/>
          </p:cNvSpPr>
          <p:nvPr>
            <p:ph type="title"/>
          </p:nvPr>
        </p:nvSpPr>
        <p:spPr>
          <a:xfrm>
            <a:off x="353750" y="256510"/>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a:t>
            </a:r>
            <a:endParaRPr sz="1400" b="0" dirty="0">
              <a:latin typeface="Arial"/>
              <a:ea typeface="Arial"/>
              <a:cs typeface="Arial"/>
              <a:sym typeface="Arial"/>
            </a:endParaRPr>
          </a:p>
        </p:txBody>
      </p:sp>
      <p:sp>
        <p:nvSpPr>
          <p:cNvPr id="1056" name="Google Shape;1056;p75"/>
          <p:cNvSpPr txBox="1"/>
          <p:nvPr/>
        </p:nvSpPr>
        <p:spPr>
          <a:xfrm>
            <a:off x="353750" y="838425"/>
            <a:ext cx="36225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Scenario F: </a:t>
            </a:r>
            <a:r>
              <a:rPr lang="fr-FR" sz="1500" b="0" i="0" u="none" strike="noStrike" cap="none" dirty="0">
                <a:solidFill>
                  <a:srgbClr val="3C4043"/>
                </a:solidFill>
                <a:highlight>
                  <a:schemeClr val="lt1"/>
                </a:highlight>
                <a:latin typeface="Arial"/>
                <a:ea typeface="Arial"/>
                <a:cs typeface="Arial"/>
                <a:sym typeface="Arial"/>
              </a:rPr>
              <a:t>Bénévole à temps partiel ayant reçu une compensation non monétaire</a:t>
            </a:r>
            <a:endParaRPr sz="1400" b="0" i="0" u="none" strike="noStrike" cap="none" dirty="0">
              <a:solidFill>
                <a:srgbClr val="3C4043"/>
              </a:solidFill>
              <a:highlight>
                <a:schemeClr val="lt1"/>
              </a:highlight>
              <a:latin typeface="Arial"/>
              <a:ea typeface="Arial"/>
              <a:cs typeface="Arial"/>
              <a:sym typeface="Arial"/>
            </a:endParaRPr>
          </a:p>
        </p:txBody>
      </p:sp>
      <p:graphicFrame>
        <p:nvGraphicFramePr>
          <p:cNvPr id="1057" name="Google Shape;1057;p75"/>
          <p:cNvGraphicFramePr/>
          <p:nvPr>
            <p:extLst>
              <p:ext uri="{D42A27DB-BD31-4B8C-83A1-F6EECF244321}">
                <p14:modId xmlns:p14="http://schemas.microsoft.com/office/powerpoint/2010/main" val="1222834215"/>
              </p:ext>
            </p:extLst>
          </p:nvPr>
        </p:nvGraphicFramePr>
        <p:xfrm>
          <a:off x="3757600" y="97850"/>
          <a:ext cx="5291500" cy="5028780"/>
        </p:xfrm>
        <a:graphic>
          <a:graphicData uri="http://schemas.openxmlformats.org/drawingml/2006/table">
            <a:tbl>
              <a:tblPr>
                <a:noFill/>
                <a:tableStyleId>{5A7E7CD6-C929-4EC5-A59C-177CB4DFDF39}</a:tableStyleId>
              </a:tblPr>
              <a:tblGrid>
                <a:gridCol w="3186200">
                  <a:extLst>
                    <a:ext uri="{9D8B030D-6E8A-4147-A177-3AD203B41FA5}">
                      <a16:colId xmlns:a16="http://schemas.microsoft.com/office/drawing/2014/main" val="20000"/>
                    </a:ext>
                  </a:extLst>
                </a:gridCol>
                <a:gridCol w="2105300">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dirty="0">
                          <a:solidFill>
                            <a:schemeClr val="dk1"/>
                          </a:solidFill>
                          <a:latin typeface="Arial"/>
                          <a:ea typeface="Arial"/>
                          <a:cs typeface="Arial"/>
                          <a:sym typeface="Arial"/>
                        </a:rPr>
                        <a:t>En-tête de colonne </a:t>
                      </a:r>
                      <a:r>
                        <a:rPr lang="fr-FR" sz="900" b="1" u="none" strike="noStrike" cap="none" dirty="0" err="1">
                          <a:solidFill>
                            <a:schemeClr val="dk1"/>
                          </a:solidFill>
                          <a:latin typeface="Arial"/>
                          <a:ea typeface="Arial"/>
                          <a:cs typeface="Arial"/>
                          <a:sym typeface="Arial"/>
                        </a:rPr>
                        <a:t>HRH_Inventory</a:t>
                      </a:r>
                      <a:endParaRPr lang="fr-FR" sz="900" b="1" u="none" strike="noStrike" cap="none" dirty="0">
                        <a:solidFill>
                          <a:schemeClr val="dk1"/>
                        </a:solidFill>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a:latin typeface="Arial"/>
                          <a:ea typeface="Arial"/>
                          <a:cs typeface="Arial"/>
                          <a:sym typeface="Arial"/>
                        </a:rPr>
                        <a:t>Response</a:t>
                      </a:r>
                      <a:endParaRPr sz="900" b="1"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0"/>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Employé par le biais d'IP principal ou secondaire</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Principal</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Si c'est un secondaire, sélectionnez le nom de l'IP</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Sexe</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Feminin</a:t>
                      </a:r>
                      <a:endParaRPr sz="900"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Offrir des services DIRECTEMENT aux bénéficiaires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Prestation de services</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Intitulé du poste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Auxiliaire : Agent de santé communautaire</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fr-FR" sz="900" dirty="0"/>
                        <a:t>Soutient principalement la programmation DREAMS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900" u="none" strike="noStrike" cap="none" dirty="0">
                          <a:latin typeface="Arial"/>
                          <a:ea typeface="Arial"/>
                          <a:cs typeface="Arial"/>
                          <a:sym typeface="Arial"/>
                        </a:rPr>
                        <a:t>Oui</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Domaine de programme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fr-FR" sz="900" dirty="0">
                          <a:solidFill>
                            <a:schemeClr val="dk1"/>
                          </a:solidFill>
                        </a:rPr>
                        <a:t>Niveau du site : PREV : Mobilisation communautaire, changement de comportement et de normes</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Fournit une assistance technique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Mode d'embauche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Non monétaire uniquement</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Personnel du gouvernement ou détaché auprès du ministère de la Santé</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Mois de travail au cours de l'année écoulée</a:t>
                      </a: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4</a:t>
                      </a:r>
                      <a:endParaRPr sz="900" u="none" strike="noStrike" cap="none" dirty="0">
                        <a:latin typeface="Arial"/>
                        <a:ea typeface="Arial"/>
                        <a:cs typeface="Arial"/>
                        <a:sym typeface="Arial"/>
                      </a:endParaRP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FTE moyen par mois</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0.5</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Soutenir principalement le travail dans la communauté</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Oui</a:t>
                      </a:r>
                      <a:endParaRPr sz="900" u="none" strike="noStrike" cap="none" dirty="0">
                        <a:latin typeface="Arial"/>
                        <a:ea typeface="Arial"/>
                        <a:cs typeface="Arial"/>
                        <a:sym typeface="Arial"/>
                      </a:endParaRPr>
                    </a:p>
                  </a:txBody>
                  <a:tcPr marL="91425" marR="91425" marT="91425" marB="91425"/>
                </a:tc>
                <a:extLst>
                  <a:ext uri="{0D108BD9-81ED-4DB2-BD59-A6C34878D82A}">
                    <a16:rowId xmlns:a16="http://schemas.microsoft.com/office/drawing/2014/main" val="10013"/>
                  </a:ext>
                </a:extLst>
              </a:tr>
            </a:tbl>
          </a:graphicData>
        </a:graphic>
      </p:graphicFrame>
      <p:sp>
        <p:nvSpPr>
          <p:cNvPr id="1058" name="Google Shape;1058;p75"/>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81</a:t>
            </a:fld>
            <a:endParaRPr/>
          </a:p>
        </p:txBody>
      </p:sp>
      <p:sp>
        <p:nvSpPr>
          <p:cNvPr id="1059" name="Google Shape;1059;p75"/>
          <p:cNvSpPr txBox="1"/>
          <p:nvPr/>
        </p:nvSpPr>
        <p:spPr>
          <a:xfrm>
            <a:off x="413700" y="1446300"/>
            <a:ext cx="3396300" cy="3465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200" b="0" i="0" u="none" strike="noStrike" cap="none" dirty="0">
                <a:solidFill>
                  <a:schemeClr val="dk1"/>
                </a:solidFill>
                <a:latin typeface="Arial"/>
                <a:ea typeface="Arial"/>
                <a:cs typeface="Arial"/>
                <a:sym typeface="Arial"/>
              </a:rPr>
              <a:t>Une agente de santé communautaire est recrutée par l’intermédiaire d’un partenaire privilégié pour éduquer et mobiliser les membres de la communauté locale (jeunes femmes et adolescentes) en vue de bénéficier de services de dépistage et de conseil en matière de VIH. Il s’agit d’une travailleuse bénévole qui ne reçoit aucune compensation financière, mais qui reçoit des cartes téléphoniques et d’autres articles ménagers d’une valeur de 500 dollars pour sa participation au programme. Elle n’a travaillé que quatre mois par an, à raison d’environ deux semaines par mois.</a:t>
            </a:r>
            <a:endParaRPr sz="1200" b="0" i="0" u="none" strike="noStrike" cap="none"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1063"/>
        <p:cNvGrpSpPr/>
        <p:nvPr/>
      </p:nvGrpSpPr>
      <p:grpSpPr>
        <a:xfrm>
          <a:off x="0" y="0"/>
          <a:ext cx="0" cy="0"/>
          <a:chOff x="0" y="0"/>
          <a:chExt cx="0" cy="0"/>
        </a:xfrm>
      </p:grpSpPr>
      <p:sp>
        <p:nvSpPr>
          <p:cNvPr id="1064" name="Google Shape;1064;p76"/>
          <p:cNvSpPr txBox="1">
            <a:spLocks noGrp="1"/>
          </p:cNvSpPr>
          <p:nvPr>
            <p:ph type="title"/>
          </p:nvPr>
        </p:nvSpPr>
        <p:spPr>
          <a:xfrm>
            <a:off x="353750" y="237460"/>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2400" dirty="0"/>
              <a:t>Scénarios de dotation en personnel</a:t>
            </a:r>
            <a:endParaRPr dirty="0"/>
          </a:p>
        </p:txBody>
      </p:sp>
      <p:graphicFrame>
        <p:nvGraphicFramePr>
          <p:cNvPr id="1065" name="Google Shape;1065;p76"/>
          <p:cNvGraphicFramePr/>
          <p:nvPr>
            <p:extLst>
              <p:ext uri="{D42A27DB-BD31-4B8C-83A1-F6EECF244321}">
                <p14:modId xmlns:p14="http://schemas.microsoft.com/office/powerpoint/2010/main" val="1221015263"/>
              </p:ext>
            </p:extLst>
          </p:nvPr>
        </p:nvGraphicFramePr>
        <p:xfrm>
          <a:off x="3917525" y="838425"/>
          <a:ext cx="4907875" cy="324588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dirty="0">
                          <a:solidFill>
                            <a:schemeClr val="dk1"/>
                          </a:solidFill>
                          <a:latin typeface="Arial"/>
                          <a:ea typeface="Arial"/>
                          <a:cs typeface="Arial"/>
                          <a:sym typeface="Arial"/>
                        </a:rPr>
                        <a:t>En-tête de colonne </a:t>
                      </a:r>
                      <a:r>
                        <a:rPr lang="fr-FR" sz="900" b="1" u="none" strike="noStrike" cap="none" dirty="0" err="1">
                          <a:solidFill>
                            <a:schemeClr val="dk1"/>
                          </a:solidFill>
                          <a:latin typeface="Arial"/>
                          <a:ea typeface="Arial"/>
                          <a:cs typeface="Arial"/>
                          <a:sym typeface="Arial"/>
                        </a:rPr>
                        <a:t>HRH_Inventaire</a:t>
                      </a:r>
                      <a:endParaRPr sz="900" b="1" u="none" strike="noStrike" cap="none" dirty="0">
                        <a:latin typeface="Arial"/>
                        <a:ea typeface="Arial"/>
                        <a:cs typeface="Arial"/>
                        <a:sym typeface="Arial"/>
                      </a:endParaRPr>
                    </a:p>
                  </a:txBody>
                  <a:tcPr marL="91425" marR="91425" marT="91425" marB="91425">
                    <a:lnB w="9525" cap="flat" cmpd="sng" algn="ctr">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b="1" u="none" strike="noStrike" cap="none" dirty="0">
                          <a:latin typeface="Arial"/>
                          <a:ea typeface="Arial"/>
                          <a:cs typeface="Arial"/>
                          <a:sym typeface="Arial"/>
                        </a:rPr>
                        <a:t>Réponse</a:t>
                      </a:r>
                      <a:endParaRPr sz="900" b="1" u="none" strike="noStrike" cap="none" dirty="0">
                        <a:latin typeface="Arial"/>
                        <a:ea typeface="Arial"/>
                        <a:cs typeface="Arial"/>
                        <a:sym typeface="Arial"/>
                      </a:endParaRP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Poste basé à l'extérieur de l'OU</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dirty="0"/>
                        <a:t>Niveau infranational</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Tous les SNU jusqu'au niveau « Communauté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fr-FR" sz="900" dirty="0">
                          <a:solidFill>
                            <a:schemeClr val="dk1"/>
                          </a:solidFill>
                        </a:rPr>
                        <a:t>Les adolescentes et les jeunes femmes (AGYW)</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Non</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dirty="0">
                          <a:latin typeface="Arial"/>
                          <a:ea typeface="Arial"/>
                          <a:cs typeface="Arial"/>
                          <a:sym typeface="Arial"/>
                        </a:rPr>
                        <a:t>500 $</a:t>
                      </a:r>
                      <a:endParaRPr sz="900" u="none" strike="noStrike" cap="none" dirty="0">
                        <a:latin typeface="Arial"/>
                        <a:ea typeface="Arial"/>
                        <a:cs typeface="Arial"/>
                        <a:sym typeface="Arial"/>
                      </a:endParaRPr>
                    </a:p>
                  </a:txBody>
                  <a:tcPr marL="91425" marR="91425" marT="91425" marB="91425">
                    <a:lnL w="9525" cap="flat" cmpd="sng" algn="ctr">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66" name="Google Shape;1066;p7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82</a:t>
            </a:fld>
            <a:endParaRPr/>
          </a:p>
        </p:txBody>
      </p:sp>
      <p:sp>
        <p:nvSpPr>
          <p:cNvPr id="1067" name="Google Shape;1067;p76"/>
          <p:cNvSpPr txBox="1"/>
          <p:nvPr/>
        </p:nvSpPr>
        <p:spPr>
          <a:xfrm>
            <a:off x="353750" y="838425"/>
            <a:ext cx="3622500" cy="8771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rgbClr val="3C4043"/>
                </a:solidFill>
                <a:highlight>
                  <a:schemeClr val="lt1"/>
                </a:highlight>
                <a:latin typeface="Arial"/>
                <a:ea typeface="Arial"/>
                <a:cs typeface="Arial"/>
                <a:sym typeface="Arial"/>
              </a:rPr>
              <a:t>Scenario F:</a:t>
            </a:r>
            <a:r>
              <a:rPr lang="en" sz="1500" b="0" i="0" u="none" strike="noStrike" cap="none" dirty="0">
                <a:solidFill>
                  <a:srgbClr val="3C4043"/>
                </a:solidFill>
                <a:highlight>
                  <a:schemeClr val="lt1"/>
                </a:highlight>
                <a:latin typeface="Arial"/>
                <a:ea typeface="Arial"/>
                <a:cs typeface="Arial"/>
                <a:sym typeface="Arial"/>
              </a:rPr>
              <a:t> </a:t>
            </a:r>
            <a:r>
              <a:rPr lang="fr-FR" sz="1500" b="0" i="0" u="none" strike="noStrike" cap="none" dirty="0">
                <a:solidFill>
                  <a:srgbClr val="3C4043"/>
                </a:solidFill>
                <a:highlight>
                  <a:schemeClr val="lt1"/>
                </a:highlight>
                <a:latin typeface="Arial"/>
                <a:ea typeface="Arial"/>
                <a:cs typeface="Arial"/>
                <a:sym typeface="Arial"/>
              </a:rPr>
              <a:t>Bénévole à temps partiel ayant reçu une compensation non monétaire</a:t>
            </a:r>
            <a:endParaRPr sz="1400" b="0" i="0" u="none" strike="noStrike" cap="none" dirty="0">
              <a:solidFill>
                <a:srgbClr val="3C4043"/>
              </a:solidFill>
              <a:highlight>
                <a:schemeClr val="lt1"/>
              </a:highlight>
              <a:latin typeface="Arial"/>
              <a:ea typeface="Arial"/>
              <a:cs typeface="Arial"/>
              <a:sym typeface="Arial"/>
            </a:endParaRPr>
          </a:p>
        </p:txBody>
      </p:sp>
      <p:sp>
        <p:nvSpPr>
          <p:cNvPr id="1068" name="Google Shape;1068;p76"/>
          <p:cNvSpPr txBox="1"/>
          <p:nvPr/>
        </p:nvSpPr>
        <p:spPr>
          <a:xfrm>
            <a:off x="413700" y="1446300"/>
            <a:ext cx="3396300" cy="346553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200" b="0" i="0" u="none" strike="noStrike" cap="none" dirty="0">
                <a:solidFill>
                  <a:schemeClr val="dk1"/>
                </a:solidFill>
                <a:latin typeface="Arial"/>
                <a:ea typeface="Arial"/>
                <a:cs typeface="Arial"/>
                <a:sym typeface="Arial"/>
              </a:rPr>
              <a:t>Une agente de santé communautaire est recrutée par l’intermédiaire d’un partenaire privilégié pour éduquer et mobiliser les membres de la communauté locale (jeunes femmes et adolescentes) en vue de bénéficier de services de dépistage et de conseil en matière de VIH. Il s’agit d’une travailleuse bénévole qui ne reçoit aucune compensation financière, mais qui reçoit des cartes téléphoniques et d’autres articles ménagers d’une valeur de 500 dollars pour sa participation au programme. Elle n’a travaillé que quatre mois par an, à raison d’environ deux semaines par mois.</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280997047f3_0_0"/>
          <p:cNvSpPr txBox="1">
            <a:spLocks noGrp="1"/>
          </p:cNvSpPr>
          <p:nvPr>
            <p:ph type="title"/>
          </p:nvPr>
        </p:nvSpPr>
        <p:spPr>
          <a:xfrm>
            <a:off x="413700" y="275560"/>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sz="1400" dirty="0"/>
              <a:t>Scénarios de dotation en personnel </a:t>
            </a:r>
          </a:p>
        </p:txBody>
      </p:sp>
      <p:sp>
        <p:nvSpPr>
          <p:cNvPr id="1074" name="Google Shape;1074;g280997047f3_0_0"/>
          <p:cNvSpPr txBox="1"/>
          <p:nvPr/>
        </p:nvSpPr>
        <p:spPr>
          <a:xfrm>
            <a:off x="353750" y="838425"/>
            <a:ext cx="36225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3C4043"/>
                </a:solidFill>
                <a:highlight>
                  <a:schemeClr val="lt1"/>
                </a:highlight>
                <a:latin typeface="Arial"/>
                <a:ea typeface="Arial"/>
                <a:cs typeface="Arial"/>
                <a:sym typeface="Arial"/>
              </a:rPr>
              <a:t>Scénario G : </a:t>
            </a:r>
            <a:r>
              <a:rPr lang="fr-FR" sz="1500" b="0" i="0" u="none" strike="noStrike" cap="none">
                <a:solidFill>
                  <a:srgbClr val="3C4043"/>
                </a:solidFill>
                <a:highlight>
                  <a:schemeClr val="lt1"/>
                </a:highlight>
                <a:latin typeface="Arial"/>
                <a:ea typeface="Arial"/>
                <a:cs typeface="Arial"/>
                <a:sym typeface="Arial"/>
              </a:rPr>
              <a:t>Responsable financier fournissant un soutien administratif financier à la récompense/au projet</a:t>
            </a:r>
          </a:p>
        </p:txBody>
      </p:sp>
      <p:graphicFrame>
        <p:nvGraphicFramePr>
          <p:cNvPr id="1075" name="Google Shape;1075;g280997047f3_0_0"/>
          <p:cNvGraphicFramePr/>
          <p:nvPr>
            <p:extLst>
              <p:ext uri="{D42A27DB-BD31-4B8C-83A1-F6EECF244321}">
                <p14:modId xmlns:p14="http://schemas.microsoft.com/office/powerpoint/2010/main" val="3138634823"/>
              </p:ext>
            </p:extLst>
          </p:nvPr>
        </p:nvGraphicFramePr>
        <p:xfrm>
          <a:off x="3976250" y="90250"/>
          <a:ext cx="4866825" cy="4693470"/>
        </p:xfrm>
        <a:graphic>
          <a:graphicData uri="http://schemas.openxmlformats.org/drawingml/2006/table">
            <a:tbl>
              <a:tblPr>
                <a:noFill/>
                <a:tableStyleId>{5A7E7CD6-C929-4EC5-A59C-177CB4DFDF39}</a:tableStyleId>
              </a:tblPr>
              <a:tblGrid>
                <a:gridCol w="3024900">
                  <a:extLst>
                    <a:ext uri="{9D8B030D-6E8A-4147-A177-3AD203B41FA5}">
                      <a16:colId xmlns:a16="http://schemas.microsoft.com/office/drawing/2014/main" val="20000"/>
                    </a:ext>
                  </a:extLst>
                </a:gridCol>
                <a:gridCol w="1841925">
                  <a:extLst>
                    <a:ext uri="{9D8B030D-6E8A-4147-A177-3AD203B41FA5}">
                      <a16:colId xmlns:a16="http://schemas.microsoft.com/office/drawing/2014/main" val="20001"/>
                    </a:ext>
                  </a:extLst>
                </a:gridCol>
              </a:tblGrid>
              <a:tr h="228000">
                <a:tc>
                  <a:txBody>
                    <a:bodyPr/>
                    <a:lstStyle/>
                    <a:p>
                      <a:pPr marL="0" marR="0" lvl="0" indent="0" algn="l" rtl="0">
                        <a:lnSpc>
                          <a:spcPct val="100000"/>
                        </a:lnSpc>
                        <a:spcBef>
                          <a:spcPts val="0"/>
                        </a:spcBef>
                        <a:spcAft>
                          <a:spcPts val="0"/>
                        </a:spcAft>
                        <a:buClr>
                          <a:schemeClr val="dk1"/>
                        </a:buClr>
                        <a:buSzPts val="1100"/>
                        <a:buFont typeface="Arial"/>
                        <a:buNone/>
                      </a:pPr>
                      <a:r>
                        <a:rPr lang="fr-FR" sz="800" b="1" u="none" strike="noStrike" cap="none" dirty="0">
                          <a:solidFill>
                            <a:schemeClr val="dk1"/>
                          </a:solidFill>
                          <a:latin typeface="Arial"/>
                          <a:ea typeface="Arial"/>
                          <a:cs typeface="Arial"/>
                          <a:sym typeface="Arial"/>
                        </a:rPr>
                        <a:t>En-tête de colonne </a:t>
                      </a:r>
                      <a:r>
                        <a:rPr lang="fr-FR" sz="800" b="1" u="none" strike="noStrike" cap="none" dirty="0" err="1">
                          <a:solidFill>
                            <a:schemeClr val="dk1"/>
                          </a:solidFill>
                          <a:latin typeface="Arial"/>
                          <a:ea typeface="Arial"/>
                          <a:cs typeface="Arial"/>
                          <a:sym typeface="Arial"/>
                        </a:rPr>
                        <a:t>HRH_Inventory</a:t>
                      </a:r>
                      <a:endParaRPr lang="fr-FR" sz="800" b="1" u="none" strike="noStrike" cap="none" dirty="0">
                        <a:solidFill>
                          <a:schemeClr val="dk1"/>
                        </a:solidFill>
                        <a:latin typeface="Arial"/>
                        <a:ea typeface="Arial"/>
                        <a:cs typeface="Arial"/>
                        <a:sym typeface="Arial"/>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800" b="1" u="none" strike="noStrike" cap="none">
                          <a:latin typeface="Arial"/>
                          <a:ea typeface="Arial"/>
                          <a:cs typeface="Arial"/>
                          <a:sym typeface="Arial"/>
                        </a:rPr>
                        <a:t>Réponse</a:t>
                      </a:r>
                    </a:p>
                  </a:txBody>
                  <a:tcPr marL="91425" marR="91425" marT="91425" marB="91425"/>
                </a:tc>
                <a:extLst>
                  <a:ext uri="{0D108BD9-81ED-4DB2-BD59-A6C34878D82A}">
                    <a16:rowId xmlns:a16="http://schemas.microsoft.com/office/drawing/2014/main" val="10000"/>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Employé par le biais d'IP principal ou secondaire</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Bénéficiaire principal</a:t>
                      </a:r>
                    </a:p>
                  </a:txBody>
                  <a:tcPr marL="91425" marR="91425" marT="91425" marB="91425"/>
                </a:tc>
                <a:extLst>
                  <a:ext uri="{0D108BD9-81ED-4DB2-BD59-A6C34878D82A}">
                    <a16:rowId xmlns:a16="http://schemas.microsoft.com/office/drawing/2014/main" val="10001"/>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latin typeface="Arial"/>
                          <a:ea typeface="Arial"/>
                          <a:cs typeface="Arial"/>
                          <a:sym typeface="Arial"/>
                        </a:rPr>
                        <a:t>Si c'est un secondaire, sélectionnez le nom de l'IP</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endParaRPr sz="800" u="none" strike="noStrike" cap="none">
                        <a:latin typeface="Arial"/>
                        <a:ea typeface="Arial"/>
                        <a:cs typeface="Arial"/>
                        <a:sym typeface="Arial"/>
                      </a:endParaRPr>
                    </a:p>
                  </a:txBody>
                  <a:tcPr marL="91425" marR="91425" marT="91425" marB="91425"/>
                </a:tc>
                <a:extLst>
                  <a:ext uri="{0D108BD9-81ED-4DB2-BD59-A6C34878D82A}">
                    <a16:rowId xmlns:a16="http://schemas.microsoft.com/office/drawing/2014/main" val="10002"/>
                  </a:ext>
                </a:extLst>
              </a:tr>
              <a:tr h="263375">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Sexe</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t>Masculin</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Offrir des services DIRECTEMENT aux bénéficiaires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Prestations autres que des services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460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Intitulé du poste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t>IP Prg Mgmt: Finance Staff</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6300">
                <a:tc>
                  <a:txBody>
                    <a:bodyPr/>
                    <a:lstStyle/>
                    <a:p>
                      <a:pPr marL="0" marR="0" lvl="0" indent="0" algn="l" rtl="0">
                        <a:lnSpc>
                          <a:spcPct val="100000"/>
                        </a:lnSpc>
                        <a:spcBef>
                          <a:spcPts val="0"/>
                        </a:spcBef>
                        <a:spcAft>
                          <a:spcPts val="0"/>
                        </a:spcAft>
                        <a:buNone/>
                      </a:pPr>
                      <a:r>
                        <a:rPr lang="fr-FR" sz="800" dirty="0"/>
                        <a:t>Soutient principalement la programmation DREAMS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fr-FR" sz="800"/>
                        <a:t>Oui</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Domaine de programme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fr-FR" sz="800">
                          <a:solidFill>
                            <a:schemeClr val="dk1"/>
                          </a:solidFill>
                        </a:rPr>
                        <a:t>Gestion du programme IP</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800"/>
                        <a:t>Fournit une assistance technique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8"/>
                  </a:ext>
                </a:extLst>
              </a:tr>
              <a:tr h="25630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Mode d'embauche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t>Salaire</a:t>
                      </a:r>
                    </a:p>
                  </a:txBody>
                  <a:tcPr marL="91425" marR="91425" marT="91425" marB="91425">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9"/>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800"/>
                        <a:t>Personnel du gouvernement ou détaché auprès du ministère de la Santé</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latin typeface="Arial"/>
                          <a:ea typeface="Arial"/>
                          <a:cs typeface="Arial"/>
                          <a:sym typeface="Arial"/>
                        </a:rPr>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10"/>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Mois de travail au cours de l'année écoulée</a:t>
                      </a:r>
                    </a:p>
                  </a:txBody>
                  <a:tcPr marL="91425" marR="91425" marT="91425" marB="91425">
                    <a:lnT w="9525" cap="flat" cmpd="sng">
                      <a:solidFill>
                        <a:srgbClr val="9E9E9E"/>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t>12</a:t>
                      </a:r>
                    </a:p>
                  </a:txBody>
                  <a:tcPr marL="91425" marR="91425" marT="91425" marB="91425">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11"/>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FTE moyen par mois</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t>1,0</a:t>
                      </a:r>
                    </a:p>
                  </a:txBody>
                  <a:tcPr marL="91425" marR="91425" marT="91425" marB="91425"/>
                </a:tc>
                <a:extLst>
                  <a:ext uri="{0D108BD9-81ED-4DB2-BD59-A6C34878D82A}">
                    <a16:rowId xmlns:a16="http://schemas.microsoft.com/office/drawing/2014/main" val="10012"/>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Soutenir principalement le travail dans la communauté</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t>Non</a:t>
                      </a:r>
                    </a:p>
                  </a:txBody>
                  <a:tcPr marL="91425" marR="91425" marT="91425" marB="91425"/>
                </a:tc>
                <a:extLst>
                  <a:ext uri="{0D108BD9-81ED-4DB2-BD59-A6C34878D82A}">
                    <a16:rowId xmlns:a16="http://schemas.microsoft.com/office/drawing/2014/main" val="10013"/>
                  </a:ext>
                </a:extLst>
              </a:tr>
              <a:tr h="270450">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a:latin typeface="Arial"/>
                          <a:ea typeface="Arial"/>
                          <a:cs typeface="Arial"/>
                          <a:sym typeface="Arial"/>
                        </a:rPr>
                        <a:t>Travail ou soutien sur plusieurs sites (personnel itinérant)</a:t>
                      </a:r>
                    </a:p>
                  </a:txBody>
                  <a:tcPr marL="91425" marR="91425" marT="91425" marB="91425"/>
                </a:tc>
                <a:tc>
                  <a:txBody>
                    <a:bodyPr/>
                    <a:lstStyle/>
                    <a:p>
                      <a:pPr marL="0" marR="0" lvl="0" indent="0" algn="l" rtl="0">
                        <a:lnSpc>
                          <a:spcPct val="100000"/>
                        </a:lnSpc>
                        <a:spcBef>
                          <a:spcPts val="0"/>
                        </a:spcBef>
                        <a:spcAft>
                          <a:spcPts val="0"/>
                        </a:spcAft>
                        <a:buClr>
                          <a:srgbClr val="000000"/>
                        </a:buClr>
                        <a:buSzPts val="900"/>
                        <a:buFont typeface="Arial"/>
                        <a:buNone/>
                      </a:pPr>
                      <a:r>
                        <a:rPr lang="fr-FR" sz="800" u="none" strike="noStrike" cap="none" dirty="0">
                          <a:latin typeface="Arial"/>
                          <a:ea typeface="Arial"/>
                          <a:cs typeface="Arial"/>
                          <a:sym typeface="Arial"/>
                        </a:rPr>
                        <a:t>Non</a:t>
                      </a:r>
                    </a:p>
                  </a:txBody>
                  <a:tcPr marL="91425" marR="91425" marT="91425" marB="91425"/>
                </a:tc>
                <a:extLst>
                  <a:ext uri="{0D108BD9-81ED-4DB2-BD59-A6C34878D82A}">
                    <a16:rowId xmlns:a16="http://schemas.microsoft.com/office/drawing/2014/main" val="10014"/>
                  </a:ext>
                </a:extLst>
              </a:tr>
            </a:tbl>
          </a:graphicData>
        </a:graphic>
      </p:graphicFrame>
      <p:sp>
        <p:nvSpPr>
          <p:cNvPr id="1076" name="Google Shape;1076;g280997047f3_0_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83</a:t>
            </a:fld>
            <a:endParaRPr lang="en"/>
          </a:p>
        </p:txBody>
      </p:sp>
      <p:sp>
        <p:nvSpPr>
          <p:cNvPr id="1077" name="Google Shape;1077;g280997047f3_0_0"/>
          <p:cNvSpPr txBox="1"/>
          <p:nvPr/>
        </p:nvSpPr>
        <p:spPr>
          <a:xfrm>
            <a:off x="413700" y="1763950"/>
            <a:ext cx="3396300" cy="304080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1200"/>
              </a:spcBef>
              <a:spcAft>
                <a:spcPts val="1200"/>
              </a:spcAft>
              <a:buClr>
                <a:srgbClr val="000000"/>
              </a:buClr>
              <a:buSzPts val="1400"/>
              <a:buFont typeface="Arial"/>
              <a:buNone/>
            </a:pPr>
            <a:r>
              <a:rPr lang="fr-FR" sz="1200" b="0" i="0" u="none" strike="noStrike" cap="none" dirty="0">
                <a:solidFill>
                  <a:schemeClr val="dk1"/>
                </a:solidFill>
                <a:latin typeface="Arial"/>
                <a:ea typeface="Arial"/>
                <a:cs typeface="Arial"/>
                <a:sym typeface="Arial"/>
              </a:rPr>
              <a:t>Un directeur financier masculin à temps plein pour un partenaire principal assurant l'administration financière en approuvant les remboursements de dépenses, en traitant les paiements de salaire mensuels et en gérant l'élaboration d'un plan de travail financier pour un programme qui cible les adolescentes et les jeunes femmes. Ce responsable financier est principalement basé à l'extérieur de l'UO et a travaillé toute l'année avec une dépense salariale de 24 500 $ et des dépenses accessoires de 4 000 $.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g280997047f3_0_8"/>
          <p:cNvSpPr txBox="1">
            <a:spLocks noGrp="1"/>
          </p:cNvSpPr>
          <p:nvPr>
            <p:ph type="title"/>
          </p:nvPr>
        </p:nvSpPr>
        <p:spPr>
          <a:xfrm>
            <a:off x="413700" y="38032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Scénarios de dotation en personnel </a:t>
            </a:r>
          </a:p>
        </p:txBody>
      </p:sp>
      <p:graphicFrame>
        <p:nvGraphicFramePr>
          <p:cNvPr id="1083" name="Google Shape;1083;g280997047f3_0_8"/>
          <p:cNvGraphicFramePr/>
          <p:nvPr>
            <p:extLst>
              <p:ext uri="{D42A27DB-BD31-4B8C-83A1-F6EECF244321}">
                <p14:modId xmlns:p14="http://schemas.microsoft.com/office/powerpoint/2010/main" val="3079443776"/>
              </p:ext>
            </p:extLst>
          </p:nvPr>
        </p:nvGraphicFramePr>
        <p:xfrm>
          <a:off x="3917525" y="838425"/>
          <a:ext cx="4907875" cy="3108720"/>
        </p:xfrm>
        <a:graphic>
          <a:graphicData uri="http://schemas.openxmlformats.org/drawingml/2006/table">
            <a:tbl>
              <a:tblPr>
                <a:noFill/>
                <a:tableStyleId>{5A7E7CD6-C929-4EC5-A59C-177CB4DFDF39}</a:tableStyleId>
              </a:tblPr>
              <a:tblGrid>
                <a:gridCol w="3058850">
                  <a:extLst>
                    <a:ext uri="{9D8B030D-6E8A-4147-A177-3AD203B41FA5}">
                      <a16:colId xmlns:a16="http://schemas.microsoft.com/office/drawing/2014/main" val="20000"/>
                    </a:ext>
                  </a:extLst>
                </a:gridCol>
                <a:gridCol w="1849025">
                  <a:extLst>
                    <a:ext uri="{9D8B030D-6E8A-4147-A177-3AD203B41FA5}">
                      <a16:colId xmlns:a16="http://schemas.microsoft.com/office/drawing/2014/main" val="20001"/>
                    </a:ext>
                  </a:extLst>
                </a:gridCol>
              </a:tblGrid>
              <a:tr h="320000">
                <a:tc>
                  <a:txBody>
                    <a:bodyPr/>
                    <a:lstStyle/>
                    <a:p>
                      <a:pPr marL="0" marR="0" lvl="0" indent="0" algn="l" rtl="0">
                        <a:lnSpc>
                          <a:spcPct val="100000"/>
                        </a:lnSpc>
                        <a:spcBef>
                          <a:spcPts val="0"/>
                        </a:spcBef>
                        <a:spcAft>
                          <a:spcPts val="0"/>
                        </a:spcAft>
                        <a:buClr>
                          <a:schemeClr val="dk1"/>
                        </a:buClr>
                        <a:buSzPts val="1100"/>
                        <a:buFont typeface="Arial"/>
                        <a:buNone/>
                      </a:pPr>
                      <a:r>
                        <a:rPr lang="fr-FR" sz="900" b="1" u="none" strike="noStrike" cap="none">
                          <a:solidFill>
                            <a:schemeClr val="dk1"/>
                          </a:solidFill>
                          <a:latin typeface="Arial"/>
                          <a:ea typeface="Arial"/>
                          <a:cs typeface="Arial"/>
                          <a:sym typeface="Arial"/>
                        </a:rPr>
                        <a:t>En-tête de colonne HRH_Inventory</a:t>
                      </a:r>
                    </a:p>
                  </a:txBody>
                  <a:tcPr marL="91425" marR="91425" marT="91425" marB="91425">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b="1" u="none" strike="noStrike" cap="none">
                          <a:latin typeface="Arial"/>
                          <a:ea typeface="Arial"/>
                          <a:cs typeface="Arial"/>
                          <a:sym typeface="Arial"/>
                        </a:rPr>
                        <a:t>Réponse</a:t>
                      </a:r>
                    </a:p>
                  </a:txBody>
                  <a:tcPr marL="91425" marR="91425" marT="91425" marB="91425">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Poste basé à l'extérieur de l'OU</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Oui</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Niveau SNU à signaler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endParaRPr lang="fr-FR" sz="900" u="none" strike="noStrike" cap="none"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20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Bénéficiaire principal</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Clr>
                          <a:schemeClr val="dk1"/>
                        </a:buClr>
                        <a:buSzPts val="900"/>
                        <a:buFont typeface="Arial"/>
                        <a:buNone/>
                      </a:pPr>
                      <a:r>
                        <a:rPr lang="fr-FR" sz="900">
                          <a:solidFill>
                            <a:schemeClr val="dk1"/>
                          </a:solidFill>
                        </a:rPr>
                        <a:t>Adolescentes et jeunes femmes (AGYW)</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87375">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Au cours de l'année écoulée, a fourni un soutien pour d'autres urgences de santé publique ?</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Non</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874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Somme des dépenses annuelles du PEPFAR, hors frais annexes et dépenses non monétaires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24 500 </a:t>
                      </a:r>
                      <a:r>
                        <a:rPr lang="fr-FR" sz="900" u="none" strike="noStrike" cap="none">
                          <a:latin typeface="Arial"/>
                          <a:ea typeface="Arial"/>
                          <a:cs typeface="Arial"/>
                          <a:sym typeface="Arial"/>
                        </a:rPr>
                        <a:t>$</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latin typeface="Arial"/>
                          <a:ea typeface="Arial"/>
                          <a:cs typeface="Arial"/>
                          <a:sym typeface="Arial"/>
                        </a:rPr>
                        <a:t>Dépenses annexes annuelles du PEPFAR</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a:t>4 000 </a:t>
                      </a:r>
                      <a:r>
                        <a:rPr lang="fr-FR" sz="900" u="none" strike="noStrike" cap="none">
                          <a:latin typeface="Arial"/>
                          <a:ea typeface="Arial"/>
                          <a:cs typeface="Arial"/>
                          <a:sym typeface="Arial"/>
                        </a:rPr>
                        <a:t>$</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252000">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latin typeface="Arial"/>
                          <a:ea typeface="Arial"/>
                          <a:cs typeface="Arial"/>
                          <a:sym typeface="Arial"/>
                        </a:rPr>
                        <a:t>Dépenses non monétaires annuelles du PEPFAR, hors frais annexes</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fr-FR" sz="900" u="none" strike="noStrike" cap="none" dirty="0"/>
                        <a:t>0 </a:t>
                      </a:r>
                      <a:r>
                        <a:rPr lang="fr-FR" sz="900" u="none" strike="noStrike" cap="none" dirty="0">
                          <a:latin typeface="Arial"/>
                          <a:ea typeface="Arial"/>
                          <a:cs typeface="Arial"/>
                          <a:sym typeface="Arial"/>
                        </a:rPr>
                        <a:t>$</a:t>
                      </a: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84" name="Google Shape;1084;g280997047f3_0_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84</a:t>
            </a:fld>
            <a:endParaRPr lang="en"/>
          </a:p>
        </p:txBody>
      </p:sp>
      <p:sp>
        <p:nvSpPr>
          <p:cNvPr id="1085" name="Google Shape;1085;g280997047f3_0_8"/>
          <p:cNvSpPr txBox="1"/>
          <p:nvPr/>
        </p:nvSpPr>
        <p:spPr>
          <a:xfrm>
            <a:off x="353750" y="838425"/>
            <a:ext cx="36225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1" i="0" u="none" strike="noStrike" cap="none">
                <a:solidFill>
                  <a:srgbClr val="3C4043"/>
                </a:solidFill>
                <a:highlight>
                  <a:schemeClr val="lt1"/>
                </a:highlight>
                <a:latin typeface="Arial"/>
                <a:ea typeface="Arial"/>
                <a:cs typeface="Arial"/>
                <a:sym typeface="Arial"/>
              </a:rPr>
              <a:t>Scénario G : </a:t>
            </a:r>
            <a:r>
              <a:rPr lang="fr-FR" sz="1500" b="0" i="0" u="none" strike="noStrike" cap="none">
                <a:solidFill>
                  <a:srgbClr val="3C4043"/>
                </a:solidFill>
                <a:highlight>
                  <a:schemeClr val="lt1"/>
                </a:highlight>
                <a:latin typeface="Arial"/>
                <a:ea typeface="Arial"/>
                <a:cs typeface="Arial"/>
                <a:sym typeface="Arial"/>
              </a:rPr>
              <a:t>Responsable financier fournissant un soutien administratif financier à la récompense/au projet</a:t>
            </a:r>
          </a:p>
        </p:txBody>
      </p:sp>
      <p:sp>
        <p:nvSpPr>
          <p:cNvPr id="1086" name="Google Shape;1086;g280997047f3_0_8"/>
          <p:cNvSpPr txBox="1"/>
          <p:nvPr/>
        </p:nvSpPr>
        <p:spPr>
          <a:xfrm>
            <a:off x="413700" y="1763950"/>
            <a:ext cx="3396300" cy="304080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Clr>
                <a:schemeClr val="dk1"/>
              </a:buClr>
              <a:buSzPts val="1400"/>
              <a:buFont typeface="Arial"/>
              <a:buNone/>
            </a:pPr>
            <a:r>
              <a:rPr lang="fr-FR" sz="1200" dirty="0">
                <a:solidFill>
                  <a:schemeClr val="dk1"/>
                </a:solidFill>
              </a:rPr>
              <a:t>Un directeur financier masculin à temps plein pour un partenaire principal assurant l'administration financière en approuvant les remboursements de dépenses, en traitant les paiements de salaire mensuels et en gérant l'élaboration d'un plan de travail financier pour un programme qui cible les adolescentes et les jeunes femmes. Ce responsable financier est principalement basé à l'extérieur de l'UO et a travaillé toute l'année avec une dépense salariale de 24 500 $ et des dépenses accessoires de 4 000 $.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77"/>
          <p:cNvSpPr txBox="1">
            <a:spLocks noGrp="1"/>
          </p:cNvSpPr>
          <p:nvPr>
            <p:ph type="title"/>
          </p:nvPr>
        </p:nvSpPr>
        <p:spPr>
          <a:xfrm>
            <a:off x="381004" y="26603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Scénarios de dotation en personnel</a:t>
            </a:r>
            <a:r>
              <a:rPr lang="fr-FR" b="0" dirty="0">
                <a:latin typeface="Arial"/>
                <a:ea typeface="Arial"/>
                <a:cs typeface="Arial"/>
                <a:sym typeface="Arial"/>
              </a:rPr>
              <a:t>  </a:t>
            </a:r>
          </a:p>
        </p:txBody>
      </p:sp>
      <p:sp>
        <p:nvSpPr>
          <p:cNvPr id="1092" name="Google Shape;1092;p77"/>
          <p:cNvSpPr txBox="1"/>
          <p:nvPr/>
        </p:nvSpPr>
        <p:spPr>
          <a:xfrm>
            <a:off x="200651" y="958048"/>
            <a:ext cx="8710500" cy="3531736"/>
          </a:xfrm>
          <a:prstGeom prst="rect">
            <a:avLst/>
          </a:prstGeom>
          <a:noFill/>
          <a:ln>
            <a:noFill/>
          </a:ln>
        </p:spPr>
        <p:txBody>
          <a:bodyPr spcFirstLastPara="1" wrap="square" lIns="0" tIns="0" rIns="0" bIns="0" anchor="t" anchorCtr="0">
            <a:spAutoFit/>
          </a:bodyPr>
          <a:lstStyle/>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Pour les </a:t>
            </a:r>
            <a:r>
              <a:rPr lang="fr-FR" sz="1500" b="1" i="0" u="none" strike="noStrike" cap="none" dirty="0">
                <a:solidFill>
                  <a:srgbClr val="000000"/>
                </a:solidFill>
                <a:latin typeface="Arial"/>
                <a:ea typeface="Arial"/>
                <a:cs typeface="Arial"/>
                <a:sym typeface="Arial"/>
              </a:rPr>
              <a:t>TRAVAILLEURS INTERNATIONAUX</a:t>
            </a:r>
            <a:r>
              <a:rPr lang="fr-FR" sz="1500" b="0" i="0" u="none" strike="noStrike" cap="none" dirty="0">
                <a:solidFill>
                  <a:srgbClr val="000000"/>
                </a:solidFill>
                <a:latin typeface="Arial"/>
                <a:ea typeface="Arial"/>
                <a:cs typeface="Arial"/>
                <a:sym typeface="Arial"/>
              </a:rPr>
              <a:t>, tels que le personnel basé aux États-Unis qui passe une partie de son temps à soutenir le IM, et pour les TRAVAILLEURS DE NIVEAU NATIONAL, tels que le personnel qui travaille au-dessus du site pour soutenir le travail programmatique ou le conseil technique dans tout un pays, laissez toutes les colonnes de la hiérarchie géographique vides.</a:t>
            </a:r>
          </a:p>
          <a:p>
            <a:pPr marL="457200" marR="0" lvl="0" indent="-323850" algn="l" rtl="0">
              <a:lnSpc>
                <a:spcPct val="90000"/>
              </a:lnSpc>
              <a:spcBef>
                <a:spcPts val="0"/>
              </a:spcBef>
              <a:spcAft>
                <a:spcPts val="0"/>
              </a:spcAft>
              <a:buClr>
                <a:srgbClr val="000000"/>
              </a:buClr>
              <a:buSzPts val="1500"/>
              <a:buFont typeface="Arial"/>
              <a:buChar char="●"/>
            </a:pPr>
            <a:endParaRPr lang="fr-F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Pour les </a:t>
            </a:r>
            <a:r>
              <a:rPr lang="fr-FR" sz="1500" b="1" i="0" u="none" strike="noStrike" cap="none" dirty="0">
                <a:solidFill>
                  <a:srgbClr val="000000"/>
                </a:solidFill>
                <a:latin typeface="Arial"/>
                <a:ea typeface="Arial"/>
                <a:cs typeface="Arial"/>
                <a:sym typeface="Arial"/>
              </a:rPr>
              <a:t>RÉGIONS</a:t>
            </a:r>
            <a:r>
              <a:rPr lang="fr-FR" sz="1500" b="0" i="0" u="none" strike="noStrike" cap="none" dirty="0">
                <a:solidFill>
                  <a:srgbClr val="000000"/>
                </a:solidFill>
                <a:latin typeface="Arial"/>
                <a:ea typeface="Arial"/>
                <a:cs typeface="Arial"/>
                <a:sym typeface="Arial"/>
              </a:rPr>
              <a:t>, le niveau SNU1 est le pays où le travailleur effectue son travail.</a:t>
            </a:r>
          </a:p>
          <a:p>
            <a:pPr marL="457200" marR="0" lvl="0" indent="-323850" algn="l" rtl="0">
              <a:lnSpc>
                <a:spcPct val="90000"/>
              </a:lnSpc>
              <a:spcBef>
                <a:spcPts val="0"/>
              </a:spcBef>
              <a:spcAft>
                <a:spcPts val="0"/>
              </a:spcAft>
              <a:buClr>
                <a:srgbClr val="000000"/>
              </a:buClr>
              <a:buSzPts val="1500"/>
              <a:buFont typeface="Arial"/>
              <a:buChar char="●"/>
            </a:pPr>
            <a:endParaRPr lang="fr-FR" sz="1500" b="1"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Pour les </a:t>
            </a:r>
            <a:r>
              <a:rPr lang="fr-FR" sz="1500" b="1" i="0" u="none" strike="noStrike" cap="none" dirty="0">
                <a:solidFill>
                  <a:srgbClr val="000000"/>
                </a:solidFill>
                <a:latin typeface="Arial"/>
                <a:ea typeface="Arial"/>
                <a:cs typeface="Arial"/>
                <a:sym typeface="Arial"/>
              </a:rPr>
              <a:t>MILITAIRES</a:t>
            </a:r>
            <a:r>
              <a:rPr lang="fr-FR" sz="1500" b="0" i="0" u="none" strike="noStrike" cap="none" dirty="0">
                <a:solidFill>
                  <a:srgbClr val="000000"/>
                </a:solidFill>
                <a:latin typeface="Arial"/>
                <a:ea typeface="Arial"/>
                <a:cs typeface="Arial"/>
                <a:sym typeface="Arial"/>
              </a:rPr>
              <a:t>, sélectionnez le SNU militaire. Laissez toutes les autres colonnes de la hiérarchie géographique vides.</a:t>
            </a:r>
          </a:p>
          <a:p>
            <a:pPr marL="457200" marR="0" lvl="0" indent="-323850" algn="l" rtl="0">
              <a:lnSpc>
                <a:spcPct val="90000"/>
              </a:lnSpc>
              <a:spcBef>
                <a:spcPts val="0"/>
              </a:spcBef>
              <a:spcAft>
                <a:spcPts val="0"/>
              </a:spcAft>
              <a:buClr>
                <a:srgbClr val="000000"/>
              </a:buClr>
              <a:buSzPts val="1500"/>
              <a:buFont typeface="Arial"/>
              <a:buChar char="●"/>
            </a:pPr>
            <a:endParaRPr lang="fr-FR" sz="1500" b="0" i="0" u="none" strike="noStrike" cap="none" dirty="0">
              <a:solidFill>
                <a:srgbClr val="000000"/>
              </a:solidFill>
              <a:latin typeface="Arial"/>
              <a:ea typeface="Arial"/>
              <a:cs typeface="Arial"/>
              <a:sym typeface="Arial"/>
            </a:endParaRPr>
          </a:p>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Le personnel itinérant doit sélectionner des zones géographiques au niveau de la communauté.</a:t>
            </a:r>
          </a:p>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Les travailleurs communautaires doivent sélectionner des zones géographiques au niveau de la communauté ou au niveau de l'établissement, s'ils travaillent dans un établissement spécifique.</a:t>
            </a:r>
          </a:p>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Les travailleurs au-dessus du site doivent laisser le niveau de l'établissement vide (au minimum)</a:t>
            </a:r>
          </a:p>
          <a:p>
            <a:pPr marL="457200" marR="0" lvl="0" indent="-323850" algn="l" rtl="0">
              <a:lnSpc>
                <a:spcPct val="90000"/>
              </a:lnSpc>
              <a:spcBef>
                <a:spcPts val="0"/>
              </a:spcBef>
              <a:spcAft>
                <a:spcPts val="0"/>
              </a:spcAft>
              <a:buClr>
                <a:srgbClr val="000000"/>
              </a:buClr>
              <a:buSzPts val="1500"/>
              <a:buFont typeface="Arial"/>
              <a:buChar char="●"/>
            </a:pPr>
            <a:r>
              <a:rPr lang="fr-FR" sz="1500" b="0" i="0" u="none" strike="noStrike" cap="none" dirty="0">
                <a:solidFill>
                  <a:srgbClr val="000000"/>
                </a:solidFill>
                <a:latin typeface="Arial"/>
                <a:ea typeface="Arial"/>
                <a:cs typeface="Arial"/>
                <a:sym typeface="Arial"/>
              </a:rPr>
              <a:t>Le personnel affecté à un établissement qui passe une partie de son temps dans la communauté doit être saisi dans l'établissement auquel il est affecté.</a:t>
            </a:r>
            <a:endParaRPr sz="1500" b="0" i="0" u="none" strike="noStrike" cap="none" dirty="0">
              <a:solidFill>
                <a:srgbClr val="000000"/>
              </a:solidFill>
              <a:latin typeface="Calibri"/>
              <a:ea typeface="Calibri"/>
              <a:cs typeface="Calibri"/>
              <a:sym typeface="Calibri"/>
            </a:endParaRPr>
          </a:p>
        </p:txBody>
      </p:sp>
      <p:sp>
        <p:nvSpPr>
          <p:cNvPr id="1093" name="Google Shape;1093;p7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85</a:t>
            </a:fld>
            <a:endParaRPr lang="en"/>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7"/>
        <p:cNvGrpSpPr/>
        <p:nvPr/>
      </p:nvGrpSpPr>
      <p:grpSpPr>
        <a:xfrm>
          <a:off x="0" y="0"/>
          <a:ext cx="0" cy="0"/>
          <a:chOff x="0" y="0"/>
          <a:chExt cx="0" cy="0"/>
        </a:xfrm>
      </p:grpSpPr>
      <p:sp>
        <p:nvSpPr>
          <p:cNvPr id="1098" name="Google Shape;1098;p78"/>
          <p:cNvSpPr txBox="1">
            <a:spLocks noGrp="1"/>
          </p:cNvSpPr>
          <p:nvPr>
            <p:ph type="title"/>
          </p:nvPr>
        </p:nvSpPr>
        <p:spPr>
          <a:xfrm>
            <a:off x="221675" y="311300"/>
            <a:ext cx="7910100" cy="5727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a:solidFill>
                  <a:schemeClr val="accent1"/>
                </a:solidFill>
              </a:rPr>
              <a:t>Vérification des connaissances</a:t>
            </a:r>
            <a:r>
              <a:rPr lang="fr-FR" b="0">
                <a:solidFill>
                  <a:schemeClr val="accent1"/>
                </a:solidFill>
                <a:latin typeface="Arial"/>
                <a:ea typeface="Arial"/>
                <a:cs typeface="Arial"/>
                <a:sym typeface="Arial"/>
              </a:rPr>
              <a:t> </a:t>
            </a:r>
          </a:p>
        </p:txBody>
      </p:sp>
      <p:sp>
        <p:nvSpPr>
          <p:cNvPr id="1099" name="Google Shape;1099;p78"/>
          <p:cNvSpPr txBox="1"/>
          <p:nvPr/>
        </p:nvSpPr>
        <p:spPr>
          <a:xfrm>
            <a:off x="315550" y="917650"/>
            <a:ext cx="8346300" cy="1883562"/>
          </a:xfrm>
          <a:prstGeom prst="rect">
            <a:avLst/>
          </a:prstGeom>
          <a:noFill/>
          <a:ln>
            <a:noFill/>
          </a:ln>
        </p:spPr>
        <p:txBody>
          <a:bodyPr spcFirstLastPara="1" wrap="square" lIns="91425" tIns="91425" rIns="91425" bIns="91425" anchor="t" anchorCtr="0">
            <a:spAutoFit/>
          </a:bodyPr>
          <a:lstStyle/>
          <a:p>
            <a:pPr marL="457200" marR="0" lvl="0" indent="-330200" algn="l" rtl="0">
              <a:lnSpc>
                <a:spcPct val="115000"/>
              </a:lnSpc>
              <a:spcBef>
                <a:spcPts val="0"/>
              </a:spcBef>
              <a:spcAft>
                <a:spcPts val="0"/>
              </a:spcAft>
              <a:buClr>
                <a:schemeClr val="dk1"/>
              </a:buClr>
              <a:buSzPts val="1600"/>
              <a:buFont typeface="Arial"/>
              <a:buChar char="●"/>
            </a:pPr>
            <a:r>
              <a:rPr lang="fr-FR" sz="1600" b="1" i="0" u="none" strike="noStrike" cap="none" dirty="0">
                <a:solidFill>
                  <a:schemeClr val="dk1"/>
                </a:solidFill>
                <a:latin typeface="Arial"/>
                <a:ea typeface="Arial"/>
                <a:cs typeface="Arial"/>
                <a:sym typeface="Arial"/>
              </a:rPr>
              <a:t>Vous employez un administrateur d'établissement qui supervise le personnel et gère le flux de travail, mais qui ne voit pas directement les clients. Cette personne serait-elle déclarée comme prestataire de services ou non prestataire de services ?</a:t>
            </a:r>
          </a:p>
          <a:p>
            <a:pPr marL="469900" marR="0" lvl="0" indent="-342900" algn="l" rtl="0">
              <a:lnSpc>
                <a:spcPct val="115000"/>
              </a:lnSpc>
              <a:spcBef>
                <a:spcPts val="0"/>
              </a:spcBef>
              <a:spcAft>
                <a:spcPts val="0"/>
              </a:spcAft>
              <a:buClr>
                <a:schemeClr val="dk1"/>
              </a:buClr>
              <a:buSzPts val="1600"/>
              <a:buFont typeface="+mj-lt"/>
              <a:buAutoNum type="alphaLcParenR"/>
            </a:pPr>
            <a:r>
              <a:rPr lang="fr-FR" sz="1600" i="0" u="none" strike="noStrike" cap="none" dirty="0">
                <a:solidFill>
                  <a:schemeClr val="dk1"/>
                </a:solidFill>
                <a:latin typeface="Arial"/>
                <a:ea typeface="Arial"/>
                <a:cs typeface="Arial"/>
                <a:sym typeface="Arial"/>
              </a:rPr>
              <a:t>Prestation de services</a:t>
            </a:r>
          </a:p>
          <a:p>
            <a:pPr marL="469900" marR="0" lvl="0" indent="-342900" algn="l" rtl="0">
              <a:lnSpc>
                <a:spcPct val="115000"/>
              </a:lnSpc>
              <a:spcBef>
                <a:spcPts val="0"/>
              </a:spcBef>
              <a:spcAft>
                <a:spcPts val="0"/>
              </a:spcAft>
              <a:buClr>
                <a:schemeClr val="dk1"/>
              </a:buClr>
              <a:buSzPts val="1600"/>
              <a:buFont typeface="+mj-lt"/>
              <a:buAutoNum type="alphaLcParenR"/>
            </a:pPr>
            <a:r>
              <a:rPr lang="fr-FR" sz="1600" i="0" u="none" strike="noStrike" cap="none" dirty="0">
                <a:solidFill>
                  <a:schemeClr val="dk1"/>
                </a:solidFill>
                <a:latin typeface="Arial"/>
                <a:ea typeface="Arial"/>
                <a:cs typeface="Arial"/>
                <a:sym typeface="Arial"/>
              </a:rPr>
              <a:t>Non-prestation de services</a:t>
            </a:r>
            <a:endParaRPr lang="en-US" sz="1300" i="0" u="none" strike="noStrike" cap="none" dirty="0">
              <a:solidFill>
                <a:srgbClr val="000000"/>
              </a:solidFill>
              <a:latin typeface="Arial"/>
              <a:ea typeface="Arial"/>
              <a:cs typeface="Arial"/>
              <a:sym typeface="Arial"/>
            </a:endParaRPr>
          </a:p>
        </p:txBody>
      </p:sp>
      <p:sp>
        <p:nvSpPr>
          <p:cNvPr id="1100" name="Google Shape;1100;p78"/>
          <p:cNvSpPr txBox="1"/>
          <p:nvPr/>
        </p:nvSpPr>
        <p:spPr>
          <a:xfrm>
            <a:off x="200350" y="3329125"/>
            <a:ext cx="8576700" cy="750945"/>
          </a:xfrm>
          <a:prstGeom prst="rect">
            <a:avLst/>
          </a:prstGeom>
          <a:noFill/>
          <a:ln>
            <a:noFill/>
          </a:ln>
        </p:spPr>
        <p:txBody>
          <a:bodyPr spcFirstLastPara="1" wrap="square" lIns="91425" tIns="91425" rIns="91425" bIns="91425" anchor="t" anchorCtr="0">
            <a:spAutoFit/>
          </a:bodyPr>
          <a:lstStyle/>
          <a:p>
            <a:pPr lvl="0">
              <a:lnSpc>
                <a:spcPct val="115000"/>
              </a:lnSpc>
              <a:buSzPts val="1600"/>
            </a:pPr>
            <a:r>
              <a:rPr lang="fr-FR" sz="1600" i="1" dirty="0">
                <a:solidFill>
                  <a:schemeClr val="dk1"/>
                </a:solidFill>
              </a:rPr>
              <a:t>Réponse : </a:t>
            </a:r>
            <a:r>
              <a:rPr lang="fr-FR" sz="1600" b="1" i="1" dirty="0">
                <a:solidFill>
                  <a:schemeClr val="dk1"/>
                </a:solidFill>
              </a:rPr>
              <a:t>b) Non-prestation de services </a:t>
            </a:r>
            <a:r>
              <a:rPr lang="fr-FR" sz="1600" i="1" dirty="0">
                <a:solidFill>
                  <a:schemeClr val="dk1"/>
                </a:solidFill>
              </a:rPr>
              <a:t>Cette personne ne fournit pas directement de services aux clients.</a:t>
            </a:r>
            <a:endParaRPr lang="fr-FR" sz="1600" b="0" i="1" u="none" strike="noStrike" cap="none" dirty="0">
              <a:solidFill>
                <a:schemeClr val="dk1"/>
              </a:solidFill>
              <a:latin typeface="Arial"/>
              <a:ea typeface="Arial"/>
              <a:cs typeface="Arial"/>
              <a:sym typeface="Arial"/>
            </a:endParaRPr>
          </a:p>
        </p:txBody>
      </p:sp>
      <p:sp>
        <p:nvSpPr>
          <p:cNvPr id="1101" name="Google Shape;1101;p78"/>
          <p:cNvSpPr txBox="1">
            <a:spLocks noGrp="1"/>
          </p:cNvSpPr>
          <p:nvPr>
            <p:ph type="sldNum" idx="12"/>
          </p:nvPr>
        </p:nvSpPr>
        <p:spPr>
          <a:xfrm>
            <a:off x="8472458" y="4663217"/>
            <a:ext cx="548700" cy="393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86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0"/>
                                        </p:tgtEl>
                                        <p:attrNameLst>
                                          <p:attrName>style.visibility</p:attrName>
                                        </p:attrNameLst>
                                      </p:cBhvr>
                                      <p:to>
                                        <p:strVal val="visible"/>
                                      </p:to>
                                    </p:set>
                                    <p:animEffect transition="in" filter="fade">
                                      <p:cBhvr>
                                        <p:cTn id="7" dur="1000"/>
                                        <p:tgtEl>
                                          <p:spTgt spid="1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05"/>
        <p:cNvGrpSpPr/>
        <p:nvPr/>
      </p:nvGrpSpPr>
      <p:grpSpPr>
        <a:xfrm>
          <a:off x="0" y="0"/>
          <a:ext cx="0" cy="0"/>
          <a:chOff x="0" y="0"/>
          <a:chExt cx="0" cy="0"/>
        </a:xfrm>
      </p:grpSpPr>
      <p:sp>
        <p:nvSpPr>
          <p:cNvPr id="1106" name="Google Shape;1106;p79"/>
          <p:cNvSpPr txBox="1">
            <a:spLocks noGrp="1"/>
          </p:cNvSpPr>
          <p:nvPr>
            <p:ph type="title"/>
          </p:nvPr>
        </p:nvSpPr>
        <p:spPr>
          <a:xfrm>
            <a:off x="578900" y="853475"/>
            <a:ext cx="7251900" cy="1585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solidFill>
                  <a:schemeClr val="lt1"/>
                </a:solidFill>
              </a:rPr>
              <a:t>Q&amp;R</a:t>
            </a:r>
          </a:p>
          <a:p>
            <a:pPr marL="0" lvl="0" indent="0" algn="l" rtl="0">
              <a:lnSpc>
                <a:spcPct val="100000"/>
              </a:lnSpc>
              <a:spcBef>
                <a:spcPts val="0"/>
              </a:spcBef>
              <a:spcAft>
                <a:spcPts val="0"/>
              </a:spcAft>
              <a:buSzPts val="1400"/>
              <a:buNone/>
            </a:pPr>
            <a:endParaRPr sz="1800" b="0" dirty="0">
              <a:solidFill>
                <a:schemeClr val="lt1"/>
              </a:solidFill>
            </a:endParaRPr>
          </a:p>
        </p:txBody>
      </p:sp>
      <p:sp>
        <p:nvSpPr>
          <p:cNvPr id="1107" name="Google Shape;1107;p7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87</a:t>
            </a:fld>
            <a:endParaRPr lang="en"/>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80"/>
          <p:cNvSpPr txBox="1">
            <a:spLocks noGrp="1"/>
          </p:cNvSpPr>
          <p:nvPr>
            <p:ph type="title"/>
          </p:nvPr>
        </p:nvSpPr>
        <p:spPr>
          <a:xfrm>
            <a:off x="477600" y="2600075"/>
            <a:ext cx="6760108" cy="1412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fr-FR" dirty="0"/>
              <a:t>Présentation des rapports dans DATIM</a:t>
            </a:r>
            <a:br>
              <a:rPr lang="fr-FR" dirty="0"/>
            </a:br>
            <a:r>
              <a:rPr lang="fr-FR" sz="1800" b="0" dirty="0"/>
              <a:t>Présentateur: Tegha Dominic Mbah, ASAP II Conseiller</a:t>
            </a:r>
          </a:p>
        </p:txBody>
      </p:sp>
      <p:sp>
        <p:nvSpPr>
          <p:cNvPr id="1113" name="Google Shape;1113;p8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88</a:t>
            </a:fld>
            <a:endParaRPr lang="en"/>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117"/>
        <p:cNvGrpSpPr/>
        <p:nvPr/>
      </p:nvGrpSpPr>
      <p:grpSpPr>
        <a:xfrm>
          <a:off x="0" y="0"/>
          <a:ext cx="0" cy="0"/>
          <a:chOff x="0" y="0"/>
          <a:chExt cx="0" cy="0"/>
        </a:xfrm>
      </p:grpSpPr>
      <p:sp>
        <p:nvSpPr>
          <p:cNvPr id="1118" name="Google Shape;1118;p81"/>
          <p:cNvSpPr txBox="1">
            <a:spLocks noGrp="1"/>
          </p:cNvSpPr>
          <p:nvPr>
            <p:ph type="title"/>
          </p:nvPr>
        </p:nvSpPr>
        <p:spPr>
          <a:xfrm>
            <a:off x="311700" y="212882"/>
            <a:ext cx="8520600" cy="5682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Calendrier des rapports de HRH pour l'exercice 24</a:t>
            </a:r>
            <a:endParaRPr lang="fr-FR" dirty="0">
              <a:solidFill>
                <a:schemeClr val="accent1"/>
              </a:solidFill>
            </a:endParaRPr>
          </a:p>
        </p:txBody>
      </p:sp>
      <p:sp>
        <p:nvSpPr>
          <p:cNvPr id="1119" name="Google Shape;1119;p81"/>
          <p:cNvSpPr txBox="1">
            <a:spLocks noGrp="1"/>
          </p:cNvSpPr>
          <p:nvPr>
            <p:ph type="sldNum" idx="12"/>
          </p:nvPr>
        </p:nvSpPr>
        <p:spPr>
          <a:xfrm>
            <a:off x="8472458" y="4626094"/>
            <a:ext cx="548700" cy="3906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600"/>
              <a:buNone/>
            </a:pPr>
            <a:fld id="{00000000-1234-1234-1234-123412341234}" type="slidenum">
              <a:rPr lang="en"/>
              <a:t>89</a:t>
            </a:fld>
            <a:endParaRPr lang="en"/>
          </a:p>
        </p:txBody>
      </p:sp>
      <p:graphicFrame>
        <p:nvGraphicFramePr>
          <p:cNvPr id="1120" name="Google Shape;1120;p81"/>
          <p:cNvGraphicFramePr/>
          <p:nvPr>
            <p:extLst>
              <p:ext uri="{D42A27DB-BD31-4B8C-83A1-F6EECF244321}">
                <p14:modId xmlns:p14="http://schemas.microsoft.com/office/powerpoint/2010/main" val="3572930976"/>
              </p:ext>
            </p:extLst>
          </p:nvPr>
        </p:nvGraphicFramePr>
        <p:xfrm>
          <a:off x="406763" y="903775"/>
          <a:ext cx="8330450" cy="3581605"/>
        </p:xfrm>
        <a:graphic>
          <a:graphicData uri="http://schemas.openxmlformats.org/drawingml/2006/table">
            <a:tbl>
              <a:tblPr>
                <a:noFill/>
                <a:tableStyleId>{5A7E7CD6-C929-4EC5-A59C-177CB4DFDF39}</a:tableStyleId>
              </a:tblPr>
              <a:tblGrid>
                <a:gridCol w="1116150">
                  <a:extLst>
                    <a:ext uri="{9D8B030D-6E8A-4147-A177-3AD203B41FA5}">
                      <a16:colId xmlns:a16="http://schemas.microsoft.com/office/drawing/2014/main" val="20000"/>
                    </a:ext>
                  </a:extLst>
                </a:gridCol>
                <a:gridCol w="878475">
                  <a:extLst>
                    <a:ext uri="{9D8B030D-6E8A-4147-A177-3AD203B41FA5}">
                      <a16:colId xmlns:a16="http://schemas.microsoft.com/office/drawing/2014/main" val="20001"/>
                    </a:ext>
                  </a:extLst>
                </a:gridCol>
                <a:gridCol w="6335825">
                  <a:extLst>
                    <a:ext uri="{9D8B030D-6E8A-4147-A177-3AD203B41FA5}">
                      <a16:colId xmlns:a16="http://schemas.microsoft.com/office/drawing/2014/main" val="20002"/>
                    </a:ext>
                  </a:extLst>
                </a:gridCol>
              </a:tblGrid>
              <a:tr h="574275">
                <a:tc>
                  <a:txBody>
                    <a:bodyPr/>
                    <a:lstStyle/>
                    <a:p>
                      <a:pPr marL="0" marR="0" lvl="0" indent="0" algn="l" rtl="0">
                        <a:lnSpc>
                          <a:spcPct val="100000"/>
                        </a:lnSpc>
                        <a:spcBef>
                          <a:spcPts val="0"/>
                        </a:spcBef>
                        <a:spcAft>
                          <a:spcPts val="0"/>
                        </a:spcAft>
                        <a:buClr>
                          <a:srgbClr val="000000"/>
                        </a:buClr>
                        <a:buSzPts val="1300"/>
                        <a:buFont typeface="Arial"/>
                        <a:buNone/>
                      </a:pPr>
                      <a:r>
                        <a:rPr lang="fr-FR" sz="1300" b="1" u="none" strike="noStrike" cap="none">
                          <a:solidFill>
                            <a:schemeClr val="lt1"/>
                          </a:solidFill>
                        </a:rPr>
                        <a:t>Date</a:t>
                      </a:r>
                    </a:p>
                  </a:txBody>
                  <a:tcPr marL="91425" marR="91425" marT="91425" marB="91425">
                    <a:solidFill>
                      <a:srgbClr val="00427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b="1" u="none" strike="noStrike" cap="none">
                          <a:solidFill>
                            <a:schemeClr val="lt1"/>
                          </a:solidFill>
                        </a:rPr>
                        <a:t>Propriétaire</a:t>
                      </a:r>
                    </a:p>
                  </a:txBody>
                  <a:tcPr marL="91425" marR="91425" marT="91425" marB="91425">
                    <a:solidFill>
                      <a:srgbClr val="00427B"/>
                    </a:solidFill>
                  </a:tcPr>
                </a:tc>
                <a:tc>
                  <a:txBody>
                    <a:bodyPr/>
                    <a:lstStyle/>
                    <a:p>
                      <a:pPr marL="0" marR="0" lvl="0" indent="0" algn="l" rtl="0">
                        <a:lnSpc>
                          <a:spcPct val="100000"/>
                        </a:lnSpc>
                        <a:spcBef>
                          <a:spcPts val="0"/>
                        </a:spcBef>
                        <a:spcAft>
                          <a:spcPts val="0"/>
                        </a:spcAft>
                        <a:buClr>
                          <a:srgbClr val="000000"/>
                        </a:buClr>
                        <a:buSzPts val="1300"/>
                        <a:buFont typeface="Arial"/>
                        <a:buNone/>
                      </a:pPr>
                      <a:r>
                        <a:rPr lang="fr-FR" sz="1300" b="1" u="none" strike="noStrike" cap="none">
                          <a:solidFill>
                            <a:schemeClr val="lt1"/>
                          </a:solidFill>
                        </a:rPr>
                        <a:t>HRH Reporting </a:t>
                      </a:r>
                    </a:p>
                  </a:txBody>
                  <a:tcPr marL="91425" marR="91425" marT="91425" marB="91425">
                    <a:solidFill>
                      <a:srgbClr val="00427B"/>
                    </a:solidFill>
                  </a:tcPr>
                </a:tc>
                <a:extLst>
                  <a:ext uri="{0D108BD9-81ED-4DB2-BD59-A6C34878D82A}">
                    <a16:rowId xmlns:a16="http://schemas.microsoft.com/office/drawing/2014/main" val="10000"/>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fr-FR" sz="1200" b="1"/>
                        <a:t>Avant le 1er octobre</a:t>
                      </a: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a:t>Partenaire</a:t>
                      </a: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dirty="0"/>
                        <a:t>Les utilisateurs de DATIM (partenaires principaux uniquement) demandent des comptes ou réactivent les comptes expirés pour les HRH et les HRH FY24. Les modèles sont déjà disponibles en téléchargement.</a:t>
                      </a:r>
                    </a:p>
                  </a:txBody>
                  <a:tcPr marL="91425" marR="91425" marT="91425" marB="91425" anchor="ctr"/>
                </a:tc>
                <a:extLst>
                  <a:ext uri="{0D108BD9-81ED-4DB2-BD59-A6C34878D82A}">
                    <a16:rowId xmlns:a16="http://schemas.microsoft.com/office/drawing/2014/main" val="10001"/>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fr-FR" sz="1200"/>
                        <a:t>1 Oct</a:t>
                      </a:r>
                    </a:p>
                  </a:txBody>
                  <a:tcPr marL="91425" marR="91425" marT="91425" marB="91425" anchor="ctr">
                    <a:lnB w="9525"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a:t>Partenaire</a:t>
                      </a:r>
                    </a:p>
                  </a:txBody>
                  <a:tcPr marL="91425" marR="91425" marT="91425" marB="91425" anchor="ctr">
                    <a:lnB w="9525" cap="flat" cmpd="sng">
                      <a:solidFill>
                        <a:srgbClr val="888888"/>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b="1" u="none" strike="noStrike" cap="none" dirty="0"/>
                        <a:t>OUVERTURE DE DATIM :</a:t>
                      </a:r>
                      <a:r>
                        <a:rPr lang="fr-FR" sz="1100" u="none" strike="noStrike" cap="none" dirty="0"/>
                        <a:t> Les premiers IP peuvent télécharger les modèles HRH pour l'exercice 2024. Processus de soumission en deux étapes : (1) Télécharger le modèle et (2) Soumettre le modèle.</a:t>
                      </a:r>
                    </a:p>
                  </a:txBody>
                  <a:tcPr marL="91425" marR="91425" marT="91425" marB="91425" anchor="ctr">
                    <a:lnB w="9525" cap="flat" cmpd="sng">
                      <a:solidFill>
                        <a:srgbClr val="888888"/>
                      </a:solidFill>
                      <a:prstDash val="solid"/>
                      <a:round/>
                      <a:headEnd type="none" w="sm" len="sm"/>
                      <a:tailEnd type="none" w="sm" len="sm"/>
                    </a:lnB>
                  </a:tcPr>
                </a:tc>
                <a:extLst>
                  <a:ext uri="{0D108BD9-81ED-4DB2-BD59-A6C34878D82A}">
                    <a16:rowId xmlns:a16="http://schemas.microsoft.com/office/drawing/2014/main" val="10002"/>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fr-FR" sz="1200" b="1" u="none" strike="noStrike" cap="none"/>
                        <a:t>Nov 1</a:t>
                      </a:r>
                      <a:r>
                        <a:rPr lang="fr-FR" sz="1200" b="1"/>
                        <a:t>5</a:t>
                      </a:r>
                    </a:p>
                  </a:txBody>
                  <a:tcPr marL="91425" marR="91425" marT="91425" marB="91425" anchor="ct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1" u="none" strike="noStrike" cap="none"/>
                    </a:p>
                  </a:txBody>
                  <a:tcPr marL="91425" marR="91425" marT="91425" marB="91425" anchor="ct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dirty="0"/>
                        <a:t>Date limite de soumission des données DATIM pour le quatrième trimestre de l'exercice 2024</a:t>
                      </a:r>
                    </a:p>
                  </a:txBody>
                  <a:tcPr marL="91425" marR="91425" marT="91425" marB="91425" anchor="ctr">
                    <a:lnT w="9525" cap="flat" cmpd="sng">
                      <a:solidFill>
                        <a:srgbClr val="888888"/>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extLst>
                  <a:ext uri="{0D108BD9-81ED-4DB2-BD59-A6C34878D82A}">
                    <a16:rowId xmlns:a16="http://schemas.microsoft.com/office/drawing/2014/main" val="10003"/>
                  </a:ext>
                </a:extLst>
              </a:tr>
              <a:tr h="551325">
                <a:tc>
                  <a:txBody>
                    <a:bodyPr/>
                    <a:lstStyle/>
                    <a:p>
                      <a:pPr marL="0" marR="0" lvl="0" indent="0" algn="l" rtl="0">
                        <a:lnSpc>
                          <a:spcPct val="100000"/>
                        </a:lnSpc>
                        <a:spcBef>
                          <a:spcPts val="0"/>
                        </a:spcBef>
                        <a:spcAft>
                          <a:spcPts val="0"/>
                        </a:spcAft>
                        <a:buClr>
                          <a:srgbClr val="000000"/>
                        </a:buClr>
                        <a:buSzPts val="1200"/>
                        <a:buFont typeface="Arial"/>
                        <a:buNone/>
                      </a:pPr>
                      <a:r>
                        <a:rPr lang="fr-FR" sz="1200"/>
                        <a:t>2 Dec</a:t>
                      </a:r>
                    </a:p>
                  </a:txBody>
                  <a:tcPr marL="91425" marR="91425" marT="91425" marB="91425" anchor="ctr">
                    <a:lnT w="9525"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a:t>Partenaire</a:t>
                      </a:r>
                    </a:p>
                  </a:txBody>
                  <a:tcPr marL="91425" marR="91425" marT="91425" marB="91425" anchor="ctr">
                    <a:lnT w="9525"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100" u="none" strike="noStrike" cap="none" dirty="0"/>
                        <a:t>DATIM ouvert pour le nettoyage IP et le rechargement des rapports HRH de l'exercice 24</a:t>
                      </a:r>
                    </a:p>
                  </a:txBody>
                  <a:tcPr marL="91425" marR="91425" marT="91425" marB="91425" anchor="ctr">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4"/>
                  </a:ext>
                </a:extLst>
              </a:tr>
              <a:tr h="528325">
                <a:tc>
                  <a:txBody>
                    <a:bodyPr/>
                    <a:lstStyle/>
                    <a:p>
                      <a:pPr marL="0" marR="0" lvl="0" indent="0" algn="l" rtl="0">
                        <a:lnSpc>
                          <a:spcPct val="100000"/>
                        </a:lnSpc>
                        <a:spcBef>
                          <a:spcPts val="0"/>
                        </a:spcBef>
                        <a:spcAft>
                          <a:spcPts val="0"/>
                        </a:spcAft>
                        <a:buClr>
                          <a:srgbClr val="000000"/>
                        </a:buClr>
                        <a:buSzPts val="1100"/>
                        <a:buFont typeface="Arial"/>
                        <a:buNone/>
                      </a:pPr>
                      <a:r>
                        <a:rPr lang="fr-FR" sz="1100" b="1" u="none" strike="noStrike" cap="none"/>
                        <a:t>Dec 1</a:t>
                      </a:r>
                      <a:r>
                        <a:rPr lang="fr-FR" sz="1100" b="1"/>
                        <a:t>3</a:t>
                      </a:r>
                    </a:p>
                  </a:txBody>
                  <a:tcPr marL="91425" marR="91425" marT="91425" marB="91425" anchor="ctr">
                    <a:solidFill>
                      <a:srgbClr val="EA9999"/>
                    </a:solidFill>
                  </a:tcPr>
                </a:tc>
                <a:tc>
                  <a:txBody>
                    <a:bodyPr/>
                    <a:lstStyle/>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chemeClr val="dk1"/>
                        </a:solidFill>
                      </a:endParaRPr>
                    </a:p>
                  </a:txBody>
                  <a:tcPr marL="91425" marR="91425" marT="91425" marB="91425" anchor="ctr">
                    <a:solidFill>
                      <a:srgbClr val="EA9999"/>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fr-FR" sz="1100" b="1" u="none" strike="noStrike" cap="none" dirty="0">
                          <a:solidFill>
                            <a:schemeClr val="dk1"/>
                          </a:solidFill>
                        </a:rPr>
                        <a:t>Date limite de nettoyage/</a:t>
                      </a:r>
                      <a:r>
                        <a:rPr lang="fr-FR" sz="1100" b="1" u="none" strike="noStrike" cap="none" dirty="0" err="1">
                          <a:solidFill>
                            <a:schemeClr val="dk1"/>
                          </a:solidFill>
                        </a:rPr>
                        <a:t>resoumission</a:t>
                      </a:r>
                      <a:r>
                        <a:rPr lang="fr-FR" sz="1100" b="1" u="none" strike="noStrike" cap="none" dirty="0">
                          <a:solidFill>
                            <a:schemeClr val="dk1"/>
                          </a:solidFill>
                        </a:rPr>
                        <a:t> des données DATIM du quatrième trimestre de l'exercice 2024</a:t>
                      </a:r>
                    </a:p>
                  </a:txBody>
                  <a:tcPr marL="91425" marR="91425" marT="91425" marB="91425" anchor="ctr">
                    <a:solidFill>
                      <a:srgbClr val="EA9999"/>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0"/>
          <p:cNvSpPr txBox="1"/>
          <p:nvPr/>
        </p:nvSpPr>
        <p:spPr>
          <a:xfrm>
            <a:off x="6160508" y="1145367"/>
            <a:ext cx="2831092" cy="369328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200" b="0" i="0" u="none" strike="noStrike" cap="none" dirty="0">
                <a:solidFill>
                  <a:schemeClr val="dk1"/>
                </a:solidFill>
                <a:latin typeface="Arial"/>
                <a:ea typeface="Arial"/>
                <a:cs typeface="Arial"/>
                <a:sym typeface="Arial"/>
              </a:rPr>
              <a:t>Toute personne ayant reçu une forme quelconque de rémunération du PEPFAR au cours du dernier exercice financier : </a:t>
            </a:r>
          </a:p>
          <a:p>
            <a:pPr marL="368300" marR="0" lvl="0" indent="-285750" algn="l" rtl="0">
              <a:lnSpc>
                <a:spcPct val="100000"/>
              </a:lnSpc>
              <a:spcBef>
                <a:spcPts val="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TOUS les types de personnel : Agents de santé, gestion de programme, TA, personnel basé au siège facturé directement au IM</a:t>
            </a:r>
          </a:p>
          <a:p>
            <a:pPr marL="368300" marR="0" lvl="0" indent="-285750" algn="l" rtl="0">
              <a:lnSpc>
                <a:spcPct val="100000"/>
              </a:lnSpc>
              <a:spcBef>
                <a:spcPts val="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Salaire, allocation, contrat, avantages sociaux, y compris le soutien non monétaire</a:t>
            </a:r>
          </a:p>
          <a:p>
            <a:pPr marL="368300" marR="0" lvl="0" indent="-285750" algn="l" rtl="0">
              <a:lnSpc>
                <a:spcPct val="100000"/>
              </a:lnSpc>
              <a:spcBef>
                <a:spcPts val="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IP principaux et sous-bénéficiaires</a:t>
            </a: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fr-FR" sz="1200" b="0" i="0" strike="noStrike" cap="none" dirty="0">
                <a:solidFill>
                  <a:schemeClr val="dk1"/>
                </a:solidFill>
                <a:latin typeface="Arial"/>
                <a:ea typeface="Arial"/>
                <a:cs typeface="Arial"/>
                <a:sym typeface="Arial"/>
              </a:rPr>
              <a:t>Non inclus dans l'inventaire :</a:t>
            </a:r>
          </a:p>
          <a:p>
            <a:pPr marL="368300" marR="0" lvl="1" indent="-285750" algn="l" rtl="0">
              <a:lnSpc>
                <a:spcPct val="100000"/>
              </a:lnSpc>
              <a:spcBef>
                <a:spcPts val="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Personnel facturé à la NICRA uniquement</a:t>
            </a:r>
          </a:p>
          <a:p>
            <a:pPr marL="368300" marR="0" lvl="1" indent="-285750" algn="l" rtl="0">
              <a:lnSpc>
                <a:spcPct val="100000"/>
              </a:lnSpc>
              <a:spcBef>
                <a:spcPts val="0"/>
              </a:spcBef>
              <a:spcAft>
                <a:spcPts val="0"/>
              </a:spcAft>
              <a:buClr>
                <a:schemeClr val="dk1"/>
              </a:buClr>
              <a:buSzPts val="1400"/>
              <a:buFont typeface="Arial"/>
              <a:buChar char="•"/>
            </a:pPr>
            <a:r>
              <a:rPr lang="fr-FR" sz="1200" b="0" i="0" u="none" strike="noStrike" cap="none" dirty="0">
                <a:solidFill>
                  <a:schemeClr val="dk1"/>
                </a:solidFill>
                <a:latin typeface="Arial"/>
                <a:ea typeface="Arial"/>
                <a:cs typeface="Arial"/>
                <a:sym typeface="Arial"/>
              </a:rPr>
              <a:t>Gouvernement américain</a:t>
            </a:r>
          </a:p>
        </p:txBody>
      </p:sp>
      <p:sp>
        <p:nvSpPr>
          <p:cNvPr id="376" name="Google Shape;376;p1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a:t>
            </a:fld>
            <a:endParaRPr lang="en"/>
          </a:p>
        </p:txBody>
      </p:sp>
      <p:sp>
        <p:nvSpPr>
          <p:cNvPr id="378" name="Google Shape;378;p10"/>
          <p:cNvSpPr txBox="1">
            <a:spLocks noGrp="1"/>
          </p:cNvSpPr>
          <p:nvPr>
            <p:ph type="title"/>
          </p:nvPr>
        </p:nvSpPr>
        <p:spPr>
          <a:xfrm>
            <a:off x="192600" y="63425"/>
            <a:ext cx="8758800" cy="14718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fr-FR" dirty="0"/>
              <a:t>Les personnes/personnels concernés doivent être déclarés dans l'inventaire des ressources humaines pour la santé</a:t>
            </a:r>
          </a:p>
          <a:p>
            <a:pPr marL="0" lvl="0" indent="0" algn="l" rtl="0">
              <a:lnSpc>
                <a:spcPct val="100000"/>
              </a:lnSpc>
              <a:spcBef>
                <a:spcPts val="0"/>
              </a:spcBef>
              <a:spcAft>
                <a:spcPts val="0"/>
              </a:spcAft>
              <a:buSzPts val="1400"/>
              <a:buNone/>
            </a:pPr>
            <a:endParaRPr dirty="0">
              <a:solidFill>
                <a:schemeClr val="dk1"/>
              </a:solidFill>
            </a:endParaRPr>
          </a:p>
        </p:txBody>
      </p:sp>
      <p:grpSp>
        <p:nvGrpSpPr>
          <p:cNvPr id="19" name="Group 18">
            <a:extLst>
              <a:ext uri="{FF2B5EF4-FFF2-40B4-BE49-F238E27FC236}">
                <a16:creationId xmlns:a16="http://schemas.microsoft.com/office/drawing/2014/main" id="{8F5A0ECC-ADE4-1E19-FD13-675C4506389F}"/>
              </a:ext>
            </a:extLst>
          </p:cNvPr>
          <p:cNvGrpSpPr/>
          <p:nvPr/>
        </p:nvGrpSpPr>
        <p:grpSpPr>
          <a:xfrm>
            <a:off x="192600" y="900953"/>
            <a:ext cx="5843140" cy="3905119"/>
            <a:chOff x="192600" y="900953"/>
            <a:chExt cx="5843140" cy="3905119"/>
          </a:xfrm>
        </p:grpSpPr>
        <p:pic>
          <p:nvPicPr>
            <p:cNvPr id="377" name="Google Shape;377;p10"/>
            <p:cNvPicPr preferRelativeResize="0"/>
            <p:nvPr/>
          </p:nvPicPr>
          <p:blipFill rotWithShape="1">
            <a:blip r:embed="rId3">
              <a:alphaModFix/>
            </a:blip>
            <a:srcRect/>
            <a:stretch/>
          </p:blipFill>
          <p:spPr>
            <a:xfrm>
              <a:off x="192600" y="900953"/>
              <a:ext cx="5827238" cy="3905119"/>
            </a:xfrm>
            <a:prstGeom prst="rect">
              <a:avLst/>
            </a:prstGeom>
            <a:noFill/>
            <a:ln>
              <a:noFill/>
            </a:ln>
          </p:spPr>
        </p:pic>
        <p:sp>
          <p:nvSpPr>
            <p:cNvPr id="3" name="TextBox 2">
              <a:extLst>
                <a:ext uri="{FF2B5EF4-FFF2-40B4-BE49-F238E27FC236}">
                  <a16:creationId xmlns:a16="http://schemas.microsoft.com/office/drawing/2014/main" id="{C47642B6-51AD-692F-E944-D3153535CFE3}"/>
                </a:ext>
              </a:extLst>
            </p:cNvPr>
            <p:cNvSpPr txBox="1"/>
            <p:nvPr/>
          </p:nvSpPr>
          <p:spPr>
            <a:xfrm>
              <a:off x="1836751" y="1193073"/>
              <a:ext cx="2433099" cy="600164"/>
            </a:xfrm>
            <a:prstGeom prst="rect">
              <a:avLst/>
            </a:prstGeom>
            <a:solidFill>
              <a:srgbClr val="D8E2F3"/>
            </a:solidFill>
          </p:spPr>
          <p:txBody>
            <a:bodyPr wrap="square">
              <a:spAutoFit/>
            </a:bodyPr>
            <a:lstStyle/>
            <a:p>
              <a:pPr algn="ctr"/>
              <a:r>
                <a:rPr lang="en-US" sz="1100" dirty="0"/>
                <a:t>La </a:t>
              </a:r>
              <a:r>
                <a:rPr lang="en-US" sz="1100" dirty="0" err="1"/>
                <a:t>personne</a:t>
              </a:r>
              <a:r>
                <a:rPr lang="en-US" sz="1100" dirty="0"/>
                <a:t> a-t-</a:t>
              </a:r>
              <a:r>
                <a:rPr lang="en-US" sz="1100" dirty="0" err="1"/>
                <a:t>elle</a:t>
              </a:r>
              <a:r>
                <a:rPr lang="en-US" sz="1100" dirty="0"/>
                <a:t> </a:t>
              </a:r>
              <a:r>
                <a:rPr lang="en-US" sz="1100" dirty="0" err="1"/>
                <a:t>reçu</a:t>
              </a:r>
              <a:r>
                <a:rPr lang="en-US" sz="1100" dirty="0"/>
                <a:t> </a:t>
              </a:r>
              <a:r>
                <a:rPr lang="en-US" sz="1100" dirty="0" err="1"/>
                <a:t>une</a:t>
              </a:r>
              <a:r>
                <a:rPr lang="en-US" sz="1100" dirty="0"/>
                <a:t> </a:t>
              </a:r>
              <a:r>
                <a:rPr lang="en-US" sz="1100" dirty="0" err="1"/>
                <a:t>forme</a:t>
              </a:r>
              <a:r>
                <a:rPr lang="en-US" sz="1100" dirty="0"/>
                <a:t> de compensation du PEPFAR au </a:t>
              </a:r>
              <a:r>
                <a:rPr lang="en-US" sz="1100" dirty="0" err="1"/>
                <a:t>cours</a:t>
              </a:r>
              <a:r>
                <a:rPr lang="en-US" sz="1100" dirty="0"/>
                <a:t> du dernier </a:t>
              </a:r>
              <a:r>
                <a:rPr lang="en-US" sz="1100" dirty="0" err="1"/>
                <a:t>exercice</a:t>
              </a:r>
              <a:r>
                <a:rPr lang="en-US" sz="1100" dirty="0"/>
                <a:t> ?</a:t>
              </a:r>
            </a:p>
          </p:txBody>
        </p:sp>
        <p:sp>
          <p:nvSpPr>
            <p:cNvPr id="5" name="TextBox 4">
              <a:extLst>
                <a:ext uri="{FF2B5EF4-FFF2-40B4-BE49-F238E27FC236}">
                  <a16:creationId xmlns:a16="http://schemas.microsoft.com/office/drawing/2014/main" id="{0FA81643-3855-D294-F48E-673F4D9DE7A6}"/>
                </a:ext>
              </a:extLst>
            </p:cNvPr>
            <p:cNvSpPr txBox="1"/>
            <p:nvPr/>
          </p:nvSpPr>
          <p:spPr>
            <a:xfrm>
              <a:off x="4767507" y="1474583"/>
              <a:ext cx="1268233" cy="577081"/>
            </a:xfrm>
            <a:prstGeom prst="rect">
              <a:avLst/>
            </a:prstGeom>
            <a:solidFill>
              <a:srgbClr val="CC3300"/>
            </a:solidFill>
          </p:spPr>
          <p:txBody>
            <a:bodyPr wrap="square">
              <a:spAutoFit/>
            </a:bodyPr>
            <a:lstStyle/>
            <a:p>
              <a:pPr algn="ctr"/>
              <a:r>
                <a:rPr lang="en-US" sz="1050" b="1" dirty="0"/>
                <a:t>AUCUNE</a:t>
              </a:r>
              <a:r>
                <a:rPr lang="en-US" sz="1050" dirty="0"/>
                <a:t> </a:t>
              </a:r>
              <a:r>
                <a:rPr lang="en-US" sz="1050" dirty="0" err="1"/>
                <a:t>forme</a:t>
              </a:r>
              <a:r>
                <a:rPr lang="en-US" sz="1050" dirty="0"/>
                <a:t> de compensation PEPFAR</a:t>
              </a:r>
            </a:p>
          </p:txBody>
        </p:sp>
        <p:sp>
          <p:nvSpPr>
            <p:cNvPr id="7" name="TextBox 6">
              <a:extLst>
                <a:ext uri="{FF2B5EF4-FFF2-40B4-BE49-F238E27FC236}">
                  <a16:creationId xmlns:a16="http://schemas.microsoft.com/office/drawing/2014/main" id="{4EEA2C33-3329-70D8-F66E-E965778CB540}"/>
                </a:ext>
              </a:extLst>
            </p:cNvPr>
            <p:cNvSpPr txBox="1"/>
            <p:nvPr/>
          </p:nvSpPr>
          <p:spPr>
            <a:xfrm>
              <a:off x="3951797" y="3978000"/>
              <a:ext cx="1014493" cy="577081"/>
            </a:xfrm>
            <a:prstGeom prst="rect">
              <a:avLst/>
            </a:prstGeom>
            <a:solidFill>
              <a:srgbClr val="CC3300"/>
            </a:solidFill>
          </p:spPr>
          <p:txBody>
            <a:bodyPr wrap="square">
              <a:spAutoFit/>
            </a:bodyPr>
            <a:lstStyle/>
            <a:p>
              <a:pPr algn="ctr"/>
              <a:r>
                <a:rPr lang="en-US" sz="1050" b="1" dirty="0"/>
                <a:t>NON</a:t>
              </a:r>
              <a:r>
                <a:rPr lang="en-US" sz="1050" dirty="0"/>
                <a:t>, ne pas </a:t>
              </a:r>
              <a:r>
                <a:rPr lang="en-US" sz="1050" dirty="0" err="1"/>
                <a:t>entrer</a:t>
              </a:r>
              <a:r>
                <a:rPr lang="en-US" sz="1050" dirty="0"/>
                <a:t> </a:t>
              </a:r>
              <a:r>
                <a:rPr lang="en-US" sz="1050" dirty="0" err="1"/>
                <a:t>en</a:t>
              </a:r>
              <a:r>
                <a:rPr lang="en-US" sz="1050" dirty="0"/>
                <a:t> </a:t>
              </a:r>
              <a:r>
                <a:rPr lang="en-US" sz="1050" dirty="0" err="1"/>
                <a:t>inventaire</a:t>
              </a:r>
              <a:endParaRPr lang="en-US" sz="1050" dirty="0"/>
            </a:p>
          </p:txBody>
        </p:sp>
        <p:sp>
          <p:nvSpPr>
            <p:cNvPr id="8" name="TextBox 7">
              <a:extLst>
                <a:ext uri="{FF2B5EF4-FFF2-40B4-BE49-F238E27FC236}">
                  <a16:creationId xmlns:a16="http://schemas.microsoft.com/office/drawing/2014/main" id="{94466BB5-D4B3-B62E-18B4-6FDDDF381757}"/>
                </a:ext>
              </a:extLst>
            </p:cNvPr>
            <p:cNvSpPr txBox="1"/>
            <p:nvPr/>
          </p:nvSpPr>
          <p:spPr>
            <a:xfrm>
              <a:off x="1812897" y="2202963"/>
              <a:ext cx="612251" cy="307777"/>
            </a:xfrm>
            <a:prstGeom prst="rect">
              <a:avLst/>
            </a:prstGeom>
            <a:solidFill>
              <a:srgbClr val="C4E0B2"/>
            </a:solidFill>
          </p:spPr>
          <p:txBody>
            <a:bodyPr wrap="square" rtlCol="0">
              <a:spAutoFit/>
            </a:bodyPr>
            <a:lstStyle/>
            <a:p>
              <a:pPr algn="ctr"/>
              <a:r>
                <a:rPr lang="en-US" b="1" dirty="0"/>
                <a:t>OUI</a:t>
              </a:r>
            </a:p>
          </p:txBody>
        </p:sp>
        <p:sp>
          <p:nvSpPr>
            <p:cNvPr id="10" name="TextBox 9">
              <a:extLst>
                <a:ext uri="{FF2B5EF4-FFF2-40B4-BE49-F238E27FC236}">
                  <a16:creationId xmlns:a16="http://schemas.microsoft.com/office/drawing/2014/main" id="{5514A24F-591C-477C-131E-7F7108A6EDBE}"/>
                </a:ext>
              </a:extLst>
            </p:cNvPr>
            <p:cNvSpPr txBox="1"/>
            <p:nvPr/>
          </p:nvSpPr>
          <p:spPr>
            <a:xfrm>
              <a:off x="946205" y="3978000"/>
              <a:ext cx="811034" cy="707886"/>
            </a:xfrm>
            <a:prstGeom prst="rect">
              <a:avLst/>
            </a:prstGeom>
            <a:solidFill>
              <a:srgbClr val="A8D08C"/>
            </a:solidFill>
          </p:spPr>
          <p:txBody>
            <a:bodyPr wrap="square">
              <a:spAutoFit/>
            </a:bodyPr>
            <a:lstStyle/>
            <a:p>
              <a:pPr algn="ctr"/>
              <a:r>
                <a:rPr lang="en-US" sz="1000" b="1" dirty="0" err="1"/>
                <a:t>Oui</a:t>
              </a:r>
              <a:r>
                <a:rPr lang="en-US" sz="1000" dirty="0"/>
                <a:t>, entrez dans </a:t>
              </a:r>
              <a:r>
                <a:rPr lang="en-US" sz="1000" dirty="0" err="1"/>
                <a:t>l'inventaire</a:t>
              </a:r>
              <a:endParaRPr lang="en-US" sz="1000" dirty="0"/>
            </a:p>
          </p:txBody>
        </p:sp>
        <p:sp>
          <p:nvSpPr>
            <p:cNvPr id="12" name="TextBox 11">
              <a:extLst>
                <a:ext uri="{FF2B5EF4-FFF2-40B4-BE49-F238E27FC236}">
                  <a16:creationId xmlns:a16="http://schemas.microsoft.com/office/drawing/2014/main" id="{F2F256AE-02CE-936E-DBC7-8D75DE7FDC64}"/>
                </a:ext>
              </a:extLst>
            </p:cNvPr>
            <p:cNvSpPr txBox="1"/>
            <p:nvPr/>
          </p:nvSpPr>
          <p:spPr>
            <a:xfrm>
              <a:off x="266617" y="2792612"/>
              <a:ext cx="814762" cy="577081"/>
            </a:xfrm>
            <a:prstGeom prst="rect">
              <a:avLst/>
            </a:prstGeom>
            <a:solidFill>
              <a:srgbClr val="FFF2CC"/>
            </a:solidFill>
          </p:spPr>
          <p:txBody>
            <a:bodyPr wrap="square">
              <a:spAutoFit/>
            </a:bodyPr>
            <a:lstStyle/>
            <a:p>
              <a:pPr algn="ctr"/>
              <a:r>
                <a:rPr lang="en-US" sz="1050" dirty="0" err="1"/>
                <a:t>salaire</a:t>
              </a:r>
              <a:r>
                <a:rPr lang="en-US" sz="1050" dirty="0"/>
                <a:t>, </a:t>
              </a:r>
              <a:r>
                <a:rPr lang="en-US" sz="1050" dirty="0" err="1"/>
                <a:t>contrat</a:t>
              </a:r>
              <a:r>
                <a:rPr lang="en-US" sz="1050" dirty="0"/>
                <a:t> </a:t>
              </a:r>
              <a:r>
                <a:rPr lang="en-US" sz="1050" dirty="0" err="1"/>
                <a:t>ou</a:t>
              </a:r>
              <a:r>
                <a:rPr lang="en-US" sz="1050" dirty="0"/>
                <a:t> allocation</a:t>
              </a:r>
            </a:p>
          </p:txBody>
        </p:sp>
        <p:sp>
          <p:nvSpPr>
            <p:cNvPr id="14" name="TextBox 13">
              <a:extLst>
                <a:ext uri="{FF2B5EF4-FFF2-40B4-BE49-F238E27FC236}">
                  <a16:creationId xmlns:a16="http://schemas.microsoft.com/office/drawing/2014/main" id="{A09705BB-E7FF-1B7E-A02B-4C6B17B1D56F}"/>
                </a:ext>
              </a:extLst>
            </p:cNvPr>
            <p:cNvSpPr txBox="1"/>
            <p:nvPr/>
          </p:nvSpPr>
          <p:spPr>
            <a:xfrm>
              <a:off x="1117510" y="2769129"/>
              <a:ext cx="1951694" cy="430887"/>
            </a:xfrm>
            <a:prstGeom prst="rect">
              <a:avLst/>
            </a:prstGeom>
            <a:solidFill>
              <a:srgbClr val="FFF2CC"/>
            </a:solidFill>
          </p:spPr>
          <p:txBody>
            <a:bodyPr wrap="square">
              <a:spAutoFit/>
            </a:bodyPr>
            <a:lstStyle/>
            <a:p>
              <a:pPr algn="ctr"/>
              <a:r>
                <a:rPr lang="en-US" sz="1100" dirty="0"/>
                <a:t>compensation non </a:t>
              </a:r>
              <a:r>
                <a:rPr lang="en-US" sz="1100" dirty="0" err="1"/>
                <a:t>monétaire</a:t>
              </a:r>
              <a:r>
                <a:rPr lang="en-US" sz="1100" dirty="0"/>
                <a:t> </a:t>
              </a:r>
              <a:r>
                <a:rPr lang="en-US" sz="1100" dirty="0" err="1"/>
                <a:t>uniquement</a:t>
              </a:r>
              <a:endParaRPr lang="en-US" sz="1100" dirty="0"/>
            </a:p>
          </p:txBody>
        </p:sp>
        <p:sp>
          <p:nvSpPr>
            <p:cNvPr id="16" name="TextBox 15">
              <a:extLst>
                <a:ext uri="{FF2B5EF4-FFF2-40B4-BE49-F238E27FC236}">
                  <a16:creationId xmlns:a16="http://schemas.microsoft.com/office/drawing/2014/main" id="{0E341DFE-F5D9-7555-9621-CCB9978ECA0F}"/>
                </a:ext>
              </a:extLst>
            </p:cNvPr>
            <p:cNvSpPr txBox="1"/>
            <p:nvPr/>
          </p:nvSpPr>
          <p:spPr>
            <a:xfrm>
              <a:off x="3105335" y="2807976"/>
              <a:ext cx="846462" cy="861774"/>
            </a:xfrm>
            <a:prstGeom prst="rect">
              <a:avLst/>
            </a:prstGeom>
            <a:solidFill>
              <a:srgbClr val="FFF2CC"/>
            </a:solidFill>
          </p:spPr>
          <p:txBody>
            <a:bodyPr wrap="square">
              <a:spAutoFit/>
            </a:bodyPr>
            <a:lstStyle/>
            <a:p>
              <a:pPr algn="ctr"/>
              <a:r>
                <a:rPr lang="en-US" sz="1000" dirty="0" err="1"/>
                <a:t>employés</a:t>
              </a:r>
              <a:r>
                <a:rPr lang="en-US" sz="1000" dirty="0"/>
                <a:t> du </a:t>
              </a:r>
              <a:r>
                <a:rPr lang="en-US" sz="1000" dirty="0" err="1"/>
                <a:t>gouvernement</a:t>
              </a:r>
              <a:r>
                <a:rPr lang="en-US" sz="1000" dirty="0"/>
                <a:t> </a:t>
              </a:r>
              <a:r>
                <a:rPr lang="en-US" sz="1000" dirty="0" err="1"/>
                <a:t>américain</a:t>
              </a:r>
              <a:endParaRPr lang="en-US" sz="1000" dirty="0"/>
            </a:p>
          </p:txBody>
        </p:sp>
        <p:sp>
          <p:nvSpPr>
            <p:cNvPr id="18" name="TextBox 17">
              <a:extLst>
                <a:ext uri="{FF2B5EF4-FFF2-40B4-BE49-F238E27FC236}">
                  <a16:creationId xmlns:a16="http://schemas.microsoft.com/office/drawing/2014/main" id="{328EFA06-17D9-9A72-D364-F296E0C99145}"/>
                </a:ext>
              </a:extLst>
            </p:cNvPr>
            <p:cNvSpPr txBox="1"/>
            <p:nvPr/>
          </p:nvSpPr>
          <p:spPr>
            <a:xfrm>
              <a:off x="4092466" y="2792069"/>
              <a:ext cx="873823" cy="1015663"/>
            </a:xfrm>
            <a:prstGeom prst="rect">
              <a:avLst/>
            </a:prstGeom>
            <a:solidFill>
              <a:srgbClr val="FFF2CC"/>
            </a:solidFill>
          </p:spPr>
          <p:txBody>
            <a:bodyPr wrap="square">
              <a:spAutoFit/>
            </a:bodyPr>
            <a:lstStyle/>
            <a:p>
              <a:pPr algn="ctr"/>
              <a:r>
                <a:rPr lang="fr-FR" sz="1000" dirty="0"/>
                <a:t>les particuliers qui facturent uniquement à la NICRA</a:t>
              </a:r>
              <a:endParaRPr lang="en-US" sz="1000" dirty="0"/>
            </a:p>
          </p:txBody>
        </p:sp>
      </p:gr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82"/>
          <p:cNvSpPr txBox="1"/>
          <p:nvPr/>
        </p:nvSpPr>
        <p:spPr>
          <a:xfrm>
            <a:off x="328675" y="954600"/>
            <a:ext cx="8729700" cy="3051574"/>
          </a:xfrm>
          <a:prstGeom prst="rect">
            <a:avLst/>
          </a:prstGeom>
          <a:noFill/>
          <a:ln>
            <a:noFill/>
          </a:ln>
        </p:spPr>
        <p:txBody>
          <a:bodyPr spcFirstLastPara="1" wrap="square" lIns="91425" tIns="91425" rIns="91425" bIns="91425" anchor="t" anchorCtr="0">
            <a:spAutoFit/>
          </a:bodyPr>
          <a:lstStyle/>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Demandez un compte HRH DATIM sur register.datim.org</a:t>
            </a:r>
          </a:p>
          <a:p>
            <a:pPr marL="457200" marR="0" lvl="0" indent="-368300" algn="l" rtl="0">
              <a:lnSpc>
                <a:spcPct val="115000"/>
              </a:lnSpc>
              <a:spcBef>
                <a:spcPts val="0"/>
              </a:spcBef>
              <a:spcAft>
                <a:spcPts val="0"/>
              </a:spcAft>
              <a:buClr>
                <a:schemeClr val="dk1"/>
              </a:buClr>
              <a:buSzPts val="2200"/>
              <a:buFont typeface="Courier New" panose="02070309020205020404" pitchFamily="49" charset="0"/>
              <a:buChar char="o"/>
            </a:pPr>
            <a:r>
              <a:rPr lang="fr-FR" sz="1800" b="0" i="0" u="none" strike="noStrike" cap="none" dirty="0">
                <a:solidFill>
                  <a:schemeClr val="dk1"/>
                </a:solidFill>
                <a:latin typeface="Arial"/>
                <a:ea typeface="Arial"/>
                <a:cs typeface="Arial"/>
                <a:sym typeface="Arial"/>
              </a:rPr>
              <a:t>Vous devez utiliser </a:t>
            </a:r>
            <a:r>
              <a:rPr lang="fr-FR" sz="1800" b="0" i="0" u="none" strike="noStrike" cap="none" dirty="0" err="1">
                <a:solidFill>
                  <a:schemeClr val="dk1"/>
                </a:solidFill>
                <a:latin typeface="Arial"/>
                <a:ea typeface="Arial"/>
                <a:cs typeface="Arial"/>
                <a:sym typeface="Arial"/>
              </a:rPr>
              <a:t>Okta</a:t>
            </a:r>
            <a:r>
              <a:rPr lang="fr-FR" sz="1800" b="0" i="0" u="none" strike="noStrike" cap="none" dirty="0">
                <a:solidFill>
                  <a:schemeClr val="dk1"/>
                </a:solidFill>
                <a:latin typeface="Arial"/>
                <a:ea typeface="Arial"/>
                <a:cs typeface="Arial"/>
                <a:sym typeface="Arial"/>
              </a:rPr>
              <a:t> </a:t>
            </a:r>
            <a:r>
              <a:rPr lang="fr-FR" sz="1800" b="0" i="0" u="none" strike="noStrike" cap="none" dirty="0" err="1">
                <a:solidFill>
                  <a:schemeClr val="dk1"/>
                </a:solidFill>
                <a:latin typeface="Arial"/>
                <a:ea typeface="Arial"/>
                <a:cs typeface="Arial"/>
                <a:sym typeface="Arial"/>
              </a:rPr>
              <a:t>Verify</a:t>
            </a:r>
            <a:endParaRPr lang="fr-FR" sz="1800" b="0" i="0" u="none" strike="noStrike" cap="none" dirty="0">
              <a:solidFill>
                <a:schemeClr val="dk1"/>
              </a:solidFill>
              <a:latin typeface="Arial"/>
              <a:ea typeface="Arial"/>
              <a:cs typeface="Arial"/>
              <a:sym typeface="Arial"/>
            </a:endParaRPr>
          </a:p>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Connectez-vous à DATIM.org et téléchargez votre modèle spécifique à l'UO</a:t>
            </a:r>
          </a:p>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Complétez le modèle</a:t>
            </a:r>
          </a:p>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Utilisez l'application </a:t>
            </a:r>
            <a:r>
              <a:rPr lang="fr-FR" sz="1800" b="1" i="0" u="none" strike="noStrike" cap="none" dirty="0">
                <a:solidFill>
                  <a:schemeClr val="dk1"/>
                </a:solidFill>
                <a:latin typeface="Arial"/>
                <a:ea typeface="Arial"/>
                <a:cs typeface="Arial"/>
                <a:sym typeface="Arial"/>
              </a:rPr>
              <a:t>HRH Processor </a:t>
            </a:r>
            <a:r>
              <a:rPr lang="fr-FR" sz="1800" b="0" i="0" u="none" strike="noStrike" cap="none" dirty="0">
                <a:solidFill>
                  <a:schemeClr val="dk1"/>
                </a:solidFill>
                <a:latin typeface="Arial"/>
                <a:ea typeface="Arial"/>
                <a:cs typeface="Arial"/>
                <a:sym typeface="Arial"/>
              </a:rPr>
              <a:t>dans DATIM et téléchargez le modèle</a:t>
            </a:r>
          </a:p>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Corrigez les erreurs comme indiqué lors du téléchargement</a:t>
            </a:r>
          </a:p>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Utilisez l'application </a:t>
            </a:r>
            <a:r>
              <a:rPr lang="fr-FR" sz="1800" b="1" i="0" u="none" strike="noStrike" cap="none" dirty="0">
                <a:solidFill>
                  <a:schemeClr val="dk1"/>
                </a:solidFill>
                <a:latin typeface="Arial"/>
                <a:ea typeface="Arial"/>
                <a:cs typeface="Arial"/>
                <a:sym typeface="Arial"/>
              </a:rPr>
              <a:t>Data </a:t>
            </a:r>
            <a:r>
              <a:rPr lang="fr-FR" sz="1800" b="1" i="0" u="none" strike="noStrike" cap="none" dirty="0" err="1">
                <a:solidFill>
                  <a:schemeClr val="dk1"/>
                </a:solidFill>
                <a:latin typeface="Arial"/>
                <a:ea typeface="Arial"/>
                <a:cs typeface="Arial"/>
                <a:sym typeface="Arial"/>
              </a:rPr>
              <a:t>Approval</a:t>
            </a:r>
            <a:r>
              <a:rPr lang="fr-FR" sz="1800" b="1" i="0" u="none" strike="noStrike" cap="none" dirty="0">
                <a:solidFill>
                  <a:schemeClr val="dk1"/>
                </a:solidFill>
                <a:latin typeface="Arial"/>
                <a:ea typeface="Arial"/>
                <a:cs typeface="Arial"/>
                <a:sym typeface="Arial"/>
              </a:rPr>
              <a:t> </a:t>
            </a:r>
            <a:r>
              <a:rPr lang="fr-FR" sz="1800" b="0" i="0" u="none" strike="noStrike" cap="none" dirty="0">
                <a:solidFill>
                  <a:schemeClr val="dk1"/>
                </a:solidFill>
                <a:latin typeface="Arial"/>
                <a:ea typeface="Arial"/>
                <a:cs typeface="Arial"/>
                <a:sym typeface="Arial"/>
              </a:rPr>
              <a:t>et cliquez sur « Soumettre » pour soumettre entièrement le modèle à l'approbation de DATIM et de l'USAID</a:t>
            </a:r>
          </a:p>
          <a:p>
            <a:pPr marL="457200" marR="0" lvl="0" indent="-368300" algn="l" rtl="0">
              <a:lnSpc>
                <a:spcPct val="115000"/>
              </a:lnSpc>
              <a:spcBef>
                <a:spcPts val="0"/>
              </a:spcBef>
              <a:spcAft>
                <a:spcPts val="0"/>
              </a:spcAft>
              <a:buClr>
                <a:schemeClr val="dk1"/>
              </a:buClr>
              <a:buSzPts val="2200"/>
              <a:buFont typeface="Arial"/>
              <a:buAutoNum type="arabicPeriod"/>
            </a:pPr>
            <a:r>
              <a:rPr lang="fr-FR" sz="1800" b="0" i="0" u="none" strike="noStrike" cap="none" dirty="0">
                <a:solidFill>
                  <a:schemeClr val="dk1"/>
                </a:solidFill>
                <a:latin typeface="Arial"/>
                <a:ea typeface="Arial"/>
                <a:cs typeface="Arial"/>
                <a:sym typeface="Arial"/>
              </a:rPr>
              <a:t>Attendez l'approbation du modèle ou apportez les modifications demandées</a:t>
            </a:r>
          </a:p>
        </p:txBody>
      </p:sp>
      <p:sp>
        <p:nvSpPr>
          <p:cNvPr id="1126" name="Google Shape;1126;p82"/>
          <p:cNvSpPr txBox="1">
            <a:spLocks noGrp="1"/>
          </p:cNvSpPr>
          <p:nvPr>
            <p:ph type="title"/>
          </p:nvPr>
        </p:nvSpPr>
        <p:spPr>
          <a:xfrm>
            <a:off x="328675" y="496500"/>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fr-FR" sz="2000" dirty="0">
                <a:solidFill>
                  <a:schemeClr val="dk2"/>
                </a:solidFill>
              </a:rPr>
              <a:t>Étapes à suivre pour établir un rapport d'inventaire HRH pour les partenaires</a:t>
            </a:r>
          </a:p>
        </p:txBody>
      </p:sp>
      <p:sp>
        <p:nvSpPr>
          <p:cNvPr id="1127" name="Google Shape;1127;p82"/>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90</a:t>
            </a:fld>
            <a:endParaRPr lang="en"/>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83"/>
          <p:cNvSpPr txBox="1"/>
          <p:nvPr/>
        </p:nvSpPr>
        <p:spPr>
          <a:xfrm>
            <a:off x="262000" y="902200"/>
            <a:ext cx="8730600" cy="4325769"/>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Arial"/>
              <a:buChar char="•"/>
            </a:pPr>
            <a:r>
              <a:rPr lang="fr-FR" sz="1800" b="1" i="0" u="none" strike="noStrike" cap="none" dirty="0">
                <a:solidFill>
                  <a:schemeClr val="dk1"/>
                </a:solidFill>
                <a:latin typeface="Arial"/>
                <a:ea typeface="Arial"/>
                <a:cs typeface="Arial"/>
                <a:sym typeface="Arial"/>
              </a:rPr>
              <a:t>HRH Inventory Processor </a:t>
            </a:r>
            <a:r>
              <a:rPr lang="fr-FR" sz="1800" i="0" u="none" strike="noStrike" cap="none" dirty="0">
                <a:solidFill>
                  <a:schemeClr val="dk1"/>
                </a:solidFill>
                <a:latin typeface="Arial"/>
                <a:ea typeface="Arial"/>
                <a:cs typeface="Arial"/>
                <a:sym typeface="Arial"/>
              </a:rPr>
              <a:t>est une application et un flux de données au sein de DATIM qui a été créé pour prendre en charge les téléchargements d'inventaire HRH au cours de l'exercice 21.</a:t>
            </a:r>
          </a:p>
          <a:p>
            <a:pPr marL="457200" marR="0" lvl="0" indent="-355600" algn="l" rtl="0">
              <a:lnSpc>
                <a:spcPct val="115000"/>
              </a:lnSpc>
              <a:spcBef>
                <a:spcPts val="0"/>
              </a:spcBef>
              <a:spcAft>
                <a:spcPts val="0"/>
              </a:spcAft>
              <a:buClr>
                <a:schemeClr val="dk1"/>
              </a:buClr>
              <a:buSzPts val="2000"/>
              <a:buFont typeface="Arial"/>
              <a:buChar char="•"/>
            </a:pPr>
            <a:r>
              <a:rPr lang="fr-FR" sz="1800" i="0" u="none" strike="noStrike" cap="none" dirty="0">
                <a:solidFill>
                  <a:schemeClr val="dk1"/>
                </a:solidFill>
                <a:latin typeface="Arial"/>
                <a:ea typeface="Arial"/>
                <a:cs typeface="Arial"/>
                <a:sym typeface="Arial"/>
              </a:rPr>
              <a:t>Pour soumettre, approuver ou interagir avec l'application HRH Inventory, </a:t>
            </a:r>
            <a:r>
              <a:rPr lang="fr-FR" sz="1800" b="1" i="0" u="none" strike="noStrike" cap="none" dirty="0">
                <a:solidFill>
                  <a:schemeClr val="dk1"/>
                </a:solidFill>
                <a:latin typeface="Arial"/>
                <a:ea typeface="Arial"/>
                <a:cs typeface="Arial"/>
                <a:sym typeface="Arial"/>
              </a:rPr>
              <a:t>les comptes d'utilisateur DATIM existants devront être mis à jour ou de nouveaux comptes créés.</a:t>
            </a:r>
          </a:p>
          <a:p>
            <a:pPr marL="457200" marR="0" lvl="0" indent="-355600" algn="l" rtl="0">
              <a:lnSpc>
                <a:spcPct val="115000"/>
              </a:lnSpc>
              <a:spcBef>
                <a:spcPts val="0"/>
              </a:spcBef>
              <a:spcAft>
                <a:spcPts val="0"/>
              </a:spcAft>
              <a:buClr>
                <a:schemeClr val="dk1"/>
              </a:buClr>
              <a:buSzPts val="2000"/>
              <a:buFont typeface="Arial" panose="020B0604020202020204" pitchFamily="34" charset="0"/>
              <a:buChar char="–"/>
            </a:pPr>
            <a:r>
              <a:rPr lang="fr-FR" sz="1800" i="0" u="none" strike="noStrike" cap="none" dirty="0">
                <a:solidFill>
                  <a:schemeClr val="dk1"/>
                </a:solidFill>
                <a:latin typeface="Arial"/>
                <a:ea typeface="Arial"/>
                <a:cs typeface="Arial"/>
                <a:sym typeface="Arial"/>
              </a:rPr>
              <a:t>Tous les utilisateurs DATIM doivent créer un compte </a:t>
            </a:r>
            <a:r>
              <a:rPr lang="fr-FR" sz="1800" i="0" u="none" strike="noStrike" cap="none" dirty="0" err="1">
                <a:solidFill>
                  <a:schemeClr val="dk1"/>
                </a:solidFill>
                <a:latin typeface="Arial"/>
                <a:ea typeface="Arial"/>
                <a:cs typeface="Arial"/>
                <a:sym typeface="Arial"/>
              </a:rPr>
              <a:t>Okta</a:t>
            </a:r>
            <a:r>
              <a:rPr lang="fr-FR" sz="1800" i="0" u="none" strike="noStrike" cap="none" dirty="0">
                <a:solidFill>
                  <a:schemeClr val="dk1"/>
                </a:solidFill>
                <a:latin typeface="Arial"/>
                <a:ea typeface="Arial"/>
                <a:cs typeface="Arial"/>
                <a:sym typeface="Arial"/>
              </a:rPr>
              <a:t> </a:t>
            </a:r>
            <a:r>
              <a:rPr lang="fr-FR" sz="1800" i="0" u="none" strike="noStrike" cap="none" dirty="0" err="1">
                <a:solidFill>
                  <a:schemeClr val="dk1"/>
                </a:solidFill>
                <a:latin typeface="Arial"/>
                <a:ea typeface="Arial"/>
                <a:cs typeface="Arial"/>
                <a:sym typeface="Arial"/>
              </a:rPr>
              <a:t>Verify</a:t>
            </a:r>
            <a:r>
              <a:rPr lang="fr-FR" sz="1800" i="0" u="none" strike="noStrike" cap="none" dirty="0">
                <a:solidFill>
                  <a:schemeClr val="dk1"/>
                </a:solidFill>
                <a:latin typeface="Arial"/>
                <a:ea typeface="Arial"/>
                <a:cs typeface="Arial"/>
                <a:sym typeface="Arial"/>
              </a:rPr>
              <a:t> pour se connecter à DATIM.</a:t>
            </a:r>
          </a:p>
          <a:p>
            <a:pPr marL="457200" marR="0" lvl="0" indent="-355600" algn="l" rtl="0">
              <a:lnSpc>
                <a:spcPct val="115000"/>
              </a:lnSpc>
              <a:spcBef>
                <a:spcPts val="0"/>
              </a:spcBef>
              <a:spcAft>
                <a:spcPts val="0"/>
              </a:spcAft>
              <a:buClr>
                <a:schemeClr val="dk1"/>
              </a:buClr>
              <a:buSzPts val="2000"/>
              <a:buFont typeface="Arial"/>
              <a:buChar char="•"/>
            </a:pPr>
            <a:r>
              <a:rPr lang="fr-FR" sz="1800" i="0" u="none" strike="noStrike" cap="none" dirty="0">
                <a:solidFill>
                  <a:schemeClr val="dk1"/>
                </a:solidFill>
                <a:latin typeface="Arial"/>
                <a:ea typeface="Arial"/>
                <a:cs typeface="Arial"/>
                <a:sym typeface="Arial"/>
              </a:rPr>
              <a:t>Demandez un nouveau compte ou réactivez un compte maintenant.</a:t>
            </a:r>
          </a:p>
          <a:p>
            <a:pPr marL="457200" marR="0" lvl="0" indent="-355600" algn="l" rtl="0">
              <a:lnSpc>
                <a:spcPct val="115000"/>
              </a:lnSpc>
              <a:spcBef>
                <a:spcPts val="0"/>
              </a:spcBef>
              <a:spcAft>
                <a:spcPts val="0"/>
              </a:spcAft>
              <a:buClr>
                <a:schemeClr val="dk1"/>
              </a:buClr>
              <a:buSzPts val="2000"/>
              <a:buFont typeface="Arial" panose="020B0604020202020204" pitchFamily="34" charset="0"/>
              <a:buChar char="–"/>
            </a:pPr>
            <a:r>
              <a:rPr lang="fr-FR" sz="1800" i="0" u="none" strike="noStrike" cap="none" dirty="0">
                <a:solidFill>
                  <a:schemeClr val="dk1"/>
                </a:solidFill>
                <a:latin typeface="Arial"/>
                <a:ea typeface="Arial"/>
                <a:cs typeface="Arial"/>
                <a:sym typeface="Arial"/>
              </a:rPr>
              <a:t>Vous pouvez demander un compte après le 1er octobre si nécessaire.</a:t>
            </a:r>
          </a:p>
          <a:p>
            <a:pPr marL="457200" marR="0" lvl="0" indent="-355600" algn="l" rtl="0">
              <a:lnSpc>
                <a:spcPct val="115000"/>
              </a:lnSpc>
              <a:spcBef>
                <a:spcPts val="0"/>
              </a:spcBef>
              <a:spcAft>
                <a:spcPts val="0"/>
              </a:spcAft>
              <a:buClr>
                <a:schemeClr val="dk1"/>
              </a:buClr>
              <a:buSzPts val="2000"/>
              <a:buFont typeface="Arial"/>
              <a:buChar char="•"/>
            </a:pPr>
            <a:r>
              <a:rPr lang="fr-FR" sz="1800" i="0" u="none" strike="noStrike" cap="none" dirty="0">
                <a:solidFill>
                  <a:schemeClr val="dk1"/>
                </a:solidFill>
                <a:latin typeface="Arial"/>
                <a:ea typeface="Arial"/>
                <a:cs typeface="Arial"/>
                <a:sym typeface="Arial"/>
              </a:rPr>
              <a:t>Consultez les diapositives suivantes pour savoir comment :</a:t>
            </a:r>
          </a:p>
          <a:p>
            <a:pPr marL="457200" marR="0" lvl="0" indent="-355600" algn="l" rtl="0">
              <a:lnSpc>
                <a:spcPct val="115000"/>
              </a:lnSpc>
              <a:spcBef>
                <a:spcPts val="0"/>
              </a:spcBef>
              <a:spcAft>
                <a:spcPts val="0"/>
              </a:spcAft>
              <a:buClr>
                <a:schemeClr val="dk1"/>
              </a:buClr>
              <a:buSzPts val="2000"/>
              <a:buFont typeface="Arial" panose="020B0604020202020204" pitchFamily="34" charset="0"/>
              <a:buChar char="–"/>
            </a:pPr>
            <a:r>
              <a:rPr lang="fr-FR" sz="1800" i="0" u="none" strike="noStrike" cap="none" dirty="0">
                <a:solidFill>
                  <a:schemeClr val="dk1"/>
                </a:solidFill>
                <a:latin typeface="Arial"/>
                <a:ea typeface="Arial"/>
                <a:cs typeface="Arial"/>
                <a:sym typeface="Arial"/>
              </a:rPr>
              <a:t>S'inscrire pour un nouveau compte, y compris l'accès HRH.</a:t>
            </a:r>
          </a:p>
          <a:p>
            <a:pPr marL="457200" marR="0" lvl="0" indent="-355600" algn="l" rtl="0">
              <a:lnSpc>
                <a:spcPct val="115000"/>
              </a:lnSpc>
              <a:spcBef>
                <a:spcPts val="0"/>
              </a:spcBef>
              <a:spcAft>
                <a:spcPts val="0"/>
              </a:spcAft>
              <a:buClr>
                <a:schemeClr val="dk1"/>
              </a:buClr>
              <a:buSzPts val="2000"/>
              <a:buFont typeface="Arial" panose="020B0604020202020204" pitchFamily="34" charset="0"/>
              <a:buChar char="–"/>
            </a:pPr>
            <a:r>
              <a:rPr lang="fr-FR" sz="1800" i="0" u="none" strike="noStrike" cap="none" dirty="0">
                <a:solidFill>
                  <a:schemeClr val="dk1"/>
                </a:solidFill>
                <a:latin typeface="Arial"/>
                <a:ea typeface="Arial"/>
                <a:cs typeface="Arial"/>
                <a:sym typeface="Arial"/>
              </a:rPr>
              <a:t>Mettez à jour votre compte DATIM actuel pour obtenir l'accès HRH.</a:t>
            </a:r>
          </a:p>
        </p:txBody>
      </p:sp>
      <p:sp>
        <p:nvSpPr>
          <p:cNvPr id="1133" name="Google Shape;1133;p83"/>
          <p:cNvSpPr txBox="1">
            <a:spLocks noGrp="1"/>
          </p:cNvSpPr>
          <p:nvPr>
            <p:ph type="title"/>
          </p:nvPr>
        </p:nvSpPr>
        <p:spPr>
          <a:xfrm>
            <a:off x="262004" y="342185"/>
            <a:ext cx="777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800"/>
              </a:spcAft>
              <a:buClr>
                <a:schemeClr val="lt1"/>
              </a:buClr>
              <a:buSzPts val="3200"/>
              <a:buFont typeface="Calibri"/>
              <a:buNone/>
            </a:pPr>
            <a:r>
              <a:rPr lang="fr-FR" dirty="0">
                <a:solidFill>
                  <a:schemeClr val="dk2"/>
                </a:solidFill>
              </a:rPr>
              <a:t>Demande d'ouverture d'un compte HRH DATIM</a:t>
            </a:r>
          </a:p>
        </p:txBody>
      </p:sp>
      <p:sp>
        <p:nvSpPr>
          <p:cNvPr id="1134" name="Google Shape;1134;p8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91</a:t>
            </a:fld>
            <a:endParaRPr lang="en"/>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g30205c71026_1_3"/>
          <p:cNvSpPr txBox="1">
            <a:spLocks noGrp="1"/>
          </p:cNvSpPr>
          <p:nvPr>
            <p:ph type="title"/>
          </p:nvPr>
        </p:nvSpPr>
        <p:spPr>
          <a:xfrm>
            <a:off x="234654" y="242135"/>
            <a:ext cx="7772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a:solidFill>
                  <a:schemeClr val="accent1"/>
                </a:solidFill>
              </a:rPr>
              <a:t>Comptes Okta et DATIM</a:t>
            </a:r>
            <a:r>
              <a:rPr lang="fr-FR" sz="2500">
                <a:solidFill>
                  <a:schemeClr val="accent1"/>
                </a:solidFill>
              </a:rPr>
              <a:t> </a:t>
            </a:r>
          </a:p>
        </p:txBody>
      </p:sp>
      <p:sp>
        <p:nvSpPr>
          <p:cNvPr id="1140" name="Google Shape;1140;g30205c71026_1_3"/>
          <p:cNvSpPr txBox="1"/>
          <p:nvPr/>
        </p:nvSpPr>
        <p:spPr>
          <a:xfrm>
            <a:off x="141400" y="640525"/>
            <a:ext cx="5514600" cy="41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1600" dirty="0">
                <a:highlight>
                  <a:srgbClr val="FFFFFF"/>
                </a:highlight>
                <a:latin typeface="Source Sans Pro"/>
                <a:ea typeface="Source Sans Pro"/>
                <a:cs typeface="Source Sans Pro"/>
                <a:sym typeface="Source Sans Pro"/>
              </a:rPr>
              <a:t>À partir du 18 juin 2024, </a:t>
            </a:r>
            <a:r>
              <a:rPr lang="fr-FR" sz="1600" b="1" dirty="0">
                <a:solidFill>
                  <a:srgbClr val="C00000"/>
                </a:solidFill>
                <a:highlight>
                  <a:srgbClr val="FFFFFF"/>
                </a:highlight>
                <a:latin typeface="Source Sans Pro"/>
                <a:ea typeface="Source Sans Pro"/>
                <a:cs typeface="Source Sans Pro"/>
                <a:sym typeface="Source Sans Pro"/>
              </a:rPr>
              <a:t>DATIM exige désormais l'utilisation de l'authentification unique </a:t>
            </a:r>
            <a:r>
              <a:rPr lang="fr-FR" sz="1600" b="1" dirty="0" err="1">
                <a:solidFill>
                  <a:srgbClr val="C00000"/>
                </a:solidFill>
                <a:highlight>
                  <a:srgbClr val="FFFFFF"/>
                </a:highlight>
                <a:latin typeface="Source Sans Pro"/>
                <a:ea typeface="Source Sans Pro"/>
                <a:cs typeface="Source Sans Pro"/>
                <a:sym typeface="Source Sans Pro"/>
              </a:rPr>
              <a:t>Okta</a:t>
            </a:r>
            <a:r>
              <a:rPr lang="fr-FR" sz="1600" b="1" dirty="0">
                <a:solidFill>
                  <a:srgbClr val="C00000"/>
                </a:solidFill>
                <a:highlight>
                  <a:srgbClr val="FFFFFF"/>
                </a:highlight>
                <a:latin typeface="Source Sans Pro"/>
                <a:ea typeface="Source Sans Pro"/>
                <a:cs typeface="Source Sans Pro"/>
                <a:sym typeface="Source Sans Pro"/>
              </a:rPr>
              <a:t> (SSO) et de l'authentification multi-facteurs (MFA). </a:t>
            </a: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fr-FR" sz="1600" dirty="0">
                <a:highlight>
                  <a:srgbClr val="FFFFFF"/>
                </a:highlight>
                <a:latin typeface="Source Sans Pro"/>
                <a:ea typeface="Source Sans Pro"/>
                <a:cs typeface="Source Sans Pro"/>
                <a:sym typeface="Source Sans Pro"/>
              </a:rPr>
              <a:t>Vous ne pouvez désormais accéder </a:t>
            </a:r>
            <a:r>
              <a:rPr lang="fr-FR" sz="1600" dirty="0">
                <a:solidFill>
                  <a:srgbClr val="C00000"/>
                </a:solidFill>
                <a:highlight>
                  <a:srgbClr val="FFFFFF"/>
                </a:highlight>
                <a:latin typeface="Source Sans Pro"/>
                <a:ea typeface="Source Sans Pro"/>
                <a:cs typeface="Source Sans Pro"/>
                <a:sym typeface="Source Sans Pro"/>
              </a:rPr>
              <a:t>à DATIM qu'à l'aide d'un compte </a:t>
            </a:r>
            <a:r>
              <a:rPr lang="fr-FR" sz="1600" dirty="0" err="1">
                <a:solidFill>
                  <a:srgbClr val="C00000"/>
                </a:solidFill>
                <a:highlight>
                  <a:srgbClr val="FFFFFF"/>
                </a:highlight>
                <a:latin typeface="Source Sans Pro"/>
                <a:ea typeface="Source Sans Pro"/>
                <a:cs typeface="Source Sans Pro"/>
                <a:sym typeface="Source Sans Pro"/>
              </a:rPr>
              <a:t>Okta</a:t>
            </a:r>
            <a:r>
              <a:rPr lang="fr-FR" sz="1600" dirty="0">
                <a:highlight>
                  <a:srgbClr val="FFFFFF"/>
                </a:highlight>
                <a:latin typeface="Source Sans Pro"/>
                <a:ea typeface="Source Sans Pro"/>
                <a:cs typeface="Source Sans Pro"/>
                <a:sym typeface="Source Sans Pro"/>
              </a:rPr>
              <a:t> via state.okta.com.</a:t>
            </a:r>
            <a:r>
              <a:rPr lang="fr-FR" sz="1600" dirty="0">
                <a:solidFill>
                  <a:srgbClr val="222222"/>
                </a:solidFill>
                <a:highlight>
                  <a:srgbClr val="FFFFFF"/>
                </a:highlight>
                <a:latin typeface="Source Sans Pro"/>
                <a:ea typeface="Source Sans Pro"/>
                <a:cs typeface="Source Sans Pro"/>
                <a:sym typeface="Source Sans Pro"/>
              </a:rPr>
              <a:t> Si vous êtes un utilisateur actif de DATIM, vous devriez avoir reçu un e-mail d'</a:t>
            </a:r>
            <a:r>
              <a:rPr lang="fr-FR" sz="1600" dirty="0" err="1">
                <a:solidFill>
                  <a:srgbClr val="222222"/>
                </a:solidFill>
                <a:highlight>
                  <a:srgbClr val="FFFFFF"/>
                </a:highlight>
                <a:latin typeface="Source Sans Pro"/>
                <a:ea typeface="Source Sans Pro"/>
                <a:cs typeface="Source Sans Pro"/>
                <a:sym typeface="Source Sans Pro"/>
              </a:rPr>
              <a:t>Okta</a:t>
            </a:r>
            <a:r>
              <a:rPr lang="fr-FR" sz="1600" dirty="0">
                <a:solidFill>
                  <a:srgbClr val="222222"/>
                </a:solidFill>
                <a:highlight>
                  <a:srgbClr val="FFFFFF"/>
                </a:highlight>
                <a:latin typeface="Source Sans Pro"/>
                <a:ea typeface="Source Sans Pro"/>
                <a:cs typeface="Source Sans Pro"/>
                <a:sym typeface="Source Sans Pro"/>
              </a:rPr>
              <a:t>/SE-ICAM vous guidant à travers l'enregistrement et la configuration de votre compte </a:t>
            </a:r>
            <a:r>
              <a:rPr lang="fr-FR" sz="1600" dirty="0" err="1">
                <a:solidFill>
                  <a:srgbClr val="222222"/>
                </a:solidFill>
                <a:highlight>
                  <a:srgbClr val="FFFFFF"/>
                </a:highlight>
                <a:latin typeface="Source Sans Pro"/>
                <a:ea typeface="Source Sans Pro"/>
                <a:cs typeface="Source Sans Pro"/>
                <a:sym typeface="Source Sans Pro"/>
              </a:rPr>
              <a:t>Okta</a:t>
            </a:r>
            <a:r>
              <a:rPr lang="fr-FR" sz="1600" dirty="0">
                <a:solidFill>
                  <a:srgbClr val="222222"/>
                </a:solidFill>
                <a:highlight>
                  <a:srgbClr val="FFFFFF"/>
                </a:highlight>
                <a:latin typeface="Source Sans Pro"/>
                <a:ea typeface="Source Sans Pro"/>
                <a:cs typeface="Source Sans Pro"/>
                <a:sym typeface="Source Sans Pro"/>
              </a:rPr>
              <a:t> et d'</a:t>
            </a:r>
            <a:r>
              <a:rPr lang="fr-FR" sz="1600" dirty="0" err="1">
                <a:solidFill>
                  <a:srgbClr val="222222"/>
                </a:solidFill>
                <a:highlight>
                  <a:srgbClr val="FFFFFF"/>
                </a:highlight>
                <a:latin typeface="Source Sans Pro"/>
                <a:ea typeface="Source Sans Pro"/>
                <a:cs typeface="Source Sans Pro"/>
                <a:sym typeface="Source Sans Pro"/>
              </a:rPr>
              <a:t>Okta</a:t>
            </a:r>
            <a:r>
              <a:rPr lang="fr-FR" sz="1600" dirty="0">
                <a:solidFill>
                  <a:srgbClr val="222222"/>
                </a:solidFill>
                <a:highlight>
                  <a:srgbClr val="FFFFFF"/>
                </a:highlight>
                <a:latin typeface="Source Sans Pro"/>
                <a:ea typeface="Source Sans Pro"/>
                <a:cs typeface="Source Sans Pro"/>
                <a:sym typeface="Source Sans Pro"/>
              </a:rPr>
              <a:t> </a:t>
            </a:r>
            <a:r>
              <a:rPr lang="fr-FR" sz="1600" dirty="0" err="1">
                <a:solidFill>
                  <a:srgbClr val="222222"/>
                </a:solidFill>
                <a:highlight>
                  <a:srgbClr val="FFFFFF"/>
                </a:highlight>
                <a:latin typeface="Source Sans Pro"/>
                <a:ea typeface="Source Sans Pro"/>
                <a:cs typeface="Source Sans Pro"/>
                <a:sym typeface="Source Sans Pro"/>
              </a:rPr>
              <a:t>Verify</a:t>
            </a:r>
            <a:r>
              <a:rPr lang="fr-FR" sz="1600" dirty="0">
                <a:solidFill>
                  <a:srgbClr val="222222"/>
                </a:solidFill>
                <a:highlight>
                  <a:srgbClr val="FFFFFF"/>
                </a:highlight>
                <a:latin typeface="Source Sans Pro"/>
                <a:ea typeface="Source Sans Pro"/>
                <a:cs typeface="Source Sans Pro"/>
                <a:sym typeface="Source Sans Pro"/>
              </a:rPr>
              <a:t>. </a:t>
            </a: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fr-FR" sz="1600" dirty="0">
                <a:highlight>
                  <a:srgbClr val="FFFFFF"/>
                </a:highlight>
                <a:latin typeface="Source Sans Pro"/>
                <a:ea typeface="Source Sans Pro"/>
                <a:cs typeface="Source Sans Pro"/>
                <a:sym typeface="Source Sans Pro"/>
              </a:rPr>
              <a:t>Si vous n'avez pas reçu un e-mail d'activation </a:t>
            </a:r>
            <a:r>
              <a:rPr lang="fr-FR" sz="1600" dirty="0" err="1">
                <a:highlight>
                  <a:srgbClr val="FFFFFF"/>
                </a:highlight>
                <a:latin typeface="Source Sans Pro"/>
                <a:ea typeface="Source Sans Pro"/>
                <a:cs typeface="Source Sans Pro"/>
                <a:sym typeface="Source Sans Pro"/>
              </a:rPr>
              <a:t>Okta</a:t>
            </a:r>
            <a:r>
              <a:rPr lang="fr-FR" sz="1600" dirty="0">
                <a:highlight>
                  <a:srgbClr val="FFFFFF"/>
                </a:highlight>
                <a:latin typeface="Source Sans Pro"/>
                <a:ea typeface="Source Sans Pro"/>
                <a:cs typeface="Source Sans Pro"/>
                <a:sym typeface="Source Sans Pro"/>
              </a:rPr>
              <a:t> (et après avoir vérifié vos dossiers de courrier indésirable ou spam), veuillez soumettre un ticket d'assistance : </a:t>
            </a:r>
            <a:r>
              <a:rPr lang="fr-FR" sz="1600" dirty="0">
                <a:highlight>
                  <a:srgbClr val="FFFFFF"/>
                </a:highlight>
                <a:latin typeface="Source Sans Pro"/>
                <a:ea typeface="Source Sans Pro"/>
                <a:cs typeface="Source Sans Pro"/>
                <a:sym typeface="Source Sans Pro"/>
                <a:hlinkClick r:id="rId3"/>
              </a:rPr>
              <a:t>https://ghsddatasystems.zendesk.com/hc/en-us/requests/new</a:t>
            </a:r>
            <a:r>
              <a:rPr lang="fr-FR" sz="1600" dirty="0">
                <a:highlight>
                  <a:srgbClr val="FFFFFF"/>
                </a:highlight>
                <a:latin typeface="Source Sans Pro"/>
                <a:ea typeface="Source Sans Pro"/>
                <a:cs typeface="Source Sans Pro"/>
                <a:sym typeface="Source Sans Pro"/>
              </a:rPr>
              <a:t> </a:t>
            </a:r>
            <a:r>
              <a:rPr lang="fr-FR" sz="1600" dirty="0">
                <a:solidFill>
                  <a:srgbClr val="1155CC"/>
                </a:solidFill>
                <a:highlight>
                  <a:srgbClr val="FFFFFF"/>
                </a:highlight>
                <a:latin typeface="Source Sans Pro"/>
                <a:ea typeface="Source Sans Pro"/>
                <a:cs typeface="Source Sans Pro"/>
                <a:sym typeface="Source Sans Pro"/>
              </a:rPr>
              <a:t> </a:t>
            </a:r>
            <a:r>
              <a:rPr lang="fr-FR" sz="1600" dirty="0">
                <a:solidFill>
                  <a:srgbClr val="222222"/>
                </a:solidFill>
                <a:highlight>
                  <a:srgbClr val="FFFFFF"/>
                </a:highlight>
                <a:latin typeface="Source Sans Pro"/>
                <a:ea typeface="Source Sans Pro"/>
                <a:cs typeface="Source Sans Pro"/>
                <a:sym typeface="Source Sans Pro"/>
              </a:rPr>
              <a:t> </a:t>
            </a:r>
          </a:p>
        </p:txBody>
      </p:sp>
      <p:sp>
        <p:nvSpPr>
          <p:cNvPr id="1141" name="Google Shape;1141;g30205c71026_1_3"/>
          <p:cNvSpPr txBox="1">
            <a:spLocks noGrp="1"/>
          </p:cNvSpPr>
          <p:nvPr>
            <p:ph type="sldNum" idx="12"/>
          </p:nvPr>
        </p:nvSpPr>
        <p:spPr>
          <a:xfrm>
            <a:off x="6858000" y="4806072"/>
            <a:ext cx="2133600" cy="18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t>92</a:t>
            </a:fld>
            <a:endParaRPr lang="en"/>
          </a:p>
        </p:txBody>
      </p:sp>
      <p:pic>
        <p:nvPicPr>
          <p:cNvPr id="1142" name="Google Shape;1142;g30205c71026_1_3"/>
          <p:cNvPicPr preferRelativeResize="0"/>
          <p:nvPr/>
        </p:nvPicPr>
        <p:blipFill>
          <a:blip r:embed="rId4">
            <a:alphaModFix/>
          </a:blip>
          <a:stretch>
            <a:fillRect/>
          </a:stretch>
        </p:blipFill>
        <p:spPr>
          <a:xfrm>
            <a:off x="5960800" y="852635"/>
            <a:ext cx="2648375" cy="380103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g30205c71026_1_322"/>
          <p:cNvSpPr txBox="1">
            <a:spLocks noGrp="1"/>
          </p:cNvSpPr>
          <p:nvPr>
            <p:ph type="title"/>
          </p:nvPr>
        </p:nvSpPr>
        <p:spPr>
          <a:xfrm>
            <a:off x="234654" y="242135"/>
            <a:ext cx="7772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1100"/>
              <a:buFont typeface="Arial"/>
              <a:buNone/>
            </a:pPr>
            <a:r>
              <a:rPr lang="fr-FR"/>
              <a:t>Comptes Okta et DATIM</a:t>
            </a:r>
          </a:p>
        </p:txBody>
      </p:sp>
      <p:sp>
        <p:nvSpPr>
          <p:cNvPr id="1148" name="Google Shape;1148;g30205c71026_1_322"/>
          <p:cNvSpPr txBox="1"/>
          <p:nvPr/>
        </p:nvSpPr>
        <p:spPr>
          <a:xfrm>
            <a:off x="241950" y="792925"/>
            <a:ext cx="8917200" cy="4113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6C6463"/>
              </a:buClr>
              <a:buSzPts val="1500"/>
              <a:buFont typeface="Source Sans Pro"/>
              <a:buChar char="•"/>
            </a:pPr>
            <a:r>
              <a:rPr lang="fr-FR" dirty="0">
                <a:solidFill>
                  <a:srgbClr val="6C6463"/>
                </a:solidFill>
                <a:latin typeface="Source Sans Pro"/>
                <a:ea typeface="Source Sans Pro"/>
                <a:cs typeface="Source Sans Pro"/>
                <a:sym typeface="Source Sans Pro"/>
              </a:rPr>
              <a:t>Au moins une personne de chaque organisation partenaire principale devra disposer d'un compte enregistré sur ER/Budget DATIM.org afin de télécharger et soumettre avec succès un modèle de rapport de dépenses (ER) dans DATIM.</a:t>
            </a:r>
          </a:p>
          <a:p>
            <a:pPr marL="457200" lvl="0" indent="-228600" algn="l" rtl="0">
              <a:spcBef>
                <a:spcPts val="0"/>
              </a:spcBef>
              <a:spcAft>
                <a:spcPts val="0"/>
              </a:spcAft>
              <a:buNone/>
            </a:pPr>
            <a:endParaRPr sz="105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fr-FR" dirty="0">
                <a:solidFill>
                  <a:srgbClr val="6C6463"/>
                </a:solidFill>
                <a:latin typeface="Source Sans Pro"/>
                <a:ea typeface="Source Sans Pro"/>
                <a:cs typeface="Source Sans Pro"/>
                <a:sym typeface="Source Sans Pro"/>
              </a:rPr>
              <a:t>Si vous vous êtes connecté à DATIM au cours des 95 derniers jours : </a:t>
            </a:r>
          </a:p>
          <a:p>
            <a:pPr marL="914400" lvl="1" indent="-323850" algn="l" rtl="0">
              <a:spcBef>
                <a:spcPts val="0"/>
              </a:spcBef>
              <a:spcAft>
                <a:spcPts val="0"/>
              </a:spcAft>
              <a:buClr>
                <a:srgbClr val="6C6463"/>
              </a:buClr>
              <a:buSzPts val="1500"/>
              <a:buFont typeface="Source Sans Pro"/>
              <a:buChar char="–"/>
            </a:pPr>
            <a:r>
              <a:rPr lang="fr-FR" dirty="0">
                <a:solidFill>
                  <a:srgbClr val="6C6463"/>
                </a:solidFill>
                <a:latin typeface="Source Sans Pro"/>
                <a:ea typeface="Source Sans Pro"/>
                <a:cs typeface="Source Sans Pro"/>
                <a:sym typeface="Source Sans Pro"/>
              </a:rPr>
              <a:t>L'accès à DATIM sera accordé automatiquement, car votre compte n'a pas été désactivé en raison d'un manque d'activité.</a:t>
            </a:r>
          </a:p>
          <a:p>
            <a:pPr marL="914400" lvl="0" indent="0" algn="l" rtl="0">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fr-FR" dirty="0">
                <a:latin typeface="Source Sans Pro"/>
                <a:ea typeface="Source Sans Pro"/>
                <a:cs typeface="Source Sans Pro"/>
                <a:sym typeface="Source Sans Pro"/>
              </a:rPr>
              <a:t>Si vous ne vous êtes pas connecté à DATIM au cours des 95 derniers jours, votre compte a été désactivé, et vous devrez contacter votre administrateur utilisateur DATIM ici pour commencer le processus de réactivation :</a:t>
            </a:r>
            <a:r>
              <a:rPr lang="fr-FR" dirty="0">
                <a:solidFill>
                  <a:srgbClr val="6C6463"/>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 </a:t>
            </a:r>
          </a:p>
          <a:p>
            <a:pPr marL="1143000" lvl="0" indent="-323850" algn="just" rtl="0">
              <a:lnSpc>
                <a:spcPct val="115000"/>
              </a:lnSpc>
              <a:spcBef>
                <a:spcPts val="0"/>
              </a:spcBef>
              <a:spcAft>
                <a:spcPts val="0"/>
              </a:spcAft>
              <a:buClr>
                <a:schemeClr val="dk1"/>
              </a:buClr>
              <a:buSzPts val="1500"/>
              <a:buFont typeface="Source Sans Pro"/>
              <a:buAutoNum type="arabicPeriod"/>
            </a:pPr>
            <a:r>
              <a:rPr lang="fr-FR" dirty="0">
                <a:solidFill>
                  <a:srgbClr val="6C6463"/>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Visitez</a:t>
            </a:r>
            <a:r>
              <a:rPr lang="fr-FR" dirty="0">
                <a:solidFill>
                  <a:schemeClr val="dk1"/>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fr-FR" u="sng" dirty="0">
                <a:solidFill>
                  <a:schemeClr val="hlink"/>
                </a:solidFill>
                <a:latin typeface="Source Sans Pro"/>
                <a:ea typeface="Source Sans Pro"/>
                <a:cs typeface="Source Sans Pro"/>
                <a:sym typeface="Source Sans Pro"/>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register.datim.org</a:t>
            </a:r>
            <a:r>
              <a:rPr lang="fr-FR" dirty="0">
                <a:solidFill>
                  <a:srgbClr val="16181A"/>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  </a:t>
            </a:r>
          </a:p>
          <a:p>
            <a:pPr marL="1143000" lvl="0" indent="-323850" algn="just" rtl="0">
              <a:lnSpc>
                <a:spcPct val="115000"/>
              </a:lnSpc>
              <a:spcBef>
                <a:spcPts val="0"/>
              </a:spcBef>
              <a:spcAft>
                <a:spcPts val="0"/>
              </a:spcAft>
              <a:buClr>
                <a:srgbClr val="6C6463"/>
              </a:buClr>
              <a:buSzPts val="1500"/>
              <a:buFont typeface="Source Sans Pro"/>
              <a:buAutoNum type="arabicPeriod"/>
            </a:pPr>
            <a:r>
              <a:rPr lang="fr-FR" dirty="0">
                <a:solidFill>
                  <a:srgbClr val="6C6463"/>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Sélectionnez « Contacter mon administrateur utilisateur DATIM à propos d'autre chose »</a:t>
            </a:r>
            <a:r>
              <a:rPr lang="fr-FR" dirty="0">
                <a:solidFill>
                  <a:srgbClr val="6C6463"/>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 </a:t>
            </a:r>
          </a:p>
          <a:p>
            <a:pPr marL="1143000" lvl="0" indent="-323850" algn="just" rtl="0">
              <a:lnSpc>
                <a:spcPct val="115000"/>
              </a:lnSpc>
              <a:spcBef>
                <a:spcPts val="0"/>
              </a:spcBef>
              <a:spcAft>
                <a:spcPts val="0"/>
              </a:spcAft>
              <a:buClr>
                <a:srgbClr val="6C6463"/>
              </a:buClr>
              <a:buSzPts val="1500"/>
              <a:buFont typeface="Source Sans Pro"/>
              <a:buAutoNum type="arabicPeriod"/>
            </a:pPr>
            <a:r>
              <a:rPr lang="fr-FR" dirty="0">
                <a:solidFill>
                  <a:srgbClr val="6C6463"/>
                </a:solidFill>
                <a:latin typeface="Source Sans Pro"/>
                <a:ea typeface="Source Sans Pro"/>
                <a:cs typeface="Source Sans Pro"/>
                <a:sym typeface="Source Sans Pr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Dans la section « Message à l'administrateur utilisateur », demandez la réactivation de votre compte, en vous assurant d'inclure votre nom d'utilisateur DATIM.</a:t>
            </a:r>
          </a:p>
          <a:p>
            <a:pPr marL="1143000" lvl="0" indent="-323850" algn="just" rtl="0">
              <a:lnSpc>
                <a:spcPct val="115000"/>
              </a:lnSpc>
              <a:spcBef>
                <a:spcPts val="0"/>
              </a:spcBef>
              <a:spcAft>
                <a:spcPts val="0"/>
              </a:spcAft>
              <a:buClr>
                <a:srgbClr val="6C6463"/>
              </a:buClr>
              <a:buSzPts val="1500"/>
              <a:buFont typeface="Source Sans Pro"/>
              <a:buAutoNum type="arabicPeriod"/>
            </a:pPr>
            <a:r>
              <a:rPr lang="fr-FR" dirty="0">
                <a:latin typeface="Source Sans Pro"/>
                <a:ea typeface="Source Sans Pro"/>
                <a:cs typeface="Source Sans Pro"/>
                <a:sym typeface="Source Sans Pro"/>
              </a:rPr>
              <a:t>Une fois activé, vous serez dirigé pour migrer votre compte vers </a:t>
            </a:r>
            <a:r>
              <a:rPr lang="fr-FR" dirty="0" err="1">
                <a:latin typeface="Source Sans Pro"/>
                <a:ea typeface="Source Sans Pro"/>
                <a:cs typeface="Source Sans Pro"/>
                <a:sym typeface="Source Sans Pro"/>
              </a:rPr>
              <a:t>Okta</a:t>
            </a:r>
            <a:r>
              <a:rPr lang="fr-FR" dirty="0">
                <a:latin typeface="Source Sans Pro"/>
                <a:ea typeface="Source Sans Pro"/>
                <a:cs typeface="Source Sans Pro"/>
                <a:sym typeface="Source Sans Pro"/>
              </a:rPr>
              <a:t> lors de la tentative de connexion.</a:t>
            </a:r>
          </a:p>
          <a:p>
            <a:pPr marL="0" lvl="0" indent="0" algn="just" rtl="0">
              <a:lnSpc>
                <a:spcPct val="115000"/>
              </a:lnSpc>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fr-FR" dirty="0">
                <a:solidFill>
                  <a:srgbClr val="6C6463"/>
                </a:solidFill>
                <a:latin typeface="Source Sans Pro"/>
                <a:ea typeface="Source Sans Pro"/>
                <a:cs typeface="Source Sans Pro"/>
                <a:sym typeface="Source Sans Pro"/>
              </a:rPr>
              <a:t>Si vous ne vous êtes jamais connecté à DATIM : </a:t>
            </a:r>
          </a:p>
          <a:p>
            <a:pPr marL="914400" lvl="1" indent="-323850" algn="l" rtl="0">
              <a:spcBef>
                <a:spcPts val="0"/>
              </a:spcBef>
              <a:spcAft>
                <a:spcPts val="0"/>
              </a:spcAft>
              <a:buClr>
                <a:srgbClr val="6C6463"/>
              </a:buClr>
              <a:buSzPts val="1500"/>
              <a:buFont typeface="Source Sans Pro"/>
              <a:buChar char="–"/>
            </a:pPr>
            <a:r>
              <a:rPr lang="fr-FR" dirty="0">
                <a:solidFill>
                  <a:srgbClr val="6C6463"/>
                </a:solidFill>
                <a:latin typeface="Source Sans Pro"/>
                <a:ea typeface="Source Sans Pro"/>
                <a:cs typeface="Source Sans Pro"/>
                <a:sym typeface="Source Sans Pro"/>
              </a:rPr>
              <a:t>Les utilisateurs sans comptes DATIM existants devront demander un nouveau compte. </a:t>
            </a:r>
          </a:p>
          <a:p>
            <a:pPr marL="1371600" lvl="2" indent="-323850" algn="l" rtl="0">
              <a:spcBef>
                <a:spcPts val="0"/>
              </a:spcBef>
              <a:spcAft>
                <a:spcPts val="0"/>
              </a:spcAft>
              <a:buClr>
                <a:srgbClr val="6C6463"/>
              </a:buClr>
              <a:buSzPts val="1500"/>
              <a:buFont typeface="Source Sans Pro"/>
              <a:buChar char="•"/>
            </a:pPr>
            <a:r>
              <a:rPr lang="fr-FR" dirty="0">
                <a:latin typeface="Source Sans Pro"/>
                <a:ea typeface="Source Sans Pro"/>
                <a:cs typeface="Source Sans Pro"/>
                <a:sym typeface="Source Sans Pro"/>
              </a:rPr>
              <a:t>Inscrivez-vous sur https://register.datim.org/</a:t>
            </a:r>
          </a:p>
        </p:txBody>
      </p:sp>
      <p:pic>
        <p:nvPicPr>
          <p:cNvPr id="1149" name="Google Shape;1149;g30205c71026_1_322"/>
          <p:cNvPicPr preferRelativeResize="0"/>
          <p:nvPr/>
        </p:nvPicPr>
        <p:blipFill rotWithShape="1">
          <a:blip r:embed="rId4">
            <a:alphaModFix/>
          </a:blip>
          <a:srcRect/>
          <a:stretch/>
        </p:blipFill>
        <p:spPr>
          <a:xfrm flipH="1">
            <a:off x="-72675" y="3072248"/>
            <a:ext cx="1054100" cy="975252"/>
          </a:xfrm>
          <a:prstGeom prst="rect">
            <a:avLst/>
          </a:prstGeom>
          <a:noFill/>
          <a:ln>
            <a:noFill/>
          </a:ln>
        </p:spPr>
      </p:pic>
      <p:sp>
        <p:nvSpPr>
          <p:cNvPr id="1150" name="Google Shape;1150;g30205c71026_1_322"/>
          <p:cNvSpPr txBox="1">
            <a:spLocks noGrp="1"/>
          </p:cNvSpPr>
          <p:nvPr>
            <p:ph type="sldNum" idx="12"/>
          </p:nvPr>
        </p:nvSpPr>
        <p:spPr>
          <a:xfrm>
            <a:off x="6858000" y="4806072"/>
            <a:ext cx="2133600" cy="1848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t>93</a:t>
            </a:fld>
            <a:endParaRPr lang="en"/>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cxnSp>
        <p:nvCxnSpPr>
          <p:cNvPr id="1155" name="Google Shape;1155;p86"/>
          <p:cNvCxnSpPr/>
          <p:nvPr/>
        </p:nvCxnSpPr>
        <p:spPr>
          <a:xfrm>
            <a:off x="2376271" y="3067779"/>
            <a:ext cx="1037100" cy="960000"/>
          </a:xfrm>
          <a:prstGeom prst="bentConnector3">
            <a:avLst>
              <a:gd name="adj1" fmla="val 0"/>
            </a:avLst>
          </a:prstGeom>
          <a:noFill/>
          <a:ln w="57150" cap="flat" cmpd="sng">
            <a:solidFill>
              <a:srgbClr val="FF0000"/>
            </a:solidFill>
            <a:prstDash val="solid"/>
            <a:miter lim="800000"/>
            <a:headEnd type="none" w="sm" len="sm"/>
            <a:tailEnd type="triangle" w="med" len="med"/>
          </a:ln>
        </p:spPr>
      </p:cxnSp>
      <p:pic>
        <p:nvPicPr>
          <p:cNvPr id="1156" name="Google Shape;1156;p86"/>
          <p:cNvPicPr preferRelativeResize="0"/>
          <p:nvPr/>
        </p:nvPicPr>
        <p:blipFill rotWithShape="1">
          <a:blip r:embed="rId3">
            <a:alphaModFix/>
          </a:blip>
          <a:srcRect/>
          <a:stretch/>
        </p:blipFill>
        <p:spPr>
          <a:xfrm>
            <a:off x="1651760" y="1325894"/>
            <a:ext cx="3917677" cy="1741885"/>
          </a:xfrm>
          <a:prstGeom prst="rect">
            <a:avLst/>
          </a:prstGeom>
          <a:noFill/>
          <a:ln w="9525" cap="flat" cmpd="sng">
            <a:solidFill>
              <a:srgbClr val="000000"/>
            </a:solidFill>
            <a:prstDash val="solid"/>
            <a:round/>
            <a:headEnd type="none" w="sm" len="sm"/>
            <a:tailEnd type="none" w="sm" len="sm"/>
          </a:ln>
        </p:spPr>
      </p:pic>
      <p:pic>
        <p:nvPicPr>
          <p:cNvPr id="1157" name="Google Shape;1157;p86"/>
          <p:cNvPicPr preferRelativeResize="0"/>
          <p:nvPr/>
        </p:nvPicPr>
        <p:blipFill rotWithShape="1">
          <a:blip r:embed="rId4">
            <a:alphaModFix/>
          </a:blip>
          <a:srcRect/>
          <a:stretch/>
        </p:blipFill>
        <p:spPr>
          <a:xfrm>
            <a:off x="3413354" y="3301908"/>
            <a:ext cx="4078880" cy="1741886"/>
          </a:xfrm>
          <a:prstGeom prst="rect">
            <a:avLst/>
          </a:prstGeom>
          <a:noFill/>
          <a:ln w="9525" cap="flat" cmpd="sng">
            <a:solidFill>
              <a:srgbClr val="000000"/>
            </a:solidFill>
            <a:prstDash val="solid"/>
            <a:round/>
            <a:headEnd type="none" w="sm" len="sm"/>
            <a:tailEnd type="none" w="sm" len="sm"/>
          </a:ln>
        </p:spPr>
      </p:pic>
      <p:sp>
        <p:nvSpPr>
          <p:cNvPr id="1158" name="Google Shape;1158;p86"/>
          <p:cNvSpPr txBox="1">
            <a:spLocks noGrp="1"/>
          </p:cNvSpPr>
          <p:nvPr>
            <p:ph type="title"/>
          </p:nvPr>
        </p:nvSpPr>
        <p:spPr>
          <a:xfrm>
            <a:off x="288900" y="608275"/>
            <a:ext cx="8566200" cy="7176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lt1"/>
              </a:buClr>
              <a:buSzPts val="3200"/>
              <a:buFont typeface="Calibri"/>
              <a:buNone/>
            </a:pPr>
            <a:r>
              <a:rPr lang="fr-FR" sz="2000" dirty="0">
                <a:solidFill>
                  <a:schemeClr val="dk2"/>
                </a:solidFill>
              </a:rPr>
              <a:t>Téléchargement et chargement du modèle HRH</a:t>
            </a:r>
          </a:p>
          <a:p>
            <a:pPr marL="0" lvl="0" indent="0" algn="l" rtl="0">
              <a:lnSpc>
                <a:spcPct val="90000"/>
              </a:lnSpc>
              <a:spcBef>
                <a:spcPts val="800"/>
              </a:spcBef>
              <a:spcAft>
                <a:spcPts val="800"/>
              </a:spcAft>
              <a:buClr>
                <a:schemeClr val="lt1"/>
              </a:buClr>
              <a:buSzPts val="3200"/>
              <a:buFont typeface="Calibri"/>
              <a:buNone/>
            </a:pPr>
            <a:r>
              <a:rPr lang="fr-FR" b="0" dirty="0">
                <a:solidFill>
                  <a:schemeClr val="accent1"/>
                </a:solidFill>
                <a:latin typeface="Arial"/>
                <a:ea typeface="Arial"/>
                <a:cs typeface="Arial"/>
                <a:sym typeface="Arial"/>
              </a:rPr>
              <a:t>ÉTAPE 1 : Connectez-vous à DATIM–https://www.datim.org en utilisant l'authentification à deux facteurs avec </a:t>
            </a:r>
            <a:r>
              <a:rPr lang="fr-FR" b="0" dirty="0" err="1">
                <a:solidFill>
                  <a:schemeClr val="accent1"/>
                </a:solidFill>
                <a:latin typeface="Arial"/>
                <a:ea typeface="Arial"/>
                <a:cs typeface="Arial"/>
                <a:sym typeface="Arial"/>
              </a:rPr>
              <a:t>Okta</a:t>
            </a:r>
            <a:endParaRPr lang="fr-FR" b="0" dirty="0">
              <a:solidFill>
                <a:schemeClr val="accent1"/>
              </a:solidFill>
            </a:endParaRPr>
          </a:p>
        </p:txBody>
      </p:sp>
      <p:sp>
        <p:nvSpPr>
          <p:cNvPr id="1159" name="Google Shape;1159;p8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94</a:t>
            </a:fld>
            <a:endParaRPr lang="en"/>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87"/>
          <p:cNvSpPr/>
          <p:nvPr/>
        </p:nvSpPr>
        <p:spPr>
          <a:xfrm>
            <a:off x="152400" y="2084693"/>
            <a:ext cx="8385300" cy="26241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6" name="Google Shape;1166;p87"/>
          <p:cNvSpPr txBox="1">
            <a:spLocks noGrp="1"/>
          </p:cNvSpPr>
          <p:nvPr>
            <p:ph type="body" idx="1"/>
          </p:nvPr>
        </p:nvSpPr>
        <p:spPr>
          <a:xfrm>
            <a:off x="838200" y="1286662"/>
            <a:ext cx="7772400" cy="3174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800"/>
              </a:spcAft>
              <a:buClr>
                <a:schemeClr val="lt1"/>
              </a:buClr>
              <a:buSzPts val="3200"/>
              <a:buFont typeface="Calibri"/>
              <a:buNone/>
            </a:pPr>
            <a:r>
              <a:rPr lang="fr-FR"/>
              <a:t>Accès à l'application HRH Processor</a:t>
            </a:r>
          </a:p>
        </p:txBody>
      </p:sp>
      <p:sp>
        <p:nvSpPr>
          <p:cNvPr id="1167" name="Google Shape;1167;p87"/>
          <p:cNvSpPr txBox="1">
            <a:spLocks noGrp="1"/>
          </p:cNvSpPr>
          <p:nvPr>
            <p:ph type="body" idx="4294967295"/>
          </p:nvPr>
        </p:nvSpPr>
        <p:spPr>
          <a:xfrm>
            <a:off x="303127" y="986544"/>
            <a:ext cx="8710500" cy="27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800"/>
              </a:spcAft>
              <a:buClr>
                <a:schemeClr val="dk1"/>
              </a:buClr>
              <a:buSzPts val="2000"/>
              <a:buNone/>
            </a:pPr>
            <a:r>
              <a:rPr lang="fr-FR" sz="2000">
                <a:solidFill>
                  <a:schemeClr val="dk1"/>
                </a:solidFill>
              </a:rPr>
              <a:t>On the top right hand corner of the screen, select the </a:t>
            </a:r>
            <a:r>
              <a:rPr lang="fr-FR" sz="2000" b="1">
                <a:solidFill>
                  <a:schemeClr val="dk1"/>
                </a:solidFill>
              </a:rPr>
              <a:t>apps</a:t>
            </a:r>
            <a:r>
              <a:rPr lang="fr-FR" sz="2000">
                <a:solidFill>
                  <a:schemeClr val="dk1"/>
                </a:solidFill>
              </a:rPr>
              <a:t> menu</a:t>
            </a:r>
          </a:p>
        </p:txBody>
      </p:sp>
      <p:sp>
        <p:nvSpPr>
          <p:cNvPr id="1168" name="Google Shape;1168;p87"/>
          <p:cNvSpPr txBox="1"/>
          <p:nvPr/>
        </p:nvSpPr>
        <p:spPr>
          <a:xfrm>
            <a:off x="348753" y="2069200"/>
            <a:ext cx="8710500" cy="277200"/>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Within the apps menu, select the </a:t>
            </a:r>
            <a:r>
              <a:rPr lang="fr-FR" sz="2000" b="1" i="0" u="none" strike="noStrike" cap="none">
                <a:solidFill>
                  <a:srgbClr val="000000"/>
                </a:solidFill>
                <a:latin typeface="Calibri"/>
                <a:ea typeface="Calibri"/>
                <a:cs typeface="Calibri"/>
                <a:sym typeface="Calibri"/>
              </a:rPr>
              <a:t>HRH Processor </a:t>
            </a:r>
            <a:r>
              <a:rPr lang="fr-FR" sz="2000" b="0" i="0" u="none" strike="noStrike" cap="none">
                <a:solidFill>
                  <a:srgbClr val="000000"/>
                </a:solidFill>
                <a:latin typeface="Calibri"/>
                <a:ea typeface="Calibri"/>
                <a:cs typeface="Calibri"/>
                <a:sym typeface="Calibri"/>
              </a:rPr>
              <a:t>app</a:t>
            </a:r>
          </a:p>
        </p:txBody>
      </p:sp>
      <p:sp>
        <p:nvSpPr>
          <p:cNvPr id="1169" name="Google Shape;1169;p87"/>
          <p:cNvSpPr/>
          <p:nvPr/>
        </p:nvSpPr>
        <p:spPr>
          <a:xfrm>
            <a:off x="152400" y="955425"/>
            <a:ext cx="8385300" cy="110220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0" name="Google Shape;1170;p87"/>
          <p:cNvPicPr preferRelativeResize="0"/>
          <p:nvPr/>
        </p:nvPicPr>
        <p:blipFill rotWithShape="1">
          <a:blip r:embed="rId3">
            <a:alphaModFix/>
          </a:blip>
          <a:srcRect/>
          <a:stretch/>
        </p:blipFill>
        <p:spPr>
          <a:xfrm>
            <a:off x="348753" y="1309297"/>
            <a:ext cx="6593978" cy="675721"/>
          </a:xfrm>
          <a:prstGeom prst="rect">
            <a:avLst/>
          </a:prstGeom>
          <a:noFill/>
          <a:ln w="9525" cap="flat" cmpd="sng">
            <a:solidFill>
              <a:schemeClr val="dk1"/>
            </a:solidFill>
            <a:prstDash val="solid"/>
            <a:round/>
            <a:headEnd type="none" w="sm" len="sm"/>
            <a:tailEnd type="none" w="sm" len="sm"/>
          </a:ln>
        </p:spPr>
      </p:pic>
      <p:sp>
        <p:nvSpPr>
          <p:cNvPr id="1171" name="Google Shape;1171;p87"/>
          <p:cNvSpPr/>
          <p:nvPr/>
        </p:nvSpPr>
        <p:spPr>
          <a:xfrm>
            <a:off x="6311322" y="1336436"/>
            <a:ext cx="365100" cy="2748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72" name="Google Shape;1172;p87"/>
          <p:cNvPicPr preferRelativeResize="0"/>
          <p:nvPr/>
        </p:nvPicPr>
        <p:blipFill rotWithShape="1">
          <a:blip r:embed="rId4">
            <a:alphaModFix/>
          </a:blip>
          <a:srcRect l="260" r="-257" b="18626"/>
          <a:stretch/>
        </p:blipFill>
        <p:spPr>
          <a:xfrm>
            <a:off x="509442" y="2386226"/>
            <a:ext cx="7473679" cy="2219254"/>
          </a:xfrm>
          <a:prstGeom prst="rect">
            <a:avLst/>
          </a:prstGeom>
          <a:noFill/>
          <a:ln w="9525" cap="flat" cmpd="sng">
            <a:solidFill>
              <a:schemeClr val="dk1"/>
            </a:solidFill>
            <a:prstDash val="solid"/>
            <a:round/>
            <a:headEnd type="none" w="sm" len="sm"/>
            <a:tailEnd type="none" w="sm" len="sm"/>
          </a:ln>
        </p:spPr>
      </p:pic>
      <p:sp>
        <p:nvSpPr>
          <p:cNvPr id="1173" name="Google Shape;1173;p87"/>
          <p:cNvSpPr/>
          <p:nvPr/>
        </p:nvSpPr>
        <p:spPr>
          <a:xfrm>
            <a:off x="6621862" y="3991364"/>
            <a:ext cx="757500" cy="6141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4" name="Google Shape;1174;p87"/>
          <p:cNvSpPr txBox="1">
            <a:spLocks noGrp="1"/>
          </p:cNvSpPr>
          <p:nvPr>
            <p:ph type="title"/>
          </p:nvPr>
        </p:nvSpPr>
        <p:spPr>
          <a:xfrm>
            <a:off x="196349" y="614625"/>
            <a:ext cx="88815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fr-FR">
                <a:solidFill>
                  <a:schemeClr val="dk2"/>
                </a:solidFill>
              </a:rPr>
              <a:t>Téléchargement et chargement du modèle HRH</a:t>
            </a:r>
          </a:p>
          <a:p>
            <a:pPr marL="0" lvl="0" indent="0" algn="l" rtl="0">
              <a:lnSpc>
                <a:spcPct val="90000"/>
              </a:lnSpc>
              <a:spcBef>
                <a:spcPts val="800"/>
              </a:spcBef>
              <a:spcAft>
                <a:spcPts val="800"/>
              </a:spcAft>
              <a:buSzPts val="1400"/>
              <a:buNone/>
            </a:pPr>
            <a:r>
              <a:rPr lang="fr-FR" sz="2500" b="0">
                <a:solidFill>
                  <a:schemeClr val="dk2"/>
                </a:solidFill>
                <a:latin typeface="Arial"/>
                <a:ea typeface="Arial"/>
                <a:cs typeface="Arial"/>
                <a:sym typeface="Arial"/>
              </a:rPr>
              <a:t>ÉTAPE 2 : </a:t>
            </a:r>
            <a:r>
              <a:rPr lang="fr-FR" b="0">
                <a:solidFill>
                  <a:schemeClr val="dk2"/>
                </a:solidFill>
                <a:latin typeface="Arial"/>
                <a:ea typeface="Arial"/>
                <a:cs typeface="Arial"/>
                <a:sym typeface="Arial"/>
              </a:rPr>
              <a:t>Accès à l'application HRH Processor</a:t>
            </a:r>
          </a:p>
        </p:txBody>
      </p:sp>
      <p:sp>
        <p:nvSpPr>
          <p:cNvPr id="1175" name="Google Shape;1175;p8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95</a:t>
            </a:fld>
            <a:endParaRPr lang="en"/>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88"/>
          <p:cNvSpPr txBox="1">
            <a:spLocks noGrp="1"/>
          </p:cNvSpPr>
          <p:nvPr>
            <p:ph type="body" idx="1"/>
          </p:nvPr>
        </p:nvSpPr>
        <p:spPr>
          <a:xfrm>
            <a:off x="685800" y="1362862"/>
            <a:ext cx="7772400" cy="3174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800"/>
              </a:spcAft>
              <a:buClr>
                <a:schemeClr val="lt1"/>
              </a:buClr>
              <a:buSzPts val="3200"/>
              <a:buFont typeface="Calibri"/>
              <a:buNone/>
            </a:pPr>
            <a:r>
              <a:rPr lang="fr-FR"/>
              <a:t>Partner Upload of Template</a:t>
            </a:r>
          </a:p>
        </p:txBody>
      </p:sp>
      <p:sp>
        <p:nvSpPr>
          <p:cNvPr id="1181" name="Google Shape;1181;p88"/>
          <p:cNvSpPr txBox="1"/>
          <p:nvPr/>
        </p:nvSpPr>
        <p:spPr>
          <a:xfrm>
            <a:off x="2431315" y="3235121"/>
            <a:ext cx="6170244" cy="1846659"/>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Utilisez l'application HRH Processor pour sélectionner :</a:t>
            </a:r>
          </a:p>
          <a:p>
            <a:pPr marL="342900" marR="0" lvl="0" indent="-342900" algn="l" rtl="0">
              <a:lnSpc>
                <a:spcPct val="100000"/>
              </a:lnSpc>
              <a:spcBef>
                <a:spcPts val="0"/>
              </a:spcBef>
              <a:spcAft>
                <a:spcPts val="0"/>
              </a:spcAft>
              <a:buClr>
                <a:srgbClr val="000000"/>
              </a:buClr>
              <a:buSzPts val="2000"/>
              <a:buFont typeface="Courier New" panose="02070309020205020404" pitchFamily="49" charset="0"/>
              <a:buChar char="o"/>
            </a:pPr>
            <a:r>
              <a:rPr lang="fr-FR" sz="2000" b="0" i="0" u="none" strike="noStrike" cap="none" dirty="0">
                <a:solidFill>
                  <a:srgbClr val="000000"/>
                </a:solidFill>
                <a:latin typeface="Calibri"/>
                <a:ea typeface="Calibri"/>
                <a:cs typeface="Calibri"/>
                <a:sym typeface="Calibri"/>
              </a:rPr>
              <a:t>OU</a:t>
            </a:r>
          </a:p>
          <a:p>
            <a:pPr marL="342900" marR="0" lvl="0" indent="-342900" algn="l" rtl="0">
              <a:lnSpc>
                <a:spcPct val="100000"/>
              </a:lnSpc>
              <a:spcBef>
                <a:spcPts val="0"/>
              </a:spcBef>
              <a:spcAft>
                <a:spcPts val="0"/>
              </a:spcAft>
              <a:buClr>
                <a:srgbClr val="000000"/>
              </a:buClr>
              <a:buSzPts val="2000"/>
              <a:buFont typeface="Courier New" panose="02070309020205020404" pitchFamily="49" charset="0"/>
              <a:buChar char="o"/>
            </a:pPr>
            <a:r>
              <a:rPr lang="fr-FR" sz="2000" b="0" i="0" u="none" strike="noStrike" cap="none" dirty="0">
                <a:solidFill>
                  <a:srgbClr val="000000"/>
                </a:solidFill>
                <a:latin typeface="Calibri"/>
                <a:ea typeface="Calibri"/>
                <a:cs typeface="Calibri"/>
                <a:sym typeface="Calibri"/>
              </a:rPr>
              <a:t>Année COP (COP22)</a:t>
            </a:r>
          </a:p>
          <a:p>
            <a:pPr marL="342900" marR="0" lvl="0" indent="-342900" algn="l" rtl="0">
              <a:lnSpc>
                <a:spcPct val="100000"/>
              </a:lnSpc>
              <a:spcBef>
                <a:spcPts val="0"/>
              </a:spcBef>
              <a:spcAft>
                <a:spcPts val="0"/>
              </a:spcAft>
              <a:buClr>
                <a:srgbClr val="000000"/>
              </a:buClr>
              <a:buSzPts val="2000"/>
              <a:buFont typeface="Courier New" panose="02070309020205020404" pitchFamily="49" charset="0"/>
              <a:buChar char="o"/>
            </a:pPr>
            <a:r>
              <a:rPr lang="fr-FR" sz="2000" b="0" i="0" u="none" strike="noStrike" cap="none" dirty="0">
                <a:solidFill>
                  <a:srgbClr val="000000"/>
                </a:solidFill>
                <a:latin typeface="Calibri"/>
                <a:ea typeface="Calibri"/>
                <a:cs typeface="Calibri"/>
                <a:sym typeface="Calibri"/>
              </a:rPr>
              <a:t>Mécanisme de financement</a:t>
            </a:r>
          </a:p>
          <a:p>
            <a:pPr marL="285750" marR="0" lvl="0" indent="-285750" algn="l" rtl="0">
              <a:lnSpc>
                <a:spcPct val="100000"/>
              </a:lnSpc>
              <a:spcBef>
                <a:spcPts val="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Demander un modèle HRH</a:t>
            </a:r>
          </a:p>
          <a:p>
            <a:pPr marL="285750" marR="0" lvl="0" indent="-285750" algn="l" rtl="0">
              <a:lnSpc>
                <a:spcPct val="100000"/>
              </a:lnSpc>
              <a:spcBef>
                <a:spcPts val="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Télécharger un modèle HRH</a:t>
            </a:r>
          </a:p>
        </p:txBody>
      </p:sp>
      <p:pic>
        <p:nvPicPr>
          <p:cNvPr id="1182" name="Google Shape;1182;p88"/>
          <p:cNvPicPr preferRelativeResize="0"/>
          <p:nvPr/>
        </p:nvPicPr>
        <p:blipFill rotWithShape="1">
          <a:blip r:embed="rId3">
            <a:alphaModFix/>
          </a:blip>
          <a:srcRect/>
          <a:stretch/>
        </p:blipFill>
        <p:spPr>
          <a:xfrm>
            <a:off x="350765" y="948053"/>
            <a:ext cx="6241504" cy="2190895"/>
          </a:xfrm>
          <a:prstGeom prst="rect">
            <a:avLst/>
          </a:prstGeom>
          <a:noFill/>
          <a:ln w="9525" cap="flat" cmpd="sng">
            <a:solidFill>
              <a:schemeClr val="dk1"/>
            </a:solidFill>
            <a:prstDash val="solid"/>
            <a:round/>
            <a:headEnd type="none" w="sm" len="sm"/>
            <a:tailEnd type="none" w="sm" len="sm"/>
          </a:ln>
        </p:spPr>
      </p:pic>
      <p:sp>
        <p:nvSpPr>
          <p:cNvPr id="1183" name="Google Shape;1183;p88"/>
          <p:cNvSpPr/>
          <p:nvPr/>
        </p:nvSpPr>
        <p:spPr>
          <a:xfrm>
            <a:off x="323698" y="1309875"/>
            <a:ext cx="1677300" cy="1652100"/>
          </a:xfrm>
          <a:prstGeom prst="rect">
            <a:avLst/>
          </a:prstGeom>
          <a:noFill/>
          <a:ln w="571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4" name="Google Shape;1184;p88"/>
          <p:cNvSpPr txBox="1">
            <a:spLocks noGrp="1"/>
          </p:cNvSpPr>
          <p:nvPr>
            <p:ph type="title"/>
          </p:nvPr>
        </p:nvSpPr>
        <p:spPr>
          <a:xfrm>
            <a:off x="274575" y="560225"/>
            <a:ext cx="87570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fr-FR">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4"/>
                  </a:ext>
                </a:extLst>
              </a:rPr>
              <a:t>Téléchargement et chargement du modèle HRH</a:t>
            </a:r>
          </a:p>
          <a:p>
            <a:pPr marL="0" lvl="0" indent="0" algn="l" rtl="0">
              <a:lnSpc>
                <a:spcPct val="90000"/>
              </a:lnSpc>
              <a:spcBef>
                <a:spcPts val="800"/>
              </a:spcBef>
              <a:spcAft>
                <a:spcPts val="800"/>
              </a:spcAft>
              <a:buSzPts val="1400"/>
              <a:buNone/>
            </a:pPr>
            <a:r>
              <a:rPr lang="fr-FR" sz="2500" b="0">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ÉTAPE 3 :</a:t>
            </a:r>
            <a:r>
              <a:rPr lang="fr-FR" sz="2500" b="0">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6"/>
                  </a:ext>
                </a:extLst>
              </a:rPr>
              <a:t> </a:t>
            </a:r>
            <a:r>
              <a:rPr lang="fr-FR" b="0">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7"/>
                  </a:ext>
                </a:extLst>
              </a:rPr>
              <a:t>HRH Processor</a:t>
            </a:r>
          </a:p>
        </p:txBody>
      </p:sp>
      <p:sp>
        <p:nvSpPr>
          <p:cNvPr id="1185" name="Google Shape;1185;p8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96</a:t>
            </a:fld>
            <a:endParaRPr lang="en"/>
          </a:p>
        </p:txBody>
      </p:sp>
      <p:sp>
        <p:nvSpPr>
          <p:cNvPr id="1186" name="Google Shape;1186;p88"/>
          <p:cNvSpPr txBox="1"/>
          <p:nvPr/>
        </p:nvSpPr>
        <p:spPr>
          <a:xfrm>
            <a:off x="436650" y="1966575"/>
            <a:ext cx="1184100" cy="338700"/>
          </a:xfrm>
          <a:prstGeom prst="rect">
            <a:avLst/>
          </a:prstGeom>
          <a:solidFill>
            <a:srgbClr val="F3F3F3"/>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Arial"/>
                <a:ea typeface="Arial"/>
                <a:cs typeface="Arial"/>
                <a:sym typeface="Arial"/>
              </a:rPr>
              <a:t>COP 22 (FY23)</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89"/>
          <p:cNvSpPr txBox="1">
            <a:spLocks noGrp="1"/>
          </p:cNvSpPr>
          <p:nvPr>
            <p:ph type="body" idx="1"/>
          </p:nvPr>
        </p:nvSpPr>
        <p:spPr>
          <a:xfrm>
            <a:off x="685800" y="1591462"/>
            <a:ext cx="7772400" cy="31749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800"/>
              </a:spcAft>
              <a:buClr>
                <a:schemeClr val="lt1"/>
              </a:buClr>
              <a:buSzPts val="3200"/>
              <a:buFont typeface="Calibri"/>
              <a:buNone/>
            </a:pPr>
            <a:r>
              <a:rPr lang="fr-FR"/>
              <a:t>Partner Request Template</a:t>
            </a:r>
          </a:p>
        </p:txBody>
      </p:sp>
      <p:pic>
        <p:nvPicPr>
          <p:cNvPr id="1192" name="Google Shape;1192;p89"/>
          <p:cNvPicPr preferRelativeResize="0"/>
          <p:nvPr/>
        </p:nvPicPr>
        <p:blipFill rotWithShape="1">
          <a:blip r:embed="rId3">
            <a:alphaModFix/>
          </a:blip>
          <a:srcRect/>
          <a:stretch/>
        </p:blipFill>
        <p:spPr>
          <a:xfrm>
            <a:off x="101676" y="1100388"/>
            <a:ext cx="6682357" cy="2033761"/>
          </a:xfrm>
          <a:prstGeom prst="rect">
            <a:avLst/>
          </a:prstGeom>
          <a:noFill/>
          <a:ln w="9525" cap="flat" cmpd="sng">
            <a:solidFill>
              <a:schemeClr val="dk1"/>
            </a:solidFill>
            <a:prstDash val="solid"/>
            <a:round/>
            <a:headEnd type="none" w="sm" len="sm"/>
            <a:tailEnd type="none" w="sm" len="sm"/>
          </a:ln>
        </p:spPr>
      </p:pic>
      <p:pic>
        <p:nvPicPr>
          <p:cNvPr id="1193" name="Google Shape;1193;p89"/>
          <p:cNvPicPr preferRelativeResize="0"/>
          <p:nvPr/>
        </p:nvPicPr>
        <p:blipFill rotWithShape="1">
          <a:blip r:embed="rId4">
            <a:alphaModFix/>
          </a:blip>
          <a:srcRect/>
          <a:stretch/>
        </p:blipFill>
        <p:spPr>
          <a:xfrm>
            <a:off x="4597675" y="1864180"/>
            <a:ext cx="1914310" cy="300445"/>
          </a:xfrm>
          <a:prstGeom prst="rect">
            <a:avLst/>
          </a:prstGeom>
          <a:noFill/>
          <a:ln w="19050" cap="flat" cmpd="sng">
            <a:solidFill>
              <a:srgbClr val="FF0000"/>
            </a:solidFill>
            <a:prstDash val="solid"/>
            <a:round/>
            <a:headEnd type="none" w="sm" len="sm"/>
            <a:tailEnd type="none" w="sm" len="sm"/>
          </a:ln>
        </p:spPr>
      </p:pic>
      <p:sp>
        <p:nvSpPr>
          <p:cNvPr id="1194" name="Google Shape;1194;p89"/>
          <p:cNvSpPr txBox="1"/>
          <p:nvPr/>
        </p:nvSpPr>
        <p:spPr>
          <a:xfrm>
            <a:off x="5295942" y="3337714"/>
            <a:ext cx="2962200" cy="1539300"/>
          </a:xfrm>
          <a:prstGeom prst="rect">
            <a:avLst/>
          </a:prstGeom>
          <a:noFill/>
          <a:ln>
            <a:noFill/>
          </a:ln>
        </p:spPr>
        <p:txBody>
          <a:bodyPr spcFirstLastPara="1" wrap="square" lIns="0" tIns="0" rIns="0" bIns="0" anchor="t" anchorCtr="0">
            <a:spAutoFit/>
          </a:bodyPr>
          <a:lstStyle/>
          <a:p>
            <a:pPr marL="285750" marR="0" lvl="0" indent="-285750" algn="l" rtl="0">
              <a:lnSpc>
                <a:spcPct val="100000"/>
              </a:lnSpc>
              <a:spcBef>
                <a:spcPts val="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Cliquez sur l'icône Demande de </a:t>
            </a:r>
            <a:r>
              <a:rPr lang="fr-FR" sz="2000" b="1" i="0" u="none" strike="noStrike" cap="none" dirty="0">
                <a:solidFill>
                  <a:srgbClr val="000000"/>
                </a:solidFill>
                <a:latin typeface="Calibri"/>
                <a:ea typeface="Calibri"/>
                <a:cs typeface="Calibri"/>
                <a:sym typeface="Calibri"/>
              </a:rPr>
              <a:t>modèle</a:t>
            </a:r>
            <a:r>
              <a:rPr lang="fr-FR" sz="2000" b="0" i="0" u="none" strike="noStrike" cap="none" dirty="0">
                <a:solidFill>
                  <a:srgbClr val="000000"/>
                </a:solidFill>
                <a:latin typeface="Calibri"/>
                <a:ea typeface="Calibri"/>
                <a:cs typeface="Calibri"/>
                <a:sym typeface="Calibri"/>
              </a:rPr>
              <a:t> sous le champ Statut</a:t>
            </a:r>
          </a:p>
          <a:p>
            <a:pPr marL="285750" marR="0" lvl="0" indent="-285750" algn="l" rtl="0">
              <a:lnSpc>
                <a:spcPct val="100000"/>
              </a:lnSpc>
              <a:spcBef>
                <a:spcPts val="0"/>
              </a:spcBef>
              <a:spcAft>
                <a:spcPts val="0"/>
              </a:spcAft>
              <a:buClr>
                <a:srgbClr val="000000"/>
              </a:buClr>
              <a:buSzPts val="2000"/>
              <a:buFont typeface="Arial"/>
              <a:buChar char="•"/>
            </a:pPr>
            <a:r>
              <a:rPr lang="fr-FR" sz="2000" b="0" i="0" u="none" strike="noStrike" cap="none" dirty="0">
                <a:solidFill>
                  <a:srgbClr val="000000"/>
                </a:solidFill>
                <a:latin typeface="Calibri"/>
                <a:ea typeface="Calibri"/>
                <a:cs typeface="Calibri"/>
                <a:sym typeface="Calibri"/>
              </a:rPr>
              <a:t>Enregistrez le modèle sur votre ordinateur</a:t>
            </a:r>
          </a:p>
        </p:txBody>
      </p:sp>
      <p:grpSp>
        <p:nvGrpSpPr>
          <p:cNvPr id="1195" name="Google Shape;1195;p89"/>
          <p:cNvGrpSpPr/>
          <p:nvPr/>
        </p:nvGrpSpPr>
        <p:grpSpPr>
          <a:xfrm>
            <a:off x="709534" y="3134149"/>
            <a:ext cx="3731838" cy="1812557"/>
            <a:chOff x="709534" y="3772465"/>
            <a:chExt cx="3731838" cy="2416742"/>
          </a:xfrm>
        </p:grpSpPr>
        <p:pic>
          <p:nvPicPr>
            <p:cNvPr id="1196" name="Google Shape;1196;p89"/>
            <p:cNvPicPr preferRelativeResize="0"/>
            <p:nvPr/>
          </p:nvPicPr>
          <p:blipFill rotWithShape="1">
            <a:blip r:embed="rId5">
              <a:alphaModFix/>
            </a:blip>
            <a:srcRect/>
            <a:stretch/>
          </p:blipFill>
          <p:spPr>
            <a:xfrm>
              <a:off x="709534" y="3772465"/>
              <a:ext cx="3731838" cy="2416742"/>
            </a:xfrm>
            <a:prstGeom prst="rect">
              <a:avLst/>
            </a:prstGeom>
            <a:noFill/>
            <a:ln w="9525" cap="flat" cmpd="sng">
              <a:solidFill>
                <a:schemeClr val="dk1"/>
              </a:solidFill>
              <a:prstDash val="solid"/>
              <a:round/>
              <a:headEnd type="none" w="sm" len="sm"/>
              <a:tailEnd type="none" w="sm" len="sm"/>
            </a:ln>
          </p:spPr>
        </p:pic>
        <p:pic>
          <p:nvPicPr>
            <p:cNvPr id="1197" name="Google Shape;1197;p89"/>
            <p:cNvPicPr preferRelativeResize="0"/>
            <p:nvPr/>
          </p:nvPicPr>
          <p:blipFill rotWithShape="1">
            <a:blip r:embed="rId6">
              <a:alphaModFix/>
            </a:blip>
            <a:srcRect/>
            <a:stretch/>
          </p:blipFill>
          <p:spPr>
            <a:xfrm>
              <a:off x="1564105" y="4319452"/>
              <a:ext cx="2790182" cy="1132114"/>
            </a:xfrm>
            <a:prstGeom prst="rect">
              <a:avLst/>
            </a:prstGeom>
            <a:noFill/>
            <a:ln w="9525" cap="flat" cmpd="sng">
              <a:solidFill>
                <a:schemeClr val="dk1"/>
              </a:solidFill>
              <a:prstDash val="solid"/>
              <a:round/>
              <a:headEnd type="none" w="sm" len="sm"/>
              <a:tailEnd type="none" w="sm" len="sm"/>
            </a:ln>
          </p:spPr>
        </p:pic>
      </p:grpSp>
      <p:sp>
        <p:nvSpPr>
          <p:cNvPr id="1198" name="Google Shape;1198;p89"/>
          <p:cNvSpPr txBox="1">
            <a:spLocks noGrp="1"/>
          </p:cNvSpPr>
          <p:nvPr>
            <p:ph type="title"/>
          </p:nvPr>
        </p:nvSpPr>
        <p:spPr>
          <a:xfrm>
            <a:off x="101674" y="570000"/>
            <a:ext cx="885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fr-FR" dirty="0">
                <a:solidFill>
                  <a:schemeClr val="dk2"/>
                </a:solidFill>
              </a:rPr>
              <a:t>Téléchargement et chargement du modèle HRH</a:t>
            </a:r>
          </a:p>
          <a:p>
            <a:pPr marL="0" lvl="0" indent="0" algn="l" rtl="0">
              <a:lnSpc>
                <a:spcPct val="90000"/>
              </a:lnSpc>
              <a:spcBef>
                <a:spcPts val="800"/>
              </a:spcBef>
              <a:spcAft>
                <a:spcPts val="800"/>
              </a:spcAft>
              <a:buSzPts val="1400"/>
              <a:buNone/>
            </a:pPr>
            <a:r>
              <a:rPr lang="fr-FR" sz="2500" b="0" dirty="0">
                <a:solidFill>
                  <a:schemeClr val="dk2"/>
                </a:solidFill>
                <a:latin typeface="Arial"/>
                <a:ea typeface="Arial"/>
                <a:cs typeface="Arial"/>
                <a:sym typeface="Arial"/>
              </a:rPr>
              <a:t>ÉTAPE 4 : </a:t>
            </a:r>
            <a:r>
              <a:rPr lang="fr-FR" b="0" dirty="0">
                <a:solidFill>
                  <a:schemeClr val="dk2"/>
                </a:solidFill>
                <a:latin typeface="Arial"/>
                <a:ea typeface="Arial"/>
                <a:cs typeface="Arial"/>
                <a:sym typeface="Arial"/>
              </a:rPr>
              <a:t>Modèle de téléchargement pour les partenaires</a:t>
            </a:r>
          </a:p>
        </p:txBody>
      </p:sp>
      <p:sp>
        <p:nvSpPr>
          <p:cNvPr id="1199" name="Google Shape;1199;p8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97</a:t>
            </a:fld>
            <a:endParaRPr lang="en"/>
          </a:p>
        </p:txBody>
      </p:sp>
      <p:pic>
        <p:nvPicPr>
          <p:cNvPr id="1200" name="Google Shape;1200;p89"/>
          <p:cNvPicPr preferRelativeResize="0"/>
          <p:nvPr/>
        </p:nvPicPr>
        <p:blipFill rotWithShape="1">
          <a:blip r:embed="rId7">
            <a:alphaModFix/>
          </a:blip>
          <a:srcRect/>
          <a:stretch/>
        </p:blipFill>
        <p:spPr>
          <a:xfrm>
            <a:off x="156425" y="1385900"/>
            <a:ext cx="1119925" cy="10911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90"/>
          <p:cNvSpPr txBox="1">
            <a:spLocks noGrp="1"/>
          </p:cNvSpPr>
          <p:nvPr>
            <p:ph type="title"/>
          </p:nvPr>
        </p:nvSpPr>
        <p:spPr>
          <a:xfrm>
            <a:off x="101674" y="570000"/>
            <a:ext cx="88524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SzPts val="1400"/>
              <a:buNone/>
            </a:pPr>
            <a:r>
              <a:rPr lang="fr-FR">
                <a:solidFill>
                  <a:schemeClr val="dk2"/>
                </a:solidFill>
              </a:rPr>
              <a:t>Téléchargement et chargement du modèle HRH</a:t>
            </a:r>
          </a:p>
          <a:p>
            <a:pPr marL="0" lvl="0" indent="0" algn="l" rtl="0">
              <a:lnSpc>
                <a:spcPct val="90000"/>
              </a:lnSpc>
              <a:spcBef>
                <a:spcPts val="800"/>
              </a:spcBef>
              <a:spcAft>
                <a:spcPts val="800"/>
              </a:spcAft>
              <a:buSzPts val="1400"/>
              <a:buNone/>
            </a:pPr>
            <a:r>
              <a:rPr lang="fr-FR" sz="2500" b="0">
                <a:solidFill>
                  <a:schemeClr val="dk2"/>
                </a:solidFill>
                <a:latin typeface="Arial"/>
                <a:ea typeface="Arial"/>
                <a:cs typeface="Arial"/>
                <a:sym typeface="Arial"/>
              </a:rPr>
              <a:t>ÉTAPE 5 : </a:t>
            </a:r>
            <a:r>
              <a:rPr lang="fr-FR" b="0">
                <a:solidFill>
                  <a:schemeClr val="dk2"/>
                </a:solidFill>
                <a:latin typeface="Arial"/>
                <a:ea typeface="Arial"/>
                <a:cs typeface="Arial"/>
                <a:sym typeface="Arial"/>
              </a:rPr>
              <a:t>Complétez le modèle</a:t>
            </a:r>
          </a:p>
        </p:txBody>
      </p:sp>
      <p:sp>
        <p:nvSpPr>
          <p:cNvPr id="1206" name="Google Shape;1206;p9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98</a:t>
            </a:fld>
            <a:endParaRPr lang="en"/>
          </a:p>
        </p:txBody>
      </p:sp>
      <p:sp>
        <p:nvSpPr>
          <p:cNvPr id="1207" name="Google Shape;1207;p90"/>
          <p:cNvSpPr txBox="1"/>
          <p:nvPr/>
        </p:nvSpPr>
        <p:spPr>
          <a:xfrm>
            <a:off x="1125725" y="2810725"/>
            <a:ext cx="6804300" cy="2154406"/>
          </a:xfrm>
          <a:prstGeom prst="rect">
            <a:avLst/>
          </a:prstGeom>
          <a:noFill/>
          <a:ln>
            <a:noFill/>
          </a:ln>
        </p:spPr>
        <p:txBody>
          <a:bodyPr spcFirstLastPara="1" wrap="square" lIns="91425" tIns="91425" rIns="91425" bIns="91425" anchor="t" anchorCtr="0">
            <a:spAutoFit/>
          </a:bodyPr>
          <a:lstStyle/>
          <a:p>
            <a:pPr marL="457200" marR="0" lvl="0" indent="-330200" algn="l" rtl="0">
              <a:lnSpc>
                <a:spcPct val="100000"/>
              </a:lnSpc>
              <a:spcBef>
                <a:spcPts val="0"/>
              </a:spcBef>
              <a:spcAft>
                <a:spcPts val="0"/>
              </a:spcAft>
              <a:buClr>
                <a:srgbClr val="000000"/>
              </a:buClr>
              <a:buSzPts val="1600"/>
              <a:buFont typeface="Arial"/>
              <a:buChar char="●"/>
            </a:pPr>
            <a:r>
              <a:rPr lang="fr-FR" sz="1600" b="0" i="0" u="none" strike="noStrike" cap="none" dirty="0">
                <a:solidFill>
                  <a:srgbClr val="000000"/>
                </a:solidFill>
                <a:latin typeface="Arial"/>
                <a:ea typeface="Arial"/>
                <a:cs typeface="Arial"/>
                <a:sym typeface="Arial"/>
              </a:rPr>
              <a:t>N'oubliez pas ! Remplissez les deux premiers onglets (page de couverture et liste du personnel)</a:t>
            </a:r>
          </a:p>
          <a:p>
            <a:pPr marL="457200" marR="0" lvl="0" indent="-330200" algn="l" rtl="0">
              <a:lnSpc>
                <a:spcPct val="100000"/>
              </a:lnSpc>
              <a:spcBef>
                <a:spcPts val="0"/>
              </a:spcBef>
              <a:spcAft>
                <a:spcPts val="0"/>
              </a:spcAft>
              <a:buClr>
                <a:srgbClr val="000000"/>
              </a:buClr>
              <a:buSzPts val="1600"/>
              <a:buFont typeface="Arial"/>
              <a:buChar char="●"/>
            </a:pPr>
            <a:r>
              <a:rPr lang="fr-FR" sz="1600" b="0" i="0" u="none" strike="noStrike" cap="none" dirty="0">
                <a:solidFill>
                  <a:srgbClr val="000000"/>
                </a:solidFill>
                <a:latin typeface="Arial"/>
                <a:ea typeface="Arial"/>
                <a:cs typeface="Arial"/>
                <a:sym typeface="Arial"/>
              </a:rPr>
              <a:t>Pour compléter le modèle, suivez les instructions décrites plus haut dans cette présentation et dans le manuel d'inventaire des RH</a:t>
            </a:r>
          </a:p>
          <a:p>
            <a:pPr marL="457200" marR="0" lvl="0" indent="-330200" algn="l" rtl="0">
              <a:lnSpc>
                <a:spcPct val="100000"/>
              </a:lnSpc>
              <a:spcBef>
                <a:spcPts val="0"/>
              </a:spcBef>
              <a:spcAft>
                <a:spcPts val="0"/>
              </a:spcAft>
              <a:buClr>
                <a:srgbClr val="000000"/>
              </a:buClr>
              <a:buSzPts val="1600"/>
              <a:buFont typeface="Arial"/>
              <a:buChar char="●"/>
            </a:pPr>
            <a:r>
              <a:rPr lang="fr-FR" sz="1600" b="0" i="0" u="none" strike="noStrike" cap="none" dirty="0">
                <a:solidFill>
                  <a:srgbClr val="000000"/>
                </a:solidFill>
                <a:latin typeface="Arial"/>
                <a:ea typeface="Arial"/>
                <a:cs typeface="Arial"/>
                <a:sym typeface="Arial"/>
              </a:rPr>
              <a:t>Soumettez un modèle par mécanisme</a:t>
            </a:r>
          </a:p>
          <a:p>
            <a:pPr marL="457200" lvl="2" indent="-330200">
              <a:buSzPts val="1600"/>
              <a:buFont typeface="Courier New" panose="02070309020205020404" pitchFamily="49" charset="0"/>
              <a:buChar char="o"/>
            </a:pPr>
            <a:r>
              <a:rPr lang="fr-FR" sz="1600" b="0" i="0" u="none" strike="noStrike" cap="none" dirty="0">
                <a:solidFill>
                  <a:srgbClr val="000000"/>
                </a:solidFill>
                <a:latin typeface="Arial"/>
                <a:ea typeface="Arial"/>
                <a:cs typeface="Arial"/>
                <a:sym typeface="Arial"/>
              </a:rPr>
              <a:t>Consolidez les données sur le personnel des sous-bénéficiaires et les données sur le personnel principal dans l'onglet de la liste du personnel</a:t>
            </a:r>
            <a:endParaRPr sz="1600" b="0" i="0" u="none" strike="noStrike" cap="none" dirty="0">
              <a:solidFill>
                <a:srgbClr val="000000"/>
              </a:solidFill>
              <a:latin typeface="Arial"/>
              <a:ea typeface="Arial"/>
              <a:cs typeface="Arial"/>
              <a:sym typeface="Arial"/>
            </a:endParaRPr>
          </a:p>
        </p:txBody>
      </p:sp>
      <p:pic>
        <p:nvPicPr>
          <p:cNvPr id="1208" name="Google Shape;1208;p90"/>
          <p:cNvPicPr preferRelativeResize="0"/>
          <p:nvPr/>
        </p:nvPicPr>
        <p:blipFill>
          <a:blip r:embed="rId3">
            <a:alphaModFix/>
          </a:blip>
          <a:stretch>
            <a:fillRect/>
          </a:stretch>
        </p:blipFill>
        <p:spPr>
          <a:xfrm>
            <a:off x="152400" y="1188375"/>
            <a:ext cx="8839197" cy="1120793"/>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pic>
        <p:nvPicPr>
          <p:cNvPr id="1213" name="Google Shape;1213;p91"/>
          <p:cNvPicPr preferRelativeResize="0"/>
          <p:nvPr/>
        </p:nvPicPr>
        <p:blipFill rotWithShape="1">
          <a:blip r:embed="rId3">
            <a:alphaModFix/>
          </a:blip>
          <a:srcRect/>
          <a:stretch/>
        </p:blipFill>
        <p:spPr>
          <a:xfrm>
            <a:off x="101676" y="1176588"/>
            <a:ext cx="6682357" cy="2033761"/>
          </a:xfrm>
          <a:prstGeom prst="rect">
            <a:avLst/>
          </a:prstGeom>
          <a:noFill/>
          <a:ln w="9525" cap="flat" cmpd="sng">
            <a:solidFill>
              <a:schemeClr val="dk1"/>
            </a:solidFill>
            <a:prstDash val="solid"/>
            <a:round/>
            <a:headEnd type="none" w="sm" len="sm"/>
            <a:tailEnd type="none" w="sm" len="sm"/>
          </a:ln>
        </p:spPr>
      </p:pic>
      <p:sp>
        <p:nvSpPr>
          <p:cNvPr id="1214" name="Google Shape;1214;p91"/>
          <p:cNvSpPr txBox="1"/>
          <p:nvPr/>
        </p:nvSpPr>
        <p:spPr>
          <a:xfrm>
            <a:off x="4632650" y="3241625"/>
            <a:ext cx="4359000" cy="1938992"/>
          </a:xfrm>
          <a:prstGeom prst="rect">
            <a:avLst/>
          </a:prstGeom>
          <a:noFill/>
          <a:ln>
            <a:noFill/>
          </a:ln>
        </p:spPr>
        <p:txBody>
          <a:bodyPr spcFirstLastPara="1" wrap="square" lIns="0" tIns="0" rIns="0" bIns="0" anchor="t" anchorCtr="0">
            <a:spAutoFit/>
          </a:bodyPr>
          <a:lstStyle/>
          <a:p>
            <a:pPr marL="285750" marR="0" lvl="0" indent="-279400" algn="l" rtl="0">
              <a:lnSpc>
                <a:spcPct val="100000"/>
              </a:lnSpc>
              <a:spcBef>
                <a:spcPts val="0"/>
              </a:spcBef>
              <a:spcAft>
                <a:spcPts val="0"/>
              </a:spcAft>
              <a:buClr>
                <a:srgbClr val="000000"/>
              </a:buClr>
              <a:buSzPts val="1900"/>
              <a:buFont typeface="Arial"/>
              <a:buChar char="•"/>
            </a:pPr>
            <a:r>
              <a:rPr lang="fr-FR" sz="1800" b="0" i="0" u="none" strike="noStrike" cap="none" dirty="0">
                <a:solidFill>
                  <a:srgbClr val="000000"/>
                </a:solidFill>
                <a:latin typeface="Calibri"/>
                <a:ea typeface="Calibri"/>
                <a:cs typeface="Calibri"/>
                <a:sym typeface="Calibri"/>
              </a:rPr>
              <a:t>Cliquez sur l'icône Télécharger le modèle dans le champ de téléchargement du partenaire principal</a:t>
            </a:r>
          </a:p>
          <a:p>
            <a:pPr marL="285750" marR="0" lvl="0" indent="-279400" algn="l" rtl="0">
              <a:lnSpc>
                <a:spcPct val="100000"/>
              </a:lnSpc>
              <a:spcBef>
                <a:spcPts val="0"/>
              </a:spcBef>
              <a:spcAft>
                <a:spcPts val="0"/>
              </a:spcAft>
              <a:buClr>
                <a:srgbClr val="000000"/>
              </a:buClr>
              <a:buSzPts val="1900"/>
              <a:buFont typeface="Arial"/>
              <a:buChar char="•"/>
            </a:pPr>
            <a:r>
              <a:rPr lang="fr-FR" sz="1800" b="0" i="0" u="none" strike="noStrike" cap="none" dirty="0">
                <a:solidFill>
                  <a:srgbClr val="000000"/>
                </a:solidFill>
                <a:latin typeface="Calibri"/>
                <a:ea typeface="Calibri"/>
                <a:cs typeface="Calibri"/>
                <a:sym typeface="Calibri"/>
              </a:rPr>
              <a:t>Sélectionnez le document modèle et attendez que le fichier soit téléchargé</a:t>
            </a:r>
          </a:p>
          <a:p>
            <a:pPr marL="285750" marR="0" lvl="0" indent="-279400" algn="l" rtl="0">
              <a:lnSpc>
                <a:spcPct val="100000"/>
              </a:lnSpc>
              <a:spcBef>
                <a:spcPts val="0"/>
              </a:spcBef>
              <a:spcAft>
                <a:spcPts val="0"/>
              </a:spcAft>
              <a:buClr>
                <a:srgbClr val="000000"/>
              </a:buClr>
              <a:buSzPts val="1900"/>
              <a:buFont typeface="Arial"/>
              <a:buChar char="•"/>
            </a:pPr>
            <a:r>
              <a:rPr lang="fr-FR" sz="1800" b="0" i="0" u="none" strike="noStrike" cap="none" dirty="0">
                <a:solidFill>
                  <a:srgbClr val="000000"/>
                </a:solidFill>
                <a:latin typeface="Calibri"/>
                <a:ea typeface="Calibri"/>
                <a:cs typeface="Calibri"/>
                <a:sym typeface="Calibri"/>
              </a:rPr>
              <a:t>Cliquez sur </a:t>
            </a:r>
            <a:r>
              <a:rPr lang="fr-FR" sz="1800" b="1" i="0" u="none" strike="noStrike" cap="none" dirty="0">
                <a:solidFill>
                  <a:srgbClr val="000000"/>
                </a:solidFill>
                <a:latin typeface="Calibri"/>
                <a:ea typeface="Calibri"/>
                <a:cs typeface="Calibri"/>
                <a:sym typeface="Calibri"/>
              </a:rPr>
              <a:t>Télécharger le modèle HRH</a:t>
            </a:r>
          </a:p>
          <a:p>
            <a:pPr marL="285750" marR="0" lvl="0" indent="-279400" algn="l" rtl="0">
              <a:lnSpc>
                <a:spcPct val="100000"/>
              </a:lnSpc>
              <a:spcBef>
                <a:spcPts val="0"/>
              </a:spcBef>
              <a:spcAft>
                <a:spcPts val="0"/>
              </a:spcAft>
              <a:buClr>
                <a:srgbClr val="000000"/>
              </a:buClr>
              <a:buSzPts val="1900"/>
              <a:buFont typeface="Arial"/>
              <a:buChar char="•"/>
            </a:pPr>
            <a:r>
              <a:rPr lang="fr-FR" sz="1800" b="0" i="0" u="none" strike="noStrike" cap="none" dirty="0">
                <a:solidFill>
                  <a:srgbClr val="000000"/>
                </a:solidFill>
                <a:latin typeface="Calibri"/>
                <a:ea typeface="Calibri"/>
                <a:cs typeface="Calibri"/>
                <a:sym typeface="Calibri"/>
              </a:rPr>
              <a:t>Évaluez l'état du téléchargement</a:t>
            </a:r>
          </a:p>
        </p:txBody>
      </p:sp>
      <p:pic>
        <p:nvPicPr>
          <p:cNvPr id="1215" name="Google Shape;1215;p91"/>
          <p:cNvPicPr preferRelativeResize="0"/>
          <p:nvPr/>
        </p:nvPicPr>
        <p:blipFill rotWithShape="1">
          <a:blip r:embed="rId4">
            <a:alphaModFix/>
          </a:blip>
          <a:srcRect/>
          <a:stretch/>
        </p:blipFill>
        <p:spPr>
          <a:xfrm>
            <a:off x="3069451" y="2810075"/>
            <a:ext cx="1914310" cy="285350"/>
          </a:xfrm>
          <a:prstGeom prst="rect">
            <a:avLst/>
          </a:prstGeom>
          <a:noFill/>
          <a:ln w="19050" cap="flat" cmpd="sng">
            <a:solidFill>
              <a:srgbClr val="FF0000"/>
            </a:solidFill>
            <a:prstDash val="solid"/>
            <a:round/>
            <a:headEnd type="none" w="sm" len="sm"/>
            <a:tailEnd type="none" w="sm" len="sm"/>
          </a:ln>
        </p:spPr>
      </p:pic>
      <p:grpSp>
        <p:nvGrpSpPr>
          <p:cNvPr id="1216" name="Google Shape;1216;p91"/>
          <p:cNvGrpSpPr/>
          <p:nvPr/>
        </p:nvGrpSpPr>
        <p:grpSpPr>
          <a:xfrm>
            <a:off x="690885" y="3210349"/>
            <a:ext cx="3673966" cy="1801363"/>
            <a:chOff x="690885" y="3772465"/>
            <a:chExt cx="3673966" cy="2401817"/>
          </a:xfrm>
        </p:grpSpPr>
        <p:pic>
          <p:nvPicPr>
            <p:cNvPr id="1217" name="Google Shape;1217;p91"/>
            <p:cNvPicPr preferRelativeResize="0"/>
            <p:nvPr/>
          </p:nvPicPr>
          <p:blipFill rotWithShape="1">
            <a:blip r:embed="rId5">
              <a:alphaModFix/>
            </a:blip>
            <a:srcRect/>
            <a:stretch/>
          </p:blipFill>
          <p:spPr>
            <a:xfrm>
              <a:off x="690885" y="3772465"/>
              <a:ext cx="3673966" cy="2401817"/>
            </a:xfrm>
            <a:prstGeom prst="rect">
              <a:avLst/>
            </a:prstGeom>
            <a:noFill/>
            <a:ln w="9525" cap="flat" cmpd="sng">
              <a:solidFill>
                <a:schemeClr val="dk1"/>
              </a:solidFill>
              <a:prstDash val="solid"/>
              <a:round/>
              <a:headEnd type="none" w="sm" len="sm"/>
              <a:tailEnd type="none" w="sm" len="sm"/>
            </a:ln>
          </p:spPr>
        </p:pic>
        <p:pic>
          <p:nvPicPr>
            <p:cNvPr id="1218" name="Google Shape;1218;p91"/>
            <p:cNvPicPr preferRelativeResize="0"/>
            <p:nvPr/>
          </p:nvPicPr>
          <p:blipFill rotWithShape="1">
            <a:blip r:embed="rId6">
              <a:alphaModFix/>
            </a:blip>
            <a:srcRect/>
            <a:stretch/>
          </p:blipFill>
          <p:spPr>
            <a:xfrm>
              <a:off x="1522892" y="4553825"/>
              <a:ext cx="2769800" cy="1112130"/>
            </a:xfrm>
            <a:prstGeom prst="rect">
              <a:avLst/>
            </a:prstGeom>
            <a:noFill/>
            <a:ln>
              <a:noFill/>
            </a:ln>
          </p:spPr>
        </p:pic>
      </p:grpSp>
      <p:sp>
        <p:nvSpPr>
          <p:cNvPr id="1219" name="Google Shape;1219;p91"/>
          <p:cNvSpPr txBox="1">
            <a:spLocks noGrp="1"/>
          </p:cNvSpPr>
          <p:nvPr>
            <p:ph type="title"/>
          </p:nvPr>
        </p:nvSpPr>
        <p:spPr>
          <a:xfrm>
            <a:off x="367875" y="687225"/>
            <a:ext cx="8448300" cy="458100"/>
          </a:xfrm>
          <a:prstGeom prst="rect">
            <a:avLst/>
          </a:prstGeom>
          <a:noFill/>
          <a:ln>
            <a:noFill/>
          </a:ln>
        </p:spPr>
        <p:txBody>
          <a:bodyPr spcFirstLastPara="1" wrap="square" lIns="91425" tIns="91425" rIns="91425" bIns="91425" anchor="b" anchorCtr="0">
            <a:noAutofit/>
          </a:bodyPr>
          <a:lstStyle/>
          <a:p>
            <a:pPr marL="0" lvl="0" indent="0" algn="l" rtl="0">
              <a:lnSpc>
                <a:spcPct val="90000"/>
              </a:lnSpc>
              <a:spcBef>
                <a:spcPts val="0"/>
              </a:spcBef>
              <a:spcAft>
                <a:spcPts val="0"/>
              </a:spcAft>
              <a:buClr>
                <a:schemeClr val="lt1"/>
              </a:buClr>
              <a:buSzPts val="3200"/>
              <a:buFont typeface="Calibri"/>
              <a:buNone/>
            </a:pPr>
            <a:r>
              <a:rPr lang="fr-FR" dirty="0">
                <a:solidFill>
                  <a:schemeClr val="dk2"/>
                </a:solidFill>
              </a:rPr>
              <a:t>Téléchargement et chargement du modèle HRH</a:t>
            </a:r>
          </a:p>
          <a:p>
            <a:pPr marL="0" lvl="0" indent="0" algn="l" rtl="0">
              <a:lnSpc>
                <a:spcPct val="90000"/>
              </a:lnSpc>
              <a:spcBef>
                <a:spcPts val="800"/>
              </a:spcBef>
              <a:spcAft>
                <a:spcPts val="800"/>
              </a:spcAft>
              <a:buClr>
                <a:schemeClr val="lt1"/>
              </a:buClr>
              <a:buSzPts val="3200"/>
              <a:buFont typeface="Calibri"/>
              <a:buNone/>
            </a:pPr>
            <a:r>
              <a:rPr lang="fr-FR" sz="2500" b="0" dirty="0">
                <a:solidFill>
                  <a:schemeClr val="dk2"/>
                </a:solidFill>
                <a:latin typeface="Arial"/>
                <a:ea typeface="Arial"/>
                <a:cs typeface="Arial"/>
                <a:sym typeface="Arial"/>
              </a:rPr>
              <a:t>ÉTAPE 6 : </a:t>
            </a:r>
            <a:r>
              <a:rPr lang="fr-FR" b="0" dirty="0">
                <a:solidFill>
                  <a:schemeClr val="dk2"/>
                </a:solidFill>
                <a:latin typeface="Arial"/>
                <a:ea typeface="Arial"/>
                <a:cs typeface="Arial"/>
                <a:sym typeface="Arial"/>
              </a:rPr>
              <a:t>Modèle de téléchargement de partenaire</a:t>
            </a:r>
          </a:p>
        </p:txBody>
      </p:sp>
      <p:sp>
        <p:nvSpPr>
          <p:cNvPr id="1220" name="Google Shape;1220;p91"/>
          <p:cNvSpPr txBox="1">
            <a:spLocks noGrp="1"/>
          </p:cNvSpPr>
          <p:nvPr>
            <p:ph type="sldNum" idx="12"/>
          </p:nvPr>
        </p:nvSpPr>
        <p:spPr>
          <a:xfrm>
            <a:off x="6858000" y="4958472"/>
            <a:ext cx="2133600" cy="184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
              <a:t>99</a:t>
            </a:fld>
            <a:endParaRPr lang="en"/>
          </a:p>
        </p:txBody>
      </p:sp>
    </p:spTree>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9612D9561F84F84ED88F00798439E" ma:contentTypeVersion="16" ma:contentTypeDescription="Create a new document." ma:contentTypeScope="" ma:versionID="9fb0d7c6a77213137dd26b15202c0b29">
  <xsd:schema xmlns:xsd="http://www.w3.org/2001/XMLSchema" xmlns:xs="http://www.w3.org/2001/XMLSchema" xmlns:p="http://schemas.microsoft.com/office/2006/metadata/properties" xmlns:ns2="9136f059-6914-4650-a21f-8a2e4837c810" xmlns:ns3="d5cec11f-97c6-4a9b-b236-b29ae6fa5be0" xmlns:ns4="e228a3d5-c4f5-4acc-bbb4-0be358565f68" targetNamespace="http://schemas.microsoft.com/office/2006/metadata/properties" ma:root="true" ma:fieldsID="1f290a54e51dc881a22428c2cc328967" ns2:_="" ns3:_="" ns4:_="">
    <xsd:import namespace="9136f059-6914-4650-a21f-8a2e4837c810"/>
    <xsd:import namespace="d5cec11f-97c6-4a9b-b236-b29ae6fa5be0"/>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cec11f-97c6-4a9b-b236-b29ae6fa5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1aac23-0163-43c1-a176-0317780c60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af23c7-8b59-406f-abda-18c729d68dbd}" ma:internalName="TaxCatchAll" ma:showField="CatchAllData" ma:web="e228a3d5-c4f5-4acc-bbb4-0be35856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28a3d5-c4f5-4acc-bbb4-0be358565f68" xsi:nil="true"/>
    <lcf76f155ced4ddcb4097134ff3c332f xmlns="d5cec11f-97c6-4a9b-b236-b29ae6fa5be0">
      <Terms xmlns="http://schemas.microsoft.com/office/infopath/2007/PartnerControls"/>
    </lcf76f155ced4ddcb4097134ff3c332f>
    <Notes xmlns="9136f059-6914-4650-a21f-8a2e4837c810" xsi:nil="true"/>
    <FiscalYear xmlns="9136f059-6914-4650-a21f-8a2e4837c810" xsi:nil="true"/>
  </documentManagement>
</p:properties>
</file>

<file path=customXml/itemProps1.xml><?xml version="1.0" encoding="utf-8"?>
<ds:datastoreItem xmlns:ds="http://schemas.openxmlformats.org/officeDocument/2006/customXml" ds:itemID="{688E49D9-952A-4233-A518-414A3C90AF34}"/>
</file>

<file path=customXml/itemProps2.xml><?xml version="1.0" encoding="utf-8"?>
<ds:datastoreItem xmlns:ds="http://schemas.openxmlformats.org/officeDocument/2006/customXml" ds:itemID="{4A05D69F-79E4-4E16-8AA3-07E520E67977}">
  <ds:schemaRefs>
    <ds:schemaRef ds:uri="http://schemas.microsoft.com/sharepoint/v3/contenttype/forms"/>
  </ds:schemaRefs>
</ds:datastoreItem>
</file>

<file path=customXml/itemProps3.xml><?xml version="1.0" encoding="utf-8"?>
<ds:datastoreItem xmlns:ds="http://schemas.openxmlformats.org/officeDocument/2006/customXml" ds:itemID="{05854F22-BF5A-40D0-9587-10C34B757C78}">
  <ds:schemaRefs>
    <ds:schemaRef ds:uri="http://purl.org/dc/dcmitype/"/>
    <ds:schemaRef ds:uri="http://schemas.openxmlformats.org/package/2006/metadata/core-properties"/>
    <ds:schemaRef ds:uri="71decfb4-c4f5-4458-9eb2-e96e4fdcc3b3"/>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e228a3d5-c4f5-4acc-bbb4-0be358565f6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216</TotalTime>
  <Words>14496</Words>
  <Application>Microsoft Office PowerPoint</Application>
  <PresentationFormat>On-screen Show (16:9)</PresentationFormat>
  <Paragraphs>1822</Paragraphs>
  <Slides>112</Slides>
  <Notes>112</Notes>
  <HiddenSlides>8</HiddenSlides>
  <MMClips>0</MMClips>
  <ScaleCrop>false</ScaleCrop>
  <HeadingPairs>
    <vt:vector size="4" baseType="variant">
      <vt:variant>
        <vt:lpstr>Theme</vt:lpstr>
      </vt:variant>
      <vt:variant>
        <vt:i4>1</vt:i4>
      </vt:variant>
      <vt:variant>
        <vt:lpstr>Slide Titles</vt:lpstr>
      </vt:variant>
      <vt:variant>
        <vt:i4>112</vt:i4>
      </vt:variant>
    </vt:vector>
  </HeadingPairs>
  <TitlesOfParts>
    <vt:vector size="113" baseType="lpstr">
      <vt:lpstr>16.9-Template_4.29.2016</vt:lpstr>
      <vt:lpstr>Inventaire des Ressources Humaines pour la Santé (RHS) AF24 - Formation des partenaires de mise en œuvre</vt:lpstr>
      <vt:lpstr>Programme et ordre du jour</vt:lpstr>
      <vt:lpstr>Introduction Présentateur : Tegha Dominic Mbah, ASAP II Conseiller   </vt:lpstr>
      <vt:lpstr>Le suivi des investissements dans les ressources humaines pour la santé est essentiel pour optimiser la programmation actuelle et éclairer la planification de la durabilité</vt:lpstr>
      <vt:lpstr>L'exigence de rapport d'inventaire des ressources humaines pour la santé (RHS) capture les dépenses de personnel et les dépenses connexes financées par le PEPFAR </vt:lpstr>
      <vt:lpstr>Alignement de l'inventaire des HRH sur les rapports de dépenses (ER)</vt:lpstr>
      <vt:lpstr>Format et processus de rapport de l'inventaire HRH </vt:lpstr>
      <vt:lpstr>Qui doit déclarer l'inventaire HRH </vt:lpstr>
      <vt:lpstr>Les personnes/personnels concernés doivent être déclarés dans l'inventaire des ressources humaines pour la santé </vt:lpstr>
      <vt:lpstr>Calendrier des rapports sur les ressources humaines pour l'exercice 2024 Tegha Dominic Mbah, ASAP II Conseiller   </vt:lpstr>
      <vt:lpstr>Calendrier des inventaire rapports HRH pour l'exercice 2024</vt:lpstr>
      <vt:lpstr>Que faut-il pour remplir l'exigence d'inventaire des HRH ? </vt:lpstr>
      <vt:lpstr>Vérification des connaissances </vt:lpstr>
      <vt:lpstr>Vérification des connaissances </vt:lpstr>
      <vt:lpstr>Vérification des connaissances </vt:lpstr>
      <vt:lpstr>Vérification des connaissances </vt:lpstr>
      <vt:lpstr>Présentation des principaux éléments de données du modèle d'inventaire des ressources humaines Présentateur : Tegha Dominic Mbah, ASAP II Conseiller</vt:lpstr>
      <vt:lpstr>Modèle d'inventaire HRH</vt:lpstr>
      <vt:lpstr>Modèle d'inventaire HRH</vt:lpstr>
      <vt:lpstr>Modèle d'inventaire HRH</vt:lpstr>
      <vt:lpstr>Aperçu du modèle : Onglet Page de couverture </vt:lpstr>
      <vt:lpstr>Aperçu du modèle : Onglet Liste du personnel </vt:lpstr>
      <vt:lpstr>Ordre des questions et éléments de données correspondants dans l'onglet de la liste du personnel</vt:lpstr>
      <vt:lpstr>Qu'est-ce qui a changé dans le modèle d'inventaire des RH pour l'exercice 24 ?</vt:lpstr>
      <vt:lpstr>Éléments de données du modèle : Numéro d'enregistrement, Principal/sous-traitant, Sous-IP, Genre</vt:lpstr>
      <vt:lpstr>Élément de données du modèle : Prestation de services et non-prestation de services (SD/NSD)</vt:lpstr>
      <vt:lpstr>Élément de données du modèle : Intitulés des postes</vt:lpstr>
      <vt:lpstr>Élément de données du modèle : Comment déterminer le titre d'emploi</vt:lpstr>
      <vt:lpstr>Organisation des titres d'emploi</vt:lpstr>
      <vt:lpstr>Organisation des titres d'emploi</vt:lpstr>
      <vt:lpstr>Vérification des connaissances </vt:lpstr>
      <vt:lpstr>Suivi de l'empreinte du personnel DREAMS</vt:lpstr>
      <vt:lpstr>Éléments de données du modèle : Domaine de programme principal </vt:lpstr>
      <vt:lpstr>Domaine de programme principal Gestion du programme PI</vt:lpstr>
      <vt:lpstr>Présentation des options du domaine de programme</vt:lpstr>
      <vt:lpstr>Présentation des options du domaine de programme</vt:lpstr>
      <vt:lpstr>Présentation des options du domaine de programme</vt:lpstr>
      <vt:lpstr>Remarque IMPORTANTE sur le domaine de programme principal</vt:lpstr>
      <vt:lpstr>Élément de données du modèle : Personnel d'assistance technique</vt:lpstr>
      <vt:lpstr>Éléments de données du modèle : Mode d'embauche</vt:lpstr>
      <vt:lpstr>Élément de données du modèle : Personnel du ministère de la Santé</vt:lpstr>
      <vt:lpstr>Élément de données du modèle : Mois de travail</vt:lpstr>
      <vt:lpstr>Élément de données du modèle : Équivalents Temps Plein (FTE) moyens par mois</vt:lpstr>
      <vt:lpstr>Exemples de calculateur FTE </vt:lpstr>
      <vt:lpstr>Aperçu du calculateur de FTE </vt:lpstr>
      <vt:lpstr>Élément de données du modèle : Soutenir principalement le travail dans la communauté</vt:lpstr>
      <vt:lpstr>Élément de données du modèle : Travail sur plusieurs sites (personnel itinérant)</vt:lpstr>
      <vt:lpstr>Élément de données du modèle : Où est basé ce poste ?   Remplace - Ce poste est-il basé à l'extérieur de l'OU ?</vt:lpstr>
      <vt:lpstr>Élément de données du modèle : Hiérarchie géographique DATIM </vt:lpstr>
      <vt:lpstr>Élément de données du modèle : Exemple de hiérarchie DATIM - Malawi </vt:lpstr>
      <vt:lpstr>Élément de données du modèle : Hiérarchie DATIM </vt:lpstr>
      <vt:lpstr>Emplacements des travailleurs</vt:lpstr>
      <vt:lpstr>Option 1 de la hiérarchie DATIM : OU avec niveau PSNU/Communauté</vt:lpstr>
      <vt:lpstr>Option 2 de la hiérarchie DATIM : OU avec niveaux PSNU et communautaire distincts </vt:lpstr>
      <vt:lpstr>Option 3 de la hiérarchie DATIM : OU utilisant des modèles de niveau régional</vt:lpstr>
      <vt:lpstr>Vérification des connaissances </vt:lpstr>
      <vt:lpstr>Résumé des lieux de travail et du domaine du programme</vt:lpstr>
      <vt:lpstr>Élément de données du modèle : Bénéficiaire principal</vt:lpstr>
      <vt:lpstr>Éléments de données du modèle : Urgence de santé publique</vt:lpstr>
      <vt:lpstr>Éléments de données du modèle : Dépenses</vt:lpstr>
      <vt:lpstr>Éléments de données du modèle : Somme des dépenses annuelles du PEPFAR, hors frais annexes</vt:lpstr>
      <vt:lpstr>Éléments de données du modèle : Dépenses annexes annuelles du PEPFAR</vt:lpstr>
      <vt:lpstr>Aperçu des dépenses annexes annuelles du PEPFAR</vt:lpstr>
      <vt:lpstr>Éléments de données du modèle : Dépenses non monétaires annuelles du PEPFAR, hors frais annexes (en USD)</vt:lpstr>
      <vt:lpstr>Résumé du mode d'embauche et des dépenses (USD$) pour les travailleurs salariés</vt:lpstr>
      <vt:lpstr>Résumé du mode d'embauche et des dépenses (en dollars américains) pour les travailleurs contractuels</vt:lpstr>
      <vt:lpstr>Résumé du mode d'embauche et des dépenses (en dollars américains) pour les activités non monétaires UNIQUEMENT</vt:lpstr>
      <vt:lpstr>Q&amp;R </vt:lpstr>
      <vt:lpstr>Démonstration du modèle d'inventaire HRH avec des exemples de dotation en personnel Présentateur: Tegha Dominic Mbah, ASAP II Conseiller</vt:lpstr>
      <vt:lpstr>Scénarios de dotation en personnel </vt:lpstr>
      <vt:lpstr>Scénarios de dotation en personnel</vt:lpstr>
      <vt:lpstr>Scénarios de dotation en personnel</vt:lpstr>
      <vt:lpstr>Scénarios de dotation en personnel</vt:lpstr>
      <vt:lpstr>Scénarios de dotation en personnel</vt:lpstr>
      <vt:lpstr>Scénarios de dotation en personnel</vt:lpstr>
      <vt:lpstr>Scénarios de dotation en personnel</vt:lpstr>
      <vt:lpstr>Scénarios de dotation en personnel </vt:lpstr>
      <vt:lpstr>Scénarios de dotation en personnel </vt:lpstr>
      <vt:lpstr>Scénarios de dotation en personnel </vt:lpstr>
      <vt:lpstr>Scénarios de dotation en personnel </vt:lpstr>
      <vt:lpstr>Scénarios de dotation en personnel</vt:lpstr>
      <vt:lpstr>Scénarios de dotation en personnel</vt:lpstr>
      <vt:lpstr>Scénarios de dotation en personnel </vt:lpstr>
      <vt:lpstr>Scénarios de dotation en personnel </vt:lpstr>
      <vt:lpstr>Scénarios de dotation en personnel  </vt:lpstr>
      <vt:lpstr>Vérification des connaissances </vt:lpstr>
      <vt:lpstr>Q&amp;R </vt:lpstr>
      <vt:lpstr>Présentation des rapports dans DATIM Présentateur: Tegha Dominic Mbah, ASAP II Conseiller</vt:lpstr>
      <vt:lpstr>Calendrier des rapports de HRH pour l'exercice 24</vt:lpstr>
      <vt:lpstr>Étapes à suivre pour établir un rapport d'inventaire HRH pour les partenaires</vt:lpstr>
      <vt:lpstr>Demande d'ouverture d'un compte HRH DATIM</vt:lpstr>
      <vt:lpstr>Comptes Okta et DATIM </vt:lpstr>
      <vt:lpstr>Comptes Okta et DATIM</vt:lpstr>
      <vt:lpstr>Téléchargement et chargement du modèle HRH ÉTAPE 1 : Connectez-vous à DATIM–https://www.datim.org en utilisant l'authentification à deux facteurs avec Okta</vt:lpstr>
      <vt:lpstr>Téléchargement et chargement du modèle HRH ÉTAPE 2 : Accès à l'application HRH Processor</vt:lpstr>
      <vt:lpstr>Téléchargement et chargement du modèle HRH ÉTAPE 3 : HRH Processor</vt:lpstr>
      <vt:lpstr>Téléchargement et chargement du modèle HRH ÉTAPE 4 : Modèle de téléchargement pour les partenaires</vt:lpstr>
      <vt:lpstr>Téléchargement et chargement du modèle HRH ÉTAPE 5 : Complétez le modèle</vt:lpstr>
      <vt:lpstr>Téléchargement et chargement du modèle HRH ÉTAPE 6 : Modèle de téléchargement de partenaire</vt:lpstr>
      <vt:lpstr>Évaluation de l'état de téléchargement du modèle</vt:lpstr>
      <vt:lpstr>    Navigation dans les erreurs de téléchargement Validations des données dans l'application DATIM HRH</vt:lpstr>
      <vt:lpstr>Navigation dans les erreurs de téléchargement Notes de validation des données dans le modèle Excel</vt:lpstr>
      <vt:lpstr>Effectuer un contrôle qualité final avant la soumission et éviter les erreurs de téléchargement</vt:lpstr>
      <vt:lpstr>PowerPoint Presentation</vt:lpstr>
      <vt:lpstr>Vérification des connaissances </vt:lpstr>
      <vt:lpstr>Vérification des connaissances </vt:lpstr>
      <vt:lpstr>Accès aux conseils et instructions du GHSD</vt:lpstr>
      <vt:lpstr>Accès aux conseils et instructions (suite)</vt:lpstr>
      <vt:lpstr>Étapes suivantes Présentateur: Tegha Dominic Mbah, ASAP II Conseiller</vt:lpstr>
      <vt:lpstr>Étapes suivantes</vt:lpstr>
      <vt:lpstr>Q&amp;R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Inventaire HRH AF24 - Formation des partenaires de mise en œuvre</dc:title>
  <dc:creator>Kyle Borces</dc:creator>
  <cp:lastModifiedBy>Nancy Erickson</cp:lastModifiedBy>
  <cp:revision>81</cp:revision>
  <dcterms:modified xsi:type="dcterms:W3CDTF">2024-10-03T11:40:20Z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0x0101002519612D9561F84F84ED88F00798439E</vt:lpwstr>
  </property>
  <property fmtid="{D5CDD505-2E9C-101B-9397-08002B2CF9AE}" pid="3" name="MediaServiceImageTags">
    <vt:lpwstr/>
  </property>
</Properties>
</file>