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7" r:id="rId4"/>
  </p:sldMasterIdLst>
  <p:notesMasterIdLst>
    <p:notesMasterId r:id="rId150"/>
  </p:notesMasterIdLst>
  <p:handoutMasterIdLst>
    <p:handoutMasterId r:id="rId151"/>
  </p:handoutMasterIdLst>
  <p:sldIdLst>
    <p:sldId id="2147471725" r:id="rId5"/>
    <p:sldId id="257" r:id="rId6"/>
    <p:sldId id="2147471951" r:id="rId7"/>
    <p:sldId id="260" r:id="rId8"/>
    <p:sldId id="2147471954" r:id="rId9"/>
    <p:sldId id="2147472026" r:id="rId10"/>
    <p:sldId id="2147471952" r:id="rId11"/>
    <p:sldId id="2147471953" r:id="rId12"/>
    <p:sldId id="267" r:id="rId13"/>
    <p:sldId id="2147471955" r:id="rId14"/>
    <p:sldId id="2147471956" r:id="rId15"/>
    <p:sldId id="2147471957" r:id="rId16"/>
    <p:sldId id="2147471958" r:id="rId17"/>
    <p:sldId id="2147471959" r:id="rId18"/>
    <p:sldId id="2147472034" r:id="rId19"/>
    <p:sldId id="2147472035" r:id="rId20"/>
    <p:sldId id="2147472036" r:id="rId21"/>
    <p:sldId id="2147472056" r:id="rId22"/>
    <p:sldId id="2147472058" r:id="rId23"/>
    <p:sldId id="2147472037" r:id="rId24"/>
    <p:sldId id="277" r:id="rId25"/>
    <p:sldId id="2147471963" r:id="rId26"/>
    <p:sldId id="2147471964" r:id="rId27"/>
    <p:sldId id="2147471965" r:id="rId28"/>
    <p:sldId id="2147471966" r:id="rId29"/>
    <p:sldId id="2147471967" r:id="rId30"/>
    <p:sldId id="2147471968" r:id="rId31"/>
    <p:sldId id="2147471970" r:id="rId32"/>
    <p:sldId id="2147471969" r:id="rId33"/>
    <p:sldId id="2147471971" r:id="rId34"/>
    <p:sldId id="2147471972" r:id="rId35"/>
    <p:sldId id="2147471973" r:id="rId36"/>
    <p:sldId id="2147471974" r:id="rId37"/>
    <p:sldId id="2147471975" r:id="rId38"/>
    <p:sldId id="2147471976" r:id="rId39"/>
    <p:sldId id="2147471977" r:id="rId40"/>
    <p:sldId id="2147471978" r:id="rId41"/>
    <p:sldId id="2147471980" r:id="rId42"/>
    <p:sldId id="2147471979" r:id="rId43"/>
    <p:sldId id="2147471981" r:id="rId44"/>
    <p:sldId id="2147471982" r:id="rId45"/>
    <p:sldId id="2147472030" r:id="rId46"/>
    <p:sldId id="2147471983" r:id="rId47"/>
    <p:sldId id="2147472024" r:id="rId48"/>
    <p:sldId id="2147471984" r:id="rId49"/>
    <p:sldId id="2147471985" r:id="rId50"/>
    <p:sldId id="2147471986" r:id="rId51"/>
    <p:sldId id="2147471987" r:id="rId52"/>
    <p:sldId id="2147471988" r:id="rId53"/>
    <p:sldId id="2147471989" r:id="rId54"/>
    <p:sldId id="2147471990" r:id="rId55"/>
    <p:sldId id="2147472039" r:id="rId56"/>
    <p:sldId id="2147471991" r:id="rId57"/>
    <p:sldId id="2147471992" r:id="rId58"/>
    <p:sldId id="2147471993" r:id="rId59"/>
    <p:sldId id="2147471994" r:id="rId60"/>
    <p:sldId id="2147471995" r:id="rId61"/>
    <p:sldId id="2147471996" r:id="rId62"/>
    <p:sldId id="2147471997" r:id="rId63"/>
    <p:sldId id="2147471998" r:id="rId64"/>
    <p:sldId id="2147471999" r:id="rId65"/>
    <p:sldId id="2147472000" r:id="rId66"/>
    <p:sldId id="2147472001" r:id="rId67"/>
    <p:sldId id="2147472002" r:id="rId68"/>
    <p:sldId id="2147472003" r:id="rId69"/>
    <p:sldId id="2147472012" r:id="rId70"/>
    <p:sldId id="2147472027" r:id="rId71"/>
    <p:sldId id="408" r:id="rId72"/>
    <p:sldId id="2147472004" r:id="rId73"/>
    <p:sldId id="837" r:id="rId74"/>
    <p:sldId id="865" r:id="rId75"/>
    <p:sldId id="2147470336" r:id="rId76"/>
    <p:sldId id="2147470348" r:id="rId77"/>
    <p:sldId id="2147470351" r:id="rId78"/>
    <p:sldId id="2147470352" r:id="rId79"/>
    <p:sldId id="2147470354" r:id="rId80"/>
    <p:sldId id="2147470355" r:id="rId81"/>
    <p:sldId id="2147470353" r:id="rId82"/>
    <p:sldId id="2147470335" r:id="rId83"/>
    <p:sldId id="2147470340" r:id="rId84"/>
    <p:sldId id="2147470337" r:id="rId85"/>
    <p:sldId id="2147470341" r:id="rId86"/>
    <p:sldId id="2147470349" r:id="rId87"/>
    <p:sldId id="2147470338" r:id="rId88"/>
    <p:sldId id="2147472050" r:id="rId89"/>
    <p:sldId id="2147472051" r:id="rId90"/>
    <p:sldId id="2147472053" r:id="rId91"/>
    <p:sldId id="2147472054" r:id="rId92"/>
    <p:sldId id="2147472049" r:id="rId93"/>
    <p:sldId id="2147470342" r:id="rId94"/>
    <p:sldId id="2147472032" r:id="rId95"/>
    <p:sldId id="2147472043" r:id="rId96"/>
    <p:sldId id="2147470347" r:id="rId97"/>
    <p:sldId id="450" r:id="rId98"/>
    <p:sldId id="452" r:id="rId99"/>
    <p:sldId id="2147472059" r:id="rId100"/>
    <p:sldId id="441" r:id="rId101"/>
    <p:sldId id="2147472042" r:id="rId102"/>
    <p:sldId id="2147470332" r:id="rId103"/>
    <p:sldId id="443" r:id="rId104"/>
    <p:sldId id="2147470334" r:id="rId105"/>
    <p:sldId id="2147472044" r:id="rId106"/>
    <p:sldId id="2147472045" r:id="rId107"/>
    <p:sldId id="2147472047" r:id="rId108"/>
    <p:sldId id="2147472052" r:id="rId109"/>
    <p:sldId id="2147472007" r:id="rId110"/>
    <p:sldId id="2147472008" r:id="rId111"/>
    <p:sldId id="2147472009" r:id="rId112"/>
    <p:sldId id="378" r:id="rId113"/>
    <p:sldId id="440" r:id="rId114"/>
    <p:sldId id="794" r:id="rId115"/>
    <p:sldId id="2147472033" r:id="rId116"/>
    <p:sldId id="379" r:id="rId117"/>
    <p:sldId id="380" r:id="rId118"/>
    <p:sldId id="382" r:id="rId119"/>
    <p:sldId id="381" r:id="rId120"/>
    <p:sldId id="387" r:id="rId121"/>
    <p:sldId id="383" r:id="rId122"/>
    <p:sldId id="384" r:id="rId123"/>
    <p:sldId id="385" r:id="rId124"/>
    <p:sldId id="442" r:id="rId125"/>
    <p:sldId id="2147472017" r:id="rId126"/>
    <p:sldId id="2147472016" r:id="rId127"/>
    <p:sldId id="2147472018" r:id="rId128"/>
    <p:sldId id="454" r:id="rId129"/>
    <p:sldId id="801" r:id="rId130"/>
    <p:sldId id="412" r:id="rId131"/>
    <p:sldId id="424" r:id="rId132"/>
    <p:sldId id="2147472010" r:id="rId133"/>
    <p:sldId id="876" r:id="rId134"/>
    <p:sldId id="870" r:id="rId135"/>
    <p:sldId id="835" r:id="rId136"/>
    <p:sldId id="439" r:id="rId137"/>
    <p:sldId id="832" r:id="rId138"/>
    <p:sldId id="802" r:id="rId139"/>
    <p:sldId id="386" r:id="rId140"/>
    <p:sldId id="867" r:id="rId141"/>
    <p:sldId id="833" r:id="rId142"/>
    <p:sldId id="428" r:id="rId143"/>
    <p:sldId id="2147472011" r:id="rId144"/>
    <p:sldId id="868" r:id="rId145"/>
    <p:sldId id="451" r:id="rId146"/>
    <p:sldId id="873" r:id="rId147"/>
    <p:sldId id="436" r:id="rId148"/>
    <p:sldId id="307" r:id="rId149"/>
  </p:sldIdLst>
  <p:sldSz cx="9144000" cy="5143500" type="screen16x9"/>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3AF537-883E-5F10-04D8-06CAFB80E928}" name="Corinna Fales" initials="CF" userId="S::Corinna@CorinnaFales.com::c3b50412-e223-4e34-8a34-36c2f3bb3aa0" providerId="AD"/>
  <p188:author id="{26955C9E-5626-8604-DB54-9510AA55FDEF}" name="Rebecca Boler" initials="RB" userId="S::rboler@intrahealth.org::a3dd7c8a-dfc3-4e0e-a2d7-b5de42b28310" providerId="AD"/>
  <p188:author id="{7AF021CA-8901-8912-1F10-43B461370C12}" name="Bashir Ghafarzai" initials="BG" userId="S::consultant.bghafarzai@asapproject.org::80737d38-2907-4ffa-878f-f427305f6e82" providerId="AD"/>
  <p188:author id="{569DC7D3-66D3-93EB-F42A-A5674EF1056E}" name="Kim Kane" initials="KK" userId="S::consultant.kkane@asapproject.org::97767f8d-35e2-4441-9428-ad2800663350" providerId="AD"/>
  <p188:author id="{D8F288E8-F70B-8DE1-E714-DCD85FD0F222}" name="Catherine Brokenshire-Scott" initials="CBS" userId="S::cbrokenshire-scott@asapproject.org::bca94260-fecf-4207-82fa-d4462c01a3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6C"/>
    <a:srgbClr val="CC3300"/>
    <a:srgbClr val="C979C1"/>
    <a:srgbClr val="CF87C8"/>
    <a:srgbClr val="C68ACC"/>
    <a:srgbClr val="BD78C4"/>
    <a:srgbClr val="DF8345"/>
    <a:srgbClr val="DA6F26"/>
    <a:srgbClr val="AAB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1C0F16-44AA-43CA-BCF5-7F44A6CD884F}" v="1598" dt="2024-05-14T17:13:38.557"/>
  </p1510:revLst>
</p1510:revInfo>
</file>

<file path=ppt/tableStyles.xml><?xml version="1.0" encoding="utf-8"?>
<a:tblStyleLst xmlns:a="http://schemas.openxmlformats.org/drawingml/2006/main" def="{40D84870-AC5C-4F21-A0C2-DAF72403A7C1}">
  <a:tblStyle styleId="{40D84870-AC5C-4F21-A0C2-DAF72403A7C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F1DA8EE-9614-4902-A281-E6EAEA3459F7}"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0757B08-1CF7-44C5-9060-DA81513E3767}"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36" autoAdjust="0"/>
  </p:normalViewPr>
  <p:slideViewPr>
    <p:cSldViewPr snapToGrid="0">
      <p:cViewPr varScale="1">
        <p:scale>
          <a:sx n="111" d="100"/>
          <a:sy n="111" d="100"/>
        </p:scale>
        <p:origin x="92" y="3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handoutMaster" Target="handoutMasters/handoutMaster1.xml"/><Relationship Id="rId156"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CEE0BA-F10E-FF46-A132-826B92CFD079}" type="doc">
      <dgm:prSet loTypeId="urn:microsoft.com/office/officeart/2005/8/layout/radial3" loCatId="" qsTypeId="urn:microsoft.com/office/officeart/2005/8/quickstyle/simple1" qsCatId="simple" csTypeId="urn:microsoft.com/office/officeart/2005/8/colors/colorful2" csCatId="colorful" phldr="1"/>
      <dgm:spPr/>
      <dgm:t>
        <a:bodyPr/>
        <a:lstStyle/>
        <a:p>
          <a:endParaRPr lang="en-GB"/>
        </a:p>
      </dgm:t>
    </dgm:pt>
    <dgm:pt modelId="{599A6005-9E75-6040-8994-D10C0A7B58C6}">
      <dgm:prSet phldrT="[Text]" custT="1"/>
      <dgm:spPr/>
      <dgm:t>
        <a:bodyPr/>
        <a:lstStyle/>
        <a:p>
          <a:r>
            <a:rPr lang="en-GB" sz="1500" b="1">
              <a:latin typeface="Source Sans Pro" panose="020B0503030403020204" pitchFamily="34" charset="0"/>
              <a:ea typeface="Source Sans Pro" panose="020B0503030403020204" pitchFamily="34" charset="0"/>
            </a:rPr>
            <a:t>Proposal Package</a:t>
          </a:r>
        </a:p>
      </dgm:t>
    </dgm:pt>
    <dgm:pt modelId="{0B6D1921-7607-9C42-A90D-6174B44AE8AF}" type="parTrans" cxnId="{51DFF0F5-A019-ED48-A4AA-6002B4ADA4C9}">
      <dgm:prSet/>
      <dgm:spPr/>
      <dgm:t>
        <a:bodyPr/>
        <a:lstStyle/>
        <a:p>
          <a:endParaRPr lang="en-GB" sz="1400"/>
        </a:p>
      </dgm:t>
    </dgm:pt>
    <dgm:pt modelId="{9AA9F5E9-524D-7A48-AB0F-4C671B50E403}" type="sibTrans" cxnId="{51DFF0F5-A019-ED48-A4AA-6002B4ADA4C9}">
      <dgm:prSet/>
      <dgm:spPr/>
      <dgm:t>
        <a:bodyPr/>
        <a:lstStyle/>
        <a:p>
          <a:endParaRPr lang="en-GB" sz="1400"/>
        </a:p>
      </dgm:t>
    </dgm:pt>
    <dgm:pt modelId="{332240C5-23C1-7C42-996F-81A70C23F247}">
      <dgm:prSet phldrT="[Text]" custT="1"/>
      <dgm:spPr/>
      <dgm:t>
        <a:bodyPr/>
        <a:lstStyle/>
        <a:p>
          <a:r>
            <a:rPr lang="en-GB" sz="1500" b="1">
              <a:latin typeface="Source Sans Pro" panose="020B0503030403020204" pitchFamily="34" charset="0"/>
              <a:ea typeface="Source Sans Pro" panose="020B0503030403020204" pitchFamily="34" charset="0"/>
            </a:rPr>
            <a:t>Intro.</a:t>
          </a:r>
        </a:p>
      </dgm:t>
    </dgm:pt>
    <dgm:pt modelId="{CF619E4D-A6F5-CA46-888A-81D2B2B97BD5}" type="parTrans" cxnId="{8C531327-1BF5-D54F-BDB6-353E579F3C9A}">
      <dgm:prSet/>
      <dgm:spPr/>
      <dgm:t>
        <a:bodyPr/>
        <a:lstStyle/>
        <a:p>
          <a:endParaRPr lang="en-GB" sz="1400"/>
        </a:p>
      </dgm:t>
    </dgm:pt>
    <dgm:pt modelId="{ECD0A13F-37DD-C847-9F3D-B04D573DD323}" type="sibTrans" cxnId="{8C531327-1BF5-D54F-BDB6-353E579F3C9A}">
      <dgm:prSet/>
      <dgm:spPr/>
      <dgm:t>
        <a:bodyPr/>
        <a:lstStyle/>
        <a:p>
          <a:endParaRPr lang="en-GB" sz="1400"/>
        </a:p>
      </dgm:t>
    </dgm:pt>
    <dgm:pt modelId="{2D0D59FD-3F32-574A-8D8B-6EF37988A889}">
      <dgm:prSet phldrT="[Text]" custT="1"/>
      <dgm:spPr/>
      <dgm:t>
        <a:bodyPr/>
        <a:lstStyle/>
        <a:p>
          <a:r>
            <a:rPr lang="en-GB" sz="1500" b="1">
              <a:latin typeface="Source Sans Pro" panose="020B0503030403020204" pitchFamily="34" charset="0"/>
              <a:ea typeface="Source Sans Pro" panose="020B0503030403020204" pitchFamily="34" charset="0"/>
            </a:rPr>
            <a:t>Cost Proposal</a:t>
          </a:r>
        </a:p>
      </dgm:t>
    </dgm:pt>
    <dgm:pt modelId="{D7F48397-90C9-C34C-AA2D-BBAAA48E7EB7}" type="parTrans" cxnId="{366BD600-7E0A-9745-905B-FBDAEDD43EAD}">
      <dgm:prSet/>
      <dgm:spPr/>
      <dgm:t>
        <a:bodyPr/>
        <a:lstStyle/>
        <a:p>
          <a:endParaRPr lang="en-GB" sz="1400"/>
        </a:p>
      </dgm:t>
    </dgm:pt>
    <dgm:pt modelId="{CE24B43F-64F6-D54D-BF9B-914A96BE2DA3}" type="sibTrans" cxnId="{366BD600-7E0A-9745-905B-FBDAEDD43EAD}">
      <dgm:prSet/>
      <dgm:spPr/>
      <dgm:t>
        <a:bodyPr/>
        <a:lstStyle/>
        <a:p>
          <a:endParaRPr lang="en-GB" sz="1400"/>
        </a:p>
      </dgm:t>
    </dgm:pt>
    <dgm:pt modelId="{9E2DD8F9-8867-DF4B-BBC4-C5784E18E0A4}">
      <dgm:prSet phldrT="[Text]" custT="1"/>
      <dgm:spPr/>
      <dgm:t>
        <a:bodyPr/>
        <a:lstStyle/>
        <a:p>
          <a:r>
            <a:rPr lang="en-GB" sz="1500" b="1">
              <a:latin typeface="Source Sans Pro" panose="020B0503030403020204" pitchFamily="34" charset="0"/>
              <a:ea typeface="Source Sans Pro" panose="020B0503030403020204" pitchFamily="34" charset="0"/>
            </a:rPr>
            <a:t>Annexes</a:t>
          </a:r>
        </a:p>
      </dgm:t>
    </dgm:pt>
    <dgm:pt modelId="{A49AD427-3131-D049-8321-03A0836C6EDE}" type="parTrans" cxnId="{84D56185-889D-BA40-A43B-850E36D69251}">
      <dgm:prSet/>
      <dgm:spPr/>
      <dgm:t>
        <a:bodyPr/>
        <a:lstStyle/>
        <a:p>
          <a:endParaRPr lang="en-GB" sz="1400"/>
        </a:p>
      </dgm:t>
    </dgm:pt>
    <dgm:pt modelId="{4B6BA2F3-36D6-0A40-8374-011DA2DC4206}" type="sibTrans" cxnId="{84D56185-889D-BA40-A43B-850E36D69251}">
      <dgm:prSet/>
      <dgm:spPr/>
      <dgm:t>
        <a:bodyPr/>
        <a:lstStyle/>
        <a:p>
          <a:endParaRPr lang="en-GB" sz="1400"/>
        </a:p>
      </dgm:t>
    </dgm:pt>
    <dgm:pt modelId="{36030E12-AE65-4A40-809C-86D13B4892B3}">
      <dgm:prSet phldrT="[Text]" custT="1"/>
      <dgm:spPr/>
      <dgm:t>
        <a:bodyPr/>
        <a:lstStyle/>
        <a:p>
          <a:r>
            <a:rPr lang="en-GB" sz="1500" b="1">
              <a:latin typeface="Source Sans Pro" panose="020B0503030403020204" pitchFamily="34" charset="0"/>
              <a:ea typeface="Source Sans Pro" panose="020B0503030403020204" pitchFamily="34" charset="0"/>
            </a:rPr>
            <a:t>Technical Proposal</a:t>
          </a:r>
        </a:p>
      </dgm:t>
    </dgm:pt>
    <dgm:pt modelId="{23EB3F90-19BB-D443-9F03-57F20AAC4E4A}" type="parTrans" cxnId="{82261846-79F1-A54F-8D53-BAA65B4231F1}">
      <dgm:prSet/>
      <dgm:spPr/>
      <dgm:t>
        <a:bodyPr/>
        <a:lstStyle/>
        <a:p>
          <a:endParaRPr lang="en-GB" sz="1400"/>
        </a:p>
      </dgm:t>
    </dgm:pt>
    <dgm:pt modelId="{FCBF6B9F-C9DF-0140-8081-DE2C467C6E1F}" type="sibTrans" cxnId="{82261846-79F1-A54F-8D53-BAA65B4231F1}">
      <dgm:prSet/>
      <dgm:spPr/>
      <dgm:t>
        <a:bodyPr/>
        <a:lstStyle/>
        <a:p>
          <a:endParaRPr lang="en-GB" sz="1400"/>
        </a:p>
      </dgm:t>
    </dgm:pt>
    <dgm:pt modelId="{90AA8A17-CA0F-BB43-B627-9B1DCB1C5F67}" type="pres">
      <dgm:prSet presAssocID="{FCCEE0BA-F10E-FF46-A132-826B92CFD079}" presName="composite" presStyleCnt="0">
        <dgm:presLayoutVars>
          <dgm:chMax val="1"/>
          <dgm:dir/>
          <dgm:resizeHandles val="exact"/>
        </dgm:presLayoutVars>
      </dgm:prSet>
      <dgm:spPr/>
    </dgm:pt>
    <dgm:pt modelId="{F31A2A39-E025-B840-BCDB-8BB467DA9993}" type="pres">
      <dgm:prSet presAssocID="{FCCEE0BA-F10E-FF46-A132-826B92CFD079}" presName="radial" presStyleCnt="0">
        <dgm:presLayoutVars>
          <dgm:animLvl val="ctr"/>
        </dgm:presLayoutVars>
      </dgm:prSet>
      <dgm:spPr/>
    </dgm:pt>
    <dgm:pt modelId="{8C720ACD-F6E0-E048-BAAC-3037C1622D6C}" type="pres">
      <dgm:prSet presAssocID="{599A6005-9E75-6040-8994-D10C0A7B58C6}" presName="centerShape" presStyleLbl="vennNode1" presStyleIdx="0" presStyleCnt="5" custScaleX="89429" custScaleY="95853"/>
      <dgm:spPr/>
    </dgm:pt>
    <dgm:pt modelId="{93B668E7-0F04-E346-A60D-67CF1415B0C0}" type="pres">
      <dgm:prSet presAssocID="{332240C5-23C1-7C42-996F-81A70C23F247}" presName="node" presStyleLbl="vennNode1" presStyleIdx="1" presStyleCnt="5" custScaleX="109302" custScaleY="107572">
        <dgm:presLayoutVars>
          <dgm:bulletEnabled val="1"/>
        </dgm:presLayoutVars>
      </dgm:prSet>
      <dgm:spPr/>
    </dgm:pt>
    <dgm:pt modelId="{724A168F-7DC6-2F4D-8575-38A14B86DD32}" type="pres">
      <dgm:prSet presAssocID="{2D0D59FD-3F32-574A-8D8B-6EF37988A889}" presName="node" presStyleLbl="vennNode1" presStyleIdx="2" presStyleCnt="5" custScaleX="114378">
        <dgm:presLayoutVars>
          <dgm:bulletEnabled val="1"/>
        </dgm:presLayoutVars>
      </dgm:prSet>
      <dgm:spPr/>
    </dgm:pt>
    <dgm:pt modelId="{D2C32C20-1040-384F-B620-484224E05AB8}" type="pres">
      <dgm:prSet presAssocID="{9E2DD8F9-8867-DF4B-BBC4-C5784E18E0A4}" presName="node" presStyleLbl="vennNode1" presStyleIdx="3" presStyleCnt="5">
        <dgm:presLayoutVars>
          <dgm:bulletEnabled val="1"/>
        </dgm:presLayoutVars>
      </dgm:prSet>
      <dgm:spPr/>
    </dgm:pt>
    <dgm:pt modelId="{1C1D16F9-5993-E14F-A252-84828DF0B868}" type="pres">
      <dgm:prSet presAssocID="{36030E12-AE65-4A40-809C-86D13B4892B3}" presName="node" presStyleLbl="vennNode1" presStyleIdx="4" presStyleCnt="5" custScaleX="113070" custScaleY="110790">
        <dgm:presLayoutVars>
          <dgm:bulletEnabled val="1"/>
        </dgm:presLayoutVars>
      </dgm:prSet>
      <dgm:spPr/>
    </dgm:pt>
  </dgm:ptLst>
  <dgm:cxnLst>
    <dgm:cxn modelId="{366BD600-7E0A-9745-905B-FBDAEDD43EAD}" srcId="{599A6005-9E75-6040-8994-D10C0A7B58C6}" destId="{2D0D59FD-3F32-574A-8D8B-6EF37988A889}" srcOrd="1" destOrd="0" parTransId="{D7F48397-90C9-C34C-AA2D-BBAAA48E7EB7}" sibTransId="{CE24B43F-64F6-D54D-BF9B-914A96BE2DA3}"/>
    <dgm:cxn modelId="{F8598315-021D-024A-B5D2-68F7B22B72FE}" type="presOf" srcId="{2D0D59FD-3F32-574A-8D8B-6EF37988A889}" destId="{724A168F-7DC6-2F4D-8575-38A14B86DD32}" srcOrd="0" destOrd="0" presId="urn:microsoft.com/office/officeart/2005/8/layout/radial3"/>
    <dgm:cxn modelId="{8C531327-1BF5-D54F-BDB6-353E579F3C9A}" srcId="{599A6005-9E75-6040-8994-D10C0A7B58C6}" destId="{332240C5-23C1-7C42-996F-81A70C23F247}" srcOrd="0" destOrd="0" parTransId="{CF619E4D-A6F5-CA46-888A-81D2B2B97BD5}" sibTransId="{ECD0A13F-37DD-C847-9F3D-B04D573DD323}"/>
    <dgm:cxn modelId="{D1D35328-C5EC-1540-B4B2-13289F9B6E86}" type="presOf" srcId="{36030E12-AE65-4A40-809C-86D13B4892B3}" destId="{1C1D16F9-5993-E14F-A252-84828DF0B868}" srcOrd="0" destOrd="0" presId="urn:microsoft.com/office/officeart/2005/8/layout/radial3"/>
    <dgm:cxn modelId="{C0E9F15D-CAF7-D54A-8E8C-000655E2FCA9}" type="presOf" srcId="{FCCEE0BA-F10E-FF46-A132-826B92CFD079}" destId="{90AA8A17-CA0F-BB43-B627-9B1DCB1C5F67}" srcOrd="0" destOrd="0" presId="urn:microsoft.com/office/officeart/2005/8/layout/radial3"/>
    <dgm:cxn modelId="{82261846-79F1-A54F-8D53-BAA65B4231F1}" srcId="{599A6005-9E75-6040-8994-D10C0A7B58C6}" destId="{36030E12-AE65-4A40-809C-86D13B4892B3}" srcOrd="3" destOrd="0" parTransId="{23EB3F90-19BB-D443-9F03-57F20AAC4E4A}" sibTransId="{FCBF6B9F-C9DF-0140-8081-DE2C467C6E1F}"/>
    <dgm:cxn modelId="{A65AF754-28C8-C248-A601-5634B04A9BF0}" type="presOf" srcId="{599A6005-9E75-6040-8994-D10C0A7B58C6}" destId="{8C720ACD-F6E0-E048-BAAC-3037C1622D6C}" srcOrd="0" destOrd="0" presId="urn:microsoft.com/office/officeart/2005/8/layout/radial3"/>
    <dgm:cxn modelId="{84D56185-889D-BA40-A43B-850E36D69251}" srcId="{599A6005-9E75-6040-8994-D10C0A7B58C6}" destId="{9E2DD8F9-8867-DF4B-BBC4-C5784E18E0A4}" srcOrd="2" destOrd="0" parTransId="{A49AD427-3131-D049-8321-03A0836C6EDE}" sibTransId="{4B6BA2F3-36D6-0A40-8374-011DA2DC4206}"/>
    <dgm:cxn modelId="{52D217A4-DBF6-414C-B7B6-E960A6FEE4BC}" type="presOf" srcId="{9E2DD8F9-8867-DF4B-BBC4-C5784E18E0A4}" destId="{D2C32C20-1040-384F-B620-484224E05AB8}" srcOrd="0" destOrd="0" presId="urn:microsoft.com/office/officeart/2005/8/layout/radial3"/>
    <dgm:cxn modelId="{8F9797DA-8406-F241-9B70-E3995558A615}" type="presOf" srcId="{332240C5-23C1-7C42-996F-81A70C23F247}" destId="{93B668E7-0F04-E346-A60D-67CF1415B0C0}" srcOrd="0" destOrd="0" presId="urn:microsoft.com/office/officeart/2005/8/layout/radial3"/>
    <dgm:cxn modelId="{51DFF0F5-A019-ED48-A4AA-6002B4ADA4C9}" srcId="{FCCEE0BA-F10E-FF46-A132-826B92CFD079}" destId="{599A6005-9E75-6040-8994-D10C0A7B58C6}" srcOrd="0" destOrd="0" parTransId="{0B6D1921-7607-9C42-A90D-6174B44AE8AF}" sibTransId="{9AA9F5E9-524D-7A48-AB0F-4C671B50E403}"/>
    <dgm:cxn modelId="{D435072A-A859-224E-B217-0CEA93B9C071}" type="presParOf" srcId="{90AA8A17-CA0F-BB43-B627-9B1DCB1C5F67}" destId="{F31A2A39-E025-B840-BCDB-8BB467DA9993}" srcOrd="0" destOrd="0" presId="urn:microsoft.com/office/officeart/2005/8/layout/radial3"/>
    <dgm:cxn modelId="{B7EE9065-5D6F-594C-AE89-7E2F489E5DFD}" type="presParOf" srcId="{F31A2A39-E025-B840-BCDB-8BB467DA9993}" destId="{8C720ACD-F6E0-E048-BAAC-3037C1622D6C}" srcOrd="0" destOrd="0" presId="urn:microsoft.com/office/officeart/2005/8/layout/radial3"/>
    <dgm:cxn modelId="{7D02524A-4EE5-DF42-B2AD-113FEE2E7E04}" type="presParOf" srcId="{F31A2A39-E025-B840-BCDB-8BB467DA9993}" destId="{93B668E7-0F04-E346-A60D-67CF1415B0C0}" srcOrd="1" destOrd="0" presId="urn:microsoft.com/office/officeart/2005/8/layout/radial3"/>
    <dgm:cxn modelId="{28A48148-E0EA-A142-B867-19A03C5FC105}" type="presParOf" srcId="{F31A2A39-E025-B840-BCDB-8BB467DA9993}" destId="{724A168F-7DC6-2F4D-8575-38A14B86DD32}" srcOrd="2" destOrd="0" presId="urn:microsoft.com/office/officeart/2005/8/layout/radial3"/>
    <dgm:cxn modelId="{F39FBC99-5664-B84A-9655-6A43C1DBBDAA}" type="presParOf" srcId="{F31A2A39-E025-B840-BCDB-8BB467DA9993}" destId="{D2C32C20-1040-384F-B620-484224E05AB8}" srcOrd="3" destOrd="0" presId="urn:microsoft.com/office/officeart/2005/8/layout/radial3"/>
    <dgm:cxn modelId="{56437BAA-B43B-3443-8CD4-8F3B78170DC2}" type="presParOf" srcId="{F31A2A39-E025-B840-BCDB-8BB467DA9993}" destId="{1C1D16F9-5993-E14F-A252-84828DF0B868}"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20ACD-F6E0-E048-BAAC-3037C1622D6C}">
      <dsp:nvSpPr>
        <dsp:cNvPr id="0" name=""/>
        <dsp:cNvSpPr/>
      </dsp:nvSpPr>
      <dsp:spPr>
        <a:xfrm>
          <a:off x="1555080" y="930134"/>
          <a:ext cx="1927231" cy="20656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a:latin typeface="Source Sans Pro" panose="020B0503030403020204" pitchFamily="34" charset="0"/>
              <a:ea typeface="Source Sans Pro" panose="020B0503030403020204" pitchFamily="34" charset="0"/>
            </a:rPr>
            <a:t>Proposal Package</a:t>
          </a:r>
        </a:p>
      </dsp:txBody>
      <dsp:txXfrm>
        <a:off x="1837316" y="1232645"/>
        <a:ext cx="1362759" cy="1460649"/>
      </dsp:txXfrm>
    </dsp:sp>
    <dsp:sp modelId="{93B668E7-0F04-E346-A60D-67CF1415B0C0}">
      <dsp:nvSpPr>
        <dsp:cNvPr id="0" name=""/>
        <dsp:cNvSpPr/>
      </dsp:nvSpPr>
      <dsp:spPr>
        <a:xfrm>
          <a:off x="1929820" y="-20012"/>
          <a:ext cx="1177751" cy="1159110"/>
        </a:xfrm>
        <a:prstGeom prst="ellipse">
          <a:avLst/>
        </a:prstGeom>
        <a:solidFill>
          <a:schemeClr val="accent2">
            <a:alpha val="50000"/>
            <a:hueOff val="-5118843"/>
            <a:satOff val="-20880"/>
            <a:lumOff val="4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a:latin typeface="Source Sans Pro" panose="020B0503030403020204" pitchFamily="34" charset="0"/>
              <a:ea typeface="Source Sans Pro" panose="020B0503030403020204" pitchFamily="34" charset="0"/>
            </a:rPr>
            <a:t>Intro.</a:t>
          </a:r>
        </a:p>
      </dsp:txBody>
      <dsp:txXfrm>
        <a:off x="2102298" y="149736"/>
        <a:ext cx="832795" cy="819614"/>
      </dsp:txXfrm>
    </dsp:sp>
    <dsp:sp modelId="{724A168F-7DC6-2F4D-8575-38A14B86DD32}">
      <dsp:nvSpPr>
        <dsp:cNvPr id="0" name=""/>
        <dsp:cNvSpPr/>
      </dsp:nvSpPr>
      <dsp:spPr>
        <a:xfrm>
          <a:off x="3305900" y="1424209"/>
          <a:ext cx="1232446" cy="1077520"/>
        </a:xfrm>
        <a:prstGeom prst="ellipse">
          <a:avLst/>
        </a:prstGeom>
        <a:solidFill>
          <a:schemeClr val="accent2">
            <a:alpha val="50000"/>
            <a:hueOff val="-10237686"/>
            <a:satOff val="-41761"/>
            <a:lumOff val="8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a:latin typeface="Source Sans Pro" panose="020B0503030403020204" pitchFamily="34" charset="0"/>
              <a:ea typeface="Source Sans Pro" panose="020B0503030403020204" pitchFamily="34" charset="0"/>
            </a:rPr>
            <a:t>Cost Proposal</a:t>
          </a:r>
        </a:p>
      </dsp:txBody>
      <dsp:txXfrm>
        <a:off x="3486388" y="1582008"/>
        <a:ext cx="871470" cy="761922"/>
      </dsp:txXfrm>
    </dsp:sp>
    <dsp:sp modelId="{D2C32C20-1040-384F-B620-484224E05AB8}">
      <dsp:nvSpPr>
        <dsp:cNvPr id="0" name=""/>
        <dsp:cNvSpPr/>
      </dsp:nvSpPr>
      <dsp:spPr>
        <a:xfrm>
          <a:off x="1979936" y="2827637"/>
          <a:ext cx="1077520" cy="1077520"/>
        </a:xfrm>
        <a:prstGeom prst="ellipse">
          <a:avLst/>
        </a:prstGeom>
        <a:solidFill>
          <a:schemeClr val="accent2">
            <a:alpha val="50000"/>
            <a:hueOff val="-15356528"/>
            <a:satOff val="-62641"/>
            <a:lumOff val="13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a:latin typeface="Source Sans Pro" panose="020B0503030403020204" pitchFamily="34" charset="0"/>
              <a:ea typeface="Source Sans Pro" panose="020B0503030403020204" pitchFamily="34" charset="0"/>
            </a:rPr>
            <a:t>Annexes</a:t>
          </a:r>
        </a:p>
      </dsp:txBody>
      <dsp:txXfrm>
        <a:off x="2137735" y="2985436"/>
        <a:ext cx="761922" cy="761922"/>
      </dsp:txXfrm>
    </dsp:sp>
    <dsp:sp modelId="{1C1D16F9-5993-E14F-A252-84828DF0B868}">
      <dsp:nvSpPr>
        <dsp:cNvPr id="0" name=""/>
        <dsp:cNvSpPr/>
      </dsp:nvSpPr>
      <dsp:spPr>
        <a:xfrm>
          <a:off x="506092" y="1366077"/>
          <a:ext cx="1218352" cy="1193785"/>
        </a:xfrm>
        <a:prstGeom prst="ellipse">
          <a:avLst/>
        </a:prstGeom>
        <a:solidFill>
          <a:schemeClr val="accent2">
            <a:alpha val="50000"/>
            <a:hueOff val="-20475372"/>
            <a:satOff val="-83521"/>
            <a:lumOff val="17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a:latin typeface="Source Sans Pro" panose="020B0503030403020204" pitchFamily="34" charset="0"/>
              <a:ea typeface="Source Sans Pro" panose="020B0503030403020204" pitchFamily="34" charset="0"/>
            </a:rPr>
            <a:t>Technical Proposal</a:t>
          </a:r>
        </a:p>
      </dsp:txBody>
      <dsp:txXfrm>
        <a:off x="684516" y="1540903"/>
        <a:ext cx="861504" cy="84413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EDC3CE-6375-594B-6E3E-9F85CFAFC0C7}"/>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EE13024-4993-021F-CA3E-9016654FC07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0BA86F4-57AB-4E24-B7EE-21DC5999E95F}" type="datetimeFigureOut">
              <a:rPr lang="en-US" smtClean="0"/>
              <a:t>5/13/2024</a:t>
            </a:fld>
            <a:endParaRPr lang="en-US"/>
          </a:p>
        </p:txBody>
      </p:sp>
      <p:sp>
        <p:nvSpPr>
          <p:cNvPr id="4" name="Footer Placeholder 3">
            <a:extLst>
              <a:ext uri="{FF2B5EF4-FFF2-40B4-BE49-F238E27FC236}">
                <a16:creationId xmlns:a16="http://schemas.microsoft.com/office/drawing/2014/main" id="{AD44A163-7E6D-7957-DEE4-30924DF66D0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81B9B5-5225-9DD5-6121-E3403B8C7A7C}"/>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0EB542A-86CB-4BC5-9675-0ED2CDB32F89}" type="slidenum">
              <a:rPr lang="en-US" smtClean="0"/>
              <a:t>‹#›</a:t>
            </a:fld>
            <a:endParaRPr lang="en-US"/>
          </a:p>
        </p:txBody>
      </p:sp>
    </p:spTree>
    <p:extLst>
      <p:ext uri="{BB962C8B-B14F-4D97-AF65-F5344CB8AC3E}">
        <p14:creationId xmlns:p14="http://schemas.microsoft.com/office/powerpoint/2010/main" val="811690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usaid.gov/document/attachment-3-budget-template"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s://www.youtube.com/watch?v=g_DnQxiGErU" TargetMode="External"/><Relationship Id="rId2" Type="http://schemas.openxmlformats.org/officeDocument/2006/relationships/slide" Target="../slides/slide124.xml"/><Relationship Id="rId1" Type="http://schemas.openxmlformats.org/officeDocument/2006/relationships/notesMaster" Target="../notesMasters/notesMaster1.xml"/><Relationship Id="rId4" Type="http://schemas.openxmlformats.org/officeDocument/2006/relationships/hyperlink" Target="https://www.usaid.gov/partner-with-us/get-grant-or-contract/trainings-how-work-usaid" TargetMode="Externa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grants.gov/"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sam.gov/"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am.gov/content/hom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usaid.gov/sites/default/files/2023-03/2023_Gender%20Policy_508.pdf"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s://www.usaid.gov/sites/default/files/2022-12/USAID-Youth-in-Development-Policy-2022-Update-508.pdf"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state.gov/pepfar-five-year-strategy-2022/"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www.state.gov/wp-content/uploads/2023/02/PEPFAR-2023-Country-and-Regional-Operational-Plan.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smartdraw.com/developers/extensions/organizational-chart.htm"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1ba51306b3_2_40:notes"/>
          <p:cNvSpPr txBox="1">
            <a:spLocks noGrp="1"/>
          </p:cNvSpPr>
          <p:nvPr>
            <p:ph type="body" idx="1"/>
          </p:nvPr>
        </p:nvSpPr>
        <p:spPr>
          <a:xfrm>
            <a:off x="914400" y="3300412"/>
            <a:ext cx="7315200" cy="27003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#1</a:t>
            </a:r>
            <a:endParaRPr/>
          </a:p>
        </p:txBody>
      </p:sp>
      <p:sp>
        <p:nvSpPr>
          <p:cNvPr id="72" name="Google Shape;72;g11ba51306b3_2_4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2. /#1</a:t>
            </a:r>
            <a:endParaRPr lang="en-US"/>
          </a:p>
          <a:p>
            <a:pPr marL="0" lvl="0" indent="0" algn="l" rtl="0">
              <a:spcBef>
                <a:spcPts val="0"/>
              </a:spcBef>
              <a:spcAft>
                <a:spcPts val="0"/>
              </a:spcAft>
              <a:buNone/>
            </a:pPr>
            <a:endParaRPr/>
          </a:p>
        </p:txBody>
      </p:sp>
      <p:sp>
        <p:nvSpPr>
          <p:cNvPr id="483" name="Google Shape;48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1757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5.1.1/#35</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1" spc="0" dirty="0">
                <a:effectLst/>
                <a:latin typeface="Garamond" panose="02020404030301010803" pitchFamily="18" charset="0"/>
                <a:ea typeface="Garamond" panose="02020404030301010803" pitchFamily="18" charset="0"/>
                <a:cs typeface="Garamond" panose="02020404030301010803" pitchFamily="18" charset="0"/>
              </a:rPr>
              <a:t>Organizational Capacity and History of Performance </a:t>
            </a:r>
            <a:r>
              <a:rPr lang="en-US" sz="1800" spc="0" dirty="0">
                <a:effectLst/>
                <a:latin typeface="Garamond" panose="02020404030301010803" pitchFamily="18" charset="0"/>
                <a:ea typeface="Garamond" panose="02020404030301010803" pitchFamily="18" charset="0"/>
                <a:cs typeface="Garamond" panose="02020404030301010803" pitchFamily="18" charset="0"/>
              </a:rPr>
              <a:t>is usually the 3rd</a:t>
            </a:r>
            <a:r>
              <a:rPr lang="en-US" sz="1800" spc="1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most important section in proposals.</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0" spc="0"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This slide </a:t>
            </a:r>
            <a:r>
              <a:rPr lang="en-US" sz="1800" spc="0" dirty="0">
                <a:effectLst/>
                <a:latin typeface="Garamond" panose="02020404030301010803" pitchFamily="18" charset="0"/>
                <a:ea typeface="Garamond" panose="02020404030301010803" pitchFamily="18" charset="0"/>
                <a:cs typeface="Garamond" panose="02020404030301010803" pitchFamily="18" charset="0"/>
              </a:rPr>
              <a:t>provides</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guidance</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on</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what</a:t>
            </a:r>
            <a:r>
              <a:rPr lang="en-US" sz="1800" spc="-3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is</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usually</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required</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for</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these</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sections.</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This</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is where your organization can demonstrate clearly to USAID that you have implemented this type of work before and that you have achieved results.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Organizational capacity is where you can highlight results and give concrete examples of how you’ve been successful in the past in implementing projects that are of similar size and scope.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History of performance is another piece that USAID may ask for and it requires the organization to fill out a template (screenshot in the slide). Highlight that in Box 9 USAID is asking for a person’s name/contact information who is familiar with your work. USAID will contact that individual directly to ask about your performance on that project, so choose carefully!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a:p>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100</a:t>
            </a:fld>
            <a:endParaRPr lang="en-US"/>
          </a:p>
        </p:txBody>
      </p:sp>
    </p:spTree>
    <p:extLst>
      <p:ext uri="{BB962C8B-B14F-4D97-AF65-F5344CB8AC3E}">
        <p14:creationId xmlns:p14="http://schemas.microsoft.com/office/powerpoint/2010/main" val="29348307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5.1.1/#36</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200" dirty="0"/>
              <a:t>Briefly describe some areas that are typically referenced as cross-cutting issues that the proposal should address, as these topics should be considered and factored into your activities/interventions.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200" dirty="0"/>
              <a:t>Gender is usually a cross-cutting issue in most USAID programming as we know gender norms/traditions can impact activities.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200" dirty="0"/>
              <a:t>Youth is another example of a population that needs to be considered and addressed within the proposal. Ask the participants what other areas they have seen to be cross-cutting.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101</a:t>
            </a:fld>
            <a:endParaRPr lang="en-US"/>
          </a:p>
        </p:txBody>
      </p:sp>
    </p:spTree>
    <p:extLst>
      <p:ext uri="{BB962C8B-B14F-4D97-AF65-F5344CB8AC3E}">
        <p14:creationId xmlns:p14="http://schemas.microsoft.com/office/powerpoint/2010/main" val="25003576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5.1.1/#37</a:t>
            </a:r>
          </a:p>
          <a:p>
            <a:endParaRPr lang="en-US" dirty="0"/>
          </a:p>
        </p:txBody>
      </p:sp>
    </p:spTree>
    <p:extLst>
      <p:ext uri="{BB962C8B-B14F-4D97-AF65-F5344CB8AC3E}">
        <p14:creationId xmlns:p14="http://schemas.microsoft.com/office/powerpoint/2010/main" val="23650580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5.1.1/#38</a:t>
            </a:r>
          </a:p>
          <a:p>
            <a:pPr marL="158750" indent="0">
              <a:buNone/>
            </a:pPr>
            <a:endParaRPr lang="en-US" dirty="0"/>
          </a:p>
        </p:txBody>
      </p:sp>
    </p:spTree>
    <p:extLst>
      <p:ext uri="{BB962C8B-B14F-4D97-AF65-F5344CB8AC3E}">
        <p14:creationId xmlns:p14="http://schemas.microsoft.com/office/powerpoint/2010/main" val="9042546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5.1.1/#39</a:t>
            </a:r>
          </a:p>
          <a:p>
            <a:pPr marL="158750" indent="0">
              <a:buNone/>
            </a:pPr>
            <a:endParaRPr lang="en-US" dirty="0"/>
          </a:p>
        </p:txBody>
      </p:sp>
    </p:spTree>
    <p:extLst>
      <p:ext uri="{BB962C8B-B14F-4D97-AF65-F5344CB8AC3E}">
        <p14:creationId xmlns:p14="http://schemas.microsoft.com/office/powerpoint/2010/main" val="37198942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5.1.1/#40</a:t>
            </a:r>
          </a:p>
          <a:p>
            <a:pPr marL="158750" indent="0">
              <a:buNone/>
            </a:pPr>
            <a:endParaRPr lang="en-US" dirty="0"/>
          </a:p>
        </p:txBody>
      </p:sp>
    </p:spTree>
    <p:extLst>
      <p:ext uri="{BB962C8B-B14F-4D97-AF65-F5344CB8AC3E}">
        <p14:creationId xmlns:p14="http://schemas.microsoft.com/office/powerpoint/2010/main" val="27175252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5.1.2/#41</a:t>
            </a:r>
          </a:p>
          <a:p>
            <a:pPr marL="171450" marR="0" lvl="0" indent="-171450" algn="l" defTabSz="457200" rtl="0" eaLnBrk="1" fontAlgn="auto" latinLnBrk="0" hangingPunct="1">
              <a:lnSpc>
                <a:spcPct val="100000"/>
              </a:lnSpc>
              <a:spcBef>
                <a:spcPts val="0"/>
              </a:spcBef>
              <a:spcAft>
                <a:spcPts val="0"/>
              </a:spcAft>
              <a:buClrTx/>
              <a:buSzTx/>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The Cost Proposal is reviewed separately from the Technical Proposal and has two components:1) </a:t>
            </a:r>
            <a:r>
              <a:rPr lang="en-US" sz="1800" b="1" dirty="0">
                <a:effectLst/>
                <a:latin typeface="Garamond" panose="02020404030301010803" pitchFamily="18" charset="0"/>
                <a:ea typeface="Garamond" panose="02020404030301010803" pitchFamily="18" charset="0"/>
                <a:cs typeface="Garamond" panose="02020404030301010803" pitchFamily="18" charset="0"/>
              </a:rPr>
              <a:t>Budget </a:t>
            </a:r>
            <a:r>
              <a:rPr lang="en-US" sz="1800" dirty="0">
                <a:effectLst/>
                <a:latin typeface="Garamond" panose="02020404030301010803" pitchFamily="18" charset="0"/>
                <a:ea typeface="Garamond" panose="02020404030301010803" pitchFamily="18" charset="0"/>
                <a:cs typeface="Garamond" panose="02020404030301010803" pitchFamily="18" charset="0"/>
              </a:rPr>
              <a:t>and 2) </a:t>
            </a:r>
            <a:r>
              <a:rPr lang="en-US" sz="1800" b="1" dirty="0">
                <a:effectLst/>
                <a:latin typeface="Garamond" panose="02020404030301010803" pitchFamily="18" charset="0"/>
                <a:ea typeface="Garamond" panose="02020404030301010803" pitchFamily="18" charset="0"/>
                <a:cs typeface="Garamond" panose="02020404030301010803" pitchFamily="18" charset="0"/>
              </a:rPr>
              <a:t>Budget Notes </a:t>
            </a:r>
            <a:r>
              <a:rPr lang="en-US" sz="1800" dirty="0">
                <a:effectLst/>
                <a:latin typeface="Garamond" panose="02020404030301010803" pitchFamily="18" charset="0"/>
                <a:ea typeface="Garamond" panose="02020404030301010803" pitchFamily="18" charset="0"/>
                <a:cs typeface="Garamond" panose="02020404030301010803" pitchFamily="18" charset="0"/>
              </a:rPr>
              <a:t>which is a narrative explanation of the budget figures.</a:t>
            </a:r>
            <a:endParaRPr lang="en-US" sz="1100" b="1" dirty="0">
              <a:solidFill>
                <a:srgbClr val="4472C4"/>
              </a:solidFill>
              <a:effectLst/>
              <a:latin typeface="Garamond" panose="02020404030301010803" pitchFamily="18" charset="0"/>
              <a:ea typeface="Garamond" panose="02020404030301010803" pitchFamily="18" charset="0"/>
              <a:cs typeface="Times New Roman" panose="02020603050405020304" pitchFamily="18" charset="0"/>
            </a:endParaRPr>
          </a:p>
          <a:p>
            <a:pPr marL="171450" marR="0" lvl="0" indent="-171450" algn="l" defTabSz="457200" rtl="0" eaLnBrk="1" fontAlgn="auto" latinLnBrk="0" hangingPunct="1">
              <a:lnSpc>
                <a:spcPct val="100000"/>
              </a:lnSpc>
              <a:spcBef>
                <a:spcPts val="0"/>
              </a:spcBef>
              <a:spcAft>
                <a:spcPts val="0"/>
              </a:spcAft>
              <a:buClrTx/>
              <a:buSzTx/>
              <a:tabLst/>
              <a:defRPr/>
            </a:pPr>
            <a:endParaRPr lang="en-US" sz="1100" dirty="0"/>
          </a:p>
        </p:txBody>
      </p:sp>
      <p:sp>
        <p:nvSpPr>
          <p:cNvPr id="4" name="Slide Number Placeholder 3"/>
          <p:cNvSpPr>
            <a:spLocks noGrp="1"/>
          </p:cNvSpPr>
          <p:nvPr>
            <p:ph type="sldNum" sz="quarter" idx="10"/>
          </p:nvPr>
        </p:nvSpPr>
        <p:spPr/>
        <p:txBody>
          <a:bodyPr/>
          <a:lstStyle/>
          <a:p>
            <a:fld id="{FB924C8B-3F6F-41F9-AD20-81376E2FC5A8}" type="slidenum">
              <a:rPr lang="en-US" smtClean="0"/>
              <a:t>106</a:t>
            </a:fld>
            <a:endParaRPr lang="en-US"/>
          </a:p>
        </p:txBody>
      </p:sp>
    </p:spTree>
    <p:extLst>
      <p:ext uri="{BB962C8B-B14F-4D97-AF65-F5344CB8AC3E}">
        <p14:creationId xmlns:p14="http://schemas.microsoft.com/office/powerpoint/2010/main" val="36836470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5.1.2/#42</a:t>
            </a:r>
          </a:p>
          <a:p>
            <a:pPr marL="285750" marR="0" lvl="0" indent="-285750" algn="l" defTabSz="457200" rtl="0" eaLnBrk="1" fontAlgn="auto" latinLnBrk="0" hangingPunct="1">
              <a:lnSpc>
                <a:spcPct val="100000"/>
              </a:lnSpc>
              <a:spcBef>
                <a:spcPts val="0"/>
              </a:spcBef>
              <a:spcAft>
                <a:spcPts val="0"/>
              </a:spcAft>
              <a:buClrTx/>
              <a:buSzTx/>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The </a:t>
            </a:r>
            <a:r>
              <a:rPr lang="en-US" sz="1800" b="1" dirty="0">
                <a:effectLst/>
                <a:latin typeface="Garamond" panose="02020404030301010803" pitchFamily="18" charset="0"/>
                <a:ea typeface="Garamond" panose="02020404030301010803" pitchFamily="18" charset="0"/>
                <a:cs typeface="Garamond" panose="02020404030301010803" pitchFamily="18" charset="0"/>
              </a:rPr>
              <a:t>budget covers </a:t>
            </a:r>
            <a:r>
              <a:rPr lang="en-US" sz="1800" dirty="0">
                <a:effectLst/>
                <a:latin typeface="Garamond" panose="02020404030301010803" pitchFamily="18" charset="0"/>
                <a:ea typeface="Garamond" panose="02020404030301010803" pitchFamily="18" charset="0"/>
                <a:cs typeface="Garamond" panose="02020404030301010803" pitchFamily="18" charset="0"/>
              </a:rPr>
              <a:t>the</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Life</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of</a:t>
            </a:r>
            <a:r>
              <a:rPr lang="en-US" sz="1800" spc="-5" dirty="0">
                <a:effectLst/>
                <a:latin typeface="Garamond" panose="02020404030301010803" pitchFamily="18" charset="0"/>
                <a:ea typeface="Garamond" panose="02020404030301010803" pitchFamily="18" charset="0"/>
                <a:cs typeface="Garamond" panose="02020404030301010803" pitchFamily="18" charset="0"/>
              </a:rPr>
              <a:t> the </a:t>
            </a:r>
            <a:r>
              <a:rPr lang="en-US" sz="1800" dirty="0">
                <a:effectLst/>
                <a:latin typeface="Garamond" panose="02020404030301010803" pitchFamily="18" charset="0"/>
                <a:ea typeface="Garamond" panose="02020404030301010803" pitchFamily="18" charset="0"/>
                <a:cs typeface="Garamond" panose="02020404030301010803" pitchFamily="18" charset="0"/>
              </a:rPr>
              <a:t>Project and</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the template you use must include all </a:t>
            </a:r>
            <a:r>
              <a:rPr lang="en-US" sz="1800"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the details required in the </a:t>
            </a:r>
            <a:r>
              <a:rPr lang="en-US" sz="1800" u="sng"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proposal.</a:t>
            </a:r>
          </a:p>
          <a:p>
            <a:pPr marL="285750" marR="0" lvl="0" indent="-285750" algn="l" defTabSz="457200" rtl="0" eaLnBrk="1" fontAlgn="auto" latinLnBrk="0" hangingPunct="1">
              <a:lnSpc>
                <a:spcPct val="100000"/>
              </a:lnSpc>
              <a:spcBef>
                <a:spcPts val="0"/>
              </a:spcBef>
              <a:spcAft>
                <a:spcPts val="0"/>
              </a:spcAft>
              <a:buClrTx/>
              <a:buSzTx/>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Link to the budget template: </a:t>
            </a:r>
            <a:r>
              <a:rPr lang="en-US" sz="1800" u="sng" dirty="0">
                <a:solidFill>
                  <a:srgbClr val="0000FF"/>
                </a:solidFill>
                <a:effectLst/>
                <a:latin typeface="Garamond" panose="02020404030301010803" pitchFamily="18" charset="0"/>
                <a:ea typeface="Garamond" panose="02020404030301010803" pitchFamily="18" charset="0"/>
                <a:cs typeface="Garamond" panose="02020404030301010803" pitchFamily="18" charset="0"/>
                <a:hlinkClick r:id="rId3"/>
              </a:rPr>
              <a:t>https://www.usaid.gov/document/attachment-3-budget-template</a:t>
            </a:r>
            <a:endParaRPr lang="en-US" sz="1800" dirty="0">
              <a:effectLst/>
              <a:latin typeface="Garamond" panose="02020404030301010803" pitchFamily="18" charset="0"/>
              <a:ea typeface="Garamond" panose="02020404030301010803" pitchFamily="18" charset="0"/>
              <a:cs typeface="Garamond" panose="02020404030301010803" pitchFamily="18"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107</a:t>
            </a:fld>
            <a:endParaRPr lang="en-US"/>
          </a:p>
        </p:txBody>
      </p:sp>
    </p:spTree>
    <p:extLst>
      <p:ext uri="{BB962C8B-B14F-4D97-AF65-F5344CB8AC3E}">
        <p14:creationId xmlns:p14="http://schemas.microsoft.com/office/powerpoint/2010/main" val="30740996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5.1.2/#43</a:t>
            </a:r>
            <a:endParaRPr lang="en-US" sz="1100" dirty="0"/>
          </a:p>
        </p:txBody>
      </p:sp>
      <p:sp>
        <p:nvSpPr>
          <p:cNvPr id="4" name="Slide Number Placeholder 3"/>
          <p:cNvSpPr>
            <a:spLocks noGrp="1"/>
          </p:cNvSpPr>
          <p:nvPr>
            <p:ph type="sldNum" sz="quarter" idx="10"/>
          </p:nvPr>
        </p:nvSpPr>
        <p:spPr/>
        <p:txBody>
          <a:bodyPr/>
          <a:lstStyle/>
          <a:p>
            <a:fld id="{FB924C8B-3F6F-41F9-AD20-81376E2FC5A8}" type="slidenum">
              <a:rPr lang="en-US" smtClean="0"/>
              <a:t>108</a:t>
            </a:fld>
            <a:endParaRPr lang="en-US"/>
          </a:p>
        </p:txBody>
      </p:sp>
    </p:spTree>
    <p:extLst>
      <p:ext uri="{BB962C8B-B14F-4D97-AF65-F5344CB8AC3E}">
        <p14:creationId xmlns:p14="http://schemas.microsoft.com/office/powerpoint/2010/main" val="21318438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5.1.2/#44</a:t>
            </a:r>
          </a:p>
          <a:p>
            <a:pPr marL="158750" indent="0">
              <a:buNone/>
            </a:pPr>
            <a:endParaRPr lang="en-US" dirty="0"/>
          </a:p>
        </p:txBody>
      </p:sp>
    </p:spTree>
    <p:extLst>
      <p:ext uri="{BB962C8B-B14F-4D97-AF65-F5344CB8AC3E}">
        <p14:creationId xmlns:p14="http://schemas.microsoft.com/office/powerpoint/2010/main" val="299952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indent="0">
              <a:buNone/>
              <a:defRPr/>
            </a:pPr>
            <a:r>
              <a:rPr lang="en-US" sz="1100" b="1">
                <a:solidFill>
                  <a:srgbClr val="4472C4"/>
                </a:solidFill>
                <a:effectLst/>
                <a:latin typeface="Garamond"/>
                <a:ea typeface="Times New Roman" panose="02020603050405020304" pitchFamily="18" charset="0"/>
                <a:cs typeface="Times New Roman" panose="02020603050405020304" pitchFamily="18" charset="0"/>
              </a:rPr>
              <a:t>Slide M 2.0/#2</a:t>
            </a:r>
            <a:r>
              <a:rPr lang="en-US" b="1">
                <a:solidFill>
                  <a:srgbClr val="4472C4"/>
                </a:solidFill>
                <a:latin typeface="Garamond"/>
                <a:ea typeface="Times New Roman" panose="02020603050405020304" pitchFamily="18" charset="0"/>
                <a:cs typeface="Times New Roman" panose="02020603050405020304" pitchFamily="18" charset="0"/>
              </a:rPr>
              <a:t> </a:t>
            </a:r>
          </a:p>
          <a:p>
            <a:pPr marL="342900" marR="911225" lvl="0" indent="-342900" rtl="0">
              <a:lnSpc>
                <a:spcPct val="100000"/>
              </a:lnSpc>
              <a:spcBef>
                <a:spcPts val="1200"/>
              </a:spcBef>
              <a:spcAft>
                <a:spcPts val="0"/>
              </a:spcAft>
              <a:tabLst>
                <a:tab pos="863600" algn="l"/>
              </a:tabLst>
            </a:pPr>
            <a:r>
              <a:rPr lang="en-US" sz="1100" spc="-5">
                <a:effectLst/>
                <a:latin typeface="Garamond" panose="02020404030301010803" pitchFamily="18" charset="0"/>
                <a:ea typeface="Garamond" panose="02020404030301010803" pitchFamily="18" charset="0"/>
                <a:cs typeface="Garamond" panose="02020404030301010803" pitchFamily="18" charset="0"/>
              </a:rPr>
              <a:t>Conduct</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an</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online</a:t>
            </a:r>
            <a:r>
              <a:rPr lang="en-US" sz="1100" spc="-4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poll</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(in</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MS</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Teams,</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Zoom,</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etc.</a:t>
            </a:r>
            <a:r>
              <a:rPr lang="en-US" sz="1100" spc="-5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for</a:t>
            </a:r>
            <a:r>
              <a:rPr lang="en-US" sz="1100" spc="-4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virtual</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participants)</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or</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ask</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in-person</a:t>
            </a:r>
            <a:r>
              <a:rPr lang="en-US" sz="1100" spc="-4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participants to raise their hands to indicate which LIPs are attending the training:</a:t>
            </a:r>
          </a:p>
          <a:p>
            <a:pPr marL="742950" marR="0" lvl="1" indent="-285750">
              <a:spcBef>
                <a:spcPts val="585"/>
              </a:spcBef>
              <a:spcAft>
                <a:spcPts val="0"/>
              </a:spcAft>
              <a:buFont typeface="Courier New" panose="02070309020205020404" pitchFamily="49" charset="0"/>
              <a:buChar char="o"/>
              <a:tabLst>
                <a:tab pos="1320165" algn="l"/>
              </a:tabLst>
            </a:pPr>
            <a:r>
              <a:rPr lang="en-US" sz="1100" spc="0">
                <a:effectLst/>
                <a:latin typeface="Garamond" panose="02020404030301010803" pitchFamily="18" charset="0"/>
                <a:ea typeface="Courier New" panose="02070309020205020404" pitchFamily="49" charset="0"/>
                <a:cs typeface="Garamond" panose="02020404030301010803" pitchFamily="18" charset="0"/>
              </a:rPr>
              <a:t>Have</a:t>
            </a:r>
            <a:r>
              <a:rPr lang="en-US" sz="1100" spc="-3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been</a:t>
            </a:r>
            <a:r>
              <a:rPr lang="en-US" sz="1100" spc="-1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or</a:t>
            </a:r>
            <a:r>
              <a:rPr lang="en-US" sz="1100" spc="-1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are</a:t>
            </a:r>
            <a:r>
              <a:rPr lang="en-US" sz="1100" spc="-2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currently</a:t>
            </a:r>
            <a:r>
              <a:rPr lang="en-US" sz="1100" spc="-15">
                <a:effectLst/>
                <a:latin typeface="Garamond" panose="02020404030301010803" pitchFamily="18" charset="0"/>
                <a:ea typeface="Courier New" panose="02070309020205020404" pitchFamily="49" charset="0"/>
                <a:cs typeface="Garamond" panose="02020404030301010803" pitchFamily="18" charset="0"/>
              </a:rPr>
              <a:t> </a:t>
            </a:r>
            <a:r>
              <a:rPr lang="en-US" sz="1100" b="1" spc="0">
                <a:effectLst/>
                <a:latin typeface="Garamond" panose="02020404030301010803" pitchFamily="18" charset="0"/>
                <a:ea typeface="Courier New" panose="02070309020205020404" pitchFamily="49" charset="0"/>
                <a:cs typeface="Garamond" panose="02020404030301010803" pitchFamily="18" charset="0"/>
              </a:rPr>
              <a:t>prime</a:t>
            </a:r>
            <a:r>
              <a:rPr lang="en-US" sz="1100" b="1" spc="-30">
                <a:effectLst/>
                <a:latin typeface="Garamond" panose="02020404030301010803" pitchFamily="18" charset="0"/>
                <a:ea typeface="Courier New" panose="02070309020205020404" pitchFamily="49" charset="0"/>
                <a:cs typeface="Garamond" panose="02020404030301010803" pitchFamily="18" charset="0"/>
              </a:rPr>
              <a:t> </a:t>
            </a:r>
            <a:r>
              <a:rPr lang="en-US" sz="1100" b="1" spc="0">
                <a:effectLst/>
                <a:latin typeface="Garamond" panose="02020404030301010803" pitchFamily="18" charset="0"/>
                <a:ea typeface="Courier New" panose="02070309020205020404" pitchFamily="49" charset="0"/>
                <a:cs typeface="Garamond" panose="02020404030301010803" pitchFamily="18" charset="0"/>
              </a:rPr>
              <a:t>recipients</a:t>
            </a:r>
            <a:r>
              <a:rPr lang="en-US" sz="1100" b="1" spc="-1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of</a:t>
            </a:r>
            <a:r>
              <a:rPr lang="en-US" sz="1100" spc="-1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USG</a:t>
            </a:r>
            <a:r>
              <a:rPr lang="en-US" sz="1100" spc="-10">
                <a:effectLst/>
                <a:latin typeface="Garamond" panose="02020404030301010803" pitchFamily="18" charset="0"/>
                <a:ea typeface="Courier New" panose="02070309020205020404" pitchFamily="49" charset="0"/>
                <a:cs typeface="Garamond" panose="02020404030301010803" pitchFamily="18" charset="0"/>
              </a:rPr>
              <a:t> funding?</a:t>
            </a:r>
            <a:endParaRPr lang="en-US" sz="1100" spc="0">
              <a:effectLst/>
              <a:latin typeface="Garamond" panose="02020404030301010803" pitchFamily="18" charset="0"/>
              <a:ea typeface="Courier New" panose="02070309020205020404" pitchFamily="49" charset="0"/>
              <a:cs typeface="Garamond" panose="02020404030301010803" pitchFamily="18" charset="0"/>
            </a:endParaRPr>
          </a:p>
          <a:p>
            <a:pPr marL="742950" marR="910590" lvl="1" indent="-285750">
              <a:lnSpc>
                <a:spcPct val="96000"/>
              </a:lnSpc>
              <a:spcBef>
                <a:spcPts val="585"/>
              </a:spcBef>
              <a:spcAft>
                <a:spcPts val="0"/>
              </a:spcAft>
              <a:buFont typeface="Courier New" panose="02070309020205020404" pitchFamily="49" charset="0"/>
              <a:buChar char="o"/>
              <a:tabLst>
                <a:tab pos="1320800" algn="l"/>
              </a:tabLst>
            </a:pPr>
            <a:r>
              <a:rPr lang="en-US" sz="1100" spc="0">
                <a:effectLst/>
                <a:latin typeface="Garamond" panose="02020404030301010803" pitchFamily="18" charset="0"/>
                <a:ea typeface="Courier New" panose="02070309020205020404" pitchFamily="49" charset="0"/>
                <a:cs typeface="Garamond" panose="02020404030301010803" pitchFamily="18" charset="0"/>
              </a:rPr>
              <a:t>Have</a:t>
            </a:r>
            <a:r>
              <a:rPr lang="en-US" sz="1100" spc="-4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been</a:t>
            </a:r>
            <a:r>
              <a:rPr lang="en-US" sz="1100" spc="-4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or</a:t>
            </a:r>
            <a:r>
              <a:rPr lang="en-US" sz="1100" spc="-3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are</a:t>
            </a:r>
            <a:r>
              <a:rPr lang="en-US" sz="1100" spc="-4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currently</a:t>
            </a:r>
            <a:r>
              <a:rPr lang="en-US" sz="1100" spc="-35">
                <a:effectLst/>
                <a:latin typeface="Garamond" panose="02020404030301010803" pitchFamily="18" charset="0"/>
                <a:ea typeface="Courier New" panose="02070309020205020404" pitchFamily="49" charset="0"/>
                <a:cs typeface="Garamond" panose="02020404030301010803" pitchFamily="18" charset="0"/>
              </a:rPr>
              <a:t> </a:t>
            </a:r>
            <a:r>
              <a:rPr lang="en-US" sz="1100" b="1" spc="0">
                <a:effectLst/>
                <a:latin typeface="Garamond" panose="02020404030301010803" pitchFamily="18" charset="0"/>
                <a:ea typeface="Courier New" panose="02070309020205020404" pitchFamily="49" charset="0"/>
                <a:cs typeface="Garamond" panose="02020404030301010803" pitchFamily="18" charset="0"/>
              </a:rPr>
              <a:t>subrecipients</a:t>
            </a:r>
            <a:r>
              <a:rPr lang="en-US" sz="1100" b="1" spc="-4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of</a:t>
            </a:r>
            <a:r>
              <a:rPr lang="en-US" sz="1100" spc="-4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USG-funded</a:t>
            </a:r>
            <a:r>
              <a:rPr lang="en-US" sz="1100" spc="-4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awards</a:t>
            </a:r>
            <a:r>
              <a:rPr lang="en-US" sz="1100" spc="-3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(for</a:t>
            </a:r>
            <a:r>
              <a:rPr lang="en-US" sz="1100" spc="-4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instance,</a:t>
            </a:r>
            <a:r>
              <a:rPr lang="en-US" sz="1100" spc="-4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a</a:t>
            </a:r>
            <a:r>
              <a:rPr lang="en-US" sz="1100" spc="-4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project</a:t>
            </a:r>
            <a:r>
              <a:rPr lang="en-US" sz="1100" spc="-4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with an INGO as prime recipient)?</a:t>
            </a:r>
          </a:p>
          <a:p>
            <a:pPr marL="742950" marR="0" lvl="1" indent="-285750">
              <a:spcBef>
                <a:spcPts val="600"/>
              </a:spcBef>
              <a:spcAft>
                <a:spcPts val="0"/>
              </a:spcAft>
              <a:buFont typeface="Courier New" panose="02070309020205020404" pitchFamily="49" charset="0"/>
              <a:buChar char="o"/>
              <a:tabLst>
                <a:tab pos="1320165" algn="l"/>
              </a:tabLst>
            </a:pPr>
            <a:r>
              <a:rPr lang="en-US" sz="1100" spc="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Have</a:t>
            </a:r>
            <a:r>
              <a:rPr lang="en-US" sz="1100" spc="-3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 </a:t>
            </a:r>
            <a:r>
              <a:rPr lang="en-US" sz="1100" spc="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applied</a:t>
            </a:r>
            <a:r>
              <a:rPr lang="en-US" sz="1100" spc="-2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 </a:t>
            </a:r>
            <a:r>
              <a:rPr lang="en-US" sz="1100" spc="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directly</a:t>
            </a:r>
            <a:r>
              <a:rPr lang="en-US" sz="1100" spc="-15">
                <a:solidFill>
                  <a:srgbClr val="000000"/>
                </a:solidFill>
                <a:effectLst/>
                <a:latin typeface="Garamond" panose="02020404030301010803" pitchFamily="18" charset="0"/>
                <a:ea typeface="Courier New" panose="02070309020205020404" pitchFamily="49" charset="0"/>
                <a:cs typeface="Garamond" panose="02020404030301010803" pitchFamily="18" charset="0"/>
              </a:rPr>
              <a:t> </a:t>
            </a:r>
            <a:r>
              <a:rPr lang="en-US" sz="1100" spc="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for</a:t>
            </a:r>
            <a:r>
              <a:rPr lang="en-US" sz="1100" spc="-15">
                <a:solidFill>
                  <a:srgbClr val="000000"/>
                </a:solidFill>
                <a:effectLst/>
                <a:latin typeface="Garamond" panose="02020404030301010803" pitchFamily="18" charset="0"/>
                <a:ea typeface="Courier New" panose="02070309020205020404" pitchFamily="49" charset="0"/>
                <a:cs typeface="Garamond" panose="02020404030301010803" pitchFamily="18" charset="0"/>
              </a:rPr>
              <a:t> </a:t>
            </a:r>
            <a:r>
              <a:rPr lang="en-US" sz="1100" spc="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USG</a:t>
            </a:r>
            <a:r>
              <a:rPr lang="en-US" sz="1100" spc="-15">
                <a:solidFill>
                  <a:srgbClr val="000000"/>
                </a:solidFill>
                <a:effectLst/>
                <a:latin typeface="Garamond" panose="02020404030301010803" pitchFamily="18" charset="0"/>
                <a:ea typeface="Courier New" panose="02070309020205020404" pitchFamily="49" charset="0"/>
                <a:cs typeface="Garamond" panose="02020404030301010803" pitchFamily="18" charset="0"/>
              </a:rPr>
              <a:t> </a:t>
            </a:r>
            <a:r>
              <a:rPr lang="en-US" sz="1100" spc="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funding</a:t>
            </a:r>
            <a:r>
              <a:rPr lang="en-US" sz="1100" spc="-1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 </a:t>
            </a:r>
            <a:r>
              <a:rPr lang="en-US" sz="1100" spc="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via</a:t>
            </a:r>
            <a:r>
              <a:rPr lang="en-US" sz="1100" spc="-2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 </a:t>
            </a:r>
            <a:r>
              <a:rPr lang="en-US" sz="1100" spc="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a</a:t>
            </a:r>
            <a:r>
              <a:rPr lang="en-US" sz="1100" spc="-2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 </a:t>
            </a:r>
            <a:r>
              <a:rPr lang="en-US" sz="1100" spc="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competitive</a:t>
            </a:r>
            <a:r>
              <a:rPr lang="en-US" sz="1100" spc="-3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 </a:t>
            </a:r>
            <a:r>
              <a:rPr lang="en-US" sz="1100" spc="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procurement</a:t>
            </a:r>
            <a:r>
              <a:rPr lang="en-US" sz="1100" spc="-1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 process?</a:t>
            </a:r>
            <a:r>
              <a:rPr lang="en-US" sz="1100" spc="200">
                <a:solidFill>
                  <a:srgbClr val="000000"/>
                </a:solidFill>
                <a:effectLst/>
                <a:latin typeface="Garamond" panose="02020404030301010803" pitchFamily="18" charset="0"/>
                <a:ea typeface="Courier New" panose="02070309020205020404" pitchFamily="49" charset="0"/>
                <a:cs typeface="Garamond" panose="02020404030301010803" pitchFamily="18" charset="0"/>
              </a:rPr>
              <a:t> </a:t>
            </a:r>
            <a:endParaRPr lang="en-US" sz="1100" spc="0">
              <a:effectLst/>
              <a:latin typeface="Garamond" panose="02020404030301010803" pitchFamily="18" charset="0"/>
              <a:ea typeface="Courier New" panose="02070309020205020404" pitchFamily="49" charset="0"/>
              <a:cs typeface="Garamond" panose="02020404030301010803" pitchFamily="18" charset="0"/>
            </a:endParaRPr>
          </a:p>
          <a:p>
            <a:pPr marL="342900" marR="910590" lvl="0" indent="-342900" algn="just">
              <a:spcBef>
                <a:spcPts val="560"/>
              </a:spcBef>
              <a:spcAft>
                <a:spcPts val="0"/>
              </a:spcAft>
              <a:tabLst>
                <a:tab pos="862330" algn="l"/>
                <a:tab pos="863600" algn="l"/>
              </a:tabLst>
            </a:pPr>
            <a:r>
              <a:rPr lang="en-US" sz="1100" spc="-5">
                <a:effectLst/>
                <a:latin typeface="Garamond" panose="02020404030301010803" pitchFamily="18" charset="0"/>
                <a:ea typeface="Garamond" panose="02020404030301010803" pitchFamily="18" charset="0"/>
                <a:cs typeface="Garamond" panose="02020404030301010803" pitchFamily="18" charset="0"/>
              </a:rPr>
              <a:t>Ask participants what their impressions are of the current funding landscape for LIPs. Probe about whether</a:t>
            </a:r>
            <a:r>
              <a:rPr lang="en-US" sz="1100" spc="-2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they</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have</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noticed</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increased</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funding</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going</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to</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LIPs</a:t>
            </a:r>
            <a:r>
              <a:rPr lang="en-US" sz="1100" spc="-1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in</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their</a:t>
            </a:r>
            <a:r>
              <a:rPr lang="en-US" sz="1100" spc="-2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country,</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what</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LLD</a:t>
            </a:r>
            <a:r>
              <a:rPr lang="en-US" sz="1100" spc="-2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means</a:t>
            </a:r>
            <a:r>
              <a:rPr lang="en-US" sz="1100" spc="-3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to</a:t>
            </a:r>
            <a:r>
              <a:rPr lang="en-US" sz="1100" spc="-3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them and how it has been affecting them (if at all), and the extent to which they are familiar with USAID’s relatively new Local </a:t>
            </a:r>
            <a:r>
              <a:rPr lang="en-US" sz="11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Capacity Strengthening (LCS) Policy, the previous PEPFAR localization targets, and the USG LLD agenda. (The aim is simply to get a bit of a conversation going, set the stage for this training, get the participants engaged, and gauge their</a:t>
            </a:r>
            <a:r>
              <a:rPr lang="en-US" sz="1100" spc="-7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1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understanding</a:t>
            </a:r>
            <a:r>
              <a:rPr lang="en-US" sz="1100" spc="-6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1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of</a:t>
            </a:r>
            <a:r>
              <a:rPr lang="en-US" sz="1100" spc="-5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1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the</a:t>
            </a:r>
            <a:r>
              <a:rPr lang="en-US" sz="1100" spc="-6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1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current</a:t>
            </a:r>
            <a:r>
              <a:rPr lang="en-US" sz="1100" spc="-7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1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context</a:t>
            </a:r>
            <a:r>
              <a:rPr lang="en-US" sz="1100" spc="-5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1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of</a:t>
            </a:r>
            <a:r>
              <a:rPr lang="en-US" sz="1100" spc="-5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1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USG funding priorities.)</a:t>
            </a:r>
          </a:p>
          <a:p>
            <a:pPr marL="342900" marR="910590" lvl="0" indent="-342900" algn="just" defTabSz="914400" rtl="0" eaLnBrk="1" fontAlgn="auto" latinLnBrk="0" hangingPunct="1">
              <a:lnSpc>
                <a:spcPct val="100000"/>
              </a:lnSpc>
              <a:spcBef>
                <a:spcPts val="560"/>
              </a:spcBef>
              <a:spcAft>
                <a:spcPts val="0"/>
              </a:spcAft>
              <a:buClr>
                <a:srgbClr val="000000"/>
              </a:buClr>
              <a:buSzPts val="1100"/>
              <a:buFont typeface="Arial"/>
              <a:buChar char="●"/>
              <a:tabLst>
                <a:tab pos="862330" algn="l"/>
                <a:tab pos="863600" algn="l"/>
              </a:tabLst>
              <a:defRPr/>
            </a:pPr>
            <a:r>
              <a:rPr lang="en-US" sz="1800" spc="-5">
                <a:effectLst/>
                <a:latin typeface="Garamond" panose="02020404030301010803" pitchFamily="18" charset="0"/>
                <a:ea typeface="Garamond" panose="02020404030301010803" pitchFamily="18" charset="0"/>
                <a:cs typeface="Garamond" panose="02020404030301010803" pitchFamily="18" charset="0"/>
              </a:rPr>
              <a:t>In facilitating that conversation, use </a:t>
            </a:r>
            <a:r>
              <a:rPr lang="en-US" sz="1800" b="1" spc="-5">
                <a:solidFill>
                  <a:srgbClr val="4471C4"/>
                </a:solidFill>
                <a:effectLst/>
                <a:latin typeface="Garamond" panose="02020404030301010803" pitchFamily="18" charset="0"/>
                <a:ea typeface="Garamond" panose="02020404030301010803" pitchFamily="18" charset="0"/>
                <a:cs typeface="Garamond" panose="02020404030301010803" pitchFamily="18" charset="0"/>
              </a:rPr>
              <a:t>Slide M 2.1/#3 </a:t>
            </a:r>
            <a:r>
              <a:rPr lang="en-US" sz="1800" spc="-5">
                <a:effectLst/>
                <a:latin typeface="Garamond" panose="02020404030301010803" pitchFamily="18" charset="0"/>
                <a:ea typeface="Garamond" panose="02020404030301010803" pitchFamily="18" charset="0"/>
                <a:cs typeface="Garamond" panose="02020404030301010803" pitchFamily="18" charset="0"/>
              </a:rPr>
              <a:t>as a guide to offer complementary information on USG funding opportunities for LIPs, if needed depending on what points are raised in the plenary.</a:t>
            </a:r>
          </a:p>
          <a:p>
            <a:pPr marL="342900" marR="910590" lvl="0" indent="-342900" algn="just">
              <a:spcBef>
                <a:spcPts val="560"/>
              </a:spcBef>
              <a:spcAft>
                <a:spcPts val="0"/>
              </a:spcAft>
              <a:tabLst>
                <a:tab pos="862330" algn="l"/>
                <a:tab pos="863600" algn="l"/>
              </a:tabLst>
            </a:pPr>
            <a:endParaRPr lang="en-US" sz="1100" spc="-5">
              <a:effectLst/>
              <a:latin typeface="Garamond" panose="02020404030301010803" pitchFamily="18" charset="0"/>
              <a:ea typeface="Garamond" panose="02020404030301010803" pitchFamily="18" charset="0"/>
              <a:cs typeface="Garamond" panose="02020404030301010803" pitchFamily="18" charset="0"/>
            </a:endParaRPr>
          </a:p>
          <a:p>
            <a:pPr marL="158750" indent="0">
              <a:buNone/>
              <a:defRPr/>
            </a:pP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6414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5.1.2/#45</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This and the following slide are very important for participants to understand that the budget preparation phase is the only to ensure you include salary levels that will attract and retain staff. As t is important to understand the local salary market and use the budget available in the proposal to hire the skillset and experience you need. As a reference, please refer to local market salary surveys.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Ensure you include salary levels that will attract and retain staff.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Historically,</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local</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organizations</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have</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been</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paid</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less</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than</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INGOs.</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110</a:t>
            </a:fld>
            <a:endParaRPr lang="en-US"/>
          </a:p>
        </p:txBody>
      </p:sp>
    </p:spTree>
    <p:extLst>
      <p:ext uri="{BB962C8B-B14F-4D97-AF65-F5344CB8AC3E}">
        <p14:creationId xmlns:p14="http://schemas.microsoft.com/office/powerpoint/2010/main" val="40009136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5.1.2/#46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200" dirty="0">
                <a:effectLst/>
                <a:latin typeface="Garamond" panose="02020404030301010803" pitchFamily="18" charset="0"/>
                <a:ea typeface="Garamond" panose="02020404030301010803" pitchFamily="18" charset="0"/>
                <a:cs typeface="Garamond" panose="02020404030301010803" pitchFamily="18" charset="0"/>
              </a:rPr>
              <a:t>As</a:t>
            </a:r>
            <a:r>
              <a:rPr lang="en-US" sz="1200" spc="-70" dirty="0">
                <a:effectLst/>
                <a:latin typeface="Garamond" panose="02020404030301010803" pitchFamily="18" charset="0"/>
                <a:ea typeface="Garamond" panose="02020404030301010803" pitchFamily="18" charset="0"/>
                <a:cs typeface="Garamond" panose="02020404030301010803" pitchFamily="18" charset="0"/>
              </a:rPr>
              <a:t> </a:t>
            </a:r>
            <a:r>
              <a:rPr lang="en-US" sz="1200" dirty="0">
                <a:effectLst/>
                <a:latin typeface="Garamond" panose="02020404030301010803" pitchFamily="18" charset="0"/>
                <a:ea typeface="Garamond" panose="02020404030301010803" pitchFamily="18" charset="0"/>
                <a:cs typeface="Garamond" panose="02020404030301010803" pitchFamily="18" charset="0"/>
              </a:rPr>
              <a:t>USAID’s</a:t>
            </a:r>
            <a:r>
              <a:rPr lang="en-US" sz="1200" spc="-65" dirty="0">
                <a:effectLst/>
                <a:latin typeface="Garamond" panose="02020404030301010803" pitchFamily="18" charset="0"/>
                <a:ea typeface="Garamond" panose="02020404030301010803" pitchFamily="18" charset="0"/>
                <a:cs typeface="Garamond" panose="02020404030301010803" pitchFamily="18" charset="0"/>
              </a:rPr>
              <a:t> </a:t>
            </a:r>
            <a:r>
              <a:rPr lang="en-US" sz="1200" dirty="0">
                <a:effectLst/>
                <a:latin typeface="Garamond" panose="02020404030301010803" pitchFamily="18" charset="0"/>
                <a:ea typeface="Garamond" panose="02020404030301010803" pitchFamily="18" charset="0"/>
                <a:cs typeface="Garamond" panose="02020404030301010803" pitchFamily="18" charset="0"/>
              </a:rPr>
              <a:t>Localization</a:t>
            </a:r>
            <a:r>
              <a:rPr lang="en-US" sz="1200" spc="-70" dirty="0">
                <a:effectLst/>
                <a:latin typeface="Garamond" panose="02020404030301010803" pitchFamily="18" charset="0"/>
                <a:ea typeface="Garamond" panose="02020404030301010803" pitchFamily="18" charset="0"/>
                <a:cs typeface="Garamond" panose="02020404030301010803" pitchFamily="18" charset="0"/>
              </a:rPr>
              <a:t> </a:t>
            </a:r>
            <a:r>
              <a:rPr lang="en-US" sz="1200" dirty="0">
                <a:effectLst/>
                <a:latin typeface="Garamond" panose="02020404030301010803" pitchFamily="18" charset="0"/>
                <a:ea typeface="Garamond" panose="02020404030301010803" pitchFamily="18" charset="0"/>
                <a:cs typeface="Garamond" panose="02020404030301010803" pitchFamily="18" charset="0"/>
              </a:rPr>
              <a:t>Strategy is successfully implemented,</a:t>
            </a:r>
            <a:r>
              <a:rPr lang="en-US" sz="1200" spc="-5" dirty="0">
                <a:effectLst/>
                <a:latin typeface="Garamond" panose="02020404030301010803" pitchFamily="18" charset="0"/>
                <a:ea typeface="Garamond" panose="02020404030301010803" pitchFamily="18" charset="0"/>
                <a:cs typeface="Garamond" panose="02020404030301010803" pitchFamily="18" charset="0"/>
              </a:rPr>
              <a:t> </a:t>
            </a:r>
            <a:r>
              <a:rPr lang="en-US" sz="1200" dirty="0">
                <a:effectLst/>
                <a:latin typeface="Garamond" panose="02020404030301010803" pitchFamily="18" charset="0"/>
                <a:ea typeface="Garamond" panose="02020404030301010803" pitchFamily="18" charset="0"/>
                <a:cs typeface="Garamond" panose="02020404030301010803" pitchFamily="18" charset="0"/>
              </a:rPr>
              <a:t>many people who have worked with INGOs are willing</a:t>
            </a:r>
            <a:r>
              <a:rPr lang="en-US" sz="1200" spc="-5" dirty="0">
                <a:effectLst/>
                <a:latin typeface="Garamond" panose="02020404030301010803" pitchFamily="18" charset="0"/>
                <a:ea typeface="Garamond" panose="02020404030301010803" pitchFamily="18" charset="0"/>
                <a:cs typeface="Garamond" panose="02020404030301010803" pitchFamily="18" charset="0"/>
              </a:rPr>
              <a:t> </a:t>
            </a:r>
            <a:r>
              <a:rPr lang="en-US" sz="1200" dirty="0">
                <a:effectLst/>
                <a:latin typeface="Garamond" panose="02020404030301010803" pitchFamily="18" charset="0"/>
                <a:ea typeface="Garamond" panose="02020404030301010803" pitchFamily="18" charset="0"/>
                <a:cs typeface="Garamond" panose="02020404030301010803" pitchFamily="18" charset="0"/>
              </a:rPr>
              <a:t>to accept jobs with a local organization because of the low salary.</a:t>
            </a:r>
            <a:r>
              <a:rPr lang="en-US" sz="1200" spc="200" dirty="0">
                <a:effectLst/>
                <a:latin typeface="Garamond" panose="02020404030301010803" pitchFamily="18" charset="0"/>
                <a:ea typeface="Garamond" panose="02020404030301010803" pitchFamily="18" charset="0"/>
                <a:cs typeface="Garamond" panose="02020404030301010803" pitchFamily="18"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200" dirty="0">
                <a:effectLst/>
                <a:latin typeface="Garamond" panose="02020404030301010803" pitchFamily="18" charset="0"/>
                <a:ea typeface="Garamond" panose="02020404030301010803" pitchFamily="18" charset="0"/>
                <a:cs typeface="Garamond" panose="02020404030301010803" pitchFamily="18" charset="0"/>
              </a:rPr>
              <a:t>It is important to understand the local salary market and use </a:t>
            </a:r>
            <a:r>
              <a:rPr lang="en-US" sz="1200"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the budget available in the proposal to hire the skillset and experience you need.</a:t>
            </a:r>
            <a:r>
              <a:rPr lang="en-US" sz="1200" spc="400"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endParaRPr lang="en-US" sz="1200" dirty="0">
              <a:effectLst/>
              <a:latin typeface="Garamond" panose="02020404030301010803" pitchFamily="18" charset="0"/>
              <a:ea typeface="Garamond" panose="02020404030301010803" pitchFamily="18" charset="0"/>
              <a:cs typeface="Garamond" panose="02020404030301010803"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111</a:t>
            </a:fld>
            <a:endParaRPr lang="en-US"/>
          </a:p>
        </p:txBody>
      </p:sp>
    </p:spTree>
    <p:extLst>
      <p:ext uri="{BB962C8B-B14F-4D97-AF65-F5344CB8AC3E}">
        <p14:creationId xmlns:p14="http://schemas.microsoft.com/office/powerpoint/2010/main" val="8780116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5.1.2/#47</a:t>
            </a:r>
            <a:endParaRPr lang="en-US" dirty="0">
              <a:solidFill>
                <a:schemeClr val="tx1"/>
              </a:solidFill>
              <a:latin typeface="Source Sans Pro" panose="020B0503030403020204" pitchFamily="34" charset="0"/>
              <a:ea typeface="Source Sans Pro" panose="020B0503030403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dirty="0">
                <a:solidFill>
                  <a:schemeClr val="tx1"/>
                </a:solidFill>
                <a:latin typeface="Source Sans Pro" panose="020B0503030403020204" pitchFamily="34" charset="0"/>
                <a:ea typeface="Source Sans Pro" panose="020B0503030403020204" pitchFamily="34" charset="0"/>
              </a:rPr>
              <a:t>There are two types of indirect costs: 1) 10% De Minimis; and 2) Negotiated Indirect Cost Rate Agreement (NICRA). Alternatively, a project can include all costs for implementing the award as direct costs.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dirty="0">
                <a:solidFill>
                  <a:schemeClr val="tx1"/>
                </a:solidFill>
                <a:latin typeface="Source Sans Pro" panose="020B0503030403020204" pitchFamily="34" charset="0"/>
                <a:ea typeface="Source Sans Pro" panose="020B0503030403020204" pitchFamily="34" charset="0"/>
              </a:rPr>
              <a:t>As of September 2023, 2 CFR 200.414(f) states that organizations can charge a 10%  de minimis rate of modified total direct costs. It is anticipated that USAID will use the 10% de minimis as of October 2024.  The de minimis should be calculated appropriately for each fiscal year.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dirty="0">
                <a:solidFill>
                  <a:schemeClr val="tx1"/>
                </a:solidFill>
                <a:latin typeface="Source Sans Pro" panose="020B0503030403020204" pitchFamily="34" charset="0"/>
                <a:ea typeface="Source Sans Pro" panose="020B0503030403020204" pitchFamily="34" charset="0"/>
              </a:rPr>
              <a:t>The Modified total direct costs include all direct salaries and wages, applicable fringe benefits, materials and supplies, services, travel, and up to the first $25,000 of each subaward (regardless of the period of performance of the subaward). The 10% de minimis rate for modified total direct costs can only be elected under an award by a non-profit organization that has never held an indirect cost rate agreement.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dirty="0">
                <a:solidFill>
                  <a:schemeClr val="tx1"/>
                </a:solidFill>
                <a:latin typeface="Source Sans Pro" panose="020B0503030403020204" pitchFamily="34" charset="0"/>
                <a:ea typeface="Source Sans Pro" panose="020B0503030403020204" pitchFamily="34" charset="0"/>
              </a:rPr>
              <a:t>The organization must include the 10% de minimis amount in its application and maintain documentation of costs included in its modified total direct costs. It must be used consistently across all USG awards. It is allowable for use indefinitely.</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dirty="0">
                <a:solidFill>
                  <a:schemeClr val="tx1"/>
                </a:solidFill>
                <a:latin typeface="Source Sans Pro" panose="020B0503030403020204" pitchFamily="34" charset="0"/>
                <a:ea typeface="Source Sans Pro" panose="020B0503030403020204" pitchFamily="34" charset="0"/>
              </a:rPr>
              <a:t>Administrative and clerical salaries should normally be treated as indirect costs (finance and administrative costs). In contrast, administrative and clerical salaries that can be identified specifically with a final cost objective, (i.e. award), should be charged as a direct cost.</a:t>
            </a:r>
          </a:p>
        </p:txBody>
      </p:sp>
    </p:spTree>
    <p:extLst>
      <p:ext uri="{BB962C8B-B14F-4D97-AF65-F5344CB8AC3E}">
        <p14:creationId xmlns:p14="http://schemas.microsoft.com/office/powerpoint/2010/main" val="42636995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5.1.2/#48</a:t>
            </a:r>
            <a:endParaRPr lang="en-US" dirty="0">
              <a:solidFill>
                <a:schemeClr val="tx1"/>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32027777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5.1.2/#49</a:t>
            </a:r>
            <a:endParaRPr lang="en-US" dirty="0">
              <a:solidFill>
                <a:schemeClr val="tx1"/>
              </a:solidFill>
              <a:latin typeface="Source Sans Pro" panose="020B0503030403020204" pitchFamily="34" charset="0"/>
              <a:ea typeface="Source Sans Pro" panose="020B0503030403020204" pitchFamily="34" charset="0"/>
            </a:endParaRPr>
          </a:p>
          <a:p>
            <a:pPr marL="158750" indent="0">
              <a:buNone/>
            </a:pPr>
            <a:endParaRPr lang="en-US" dirty="0"/>
          </a:p>
        </p:txBody>
      </p:sp>
    </p:spTree>
    <p:extLst>
      <p:ext uri="{BB962C8B-B14F-4D97-AF65-F5344CB8AC3E}">
        <p14:creationId xmlns:p14="http://schemas.microsoft.com/office/powerpoint/2010/main" val="28754655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5.1.2/#50</a:t>
            </a:r>
            <a:endParaRPr lang="en-US" dirty="0">
              <a:solidFill>
                <a:schemeClr val="tx1"/>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102604534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5.1.2/#51</a:t>
            </a:r>
            <a:endParaRPr lang="en-US" dirty="0">
              <a:solidFill>
                <a:schemeClr val="tx1"/>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39019428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5.1.2/#52</a:t>
            </a:r>
            <a:endParaRPr lang="en-US" dirty="0">
              <a:solidFill>
                <a:schemeClr val="tx1"/>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30323636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5.1.2/#53</a:t>
            </a:r>
            <a:endParaRPr lang="en-US" dirty="0">
              <a:solidFill>
                <a:schemeClr val="tx1"/>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90373559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5.1.2/#54</a:t>
            </a:r>
            <a:endParaRPr lang="en-US" dirty="0">
              <a:solidFill>
                <a:schemeClr val="tx1"/>
              </a:solidFill>
              <a:latin typeface="Source Sans Pro" panose="020B0503030403020204" pitchFamily="34" charset="0"/>
              <a:ea typeface="Source Sans Pro" panose="020B0503030403020204" pitchFamily="34" charset="0"/>
            </a:endParaRPr>
          </a:p>
          <a:p>
            <a:pPr marL="158750" indent="0">
              <a:buNone/>
            </a:pPr>
            <a:endParaRPr lang="en-US" dirty="0"/>
          </a:p>
        </p:txBody>
      </p:sp>
    </p:spTree>
    <p:extLst>
      <p:ext uri="{BB962C8B-B14F-4D97-AF65-F5344CB8AC3E}">
        <p14:creationId xmlns:p14="http://schemas.microsoft.com/office/powerpoint/2010/main" val="60691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2.1/#3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spc="-5">
                <a:effectLst/>
                <a:latin typeface="Garamond" panose="02020404030301010803" pitchFamily="18" charset="0"/>
                <a:ea typeface="Garamond" panose="02020404030301010803" pitchFamily="18" charset="0"/>
                <a:cs typeface="Garamond" panose="02020404030301010803" pitchFamily="18" charset="0"/>
              </a:rPr>
              <a:t>Point out that participants may hear many different terms that are related and generally refer to the same basic concepts: Business Development, Resource Mobilization, Fundraising, Proposal Development,</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etc.</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Ask</a:t>
            </a:r>
            <a:r>
              <a:rPr lang="en-US" sz="1800" b="1" spc="-30">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for</a:t>
            </a:r>
            <a:r>
              <a:rPr lang="en-US" sz="1800" b="1" spc="-25">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a</a:t>
            </a:r>
            <a:r>
              <a:rPr lang="en-US" sz="1800" b="1" spc="-45">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few</a:t>
            </a:r>
            <a:r>
              <a:rPr lang="en-US" sz="1800" b="1" spc="-30">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volunteers</a:t>
            </a:r>
            <a:r>
              <a:rPr lang="en-US" sz="1800" b="1" spc="-35">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to</a:t>
            </a:r>
            <a:r>
              <a:rPr lang="en-US" sz="1800" b="1" spc="-25">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share</a:t>
            </a:r>
            <a:r>
              <a:rPr lang="en-US" sz="1800" b="1" spc="-30">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their</a:t>
            </a:r>
            <a:r>
              <a:rPr lang="en-US" sz="1800" b="1" spc="-25">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thoughts</a:t>
            </a:r>
            <a:r>
              <a:rPr lang="en-US" sz="1800" b="1" spc="-35">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on</a:t>
            </a:r>
            <a:r>
              <a:rPr lang="en-US" sz="1800" b="1" spc="-30">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how</a:t>
            </a:r>
            <a:r>
              <a:rPr lang="en-US" sz="1800" b="1" spc="-30">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to</a:t>
            </a:r>
            <a:r>
              <a:rPr lang="en-US" sz="1800" b="1" spc="-25">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define</a:t>
            </a:r>
            <a:r>
              <a:rPr lang="en-US" sz="1800" b="1" spc="-30">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these</a:t>
            </a:r>
            <a:r>
              <a:rPr lang="en-US" sz="1800" b="1" spc="-30">
                <a:effectLst/>
                <a:latin typeface="Garamond" panose="02020404030301010803" pitchFamily="18" charset="0"/>
                <a:ea typeface="Garamond" panose="02020404030301010803" pitchFamily="18" charset="0"/>
                <a:cs typeface="Garamond" panose="02020404030301010803" pitchFamily="18" charset="0"/>
              </a:rPr>
              <a:t> </a:t>
            </a:r>
            <a:r>
              <a:rPr lang="en-US" sz="1800" b="1" spc="-5">
                <a:effectLst/>
                <a:latin typeface="Garamond" panose="02020404030301010803" pitchFamily="18" charset="0"/>
                <a:ea typeface="Garamond" panose="02020404030301010803" pitchFamily="18" charset="0"/>
                <a:cs typeface="Garamond" panose="02020404030301010803" pitchFamily="18" charset="0"/>
              </a:rPr>
              <a:t>terms </a:t>
            </a:r>
            <a:r>
              <a:rPr lang="en-US" sz="1800" b="1" spc="-5">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and what the slight differences might be.</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a:effectLst/>
                <a:latin typeface="Garamond" panose="02020404030301010803" pitchFamily="18" charset="0"/>
                <a:ea typeface="Garamond" panose="02020404030301010803" pitchFamily="18" charset="0"/>
                <a:cs typeface="Garamond" panose="02020404030301010803" pitchFamily="18" charset="0"/>
              </a:rPr>
              <a:t>In</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responding,</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you</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can</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point</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out</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that</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BD,</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resource</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mobilization</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and</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fundraising</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generally</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refer</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to</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the same thing. Proceed to present </a:t>
            </a:r>
            <a:r>
              <a:rPr lang="en-US" sz="1800" b="1">
                <a:solidFill>
                  <a:srgbClr val="4471C4"/>
                </a:solidFill>
                <a:effectLst/>
                <a:latin typeface="Garamond" panose="02020404030301010803" pitchFamily="18" charset="0"/>
                <a:ea typeface="Garamond" panose="02020404030301010803" pitchFamily="18" charset="0"/>
                <a:cs typeface="Garamond" panose="02020404030301010803" pitchFamily="18" charset="0"/>
              </a:rPr>
              <a:t>Slide M 2.1/#4</a:t>
            </a:r>
            <a:r>
              <a:rPr lang="en-US" sz="1800">
                <a:effectLst/>
                <a:latin typeface="Garamond" panose="02020404030301010803" pitchFamily="18" charset="0"/>
                <a:ea typeface="Garamond" panose="02020404030301010803" pitchFamily="18" charset="0"/>
                <a:cs typeface="Garamond" panose="02020404030301010803" pitchFamily="18" charset="0"/>
              </a:rPr>
              <a:t>, which explains the definition of BD. </a:t>
            </a:r>
            <a:endParaRPr lang="en-US" sz="1800" spc="-5">
              <a:effectLst/>
              <a:latin typeface="Garamond" panose="02020404030301010803" pitchFamily="18" charset="0"/>
              <a:ea typeface="Garamond" panose="02020404030301010803" pitchFamily="18" charset="0"/>
              <a:cs typeface="Garamond" panose="02020404030301010803"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175875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5.1.2/#55</a:t>
            </a:r>
            <a:endParaRPr lang="en-US" dirty="0">
              <a:solidFill>
                <a:schemeClr val="tx1"/>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1690520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5.1.2/#56</a:t>
            </a:r>
            <a:endParaRPr lang="en-GB"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228600" algn="just"/>
            <a:r>
              <a:rPr lang="en-GB" sz="1800" dirty="0">
                <a:effectLst/>
                <a:latin typeface="Source Sans Pro" panose="020B0503030403020204" pitchFamily="34" charset="0"/>
                <a:ea typeface="Times New Roman" panose="02020603050405020304" pitchFamily="18" charset="0"/>
                <a:cs typeface="Gill Sans" panose="020B0502020104020203" pitchFamily="34" charset="-79"/>
              </a:rPr>
              <a:t>Facilitator’s note: Propose a 15-minute practical exercise to calculate de minimis. ample: The RFA has been released by USAID, and your team is finalizing the cost proposal for the application; the project cycle is 4 years, with total direct costs estimated at $5,058,634. It’s your first application to a USAID RFA, and you want to propose 10% de minimis. The estimated cost for your equipment is $59,190; the office rental cost for the 4 years is $82, 757, and the total estimated cost of the total portion of your subcontractors who exceed $ 25,000, is $ 2,156,026.</a:t>
            </a: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Wingdings" pitchFamily="2" charset="2"/>
              <a:buChar char=""/>
            </a:pPr>
            <a:r>
              <a:rPr lang="en-GB" sz="1800" dirty="0">
                <a:effectLst/>
                <a:latin typeface="Source Sans Pro" panose="020B0503030403020204" pitchFamily="34" charset="0"/>
                <a:ea typeface="Times New Roman" panose="02020603050405020304" pitchFamily="18" charset="0"/>
                <a:cs typeface="Gill Sans" panose="020B0502020104020203" pitchFamily="34" charset="-79"/>
              </a:rPr>
              <a:t>Exercise 1: Calculate the total cost of excluded items. </a:t>
            </a: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Wingdings" pitchFamily="2" charset="2"/>
              <a:buChar char=""/>
            </a:pPr>
            <a:r>
              <a:rPr lang="en-GB" sz="1800" dirty="0">
                <a:effectLst/>
                <a:latin typeface="Source Sans Pro" panose="020B0503030403020204" pitchFamily="34" charset="0"/>
                <a:ea typeface="Times New Roman" panose="02020603050405020304" pitchFamily="18" charset="0"/>
                <a:cs typeface="Gill Sans" panose="020B0502020104020203" pitchFamily="34" charset="-79"/>
              </a:rPr>
              <a:t>Exercise 2: Calculate the Modified Total Direct cost (MTDC).</a:t>
            </a: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Wingdings" pitchFamily="2" charset="2"/>
              <a:buChar char=""/>
            </a:pPr>
            <a:r>
              <a:rPr lang="en-GB" sz="1800" dirty="0">
                <a:effectLst/>
                <a:latin typeface="Source Sans Pro" panose="020B0503030403020204" pitchFamily="34" charset="0"/>
                <a:ea typeface="Times New Roman" panose="02020603050405020304" pitchFamily="18" charset="0"/>
                <a:cs typeface="Gill Sans" panose="020B0502020104020203" pitchFamily="34" charset="-79"/>
              </a:rPr>
              <a:t>Exercise 3: Calculate the estimated total amount of 10% de minimis for your application. </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6382882-C7C8-1548-8CC9-74E412880E47}" type="slidenum">
              <a:rPr lang="en-US" smtClean="0"/>
              <a:t>121</a:t>
            </a:fld>
            <a:endParaRPr lang="en-US"/>
          </a:p>
        </p:txBody>
      </p:sp>
    </p:spTree>
    <p:extLst>
      <p:ext uri="{BB962C8B-B14F-4D97-AF65-F5344CB8AC3E}">
        <p14:creationId xmlns:p14="http://schemas.microsoft.com/office/powerpoint/2010/main" val="22300138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Wingdings" panose="05000000000000000000" pitchFamily="2" charset="2"/>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5.1.2/#57</a:t>
            </a:r>
            <a:endParaRPr lang="en-US" dirty="0">
              <a:solidFill>
                <a:schemeClr val="tx1"/>
              </a:solidFill>
              <a:latin typeface="Source Sans Pro" panose="020B0503030403020204" pitchFamily="34" charset="0"/>
              <a:ea typeface="Source Sans Pro" panose="020B0503030403020204" pitchFamily="34" charset="0"/>
            </a:endParaRPr>
          </a:p>
          <a:p>
            <a:pPr marL="457200" indent="-298450">
              <a:buFont typeface="Wingdings" panose="05000000000000000000" pitchFamily="2" charset="2"/>
              <a:buChar char="§"/>
            </a:pPr>
            <a:r>
              <a:rPr lang="en-US" dirty="0">
                <a:solidFill>
                  <a:schemeClr val="tx1"/>
                </a:solidFill>
                <a:latin typeface="Source Sans Pro" panose="020B0503030403020204" pitchFamily="34" charset="0"/>
                <a:ea typeface="Source Sans Pro" panose="020B0503030403020204" pitchFamily="34" charset="0"/>
              </a:rPr>
              <a:t>Source: chrome-extension://</a:t>
            </a:r>
            <a:r>
              <a:rPr lang="en-US" dirty="0" err="1">
                <a:solidFill>
                  <a:schemeClr val="tx1"/>
                </a:solidFill>
                <a:latin typeface="Source Sans Pro" panose="020B0503030403020204" pitchFamily="34" charset="0"/>
                <a:ea typeface="Source Sans Pro" panose="020B0503030403020204" pitchFamily="34" charset="0"/>
              </a:rPr>
              <a:t>efaidnbmnnnibpcajpcglclefindmkaj</a:t>
            </a:r>
            <a:r>
              <a:rPr lang="en-US" dirty="0">
                <a:solidFill>
                  <a:schemeClr val="tx1"/>
                </a:solidFill>
                <a:latin typeface="Source Sans Pro" panose="020B0503030403020204" pitchFamily="34" charset="0"/>
                <a:ea typeface="Source Sans Pro" panose="020B0503030403020204" pitchFamily="34" charset="0"/>
              </a:rPr>
              <a:t>/https://www.usaid.gov/sites/default/files/2022-05/India_RFIP_DeMinimisRateIndirectCosts.pdf</a:t>
            </a:r>
          </a:p>
          <a:p>
            <a:endParaRPr lang="en-US" dirty="0"/>
          </a:p>
        </p:txBody>
      </p:sp>
    </p:spTree>
    <p:extLst>
      <p:ext uri="{BB962C8B-B14F-4D97-AF65-F5344CB8AC3E}">
        <p14:creationId xmlns:p14="http://schemas.microsoft.com/office/powerpoint/2010/main" val="12861909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5.1.2/#58</a:t>
            </a:r>
            <a:endParaRPr lang="en-US" sz="1100" dirty="0"/>
          </a:p>
        </p:txBody>
      </p:sp>
    </p:spTree>
    <p:extLst>
      <p:ext uri="{BB962C8B-B14F-4D97-AF65-F5344CB8AC3E}">
        <p14:creationId xmlns:p14="http://schemas.microsoft.com/office/powerpoint/2010/main" val="40208409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5.1.2/#59</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A</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NICRA</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is</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a</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document</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published</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to</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reflect</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an</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estimate</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of</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indirect</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cost</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rate</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negotiated between the USG government and a Grantee/Contractor’s organization which reflects indirect costs (facilities and administrative costs) and fringe benefits expenses incurred by the organization.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The key to applying for a NICRA is to invest in accounting systems so you can demonstrate your direct and indirect costs. The NICRA is covered in an annual audit. There are other resources available for this topic: </a:t>
            </a:r>
            <a:r>
              <a:rPr lang="en-US" sz="1800" u="sng" dirty="0">
                <a:solidFill>
                  <a:srgbClr val="0000FF"/>
                </a:solidFill>
                <a:effectLst/>
                <a:latin typeface="Garamond" panose="02020404030301010803" pitchFamily="18" charset="0"/>
                <a:ea typeface="Garamond" panose="02020404030301010803" pitchFamily="18" charset="0"/>
                <a:cs typeface="Garamond" panose="02020404030301010803" pitchFamily="18" charset="0"/>
                <a:hlinkClick r:id="rId3"/>
              </a:rPr>
              <a:t>https://www.youtube.com/watch?v=g_DnQxiGErU</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and </a:t>
            </a:r>
            <a:r>
              <a:rPr lang="en-US" sz="1800" u="sng" dirty="0">
                <a:solidFill>
                  <a:srgbClr val="0000FF"/>
                </a:solidFill>
                <a:effectLst/>
                <a:latin typeface="Garamond" panose="02020404030301010803" pitchFamily="18" charset="0"/>
                <a:ea typeface="Garamond" panose="02020404030301010803" pitchFamily="18" charset="0"/>
                <a:cs typeface="Garamond" panose="02020404030301010803" pitchFamily="18" charset="0"/>
                <a:hlinkClick r:id="rId4"/>
              </a:rPr>
              <a:t>https://www.usaid.gov/partner-with-us/get-grant-or-contract/trainings-how-work-usaid</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endParaRPr lang="en-US" sz="1800" dirty="0">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100" dirty="0"/>
          </a:p>
        </p:txBody>
      </p:sp>
    </p:spTree>
    <p:extLst>
      <p:ext uri="{BB962C8B-B14F-4D97-AF65-F5344CB8AC3E}">
        <p14:creationId xmlns:p14="http://schemas.microsoft.com/office/powerpoint/2010/main" val="23389117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5.1.2/#60</a:t>
            </a:r>
            <a:endParaRPr lang="en-US"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Source Sans Pro" panose="020B0503030403020204" pitchFamily="34" charset="0"/>
                <a:ea typeface="Times New Roman" panose="02020603050405020304" pitchFamily="18" charset="0"/>
                <a:cs typeface="Gill Sans" panose="020B0502020104020203" pitchFamily="34" charset="-79"/>
              </a:rPr>
              <a:t>Generally, the cost is not eligible if it is not mentioned in the NOFO.</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Many proposals require Cost Share or “matching” resources provided to the activity</a:t>
            </a:r>
            <a:r>
              <a:rPr lang="en-US" sz="1800" spc="-1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and</a:t>
            </a:r>
            <a:r>
              <a:rPr lang="en-US" sz="1800" spc="-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included</a:t>
            </a:r>
            <a:r>
              <a:rPr lang="en-US" sz="1800" spc="-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in</a:t>
            </a:r>
            <a:r>
              <a:rPr lang="en-US" sz="1800" spc="-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the</a:t>
            </a:r>
            <a:r>
              <a:rPr lang="en-US" sz="1800" spc="-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budget.</a:t>
            </a:r>
            <a:r>
              <a:rPr lang="en-US" sz="1800" spc="2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This is</a:t>
            </a:r>
            <a:r>
              <a:rPr lang="en-US" sz="1800" spc="-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an</a:t>
            </a:r>
            <a:r>
              <a:rPr lang="en-US" sz="1800" spc="-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appealing</a:t>
            </a:r>
            <a:r>
              <a:rPr lang="en-US" sz="1800" spc="-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element</a:t>
            </a:r>
            <a:r>
              <a:rPr lang="en-US" sz="1800" spc="-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to</a:t>
            </a:r>
            <a:r>
              <a:rPr lang="en-US" sz="1800" spc="-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USAID</a:t>
            </a:r>
            <a:r>
              <a:rPr lang="en-US" sz="1800" spc="-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and</a:t>
            </a:r>
            <a:r>
              <a:rPr lang="en-US" sz="1800" spc="-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needs to be</a:t>
            </a:r>
            <a:r>
              <a:rPr lang="en-US" sz="1800" spc="-1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well</a:t>
            </a:r>
            <a:r>
              <a:rPr lang="en-US" sz="1800" spc="-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planned. Only</a:t>
            </a:r>
            <a:r>
              <a:rPr lang="en-US" sz="1800" spc="-2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non-USG</a:t>
            </a:r>
            <a:r>
              <a:rPr lang="en-US" sz="1800" spc="-2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funds</a:t>
            </a:r>
            <a:r>
              <a:rPr lang="en-US" sz="1800" spc="-2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or</a:t>
            </a:r>
            <a:r>
              <a:rPr lang="en-US" sz="1800" spc="-2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in-kind</a:t>
            </a:r>
            <a:r>
              <a:rPr lang="en-US" sz="1800" spc="-2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items</a:t>
            </a:r>
            <a:r>
              <a:rPr lang="en-US" sz="1800" spc="-2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not</a:t>
            </a:r>
            <a:r>
              <a:rPr lang="en-US" sz="1800" spc="-2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donated</a:t>
            </a:r>
            <a:r>
              <a:rPr lang="en-US" sz="1800" spc="-2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by</a:t>
            </a:r>
            <a:r>
              <a:rPr lang="en-US" sz="1800" spc="-3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USG</a:t>
            </a:r>
            <a:r>
              <a:rPr lang="en-US" sz="1800" spc="-2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count</a:t>
            </a:r>
            <a:r>
              <a:rPr lang="en-US" sz="1800" spc="-2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towards</a:t>
            </a:r>
            <a:r>
              <a:rPr lang="en-US" sz="1800" spc="-2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cost</a:t>
            </a:r>
            <a:r>
              <a:rPr lang="en-US" sz="1800" spc="-2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share.</a:t>
            </a:r>
            <a:r>
              <a:rPr lang="en-US" sz="1800" spc="-2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Many</a:t>
            </a:r>
            <a:r>
              <a:rPr lang="en-US" sz="1800" spc="-25"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organizations over promise on cost share or do not create the required accounting systems to capture this information.</a:t>
            </a:r>
            <a:r>
              <a:rPr lang="en-US" sz="1800" spc="400" dirty="0">
                <a:solidFill>
                  <a:srgbClr val="202720"/>
                </a:solidFill>
                <a:effectLst/>
                <a:latin typeface="Garamond" panose="02020404030301010803" pitchFamily="18" charset="0"/>
                <a:ea typeface="Garamond" panose="02020404030301010803" pitchFamily="18" charset="0"/>
                <a:cs typeface="Garamond" panose="02020404030301010803" pitchFamily="18" charset="0"/>
              </a:rPr>
              <a:t> </a:t>
            </a:r>
            <a:endParaRPr lang="en-GB"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49083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5.1.2/#61</a:t>
            </a:r>
            <a:endParaRPr lang="en-US" sz="1100" dirty="0"/>
          </a:p>
        </p:txBody>
      </p:sp>
    </p:spTree>
    <p:extLst>
      <p:ext uri="{BB962C8B-B14F-4D97-AF65-F5344CB8AC3E}">
        <p14:creationId xmlns:p14="http://schemas.microsoft.com/office/powerpoint/2010/main" val="37284765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5.1.2/#62</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1" dirty="0">
                <a:effectLst/>
                <a:latin typeface="Garamond" panose="02020404030301010803" pitchFamily="18" charset="0"/>
                <a:ea typeface="Garamond" panose="02020404030301010803" pitchFamily="18" charset="0"/>
                <a:cs typeface="Garamond" panose="02020404030301010803" pitchFamily="18" charset="0"/>
              </a:rPr>
              <a:t>The</a:t>
            </a:r>
            <a:r>
              <a:rPr lang="en-US" sz="1800" b="1" spc="-45"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Budget</a:t>
            </a:r>
            <a:r>
              <a:rPr lang="en-US" sz="1800" b="1" spc="-50"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Narrative</a:t>
            </a:r>
            <a:r>
              <a:rPr lang="en-US" sz="1800" b="1"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mut</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mirror</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the</a:t>
            </a:r>
            <a:r>
              <a:rPr lang="en-US" sz="1800" spc="-5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outline</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of</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budget</a:t>
            </a:r>
            <a:r>
              <a:rPr lang="en-US" sz="1800" spc="-5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spreadsheet</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and</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provide sufficient</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descriptions</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and</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justifications</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for</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each</a:t>
            </a:r>
            <a:r>
              <a:rPr lang="en-US" sz="1800" spc="-3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line</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item.</a:t>
            </a:r>
            <a:r>
              <a:rPr lang="en-US" sz="1800" spc="18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Remind</a:t>
            </a:r>
            <a:r>
              <a:rPr lang="en-US" sz="1800" spc="-6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participants</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that</a:t>
            </a:r>
            <a:r>
              <a:rPr lang="en-US" sz="1800" spc="-6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the</a:t>
            </a:r>
            <a:r>
              <a:rPr lang="en-US" sz="1800" spc="-5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budget</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is</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reviewed separately from the technical proposal and the reviewers will need sufficient background information to justify the cost.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127</a:t>
            </a:fld>
            <a:endParaRPr lang="en-US"/>
          </a:p>
        </p:txBody>
      </p:sp>
    </p:spTree>
    <p:extLst>
      <p:ext uri="{BB962C8B-B14F-4D97-AF65-F5344CB8AC3E}">
        <p14:creationId xmlns:p14="http://schemas.microsoft.com/office/powerpoint/2010/main" val="22585181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5.1.2/#63</a:t>
            </a: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128</a:t>
            </a:fld>
            <a:endParaRPr lang="en-US"/>
          </a:p>
        </p:txBody>
      </p:sp>
    </p:spTree>
    <p:extLst>
      <p:ext uri="{BB962C8B-B14F-4D97-AF65-F5344CB8AC3E}">
        <p14:creationId xmlns:p14="http://schemas.microsoft.com/office/powerpoint/2010/main" val="258338629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5.2/#64</a:t>
            </a:r>
            <a:endParaRPr lang="en-US"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085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2.1/#4</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b="1">
                <a:effectLst/>
                <a:latin typeface="Garamond" panose="02020404030301010803" pitchFamily="18" charset="0"/>
                <a:ea typeface="Garamond" panose="02020404030301010803" pitchFamily="18" charset="0"/>
                <a:cs typeface="Garamond" panose="02020404030301010803" pitchFamily="18" charset="0"/>
              </a:rPr>
              <a:t>BD supports organizations to maintain and grow their presence and impact in addressing critical challenges. It is also critical to</a:t>
            </a:r>
            <a:r>
              <a:rPr lang="en-US" sz="1800" b="1" spc="200">
                <a:effectLst/>
                <a:latin typeface="Garamond" panose="02020404030301010803" pitchFamily="18" charset="0"/>
                <a:ea typeface="Garamond" panose="02020404030301010803" pitchFamily="18" charset="0"/>
                <a:cs typeface="Garamond" panose="02020404030301010803" pitchFamily="18" charset="0"/>
              </a:rPr>
              <a:t> </a:t>
            </a:r>
            <a:r>
              <a:rPr lang="en-US" sz="1800" b="1">
                <a:effectLst/>
                <a:latin typeface="Garamond" panose="02020404030301010803" pitchFamily="18" charset="0"/>
                <a:ea typeface="Garamond" panose="02020404030301010803" pitchFamily="18" charset="0"/>
                <a:cs typeface="Garamond" panose="02020404030301010803" pitchFamily="18" charset="0"/>
              </a:rPr>
              <a:t>USAID and other USG funding agencies for program development and implementation, as the proposal process helps donor agencies identify strong implementing partners.</a:t>
            </a:r>
            <a:endParaRPr lang="en-US" sz="1800">
              <a:effectLst/>
              <a:latin typeface="Garamond" panose="02020404030301010803" pitchFamily="18" charset="0"/>
              <a:ea typeface="Garamond" panose="02020404030301010803" pitchFamily="18" charset="0"/>
              <a:cs typeface="Garamond" panose="02020404030301010803" pitchFamily="18" charset="0"/>
            </a:endParaRPr>
          </a:p>
          <a:p>
            <a:r>
              <a:rPr lang="en-US" sz="1800">
                <a:effectLst/>
                <a:latin typeface="Garamond" panose="02020404030301010803" pitchFamily="18" charset="0"/>
                <a:ea typeface="Garamond" panose="02020404030301010803" pitchFamily="18" charset="0"/>
                <a:cs typeface="Garamond" panose="02020404030301010803" pitchFamily="18" charset="0"/>
              </a:rPr>
              <a:t>Then point out that proposal development is certainly related to BD, yet it is less broad. </a:t>
            </a:r>
            <a:r>
              <a:rPr lang="en-US" sz="1800" b="1">
                <a:effectLst/>
                <a:latin typeface="Garamond" panose="02020404030301010803" pitchFamily="18" charset="0"/>
                <a:ea typeface="Garamond" panose="02020404030301010803" pitchFamily="18" charset="0"/>
                <a:cs typeface="Garamond" panose="02020404030301010803" pitchFamily="18" charset="0"/>
              </a:rPr>
              <a:t>It is a BD method, among other methods. </a:t>
            </a:r>
          </a:p>
          <a:p>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07283148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5.2/#65</a:t>
            </a:r>
            <a:endParaRPr lang="en-US" sz="1100" dirty="0"/>
          </a:p>
        </p:txBody>
      </p:sp>
    </p:spTree>
    <p:extLst>
      <p:ext uri="{BB962C8B-B14F-4D97-AF65-F5344CB8AC3E}">
        <p14:creationId xmlns:p14="http://schemas.microsoft.com/office/powerpoint/2010/main" val="28966499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5.2/#66</a:t>
            </a:r>
            <a:endParaRPr lang="en-US" dirty="0"/>
          </a:p>
          <a:p>
            <a:pPr marL="457200" indent="-298450"/>
            <a:r>
              <a:rPr lang="en-US" dirty="0"/>
              <a:t>Ask the participants what experience they have had in reviewing a proposal against the requirements.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Some writers will cut past phrases from the NOFO into the outline to mirror elements and ensure they have covered the scope.</a:t>
            </a:r>
          </a:p>
          <a:p>
            <a:pPr marL="457200" indent="-298450"/>
            <a:endParaRPr lang="en-US" dirty="0"/>
          </a:p>
        </p:txBody>
      </p:sp>
    </p:spTree>
    <p:extLst>
      <p:ext uri="{BB962C8B-B14F-4D97-AF65-F5344CB8AC3E}">
        <p14:creationId xmlns:p14="http://schemas.microsoft.com/office/powerpoint/2010/main" val="3826326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5.2/#67</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It is very important to create a checklist of what is required and have two reviewers ensure all elements are included.</a:t>
            </a:r>
            <a:r>
              <a:rPr lang="en-US" sz="1800" spc="20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If you do not meet the compliance criteria you will be eliminated from the selection process.</a:t>
            </a:r>
          </a:p>
        </p:txBody>
      </p:sp>
    </p:spTree>
    <p:extLst>
      <p:ext uri="{BB962C8B-B14F-4D97-AF65-F5344CB8AC3E}">
        <p14:creationId xmlns:p14="http://schemas.microsoft.com/office/powerpoint/2010/main" val="6722143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5.3/#68</a:t>
            </a:r>
          </a:p>
          <a:p>
            <a:pPr marL="342900" marR="0" lvl="0" indent="-342900" algn="just" rtl="0">
              <a:spcBef>
                <a:spcPts val="1195"/>
              </a:spcBef>
              <a:spcAft>
                <a:spcPts val="0"/>
              </a:spcAft>
              <a:buSzPts val="1000"/>
              <a:tabLst>
                <a:tab pos="862330" algn="l"/>
              </a:tabLst>
            </a:pPr>
            <a:r>
              <a:rPr lang="en-US" sz="1800" spc="0" dirty="0">
                <a:effectLst/>
                <a:latin typeface="Garamond" panose="02020404030301010803" pitchFamily="18" charset="0"/>
                <a:ea typeface="Garamond" panose="02020404030301010803" pitchFamily="18" charset="0"/>
                <a:cs typeface="Garamond" panose="02020404030301010803" pitchFamily="18" charset="0"/>
              </a:rPr>
              <a:t>Divide</a:t>
            </a:r>
            <a:r>
              <a:rPr lang="en-US" sz="1800" spc="-3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participants</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into</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spc="-10" dirty="0">
                <a:effectLst/>
                <a:latin typeface="Garamond" panose="02020404030301010803" pitchFamily="18" charset="0"/>
                <a:ea typeface="Garamond" panose="02020404030301010803" pitchFamily="18" charset="0"/>
                <a:cs typeface="Garamond" panose="02020404030301010803" pitchFamily="18" charset="0"/>
              </a:rPr>
              <a:t>groups.</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a:p>
            <a:pPr marL="342900" marR="914400" lvl="0" indent="-342900" algn="just">
              <a:spcBef>
                <a:spcPts val="600"/>
              </a:spcBef>
              <a:spcAft>
                <a:spcPts val="0"/>
              </a:spcAft>
              <a:buSzPts val="1100"/>
              <a:tabLst>
                <a:tab pos="862330" algn="l"/>
                <a:tab pos="863600" algn="l"/>
              </a:tabLst>
            </a:pPr>
            <a:r>
              <a:rPr lang="en-US" sz="1800" spc="-5" dirty="0">
                <a:effectLst/>
                <a:latin typeface="Garamond" panose="02020404030301010803" pitchFamily="18" charset="0"/>
                <a:ea typeface="Garamond" panose="02020404030301010803" pitchFamily="18" charset="0"/>
                <a:cs typeface="Garamond" panose="02020404030301010803" pitchFamily="18" charset="0"/>
              </a:rPr>
              <a:t>Assign half of them the task of identifying the different points in the proposal development process when an internal review (by independent reviewers, not on the proposal team) should take place.</a:t>
            </a:r>
          </a:p>
          <a:p>
            <a:pPr marL="342900" marR="913765" lvl="0" indent="-342900" algn="just">
              <a:lnSpc>
                <a:spcPct val="100000"/>
              </a:lnSpc>
              <a:spcBef>
                <a:spcPts val="600"/>
              </a:spcBef>
              <a:spcAft>
                <a:spcPts val="0"/>
              </a:spcAft>
              <a:buSzPts val="1100"/>
              <a:tabLst>
                <a:tab pos="862330" algn="l"/>
                <a:tab pos="863600" algn="l"/>
              </a:tabLst>
            </a:pPr>
            <a:r>
              <a:rPr lang="en-US" sz="1800" spc="-5" dirty="0">
                <a:effectLst/>
                <a:latin typeface="Garamond" panose="02020404030301010803" pitchFamily="18" charset="0"/>
                <a:ea typeface="Garamond" panose="02020404030301010803" pitchFamily="18" charset="0"/>
                <a:cs typeface="Garamond" panose="02020404030301010803" pitchFamily="18" charset="0"/>
              </a:rPr>
              <a:t>Assign the other half the task of identifying the different components/aspects of the proposal that should be reviewed (by independent specialized reviewers, not on the proposal team).</a:t>
            </a:r>
          </a:p>
          <a:p>
            <a:pPr marL="342900" marR="913765" lvl="0" indent="-342900" algn="just">
              <a:spcBef>
                <a:spcPts val="580"/>
              </a:spcBef>
              <a:spcAft>
                <a:spcPts val="0"/>
              </a:spcAft>
              <a:tabLst>
                <a:tab pos="862330" algn="l"/>
                <a:tab pos="863600" algn="l"/>
              </a:tabLst>
            </a:pPr>
            <a:r>
              <a:rPr lang="en-US" sz="1800" spc="0" dirty="0">
                <a:effectLst/>
                <a:latin typeface="Garamond" panose="02020404030301010803" pitchFamily="18" charset="0"/>
                <a:ea typeface="Garamond" panose="02020404030301010803" pitchFamily="18" charset="0"/>
                <a:cs typeface="Garamond" panose="02020404030301010803" pitchFamily="18" charset="0"/>
              </a:rPr>
              <a:t>Have the groups debrief in plenary. Some groups will be tackling the same question, so ask each subsequent one to ONLY add ideas that weren’t already mentioned by groups that presented before </a:t>
            </a:r>
            <a:r>
              <a:rPr lang="en-US" sz="1800" spc="-10" dirty="0">
                <a:effectLst/>
                <a:latin typeface="Garamond" panose="02020404030301010803" pitchFamily="18" charset="0"/>
                <a:ea typeface="Garamond" panose="02020404030301010803" pitchFamily="18" charset="0"/>
                <a:cs typeface="Garamond" panose="02020404030301010803" pitchFamily="18" charset="0"/>
              </a:rPr>
              <a:t>them.</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a:p>
            <a:pPr marL="342900" marR="0" lvl="0" indent="-342900" algn="just">
              <a:lnSpc>
                <a:spcPts val="1235"/>
              </a:lnSpc>
              <a:spcBef>
                <a:spcPts val="600"/>
              </a:spcBef>
              <a:spcAft>
                <a:spcPts val="0"/>
              </a:spcAft>
              <a:tabLst>
                <a:tab pos="862965" algn="l"/>
              </a:tabLst>
            </a:pPr>
            <a:r>
              <a:rPr lang="en-US" sz="1800" spc="0" dirty="0">
                <a:effectLst/>
                <a:latin typeface="Garamond" panose="02020404030301010803" pitchFamily="18" charset="0"/>
                <a:ea typeface="Garamond" panose="02020404030301010803" pitchFamily="18" charset="0"/>
                <a:cs typeface="Garamond" panose="02020404030301010803" pitchFamily="18" charset="0"/>
              </a:rPr>
              <a:t>Then</a:t>
            </a:r>
            <a:r>
              <a:rPr lang="en-US" sz="1800" spc="-3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present</a:t>
            </a:r>
            <a:r>
              <a:rPr lang="en-US" sz="1800" spc="-25" dirty="0">
                <a:effectLst/>
                <a:latin typeface="Garamond" panose="02020404030301010803" pitchFamily="18" charset="0"/>
                <a:ea typeface="Garamond" panose="02020404030301010803" pitchFamily="18" charset="0"/>
                <a:cs typeface="Garamond" panose="02020404030301010803" pitchFamily="18" charset="0"/>
              </a:rPr>
              <a:t> this and the following slide </a:t>
            </a:r>
            <a:r>
              <a:rPr lang="en-US" sz="1800" spc="0" dirty="0">
                <a:effectLst/>
                <a:latin typeface="Garamond" panose="02020404030301010803" pitchFamily="18" charset="0"/>
                <a:ea typeface="Garamond" panose="02020404030301010803" pitchFamily="18" charset="0"/>
                <a:cs typeface="Garamond" panose="02020404030301010803" pitchFamily="18" charset="0"/>
              </a:rPr>
              <a:t>to</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check/validate</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their</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ideas</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and</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recap</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what</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is</a:t>
            </a:r>
            <a:r>
              <a:rPr lang="en-US" sz="1800" spc="-10" dirty="0">
                <a:effectLst/>
                <a:latin typeface="Garamond" panose="02020404030301010803" pitchFamily="18" charset="0"/>
                <a:ea typeface="Garamond" panose="02020404030301010803" pitchFamily="18" charset="0"/>
                <a:cs typeface="Garamond" panose="02020404030301010803" pitchFamily="18" charset="0"/>
              </a:rPr>
              <a:t> recommended.</a:t>
            </a:r>
          </a:p>
          <a:p>
            <a:pPr marL="342900" marR="0" lvl="0" indent="-342900" algn="just">
              <a:lnSpc>
                <a:spcPts val="1235"/>
              </a:lnSpc>
              <a:spcBef>
                <a:spcPts val="600"/>
              </a:spcBef>
              <a:spcAft>
                <a:spcPts val="0"/>
              </a:spcAft>
              <a:tabLst>
                <a:tab pos="862965" algn="l"/>
              </a:tabLst>
            </a:pPr>
            <a:r>
              <a:rPr lang="en-US" sz="1800" spc="-10" dirty="0">
                <a:effectLst/>
                <a:latin typeface="Garamond" panose="02020404030301010803" pitchFamily="18" charset="0"/>
                <a:ea typeface="Garamond" panose="02020404030301010803" pitchFamily="18" charset="0"/>
                <a:cs typeface="Garamond" panose="02020404030301010803" pitchFamily="18" charset="0"/>
              </a:rPr>
              <a:t>Stress that </a:t>
            </a:r>
            <a:r>
              <a:rPr lang="en-US" sz="1100" b="1" spc="0" dirty="0">
                <a:effectLst/>
                <a:latin typeface="Garamond" panose="02020404030301010803" pitchFamily="18" charset="0"/>
                <a:ea typeface="Garamond" panose="02020404030301010803" pitchFamily="18" charset="0"/>
                <a:cs typeface="Garamond" panose="02020404030301010803" pitchFamily="18" charset="0"/>
              </a:rPr>
              <a:t>p</a:t>
            </a:r>
            <a:r>
              <a:rPr lang="en-US" sz="1100" b="1" spc="0" dirty="0">
                <a:effectLst/>
                <a:latin typeface="Garamond" panose="02020404030301010803" pitchFamily="18" charset="0"/>
                <a:ea typeface="Symbol" panose="05050102010706020507" pitchFamily="18" charset="2"/>
                <a:cs typeface="Symbol" panose="05050102010706020507" pitchFamily="18" charset="2"/>
              </a:rPr>
              <a:t>eriodic</a:t>
            </a:r>
            <a:r>
              <a:rPr lang="en-US" sz="1100" b="1" spc="-45"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reviews</a:t>
            </a:r>
            <a:r>
              <a:rPr lang="en-US" sz="1100" b="1" spc="-20"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of</a:t>
            </a:r>
            <a:r>
              <a:rPr lang="en-US" sz="1100" b="1" spc="-20"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the</a:t>
            </a:r>
            <a:r>
              <a:rPr lang="en-US" sz="1100" b="1" spc="-25"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technical</a:t>
            </a:r>
            <a:r>
              <a:rPr lang="en-US" sz="1100" b="1" spc="-20"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and</a:t>
            </a:r>
            <a:r>
              <a:rPr lang="en-US" sz="1100" b="1" spc="-15"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cost</a:t>
            </a:r>
            <a:r>
              <a:rPr lang="en-US" sz="1100" b="1" spc="-15"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applications</a:t>
            </a:r>
            <a:r>
              <a:rPr lang="en-US" sz="1100" b="1" spc="-20"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are</a:t>
            </a:r>
            <a:r>
              <a:rPr lang="en-US" sz="1100" b="1" spc="-15" dirty="0">
                <a:effectLst/>
                <a:latin typeface="Garamond" panose="02020404030301010803" pitchFamily="18" charset="0"/>
                <a:ea typeface="Symbol" panose="05050102010706020507" pitchFamily="18" charset="2"/>
                <a:cs typeface="Symbol" panose="05050102010706020507" pitchFamily="18" charset="2"/>
              </a:rPr>
              <a:t> </a:t>
            </a:r>
            <a:r>
              <a:rPr lang="en-US" sz="1100" b="1" spc="-10" dirty="0">
                <a:effectLst/>
                <a:latin typeface="Garamond" panose="02020404030301010803" pitchFamily="18" charset="0"/>
                <a:ea typeface="Symbol" panose="05050102010706020507" pitchFamily="18" charset="2"/>
                <a:cs typeface="Symbol" panose="05050102010706020507" pitchFamily="18" charset="2"/>
              </a:rPr>
              <a:t>critical, and i</a:t>
            </a:r>
            <a:r>
              <a:rPr lang="en-US" sz="1100" b="1" spc="0" dirty="0">
                <a:effectLst/>
                <a:latin typeface="Garamond" panose="02020404030301010803" pitchFamily="18" charset="0"/>
                <a:ea typeface="Symbol" panose="05050102010706020507" pitchFamily="18" charset="2"/>
                <a:cs typeface="Symbol" panose="05050102010706020507" pitchFamily="18" charset="2"/>
              </a:rPr>
              <a:t>f</a:t>
            </a:r>
            <a:r>
              <a:rPr lang="en-US" sz="1100" b="1" spc="90"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possible,</a:t>
            </a:r>
            <a:r>
              <a:rPr lang="en-US" sz="1100" b="1" spc="85"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engage</a:t>
            </a:r>
            <a:r>
              <a:rPr lang="en-US" sz="1100" b="1" spc="85"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staff</a:t>
            </a:r>
            <a:r>
              <a:rPr lang="en-US" sz="1100" b="1" spc="80"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not</a:t>
            </a:r>
            <a:r>
              <a:rPr lang="en-US" sz="1100" b="1" spc="90"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working</a:t>
            </a:r>
            <a:r>
              <a:rPr lang="en-US" sz="1100" b="1" spc="90"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on</a:t>
            </a:r>
            <a:r>
              <a:rPr lang="en-US" sz="1100" b="1" spc="75"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the</a:t>
            </a:r>
            <a:r>
              <a:rPr lang="en-US" sz="1100" b="1" spc="85"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proposal</a:t>
            </a:r>
            <a:r>
              <a:rPr lang="en-US" sz="1100" b="1" spc="85"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to</a:t>
            </a:r>
            <a:r>
              <a:rPr lang="en-US" sz="1100" b="1" spc="90"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review</a:t>
            </a:r>
            <a:r>
              <a:rPr lang="en-US" sz="1100" b="1" spc="85"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and</a:t>
            </a:r>
            <a:r>
              <a:rPr lang="en-US" sz="1100" b="1" spc="95"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provide</a:t>
            </a:r>
            <a:r>
              <a:rPr lang="en-US" sz="1100" b="1" spc="75" dirty="0">
                <a:effectLst/>
                <a:latin typeface="Garamond" panose="02020404030301010803" pitchFamily="18" charset="0"/>
                <a:ea typeface="Symbol" panose="05050102010706020507" pitchFamily="18" charset="2"/>
                <a:cs typeface="Symbol" panose="05050102010706020507" pitchFamily="18" charset="2"/>
              </a:rPr>
              <a:t> </a:t>
            </a:r>
            <a:r>
              <a:rPr lang="en-US" sz="1100" b="1" spc="0" dirty="0">
                <a:effectLst/>
                <a:latin typeface="Garamond" panose="02020404030301010803" pitchFamily="18" charset="0"/>
                <a:ea typeface="Symbol" panose="05050102010706020507" pitchFamily="18" charset="2"/>
                <a:cs typeface="Symbol" panose="05050102010706020507" pitchFamily="18" charset="2"/>
              </a:rPr>
              <a:t>feedback</a:t>
            </a:r>
            <a:r>
              <a:rPr lang="en-US" sz="1100" b="1" spc="115" dirty="0">
                <a:effectLst/>
                <a:latin typeface="Garamond" panose="02020404030301010803" pitchFamily="18" charset="0"/>
                <a:ea typeface="Symbol" panose="05050102010706020507" pitchFamily="18" charset="2"/>
                <a:cs typeface="Symbol" panose="05050102010706020507" pitchFamily="18" charset="2"/>
              </a:rPr>
              <a:t> on </a:t>
            </a:r>
            <a:r>
              <a:rPr lang="en-US" sz="1100" b="1" dirty="0">
                <a:effectLst/>
                <a:latin typeface="Garamond" panose="02020404030301010803" pitchFamily="18" charset="0"/>
                <a:ea typeface="Garamond" panose="02020404030301010803" pitchFamily="18" charset="0"/>
                <a:cs typeface="Garamond" panose="02020404030301010803" pitchFamily="18" charset="0"/>
              </a:rPr>
              <a:t>technical</a:t>
            </a:r>
            <a:r>
              <a:rPr lang="en-US" sz="1100" b="1" spc="-35" dirty="0">
                <a:effectLst/>
                <a:latin typeface="Garamond" panose="02020404030301010803" pitchFamily="18" charset="0"/>
                <a:ea typeface="Garamond" panose="02020404030301010803" pitchFamily="18" charset="0"/>
                <a:cs typeface="Garamond" panose="02020404030301010803" pitchFamily="18" charset="0"/>
              </a:rPr>
              <a:t> </a:t>
            </a:r>
            <a:r>
              <a:rPr lang="en-US" sz="1100" b="1" dirty="0">
                <a:effectLst/>
                <a:latin typeface="Garamond" panose="02020404030301010803" pitchFamily="18" charset="0"/>
                <a:ea typeface="Garamond" panose="02020404030301010803" pitchFamily="18" charset="0"/>
                <a:cs typeface="Garamond" panose="02020404030301010803" pitchFamily="18" charset="0"/>
              </a:rPr>
              <a:t>and</a:t>
            </a:r>
            <a:r>
              <a:rPr lang="en-US" sz="1100" b="1" spc="-20" dirty="0">
                <a:effectLst/>
                <a:latin typeface="Garamond" panose="02020404030301010803" pitchFamily="18" charset="0"/>
                <a:ea typeface="Garamond" panose="02020404030301010803" pitchFamily="18" charset="0"/>
                <a:cs typeface="Garamond" panose="02020404030301010803" pitchFamily="18" charset="0"/>
              </a:rPr>
              <a:t> </a:t>
            </a:r>
            <a:r>
              <a:rPr lang="en-US" sz="1100" b="1" dirty="0">
                <a:effectLst/>
                <a:latin typeface="Garamond" panose="02020404030301010803" pitchFamily="18" charset="0"/>
                <a:ea typeface="Garamond" panose="02020404030301010803" pitchFamily="18" charset="0"/>
                <a:cs typeface="Garamond" panose="02020404030301010803" pitchFamily="18" charset="0"/>
              </a:rPr>
              <a:t>budget</a:t>
            </a:r>
            <a:r>
              <a:rPr lang="en-US" sz="1100" b="1" spc="-30" dirty="0">
                <a:effectLst/>
                <a:latin typeface="Garamond" panose="02020404030301010803" pitchFamily="18" charset="0"/>
                <a:ea typeface="Garamond" panose="02020404030301010803" pitchFamily="18" charset="0"/>
                <a:cs typeface="Garamond" panose="02020404030301010803" pitchFamily="18" charset="0"/>
              </a:rPr>
              <a:t> </a:t>
            </a:r>
            <a:r>
              <a:rPr lang="en-US" sz="1100" b="1" dirty="0">
                <a:effectLst/>
                <a:latin typeface="Garamond" panose="02020404030301010803" pitchFamily="18" charset="0"/>
                <a:ea typeface="Garamond" panose="02020404030301010803" pitchFamily="18" charset="0"/>
                <a:cs typeface="Garamond" panose="02020404030301010803" pitchFamily="18" charset="0"/>
              </a:rPr>
              <a:t>content,</a:t>
            </a:r>
            <a:r>
              <a:rPr lang="en-US" sz="1100" b="1" spc="-25" dirty="0">
                <a:effectLst/>
                <a:latin typeface="Garamond" panose="02020404030301010803" pitchFamily="18" charset="0"/>
                <a:ea typeface="Garamond" panose="02020404030301010803" pitchFamily="18" charset="0"/>
                <a:cs typeface="Garamond" panose="02020404030301010803" pitchFamily="18" charset="0"/>
              </a:rPr>
              <a:t> </a:t>
            </a:r>
            <a:r>
              <a:rPr lang="en-US" sz="1100" b="1" dirty="0">
                <a:effectLst/>
                <a:latin typeface="Garamond" panose="02020404030301010803" pitchFamily="18" charset="0"/>
                <a:ea typeface="Garamond" panose="02020404030301010803" pitchFamily="18" charset="0"/>
                <a:cs typeface="Garamond" panose="02020404030301010803" pitchFamily="18" charset="0"/>
              </a:rPr>
              <a:t>as</a:t>
            </a:r>
            <a:r>
              <a:rPr lang="en-US" sz="1100" b="1" spc="-25" dirty="0">
                <a:effectLst/>
                <a:latin typeface="Garamond" panose="02020404030301010803" pitchFamily="18" charset="0"/>
                <a:ea typeface="Garamond" panose="02020404030301010803" pitchFamily="18" charset="0"/>
                <a:cs typeface="Garamond" panose="02020404030301010803" pitchFamily="18" charset="0"/>
              </a:rPr>
              <a:t> </a:t>
            </a:r>
            <a:r>
              <a:rPr lang="en-US" sz="1100" b="1" dirty="0">
                <a:effectLst/>
                <a:latin typeface="Garamond" panose="02020404030301010803" pitchFamily="18" charset="0"/>
                <a:ea typeface="Garamond" panose="02020404030301010803" pitchFamily="18" charset="0"/>
                <a:cs typeface="Garamond" panose="02020404030301010803" pitchFamily="18" charset="0"/>
              </a:rPr>
              <a:t>well</a:t>
            </a:r>
            <a:r>
              <a:rPr lang="en-US" sz="1100" b="1" spc="-20" dirty="0">
                <a:effectLst/>
                <a:latin typeface="Garamond" panose="02020404030301010803" pitchFamily="18" charset="0"/>
                <a:ea typeface="Garamond" panose="02020404030301010803" pitchFamily="18" charset="0"/>
                <a:cs typeface="Garamond" panose="02020404030301010803" pitchFamily="18" charset="0"/>
              </a:rPr>
              <a:t> </a:t>
            </a:r>
            <a:r>
              <a:rPr lang="en-US" sz="1100" b="1" dirty="0">
                <a:effectLst/>
                <a:latin typeface="Garamond" panose="02020404030301010803" pitchFamily="18" charset="0"/>
                <a:ea typeface="Garamond" panose="02020404030301010803" pitchFamily="18" charset="0"/>
                <a:cs typeface="Garamond" panose="02020404030301010803" pitchFamily="18" charset="0"/>
              </a:rPr>
              <a:t>as</a:t>
            </a:r>
            <a:r>
              <a:rPr lang="en-US" sz="1100" b="1" spc="-25" dirty="0">
                <a:effectLst/>
                <a:latin typeface="Garamond" panose="02020404030301010803" pitchFamily="18" charset="0"/>
                <a:ea typeface="Garamond" panose="02020404030301010803" pitchFamily="18" charset="0"/>
                <a:cs typeface="Garamond" panose="02020404030301010803" pitchFamily="18" charset="0"/>
              </a:rPr>
              <a:t> </a:t>
            </a:r>
            <a:r>
              <a:rPr lang="en-US" sz="1100" b="1" dirty="0">
                <a:effectLst/>
                <a:latin typeface="Garamond" panose="02020404030301010803" pitchFamily="18" charset="0"/>
                <a:ea typeface="Garamond" panose="02020404030301010803" pitchFamily="18" charset="0"/>
                <a:cs typeface="Garamond" panose="02020404030301010803" pitchFamily="18" charset="0"/>
              </a:rPr>
              <a:t>compliance</a:t>
            </a:r>
            <a:r>
              <a:rPr lang="en-US" sz="1100" b="1" spc="-35" dirty="0">
                <a:effectLst/>
                <a:latin typeface="Garamond" panose="02020404030301010803" pitchFamily="18" charset="0"/>
                <a:ea typeface="Garamond" panose="02020404030301010803" pitchFamily="18" charset="0"/>
                <a:cs typeface="Garamond" panose="02020404030301010803" pitchFamily="18" charset="0"/>
              </a:rPr>
              <a:t> </a:t>
            </a:r>
            <a:r>
              <a:rPr lang="en-US" sz="1100" b="1" dirty="0">
                <a:effectLst/>
                <a:latin typeface="Garamond" panose="02020404030301010803" pitchFamily="18" charset="0"/>
                <a:ea typeface="Garamond" panose="02020404030301010803" pitchFamily="18" charset="0"/>
                <a:cs typeface="Garamond" panose="02020404030301010803" pitchFamily="18" charset="0"/>
              </a:rPr>
              <a:t>with</a:t>
            </a:r>
            <a:r>
              <a:rPr lang="en-US" sz="1100" b="1" spc="-15" dirty="0">
                <a:effectLst/>
                <a:latin typeface="Garamond" panose="02020404030301010803" pitchFamily="18" charset="0"/>
                <a:ea typeface="Garamond" panose="02020404030301010803" pitchFamily="18" charset="0"/>
                <a:cs typeface="Garamond" panose="02020404030301010803" pitchFamily="18" charset="0"/>
              </a:rPr>
              <a:t> </a:t>
            </a:r>
            <a:r>
              <a:rPr lang="en-US" sz="1100" b="1" dirty="0">
                <a:effectLst/>
                <a:latin typeface="Garamond" panose="02020404030301010803" pitchFamily="18" charset="0"/>
                <a:ea typeface="Garamond" panose="02020404030301010803" pitchFamily="18" charset="0"/>
                <a:cs typeface="Garamond" panose="02020404030301010803" pitchFamily="18" charset="0"/>
              </a:rPr>
              <a:t>USAID</a:t>
            </a:r>
            <a:r>
              <a:rPr lang="en-US" sz="1100" b="1" spc="-20" dirty="0">
                <a:effectLst/>
                <a:latin typeface="Garamond" panose="02020404030301010803" pitchFamily="18" charset="0"/>
                <a:ea typeface="Garamond" panose="02020404030301010803" pitchFamily="18" charset="0"/>
                <a:cs typeface="Garamond" panose="02020404030301010803" pitchFamily="18" charset="0"/>
              </a:rPr>
              <a:t> </a:t>
            </a:r>
            <a:r>
              <a:rPr lang="en-US" sz="1100" b="1" spc="-10" dirty="0">
                <a:effectLst/>
                <a:latin typeface="Garamond" panose="02020404030301010803" pitchFamily="18" charset="0"/>
                <a:ea typeface="Garamond" panose="02020404030301010803" pitchFamily="18" charset="0"/>
                <a:cs typeface="Garamond" panose="02020404030301010803" pitchFamily="18" charset="0"/>
              </a:rPr>
              <a:t>requirements.</a:t>
            </a:r>
            <a:endParaRPr lang="en-US" sz="1100" dirty="0">
              <a:effectLst/>
              <a:latin typeface="Garamond" panose="02020404030301010803" pitchFamily="18" charset="0"/>
              <a:ea typeface="Garamond" panose="02020404030301010803" pitchFamily="18" charset="0"/>
              <a:cs typeface="Garamond" panose="02020404030301010803" pitchFamily="18" charset="0"/>
            </a:endParaRPr>
          </a:p>
          <a:p>
            <a:pPr marL="342900" marR="0" lvl="0" indent="-342900" algn="just">
              <a:lnSpc>
                <a:spcPts val="1235"/>
              </a:lnSpc>
              <a:spcBef>
                <a:spcPts val="600"/>
              </a:spcBef>
              <a:spcAft>
                <a:spcPts val="0"/>
              </a:spcAft>
              <a:tabLst>
                <a:tab pos="862965" algn="l"/>
              </a:tabLst>
            </a:pP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133</a:t>
            </a:fld>
            <a:endParaRPr lang="en-US"/>
          </a:p>
        </p:txBody>
      </p:sp>
    </p:spTree>
    <p:extLst>
      <p:ext uri="{BB962C8B-B14F-4D97-AF65-F5344CB8AC3E}">
        <p14:creationId xmlns:p14="http://schemas.microsoft.com/office/powerpoint/2010/main" val="42124343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5.3/#69</a:t>
            </a:r>
            <a:endParaRPr lang="en-US" dirty="0"/>
          </a:p>
          <a:p>
            <a:pPr marL="457200" indent="-298450"/>
            <a:r>
              <a:rPr lang="en-US" dirty="0"/>
              <a:t>Review, review, and review again the complete proposal!  Periodic reviews of the technical and cost applications are critical. </a:t>
            </a:r>
          </a:p>
          <a:p>
            <a:pPr marL="457200" indent="-298450"/>
            <a:r>
              <a:rPr lang="en-US" dirty="0"/>
              <a:t>If possible, engage staff not working on the proposal to review and provide feedback – technical and budget content, as well as compliance with USAID requirements.</a:t>
            </a:r>
          </a:p>
          <a:p>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134</a:t>
            </a:fld>
            <a:endParaRPr lang="en-US"/>
          </a:p>
        </p:txBody>
      </p:sp>
    </p:spTree>
    <p:extLst>
      <p:ext uri="{BB962C8B-B14F-4D97-AF65-F5344CB8AC3E}">
        <p14:creationId xmlns:p14="http://schemas.microsoft.com/office/powerpoint/2010/main" val="141933260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5.3/#70</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Discuss</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the</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aims</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of</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these</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different</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types</a:t>
            </a:r>
            <a:r>
              <a:rPr lang="en-US" sz="1800" spc="-1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of</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reviews,</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using</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this slide</a:t>
            </a:r>
            <a:r>
              <a:rPr lang="en-US" sz="1800" spc="-3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as</a:t>
            </a:r>
            <a:r>
              <a:rPr lang="en-US" sz="1800" spc="-1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a</a:t>
            </a:r>
            <a:r>
              <a:rPr lang="en-US" sz="1800" spc="-1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1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guide.</a:t>
            </a: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135</a:t>
            </a:fld>
            <a:endParaRPr lang="en-US"/>
          </a:p>
        </p:txBody>
      </p:sp>
    </p:spTree>
    <p:extLst>
      <p:ext uri="{BB962C8B-B14F-4D97-AF65-F5344CB8AC3E}">
        <p14:creationId xmlns:p14="http://schemas.microsoft.com/office/powerpoint/2010/main" val="249291441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5.3/#71</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Consider the review questions while reviewing the proposal. </a:t>
            </a:r>
            <a:endParaRPr lang="en-US" sz="1100" dirty="0"/>
          </a:p>
          <a:p>
            <a:pPr marL="158750" indent="0">
              <a:buNone/>
            </a:pPr>
            <a:endParaRPr lang="en-US" dirty="0"/>
          </a:p>
        </p:txBody>
      </p:sp>
    </p:spTree>
    <p:extLst>
      <p:ext uri="{BB962C8B-B14F-4D97-AF65-F5344CB8AC3E}">
        <p14:creationId xmlns:p14="http://schemas.microsoft.com/office/powerpoint/2010/main" val="126057143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5.3/#72</a:t>
            </a:r>
            <a:endParaRPr lang="en-US" sz="1100" dirty="0"/>
          </a:p>
        </p:txBody>
      </p:sp>
    </p:spTree>
    <p:extLst>
      <p:ext uri="{BB962C8B-B14F-4D97-AF65-F5344CB8AC3E}">
        <p14:creationId xmlns:p14="http://schemas.microsoft.com/office/powerpoint/2010/main" val="281547389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5.4/#73</a:t>
            </a:r>
            <a:endParaRPr lang="en-GB"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algn="just"/>
            <a:r>
              <a:rPr lang="en-GB" sz="1800" b="0" dirty="0">
                <a:effectLst/>
                <a:latin typeface="Source Sans Pro" panose="020B0503030403020204" pitchFamily="34" charset="0"/>
                <a:ea typeface="Times New Roman" panose="02020603050405020304" pitchFamily="18" charset="0"/>
                <a:cs typeface="Gill Sans" panose="020B0502020104020203" pitchFamily="34" charset="-79"/>
              </a:rPr>
              <a:t>Ensure that you build in time during your proposal development schedule for an editor to review your narrative for grammar, punctuation, American English spelling, formatting, clarity, and flow. The editor should reference the formatting requirements in the solicitation and the guidance in the USAID style guide to ensure a compliant, high-quality document. </a:t>
            </a:r>
          </a:p>
          <a:p>
            <a:pPr marL="457200" marR="0" lvl="0" indent="-298450" algn="just"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0" spc="0" dirty="0">
                <a:effectLst/>
                <a:latin typeface="Garamond" panose="02020404030301010803" pitchFamily="18" charset="0"/>
                <a:ea typeface="Wingdings" panose="05000000000000000000" pitchFamily="2" charset="2"/>
                <a:cs typeface="Wingdings" panose="05000000000000000000" pitchFamily="2" charset="2"/>
              </a:rPr>
              <a:t>When packaging the proposal, be sure to label all attachments as Annex 1 of 4, Annex 2 of 4, and so forth. </a:t>
            </a:r>
            <a:endParaRPr lang="en-GB" sz="1800" b="0" dirty="0">
              <a:effectLst/>
              <a:latin typeface="Source Sans Pro" panose="020B0503030403020204" pitchFamily="34" charset="0"/>
              <a:ea typeface="Times New Roman" panose="02020603050405020304" pitchFamily="18" charset="0"/>
              <a:cs typeface="Gill Sans" panose="020B0502020104020203" pitchFamily="34" charset="-79"/>
            </a:endParaRPr>
          </a:p>
          <a:p>
            <a:pPr algn="just"/>
            <a:r>
              <a:rPr lang="en-GB" sz="1800" b="0" dirty="0">
                <a:effectLst/>
                <a:latin typeface="Source Sans Pro" panose="020B0503030403020204" pitchFamily="34" charset="0"/>
                <a:ea typeface="Times New Roman" panose="02020603050405020304" pitchFamily="18" charset="0"/>
                <a:cs typeface="Gill Sans" panose="020B0502020104020203" pitchFamily="34" charset="-79"/>
              </a:rPr>
              <a:t>Submitting an error-free proposal shows the donor that you are detail-oriented and attentive to the quality of your work. </a:t>
            </a:r>
          </a:p>
          <a:p>
            <a:pPr algn="just"/>
            <a:r>
              <a:rPr lang="en-GB" sz="1800" b="0" dirty="0">
                <a:effectLst/>
                <a:latin typeface="Source Sans Pro" panose="020B0503030403020204" pitchFamily="34" charset="0"/>
                <a:ea typeface="Times New Roman" panose="02020603050405020304" pitchFamily="18" charset="0"/>
                <a:cs typeface="Gill Sans" panose="020B0502020104020203" pitchFamily="34" charset="-79"/>
              </a:rPr>
              <a:t>It is also important for your editor to help your team adhere to any page limitations stated in the solicitation, as the donor will not review any pages beyond the stated limit.</a:t>
            </a:r>
            <a:endParaRPr lang="en-GB" sz="1800" b="0" dirty="0">
              <a:effectLst/>
              <a:latin typeface="Times New Roman" panose="02020603050405020304" pitchFamily="18" charset="0"/>
              <a:ea typeface="Times New Roman" panose="02020603050405020304" pitchFamily="18" charset="0"/>
            </a:endParaRPr>
          </a:p>
          <a:p>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138</a:t>
            </a:fld>
            <a:endParaRPr lang="en-US"/>
          </a:p>
        </p:txBody>
      </p:sp>
    </p:spTree>
    <p:extLst>
      <p:ext uri="{BB962C8B-B14F-4D97-AF65-F5344CB8AC3E}">
        <p14:creationId xmlns:p14="http://schemas.microsoft.com/office/powerpoint/2010/main" val="384410225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5.4/#74</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spc="0" dirty="0">
                <a:effectLst/>
                <a:latin typeface="Garamond" panose="02020404030301010803" pitchFamily="18" charset="0"/>
                <a:ea typeface="Wingdings" panose="05000000000000000000" pitchFamily="2" charset="2"/>
                <a:cs typeface="Wingdings" panose="05000000000000000000" pitchFamily="2" charset="2"/>
              </a:rPr>
              <a:t>Share</a:t>
            </a:r>
            <a:r>
              <a:rPr lang="en-US" sz="1800" spc="-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practical</a:t>
            </a:r>
            <a:r>
              <a:rPr lang="en-US" sz="1800" spc="-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examples of</a:t>
            </a:r>
            <a:r>
              <a:rPr lang="en-US" sz="1800" spc="-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when</a:t>
            </a:r>
            <a:r>
              <a:rPr lang="en-US" sz="1800" spc="-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things –</a:t>
            </a:r>
            <a:r>
              <a:rPr lang="en-US" sz="1800" spc="-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which</a:t>
            </a:r>
            <a:r>
              <a:rPr lang="en-US" sz="1800" spc="-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may</a:t>
            </a:r>
            <a:r>
              <a:rPr lang="en-US" sz="1800" spc="-1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seem</a:t>
            </a:r>
            <a:r>
              <a:rPr lang="en-US" sz="1800" spc="-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so</a:t>
            </a:r>
            <a:r>
              <a:rPr lang="en-US" sz="1800" spc="-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simple – have gone wrong and all the efforts made to develop the proposal went wasted. For instance, the horror stories of the internet going down right when the team was trying to send out the proposal</a:t>
            </a:r>
            <a:r>
              <a:rPr lang="en-US" sz="1800" spc="-3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and</a:t>
            </a:r>
            <a:r>
              <a:rPr lang="en-US" sz="1800" spc="-3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them</a:t>
            </a:r>
            <a:r>
              <a:rPr lang="en-US" sz="1800" spc="-4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missing</a:t>
            </a:r>
            <a:r>
              <a:rPr lang="en-US" sz="1800" spc="-4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the</a:t>
            </a:r>
            <a:r>
              <a:rPr lang="en-US" sz="1800" spc="-4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deadline,</a:t>
            </a:r>
            <a:r>
              <a:rPr lang="en-US" sz="1800" spc="-3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or</a:t>
            </a:r>
            <a:r>
              <a:rPr lang="en-US" sz="1800" spc="-3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the</a:t>
            </a:r>
            <a:r>
              <a:rPr lang="en-US" sz="1800" spc="-3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proposal</a:t>
            </a:r>
            <a:r>
              <a:rPr lang="en-US" sz="1800" spc="-3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being</a:t>
            </a:r>
            <a:r>
              <a:rPr lang="en-US" sz="1800" spc="-3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sent</a:t>
            </a:r>
            <a:r>
              <a:rPr lang="en-US" sz="1800" spc="-3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to</a:t>
            </a:r>
            <a:r>
              <a:rPr lang="en-US" sz="1800" spc="-4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the</a:t>
            </a:r>
            <a:r>
              <a:rPr lang="en-US" sz="1800" spc="-3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wrong</a:t>
            </a:r>
            <a:r>
              <a:rPr lang="en-US" sz="1800" spc="-3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address</a:t>
            </a:r>
            <a:r>
              <a:rPr lang="en-US" sz="1800" spc="-3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and</a:t>
            </a:r>
            <a:r>
              <a:rPr lang="en-US" sz="1800" spc="-3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the team</a:t>
            </a:r>
            <a:r>
              <a:rPr lang="en-US" sz="1800" spc="-4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not</a:t>
            </a:r>
            <a:r>
              <a:rPr lang="en-US" sz="1800" spc="-5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realizing</a:t>
            </a:r>
            <a:r>
              <a:rPr lang="en-US" sz="1800" spc="-5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it</a:t>
            </a:r>
            <a:r>
              <a:rPr lang="en-US" sz="1800" spc="-4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until</a:t>
            </a:r>
            <a:r>
              <a:rPr lang="en-US" sz="1800" spc="-4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it’s</a:t>
            </a:r>
            <a:r>
              <a:rPr lang="en-US" sz="1800" spc="-5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too</a:t>
            </a:r>
            <a:r>
              <a:rPr lang="en-US" sz="1800" spc="-4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late;</a:t>
            </a:r>
            <a:r>
              <a:rPr lang="en-US" sz="1800" spc="-5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or</a:t>
            </a:r>
            <a:r>
              <a:rPr lang="en-US" sz="1800" spc="-4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the</a:t>
            </a:r>
            <a:r>
              <a:rPr lang="en-US" sz="1800" spc="-5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package</a:t>
            </a:r>
            <a:r>
              <a:rPr lang="en-US" sz="1800" spc="-4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file</a:t>
            </a:r>
            <a:r>
              <a:rPr lang="en-US" sz="1800" spc="-5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size</a:t>
            </a:r>
            <a:r>
              <a:rPr lang="en-US" sz="1800" spc="-5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is</a:t>
            </a:r>
            <a:r>
              <a:rPr lang="en-US" sz="1800" spc="-4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too</a:t>
            </a:r>
            <a:r>
              <a:rPr lang="en-US" sz="1800" spc="-4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big</a:t>
            </a:r>
            <a:r>
              <a:rPr lang="en-US" sz="1800" spc="-4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and</a:t>
            </a:r>
            <a:r>
              <a:rPr lang="en-US" sz="1800" spc="-6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either</a:t>
            </a:r>
            <a:r>
              <a:rPr lang="en-US" sz="1800" spc="-6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refusing</a:t>
            </a:r>
            <a:r>
              <a:rPr lang="en-US" sz="1800" spc="-5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to</a:t>
            </a:r>
            <a:r>
              <a:rPr lang="en-US" sz="1800" spc="-5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send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or</a:t>
            </a:r>
            <a:r>
              <a:rPr lang="en-US" sz="1800" spc="-5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bouncing</a:t>
            </a:r>
            <a:r>
              <a:rPr lang="en-US" sz="1800" spc="-6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back.</a:t>
            </a:r>
            <a:r>
              <a:rPr lang="en-US" sz="1800" spc="-5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These</a:t>
            </a:r>
            <a:r>
              <a:rPr lang="en-US" sz="1800" spc="-6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real</a:t>
            </a:r>
            <a:r>
              <a:rPr lang="en-US" sz="1800" spc="-5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examples</a:t>
            </a:r>
            <a:r>
              <a:rPr lang="en-US" sz="1800" spc="-5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offer</a:t>
            </a:r>
            <a:r>
              <a:rPr lang="en-US" sz="1800" spc="-5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insight</a:t>
            </a:r>
            <a:r>
              <a:rPr lang="en-US" sz="1800" spc="-5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into</a:t>
            </a:r>
            <a:r>
              <a:rPr lang="en-US" sz="1800" spc="-5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the</a:t>
            </a:r>
            <a:r>
              <a:rPr lang="en-US" sz="1800" spc="-6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reasons</a:t>
            </a:r>
            <a:r>
              <a:rPr lang="en-US" sz="1800" spc="-5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why</a:t>
            </a:r>
            <a:r>
              <a:rPr lang="en-US" sz="1800" spc="-5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it</a:t>
            </a:r>
            <a:r>
              <a:rPr lang="en-US" sz="1800" spc="-5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is</a:t>
            </a:r>
            <a:r>
              <a:rPr lang="en-US" sz="1800" spc="-6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so</a:t>
            </a:r>
            <a:r>
              <a:rPr lang="en-US" sz="1800" spc="-5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important</a:t>
            </a:r>
            <a:r>
              <a:rPr lang="en-US" sz="1800" spc="-5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to</a:t>
            </a:r>
            <a:r>
              <a:rPr lang="en-US" sz="1800" spc="-5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build in buffer</a:t>
            </a:r>
            <a:r>
              <a:rPr lang="en-US" sz="1800" spc="-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time</a:t>
            </a:r>
            <a:r>
              <a:rPr lang="en-US" sz="1800" spc="-1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and aim</a:t>
            </a:r>
            <a:r>
              <a:rPr lang="en-US" sz="1800" spc="-1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to</a:t>
            </a:r>
            <a:r>
              <a:rPr lang="en-US" sz="1800" spc="-1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submit</a:t>
            </a:r>
            <a:r>
              <a:rPr lang="en-US" sz="1800" spc="-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the proposal</a:t>
            </a:r>
            <a:r>
              <a:rPr lang="en-US" sz="1800" spc="-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before</a:t>
            </a:r>
            <a:r>
              <a:rPr lang="en-US" sz="1800" spc="-1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it</a:t>
            </a:r>
            <a:r>
              <a:rPr lang="en-US" sz="1800" spc="-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is due –</a:t>
            </a:r>
            <a:r>
              <a:rPr lang="en-US" sz="1800" spc="-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rather</a:t>
            </a:r>
            <a:r>
              <a:rPr lang="en-US" sz="1800" spc="-5"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than</a:t>
            </a:r>
            <a:r>
              <a:rPr lang="en-US" sz="1800" spc="-1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waiting</a:t>
            </a:r>
            <a:r>
              <a:rPr lang="en-US" sz="1800" spc="-1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 </a:t>
            </a:r>
            <a:r>
              <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until the last </a:t>
            </a:r>
            <a:r>
              <a:rPr lang="en-US" sz="1800" spc="-10" dirty="0">
                <a:solidFill>
                  <a:srgbClr val="000000"/>
                </a:solidFill>
                <a:effectLst/>
                <a:latin typeface="Garamond" panose="02020404030301010803" pitchFamily="18" charset="0"/>
                <a:ea typeface="Wingdings" panose="05000000000000000000" pitchFamily="2" charset="2"/>
                <a:cs typeface="Wingdings" panose="05000000000000000000" pitchFamily="2" charset="2"/>
              </a:rPr>
              <a:t>minute.</a:t>
            </a:r>
            <a:endParaRPr lang="en-US" sz="1800" spc="0" dirty="0">
              <a:solidFill>
                <a:srgbClr val="000000"/>
              </a:solidFill>
              <a:effectLst/>
              <a:latin typeface="Garamond" panose="02020404030301010803" pitchFamily="18" charset="0"/>
              <a:ea typeface="Wingdings" panose="05000000000000000000" pitchFamily="2" charset="2"/>
              <a:cs typeface="Wingdings" panose="05000000000000000000" pitchFamily="2" charset="2"/>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spc="0" dirty="0">
                <a:effectLst/>
                <a:latin typeface="Garamond" panose="02020404030301010803" pitchFamily="18" charset="0"/>
                <a:ea typeface="Wingdings" panose="05000000000000000000" pitchFamily="2" charset="2"/>
                <a:cs typeface="Wingdings" panose="05000000000000000000" pitchFamily="2" charset="2"/>
              </a:rPr>
              <a:t>Also</a:t>
            </a:r>
            <a:r>
              <a:rPr lang="en-US" sz="1800" spc="-2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point</a:t>
            </a:r>
            <a:r>
              <a:rPr lang="en-US" sz="1800" spc="-1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out</a:t>
            </a:r>
            <a:r>
              <a:rPr lang="en-US" sz="1800" spc="-2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the</a:t>
            </a:r>
            <a:r>
              <a:rPr lang="en-US" sz="1800" spc="-1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importance</a:t>
            </a:r>
            <a:r>
              <a:rPr lang="en-US" sz="1800" spc="-1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of</a:t>
            </a:r>
            <a:r>
              <a:rPr lang="en-US" sz="1800" spc="-1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noting</a:t>
            </a:r>
            <a:r>
              <a:rPr lang="en-US" sz="1800" spc="-1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what</a:t>
            </a:r>
            <a:r>
              <a:rPr lang="en-US" sz="1800" spc="-1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time</a:t>
            </a:r>
            <a:r>
              <a:rPr lang="en-US" sz="1800" spc="-2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it’s</a:t>
            </a:r>
            <a:r>
              <a:rPr lang="en-US" sz="1800" spc="-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due</a:t>
            </a:r>
            <a:r>
              <a:rPr lang="en-US" sz="1800" spc="-2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in</a:t>
            </a:r>
            <a:r>
              <a:rPr lang="en-US" sz="1800" spc="-1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WHICH</a:t>
            </a:r>
            <a:r>
              <a:rPr lang="en-US" sz="1800" spc="-2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TIME</a:t>
            </a:r>
            <a:r>
              <a:rPr lang="en-US" sz="1800" spc="-15" dirty="0">
                <a:effectLst/>
                <a:latin typeface="Garamond" panose="02020404030301010803" pitchFamily="18" charset="0"/>
                <a:ea typeface="Wingdings" panose="05000000000000000000" pitchFamily="2" charset="2"/>
                <a:cs typeface="Wingdings" panose="05000000000000000000" pitchFamily="2" charset="2"/>
              </a:rPr>
              <a:t> </a:t>
            </a:r>
            <a:r>
              <a:rPr lang="en-US" sz="1800" spc="-10" dirty="0">
                <a:effectLst/>
                <a:latin typeface="Garamond" panose="02020404030301010803" pitchFamily="18" charset="0"/>
                <a:ea typeface="Wingdings" panose="05000000000000000000" pitchFamily="2" charset="2"/>
                <a:cs typeface="Wingdings" panose="05000000000000000000" pitchFamily="2" charset="2"/>
              </a:rPr>
              <a:t>ZONE.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Wingdings" panose="05000000000000000000" pitchFamily="2" charset="2"/>
                <a:cs typeface="Wingdings" panose="05000000000000000000" pitchFamily="2" charset="2"/>
              </a:rPr>
              <a:t>It’s important to emphasize that an on-time but imperfect proposal can win, but a late perfect proposal</a:t>
            </a:r>
            <a:r>
              <a:rPr lang="en-US" sz="1800" spc="-2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will</a:t>
            </a:r>
            <a:r>
              <a:rPr lang="en-US" sz="1800" spc="-2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never</a:t>
            </a:r>
            <a:r>
              <a:rPr lang="en-US" sz="1800" spc="-2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win.</a:t>
            </a:r>
            <a:r>
              <a:rPr lang="en-US" sz="1800" spc="-2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USAID</a:t>
            </a:r>
            <a:r>
              <a:rPr lang="en-US" sz="1800" spc="-2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is</a:t>
            </a:r>
            <a:r>
              <a:rPr lang="en-US" sz="1800" spc="-2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extremely</a:t>
            </a:r>
            <a:r>
              <a:rPr lang="en-US" sz="1800" spc="-4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strict</a:t>
            </a:r>
            <a:r>
              <a:rPr lang="en-US" sz="1800" spc="-2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about</a:t>
            </a:r>
            <a:r>
              <a:rPr lang="en-US" sz="1800" spc="-2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its</a:t>
            </a:r>
            <a:r>
              <a:rPr lang="en-US" sz="1800" spc="-3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submission</a:t>
            </a:r>
            <a:r>
              <a:rPr lang="en-US" sz="1800" spc="-2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deadlines,</a:t>
            </a:r>
            <a:r>
              <a:rPr lang="en-US" sz="1800" spc="-2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and</a:t>
            </a:r>
            <a:r>
              <a:rPr lang="en-US" sz="1800" spc="-2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it</a:t>
            </a:r>
            <a:r>
              <a:rPr lang="en-US" sz="1800" spc="-20"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will</a:t>
            </a:r>
            <a:r>
              <a:rPr lang="en-US" sz="1800" spc="-25" dirty="0">
                <a:effectLst/>
                <a:latin typeface="Garamond" panose="02020404030301010803" pitchFamily="18" charset="0"/>
                <a:ea typeface="Wingdings" panose="05000000000000000000" pitchFamily="2" charset="2"/>
                <a:cs typeface="Wingdings" panose="05000000000000000000" pitchFamily="2" charset="2"/>
              </a:rPr>
              <a:t> </a:t>
            </a:r>
            <a:r>
              <a:rPr lang="en-US" sz="1800" spc="0" dirty="0">
                <a:effectLst/>
                <a:latin typeface="Garamond" panose="02020404030301010803" pitchFamily="18" charset="0"/>
                <a:ea typeface="Wingdings" panose="05000000000000000000" pitchFamily="2" charset="2"/>
                <a:cs typeface="Wingdings" panose="05000000000000000000" pitchFamily="2" charset="2"/>
              </a:rPr>
              <a:t>not consider or read any proposal that is received after the stated deadline.</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GB" sz="1200" dirty="0">
              <a:effectLst/>
              <a:latin typeface="Source Sans Pro" panose="020B0503030403020204" pitchFamily="34" charset="0"/>
              <a:ea typeface="Times New Roman" panose="02020603050405020304" pitchFamily="18" charset="0"/>
              <a:cs typeface="Gill Sans" panose="020B0502020104020203" pitchFamily="34" charset="-79"/>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139</a:t>
            </a:fld>
            <a:endParaRPr lang="en-US"/>
          </a:p>
        </p:txBody>
      </p:sp>
    </p:spTree>
    <p:extLst>
      <p:ext uri="{BB962C8B-B14F-4D97-AF65-F5344CB8AC3E}">
        <p14:creationId xmlns:p14="http://schemas.microsoft.com/office/powerpoint/2010/main" val="118312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2.1/#5</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a:t>RE point #2, remind the participants that </a:t>
            </a:r>
            <a:r>
              <a:rPr lang="en-US" sz="1100">
                <a:solidFill>
                  <a:srgbClr val="202124"/>
                </a:solidFill>
                <a:effectLst/>
                <a:latin typeface="Source Sans Pro" panose="020B0503030403020204" pitchFamily="34" charset="0"/>
                <a:ea typeface="Source Sans Pro" panose="020B0503030403020204" pitchFamily="34" charset="0"/>
              </a:rPr>
              <a:t>BD can entail developing an organizational strategy and business plan, establishing and strengthening strategic partnerships (not just proposal-related consortium partners), and an entire system for maintaining and developing your presence and portfolio in a country or region.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spc="0">
                <a:effectLst/>
                <a:latin typeface="Garamond" panose="02020404030301010803" pitchFamily="18" charset="0"/>
                <a:ea typeface="Courier New" panose="02070309020205020404" pitchFamily="49" charset="0"/>
                <a:cs typeface="Garamond" panose="02020404030301010803" pitchFamily="18" charset="0"/>
              </a:rPr>
              <a:t>If</a:t>
            </a:r>
            <a:r>
              <a:rPr lang="en-US" sz="1100" spc="-5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a</a:t>
            </a:r>
            <a:r>
              <a:rPr lang="en-US" sz="1100" spc="-6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participant</a:t>
            </a:r>
            <a:r>
              <a:rPr lang="en-US" sz="1100" spc="-5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enquires</a:t>
            </a:r>
            <a:r>
              <a:rPr lang="en-US" sz="1100" spc="-5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about</a:t>
            </a:r>
            <a:r>
              <a:rPr lang="en-US" sz="1100" spc="-7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other</a:t>
            </a:r>
            <a:r>
              <a:rPr lang="en-US" sz="1100" spc="-6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BD</a:t>
            </a:r>
            <a:r>
              <a:rPr lang="en-US" sz="1100" spc="-7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methods</a:t>
            </a:r>
            <a:r>
              <a:rPr lang="en-US" sz="1100" spc="-4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(apart</a:t>
            </a:r>
            <a:r>
              <a:rPr lang="en-US" sz="1100" spc="-7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from</a:t>
            </a:r>
            <a:r>
              <a:rPr lang="en-US" sz="1100" spc="-6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proposal</a:t>
            </a:r>
            <a:r>
              <a:rPr lang="en-US" sz="1100" spc="-60">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development), you can toss the question back to the participants to offer their ideas and give examples of other methods their organization might have used to maintain and grow their organization. If needed, you can share examples such as: income-generating activities (IGAs) that are</a:t>
            </a:r>
            <a:r>
              <a:rPr lang="en-US" sz="1100" spc="-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reinvested</a:t>
            </a:r>
            <a:r>
              <a:rPr lang="en-US" sz="1100" spc="-5">
                <a:effectLst/>
                <a:latin typeface="Garamond" panose="02020404030301010803" pitchFamily="18" charset="0"/>
                <a:ea typeface="Courier New" panose="02070309020205020404" pitchFamily="49" charset="0"/>
                <a:cs typeface="Garamond" panose="02020404030301010803" pitchFamily="18" charset="0"/>
              </a:rPr>
              <a:t> </a:t>
            </a:r>
            <a:r>
              <a:rPr lang="en-US" sz="1100" spc="0">
                <a:effectLst/>
                <a:latin typeface="Garamond" panose="02020404030301010803" pitchFamily="18" charset="0"/>
                <a:ea typeface="Courier New" panose="02070309020205020404" pitchFamily="49" charset="0"/>
                <a:cs typeface="Garamond" panose="02020404030301010803" pitchFamily="18" charset="0"/>
              </a:rPr>
              <a:t>in the organization, fee-based services (e.g., consulting/contracting work), strategic partnerships that lead to business, non-competitive opportunities, proactive preparation and submission of concept notes, etc.</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ZA">
              <a:solidFill>
                <a:schemeClr val="tx1"/>
              </a:solidFill>
              <a:effectLst/>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3286364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6. /#1</a:t>
            </a:r>
            <a:endParaRPr lang="en-GB" sz="1100">
              <a:effectLst/>
              <a:latin typeface="Source Sans Pro" panose="020B0503030403020204" pitchFamily="34" charset="0"/>
              <a:ea typeface="Times New Roman" panose="02020603050405020304" pitchFamily="18" charset="0"/>
              <a:cs typeface="Gill Sans" panose="020B0502020104020203" pitchFamily="34" charset="-79"/>
            </a:endParaRPr>
          </a:p>
          <a:p>
            <a:pPr marL="0" lvl="0" indent="0" algn="l" rtl="0">
              <a:spcBef>
                <a:spcPts val="0"/>
              </a:spcBef>
              <a:spcAft>
                <a:spcPts val="0"/>
              </a:spcAft>
              <a:buNone/>
            </a:pPr>
            <a:endParaRPr/>
          </a:p>
        </p:txBody>
      </p:sp>
      <p:sp>
        <p:nvSpPr>
          <p:cNvPr id="483" name="Google Shape;48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250928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6. /#2</a:t>
            </a:r>
          </a:p>
          <a:p>
            <a:pPr marL="285750" marR="0" lvl="0" indent="-285750" rtl="0">
              <a:lnSpc>
                <a:spcPts val="1235"/>
              </a:lnSpc>
              <a:spcBef>
                <a:spcPts val="90"/>
              </a:spcBef>
              <a:spcAft>
                <a:spcPts val="0"/>
              </a:spcAft>
              <a:tabLst>
                <a:tab pos="863600" algn="l"/>
              </a:tabLst>
            </a:pPr>
            <a:r>
              <a:rPr lang="en-US" sz="1800" spc="0" dirty="0">
                <a:effectLst/>
                <a:latin typeface="Garamond" panose="02020404030301010803" pitchFamily="18" charset="0"/>
                <a:ea typeface="Garamond" panose="02020404030301010803" pitchFamily="18" charset="0"/>
                <a:cs typeface="Garamond" panose="02020404030301010803" pitchFamily="18" charset="0"/>
              </a:rPr>
              <a:t>Ask</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 participants in</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plenary:</a:t>
            </a:r>
            <a:r>
              <a:rPr lang="en-US" sz="1800" spc="10"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Why</a:t>
            </a:r>
            <a:r>
              <a:rPr lang="en-US" sz="1800" b="1" spc="-5"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are</a:t>
            </a:r>
            <a:r>
              <a:rPr lang="en-US" sz="1800" b="1" spc="-5"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we</a:t>
            </a:r>
            <a:r>
              <a:rPr lang="en-US" sz="1800" b="1" spc="-10"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presenting</a:t>
            </a:r>
            <a:r>
              <a:rPr lang="en-US" sz="1800" b="1" spc="-10"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a</a:t>
            </a:r>
            <a:r>
              <a:rPr lang="en-US" sz="1800" b="1" spc="-5"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section </a:t>
            </a:r>
            <a:r>
              <a:rPr lang="en-US" sz="1800" b="1" spc="-10" dirty="0">
                <a:effectLst/>
                <a:latin typeface="Garamond" panose="02020404030301010803" pitchFamily="18" charset="0"/>
                <a:ea typeface="Garamond" panose="02020404030301010803" pitchFamily="18" charset="0"/>
                <a:cs typeface="Garamond" panose="02020404030301010803" pitchFamily="18" charset="0"/>
              </a:rPr>
              <a:t>called</a:t>
            </a:r>
            <a:r>
              <a:rPr lang="en-US" sz="1800" b="0" spc="0"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“post-submission</a:t>
            </a:r>
            <a:r>
              <a:rPr lang="en-US" sz="1800" b="1" spc="-40"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phase?</a:t>
            </a:r>
            <a:r>
              <a:rPr lang="en-US" sz="1800" b="1" spc="-35"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We</a:t>
            </a:r>
            <a:r>
              <a:rPr lang="en-US" sz="1800" b="1" spc="-20"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submitted</a:t>
            </a:r>
            <a:r>
              <a:rPr lang="en-US" sz="1800" b="1" spc="-15"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the</a:t>
            </a:r>
            <a:r>
              <a:rPr lang="en-US" sz="1800" b="1" spc="-30"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proposal</a:t>
            </a:r>
            <a:r>
              <a:rPr lang="en-US" sz="1800" b="1" spc="-10"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a:t>
            </a:r>
            <a:r>
              <a:rPr lang="en-US" sz="1800" b="1" spc="-20"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aren’t</a:t>
            </a:r>
            <a:r>
              <a:rPr lang="en-US" sz="1800" b="1" spc="-15"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we</a:t>
            </a:r>
            <a:r>
              <a:rPr lang="en-US" sz="1800" b="1" spc="-20"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all</a:t>
            </a:r>
            <a:r>
              <a:rPr lang="en-US" sz="1800" b="1" spc="-30"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effectLst/>
                <a:latin typeface="Garamond" panose="02020404030301010803" pitchFamily="18" charset="0"/>
                <a:ea typeface="Garamond" panose="02020404030301010803" pitchFamily="18" charset="0"/>
                <a:cs typeface="Garamond" panose="02020404030301010803" pitchFamily="18" charset="0"/>
              </a:rPr>
              <a:t>done</a:t>
            </a:r>
            <a:r>
              <a:rPr lang="en-US" sz="1800" b="1" spc="-15" dirty="0">
                <a:effectLst/>
                <a:latin typeface="Garamond" panose="02020404030301010803" pitchFamily="18" charset="0"/>
                <a:ea typeface="Garamond" panose="02020404030301010803" pitchFamily="18" charset="0"/>
                <a:cs typeface="Garamond" panose="02020404030301010803" pitchFamily="18" charset="0"/>
              </a:rPr>
              <a:t> </a:t>
            </a:r>
            <a:r>
              <a:rPr lang="en-US" sz="1800" b="1" spc="-10" dirty="0">
                <a:effectLst/>
                <a:latin typeface="Garamond" panose="02020404030301010803" pitchFamily="18" charset="0"/>
                <a:ea typeface="Garamond" panose="02020404030301010803" pitchFamily="18" charset="0"/>
                <a:cs typeface="Garamond" panose="02020404030301010803" pitchFamily="18" charset="0"/>
              </a:rPr>
              <a:t>now?!</a:t>
            </a:r>
          </a:p>
          <a:p>
            <a:pPr marL="285750" marR="0" lvl="0" indent="-285750" algn="l" defTabSz="914400" rtl="0" eaLnBrk="1" fontAlgn="auto" latinLnBrk="0" hangingPunct="1">
              <a:lnSpc>
                <a:spcPts val="1235"/>
              </a:lnSpc>
              <a:spcBef>
                <a:spcPts val="90"/>
              </a:spcBef>
              <a:spcAft>
                <a:spcPts val="0"/>
              </a:spcAft>
              <a:buClr>
                <a:srgbClr val="000000"/>
              </a:buClr>
              <a:buSzPts val="1100"/>
              <a:buFont typeface="Arial"/>
              <a:buChar char="●"/>
              <a:tabLst>
                <a:tab pos="863600" algn="l"/>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Have them brainstorm what possibly could still remain to be done. Take a few hands from in-person participants or have virtual participants type their ideas into the chat box.</a:t>
            </a:r>
          </a:p>
          <a:p>
            <a:pPr marL="285750" marR="0" lvl="0" indent="-285750" rtl="0">
              <a:lnSpc>
                <a:spcPts val="1235"/>
              </a:lnSpc>
              <a:spcBef>
                <a:spcPts val="90"/>
              </a:spcBef>
              <a:spcAft>
                <a:spcPts val="0"/>
              </a:spcAft>
              <a:tabLst>
                <a:tab pos="863600" algn="l"/>
              </a:tabLst>
            </a:pPr>
            <a:endParaRPr lang="en-GB" sz="1100" dirty="0">
              <a:effectLst/>
              <a:latin typeface="Source Sans Pro" panose="020B0503030403020204" pitchFamily="34" charset="0"/>
              <a:ea typeface="Times New Roman" panose="02020603050405020304" pitchFamily="18" charset="0"/>
              <a:cs typeface="Gill Sans" panose="020B0502020104020203" pitchFamily="34" charset="-79"/>
            </a:endParaRPr>
          </a:p>
          <a:p>
            <a:endParaRPr lang="en-US" dirty="0"/>
          </a:p>
        </p:txBody>
      </p:sp>
    </p:spTree>
    <p:extLst>
      <p:ext uri="{BB962C8B-B14F-4D97-AF65-F5344CB8AC3E}">
        <p14:creationId xmlns:p14="http://schemas.microsoft.com/office/powerpoint/2010/main" val="255424296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6.1/#3</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Then project and read </a:t>
            </a:r>
            <a:r>
              <a:rPr lang="en-US" sz="1800" b="1" spc="0"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this slide </a:t>
            </a:r>
            <a:r>
              <a:rPr lang="en-US" sz="1800" spc="0" dirty="0">
                <a:effectLst/>
                <a:latin typeface="Garamond" panose="02020404030301010803" pitchFamily="18" charset="0"/>
                <a:ea typeface="Garamond" panose="02020404030301010803" pitchFamily="18" charset="0"/>
                <a:cs typeface="Garamond" panose="02020404030301010803" pitchFamily="18" charset="0"/>
              </a:rPr>
              <a:t>to validate their guesses and fully answer your above </a:t>
            </a:r>
            <a:r>
              <a:rPr lang="en-US" sz="1800" spc="-1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question.</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GB" sz="12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158750" indent="0">
              <a:buNone/>
            </a:pPr>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142</a:t>
            </a:fld>
            <a:endParaRPr lang="en-US"/>
          </a:p>
        </p:txBody>
      </p:sp>
    </p:spTree>
    <p:extLst>
      <p:ext uri="{BB962C8B-B14F-4D97-AF65-F5344CB8AC3E}">
        <p14:creationId xmlns:p14="http://schemas.microsoft.com/office/powerpoint/2010/main" val="26867644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6.1/#4</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When presenting this slide, try to</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be motivational and inspirational – this is the last slide of the training and is meant to give the participants hope and confidence that they can do this… despite how challenging it is.</a:t>
            </a:r>
            <a:endParaRPr lang="en-GB" sz="1200" spc="0" dirty="0">
              <a:effectLst/>
              <a:latin typeface="Source Sans Pro" panose="020B0503030403020204" pitchFamily="34" charset="0"/>
              <a:ea typeface="Garamond" panose="02020404030301010803" pitchFamily="18" charset="0"/>
              <a:cs typeface="Gill Sans" panose="020B0502020104020203" pitchFamily="34" charset="-79"/>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143</a:t>
            </a:fld>
            <a:endParaRPr lang="en-US"/>
          </a:p>
        </p:txBody>
      </p:sp>
    </p:spTree>
    <p:extLst>
      <p:ext uri="{BB962C8B-B14F-4D97-AF65-F5344CB8AC3E}">
        <p14:creationId xmlns:p14="http://schemas.microsoft.com/office/powerpoint/2010/main" val="295617774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600"/>
              </a:spcBef>
              <a:spcAft>
                <a:spcPts val="600"/>
              </a:spcAft>
              <a:buClr>
                <a:srgbClr val="000000"/>
              </a:buClr>
              <a:buSzPts val="1100"/>
              <a:buFont typeface="Symbol" panose="05050102010706020507" pitchFamily="18" charset="2"/>
              <a:buNone/>
              <a:tabLst/>
              <a:defRPr/>
            </a:pPr>
            <a:r>
              <a:rPr lang="en-US" sz="18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6.2/#5</a:t>
            </a:r>
            <a:endParaRPr lang="en-GB"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0" marR="0" lvl="0" indent="0" algn="just">
              <a:spcBef>
                <a:spcPts val="600"/>
              </a:spcBef>
              <a:spcAft>
                <a:spcPts val="600"/>
              </a:spcAft>
              <a:buFont typeface="Symbol" panose="05050102010706020507" pitchFamily="18" charset="2"/>
              <a:buNone/>
            </a:pPr>
            <a:r>
              <a:rPr lang="en-US" sz="1800" dirty="0">
                <a:effectLst/>
                <a:latin typeface="Aptos" panose="020B0004020202020204" pitchFamily="34" charset="0"/>
                <a:ea typeface="Aptos" panose="020B0004020202020204" pitchFamily="34" charset="0"/>
                <a:cs typeface="Arial" panose="020B0604020202020204" pitchFamily="34" charset="0"/>
              </a:rPr>
              <a:t>Wrap up the training session as follows:</a:t>
            </a:r>
            <a:endParaRPr lang="en-US" sz="1800" dirty="0">
              <a:effectLst/>
              <a:latin typeface="Source Sans Pro" panose="020B0503030403020204" pitchFamily="34" charset="0"/>
              <a:ea typeface="Times New Roman" panose="02020603050405020304" pitchFamily="18" charset="0"/>
              <a:cs typeface="Gill Sans" panose="020B0502020104020203" pitchFamily="34" charset="-79"/>
            </a:endParaRPr>
          </a:p>
          <a:p>
            <a:pPr marL="342900" marR="1028700" lvl="0" indent="-342900" rtl="0">
              <a:spcBef>
                <a:spcPts val="1200"/>
              </a:spcBef>
              <a:spcAft>
                <a:spcPts val="0"/>
              </a:spcAft>
              <a:buSzPts val="1000"/>
              <a:buFont typeface="Garamond" panose="02020404030301010803" pitchFamily="18" charset="0"/>
              <a:buAutoNum type="arabicPeriod"/>
              <a:tabLst>
                <a:tab pos="863600" algn="l"/>
              </a:tabLst>
            </a:pPr>
            <a:r>
              <a:rPr lang="en-US" sz="1100" spc="0" dirty="0">
                <a:effectLst/>
                <a:latin typeface="Garamond" panose="02020404030301010803" pitchFamily="18" charset="0"/>
                <a:ea typeface="Garamond" panose="02020404030301010803" pitchFamily="18" charset="0"/>
                <a:cs typeface="Garamond" panose="02020404030301010803" pitchFamily="18" charset="0"/>
              </a:rPr>
              <a:t>Conduct</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brief</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energizer</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activity</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that</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gauges</a:t>
            </a:r>
            <a:r>
              <a:rPr lang="en-US" sz="1100" spc="-2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how</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they</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are</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feeling</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about</a:t>
            </a:r>
            <a:r>
              <a:rPr lang="en-US" sz="1100" spc="-2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the</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process.</a:t>
            </a:r>
            <a:r>
              <a:rPr lang="en-US" sz="1100" spc="-2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few</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options are as follows:</a:t>
            </a:r>
          </a:p>
          <a:p>
            <a:pPr marL="742950" marR="1146175" lvl="1" indent="-285750">
              <a:spcBef>
                <a:spcPts val="0"/>
              </a:spcBef>
              <a:spcAft>
                <a:spcPts val="0"/>
              </a:spcAft>
              <a:buSzPts val="1100"/>
              <a:buFont typeface="Symbol" panose="05050102010706020507" pitchFamily="18" charset="2"/>
              <a:buChar char=""/>
              <a:tabLst>
                <a:tab pos="1092200" algn="l"/>
              </a:tabLst>
            </a:pPr>
            <a:r>
              <a:rPr lang="en-US" sz="1100" spc="0" dirty="0">
                <a:effectLst/>
                <a:latin typeface="Garamond" panose="02020404030301010803" pitchFamily="18" charset="0"/>
                <a:ea typeface="Symbol" panose="05050102010706020507" pitchFamily="18" charset="2"/>
                <a:cs typeface="Symbol" panose="05050102010706020507" pitchFamily="18" charset="2"/>
              </a:rPr>
              <a:t>Have</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them</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stand</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on</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an</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imaginary</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line</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that</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represents</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continuum</a:t>
            </a:r>
            <a:r>
              <a:rPr lang="en-US" sz="1100" spc="-2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of</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“no</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confidence</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to</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high confidence” – and have a few of those on the extreme ends explain why. OR</a:t>
            </a:r>
          </a:p>
          <a:p>
            <a:pPr marL="742950" marR="1009650" lvl="1" indent="-285750">
              <a:spcBef>
                <a:spcPts val="5"/>
              </a:spcBef>
              <a:spcAft>
                <a:spcPts val="0"/>
              </a:spcAft>
              <a:buSzPts val="1100"/>
              <a:buFont typeface="Symbol" panose="05050102010706020507" pitchFamily="18" charset="2"/>
              <a:buChar char=""/>
              <a:tabLst>
                <a:tab pos="1092200" algn="l"/>
              </a:tabLst>
            </a:pPr>
            <a:r>
              <a:rPr lang="en-US" sz="1100" spc="0" dirty="0">
                <a:effectLst/>
                <a:latin typeface="Garamond" panose="02020404030301010803" pitchFamily="18" charset="0"/>
                <a:ea typeface="Symbol" panose="05050102010706020507" pitchFamily="18" charset="2"/>
                <a:cs typeface="Symbol" panose="05050102010706020507" pitchFamily="18" charset="2"/>
              </a:rPr>
              <a:t>Ask them to raise a colored piece of paper (having handed out one set to every participant in advance) to explain how they are currently feeling about the proposal process, whereby red means</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‘not</a:t>
            </a:r>
            <a:r>
              <a:rPr lang="en-US" sz="1100" spc="-2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good’,</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yellow</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means</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‘fine/OK’,</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and</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green</a:t>
            </a:r>
            <a:r>
              <a:rPr lang="en-US" sz="1100" spc="-2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means</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‘great’</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and</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have</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few</a:t>
            </a:r>
            <a:r>
              <a:rPr lang="en-US" sz="1100" spc="-2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from</a:t>
            </a:r>
            <a:r>
              <a:rPr lang="en-US" sz="1100" spc="-2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each color group explain why. OR</a:t>
            </a:r>
          </a:p>
          <a:p>
            <a:pPr marL="742950" marR="934085" lvl="1" indent="-285750">
              <a:spcBef>
                <a:spcPts val="0"/>
              </a:spcBef>
              <a:spcAft>
                <a:spcPts val="0"/>
              </a:spcAft>
              <a:buSzPts val="1100"/>
              <a:buFont typeface="Symbol" panose="05050102010706020507" pitchFamily="18" charset="2"/>
              <a:buChar char=""/>
              <a:tabLst>
                <a:tab pos="1092200" algn="l"/>
              </a:tabLst>
            </a:pPr>
            <a:r>
              <a:rPr lang="en-US" sz="1100" spc="0" dirty="0">
                <a:effectLst/>
                <a:latin typeface="Garamond" panose="02020404030301010803" pitchFamily="18" charset="0"/>
                <a:ea typeface="Symbol" panose="05050102010706020507" pitchFamily="18" charset="2"/>
                <a:cs typeface="Symbol" panose="05050102010706020507" pitchFamily="18" charset="2"/>
              </a:rPr>
              <a:t>Ask them to rate their current level of confidence/readiness to undertake the proposal process on</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scale</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of</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1-5,</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with</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1</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being</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‘very</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low’</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and</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5</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being</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‘very</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high’</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and</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have</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those</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in</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the</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extremes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explain why.</a:t>
            </a:r>
            <a:r>
              <a:rPr lang="en-US" sz="1100" spc="20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endParaRPr lang="en-US" sz="1100" spc="0" dirty="0">
              <a:effectLst/>
              <a:latin typeface="Garamond" panose="02020404030301010803" pitchFamily="18" charset="0"/>
              <a:ea typeface="Symbol" panose="05050102010706020507" pitchFamily="18" charset="2"/>
              <a:cs typeface="Symbol" panose="05050102010706020507" pitchFamily="18" charset="2"/>
            </a:endParaRPr>
          </a:p>
          <a:p>
            <a:pPr marL="342900" marR="911225" lvl="0" indent="-342900" algn="just">
              <a:spcBef>
                <a:spcPts val="600"/>
              </a:spcBef>
              <a:spcAft>
                <a:spcPts val="0"/>
              </a:spcAft>
              <a:buSzPts val="1000"/>
              <a:buFont typeface="Garamond" panose="02020404030301010803" pitchFamily="18" charset="0"/>
              <a:buAutoNum type="arabicPeriod"/>
              <a:tabLst>
                <a:tab pos="862330" algn="l"/>
                <a:tab pos="863600" algn="l"/>
              </a:tabLst>
            </a:pPr>
            <a:r>
              <a:rPr lang="en-US" sz="1100" spc="0" dirty="0">
                <a:effectLst/>
                <a:latin typeface="Garamond" panose="02020404030301010803" pitchFamily="18" charset="0"/>
                <a:ea typeface="Garamond" panose="02020404030301010803" pitchFamily="18" charset="0"/>
                <a:cs typeface="Garamond" panose="02020404030301010803" pitchFamily="18" charset="0"/>
              </a:rPr>
              <a:t>Conduct a final Question-and-Answer (Q&amp;A) session in plenary. If time allows and if you have the available</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experts,</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an</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interesting</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way</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to</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do</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this</a:t>
            </a:r>
            <a:r>
              <a:rPr lang="en-US" sz="1100" spc="-2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could</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be</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to</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have</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panel</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of</a:t>
            </a:r>
            <a:r>
              <a:rPr lang="en-US" sz="1100" spc="-2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BD</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experts</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and</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allow</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time for the participants to ask them questions. The trainer/facilitator would moderate the session.</a:t>
            </a:r>
          </a:p>
          <a:p>
            <a:pPr marL="342900" marR="909320" lvl="0" indent="-342900" algn="just">
              <a:spcBef>
                <a:spcPts val="595"/>
              </a:spcBef>
              <a:spcAft>
                <a:spcPts val="0"/>
              </a:spcAft>
              <a:buSzPts val="1000"/>
              <a:buFont typeface="Garamond" panose="02020404030301010803" pitchFamily="18" charset="0"/>
              <a:buAutoNum type="arabicPeriod"/>
              <a:tabLst>
                <a:tab pos="862330" algn="l"/>
                <a:tab pos="863600" algn="l"/>
              </a:tabLst>
            </a:pPr>
            <a:r>
              <a:rPr lang="en-US" sz="1100" spc="0" dirty="0">
                <a:effectLst/>
                <a:latin typeface="Garamond" panose="02020404030301010803" pitchFamily="18" charset="0"/>
                <a:ea typeface="Garamond" panose="02020404030301010803" pitchFamily="18" charset="0"/>
                <a:cs typeface="Garamond" panose="02020404030301010803" pitchFamily="18" charset="0"/>
              </a:rPr>
              <a:t>As</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appropriate,</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representatives</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from</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the</a:t>
            </a:r>
            <a:r>
              <a:rPr lang="en-US" sz="1100" spc="-2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donor,</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organizer</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and</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other</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key</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partners</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conduct</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speeches</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to emphasize key take-away messages, thank the participants (and any panelists), and make closing </a:t>
            </a:r>
            <a:r>
              <a:rPr lang="en-US" sz="1100" spc="-10" dirty="0">
                <a:effectLst/>
                <a:latin typeface="Garamond" panose="02020404030301010803" pitchFamily="18" charset="0"/>
                <a:ea typeface="Garamond" panose="02020404030301010803" pitchFamily="18" charset="0"/>
                <a:cs typeface="Garamond" panose="02020404030301010803" pitchFamily="18" charset="0"/>
              </a:rPr>
              <a:t>remarks.</a:t>
            </a:r>
            <a:endParaRPr lang="en-US" sz="1100" spc="0" dirty="0">
              <a:effectLst/>
              <a:latin typeface="Garamond" panose="02020404030301010803" pitchFamily="18" charset="0"/>
              <a:ea typeface="Garamond" panose="02020404030301010803" pitchFamily="18" charset="0"/>
              <a:cs typeface="Garamond" panose="02020404030301010803" pitchFamily="18" charset="0"/>
            </a:endParaRPr>
          </a:p>
          <a:p>
            <a:pPr marL="342900" marR="910590" lvl="0" indent="-342900" algn="just">
              <a:spcBef>
                <a:spcPts val="610"/>
              </a:spcBef>
              <a:spcAft>
                <a:spcPts val="0"/>
              </a:spcAft>
              <a:buSzPts val="1000"/>
              <a:buFont typeface="Garamond" panose="02020404030301010803" pitchFamily="18" charset="0"/>
              <a:buAutoNum type="arabicPeriod"/>
              <a:tabLst>
                <a:tab pos="862330" algn="l"/>
                <a:tab pos="863600" algn="l"/>
              </a:tabLst>
            </a:pPr>
            <a:r>
              <a:rPr lang="en-US" sz="1100" spc="0" dirty="0">
                <a:effectLst/>
                <a:latin typeface="Garamond" panose="02020404030301010803" pitchFamily="18" charset="0"/>
                <a:ea typeface="Garamond" panose="02020404030301010803" pitchFamily="18" charset="0"/>
                <a:cs typeface="Garamond" panose="02020404030301010803" pitchFamily="18" charset="0"/>
              </a:rPr>
              <a:t>For in-person events, it can also be nice to conclude by having the participants share their main observations</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on</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what</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worked</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well</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and</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what</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they</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would’ve</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liked</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to</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be</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done</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differently.</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Have</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everyone stand</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in</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a:t>
            </a:r>
            <a:r>
              <a:rPr lang="en-US" sz="1100" spc="-4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circle,</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then</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toss</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a:t>
            </a:r>
            <a:r>
              <a:rPr lang="en-US" sz="1100" spc="-4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ball</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to</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random</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participants;</a:t>
            </a:r>
            <a:r>
              <a:rPr lang="en-US" sz="1100" spc="-5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when</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they</a:t>
            </a:r>
            <a:r>
              <a:rPr lang="en-US" sz="1100" spc="-4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hold</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the</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ball,</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it</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is</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like</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a:t>
            </a:r>
            <a:r>
              <a:rPr lang="en-US" sz="1100" spc="-4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microphone and</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only</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they</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are</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allowed</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to</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speak.</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They</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must</a:t>
            </a:r>
            <a:r>
              <a:rPr lang="en-US" sz="1100" spc="-4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share</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one</a:t>
            </a:r>
            <a:r>
              <a:rPr lang="en-US" sz="1100" spc="-4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positive</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aspect</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and</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one</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negative</a:t>
            </a:r>
            <a:r>
              <a:rPr lang="en-US" sz="1100" spc="-3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aspect</a:t>
            </a:r>
            <a:r>
              <a:rPr lang="en-US" sz="1100" spc="-3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about the training,</a:t>
            </a:r>
            <a:r>
              <a:rPr lang="en-US" sz="1100" spc="-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then they</a:t>
            </a:r>
            <a:r>
              <a:rPr lang="en-US" sz="1100" spc="-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toss it</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to</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someone else. Depending on</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how</a:t>
            </a:r>
            <a:r>
              <a:rPr lang="en-US" sz="1100" spc="-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large</a:t>
            </a:r>
            <a:r>
              <a:rPr lang="en-US" sz="1100" spc="-2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the</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group is,</a:t>
            </a:r>
            <a:r>
              <a:rPr lang="en-US" sz="1100" spc="-10"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this</a:t>
            </a:r>
            <a:r>
              <a:rPr lang="en-US" sz="1100" spc="-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can be</a:t>
            </a:r>
            <a:r>
              <a:rPr lang="en-US" sz="1100" spc="-15" dirty="0">
                <a:effectLst/>
                <a:latin typeface="Garamond" panose="02020404030301010803" pitchFamily="18" charset="0"/>
                <a:ea typeface="Garamond" panose="02020404030301010803" pitchFamily="18" charset="0"/>
                <a:cs typeface="Garamond" panose="02020404030301010803" pitchFamily="18" charset="0"/>
              </a:rPr>
              <a:t> </a:t>
            </a:r>
            <a:r>
              <a:rPr lang="en-US" sz="1100" spc="0" dirty="0">
                <a:effectLst/>
                <a:latin typeface="Garamond" panose="02020404030301010803" pitchFamily="18" charset="0"/>
                <a:ea typeface="Garamond" panose="02020404030301010803" pitchFamily="18" charset="0"/>
                <a:cs typeface="Garamond" panose="02020404030301010803" pitchFamily="18" charset="0"/>
              </a:rPr>
              <a:t>done just for a selection of participants – or for everyone.</a:t>
            </a:r>
          </a:p>
          <a:p>
            <a:pPr marL="342900" marR="910590" lvl="0" indent="-342900" algn="just">
              <a:spcBef>
                <a:spcPts val="610"/>
              </a:spcBef>
              <a:spcAft>
                <a:spcPts val="0"/>
              </a:spcAft>
              <a:buSzPts val="1000"/>
              <a:buFont typeface="Garamond" panose="02020404030301010803" pitchFamily="18" charset="0"/>
              <a:buAutoNum type="arabicPeriod"/>
              <a:tabLst>
                <a:tab pos="862330" algn="l"/>
                <a:tab pos="863600" algn="l"/>
              </a:tabLst>
            </a:pPr>
            <a:r>
              <a:rPr lang="en-US" sz="1100" spc="0" dirty="0">
                <a:effectLst/>
                <a:latin typeface="Garamond" panose="02020404030301010803" pitchFamily="18" charset="0"/>
                <a:ea typeface="Garamond" panose="02020404030301010803" pitchFamily="18" charset="0"/>
                <a:cs typeface="Garamond" panose="02020404030301010803" pitchFamily="18" charset="0"/>
              </a:rPr>
              <a:t>After the training, be sure to send an email to all the participants thanking them for their participation and sending the training manual and slides as well as other resources for future use.</a:t>
            </a:r>
            <a:endParaRPr lang="en-GB" sz="1800" dirty="0">
              <a:effectLst/>
              <a:latin typeface="Times New Roman" panose="02020603050405020304" pitchFamily="18" charset="0"/>
              <a:ea typeface="Times New Roman" panose="02020603050405020304" pitchFamily="18" charset="0"/>
            </a:endParaRPr>
          </a:p>
          <a:p>
            <a:endParaRPr lang="en-US" sz="12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144</a:t>
            </a:fld>
            <a:endParaRPr lang="en-US"/>
          </a:p>
        </p:txBody>
      </p:sp>
    </p:spTree>
    <p:extLst>
      <p:ext uri="{BB962C8B-B14F-4D97-AF65-F5344CB8AC3E}">
        <p14:creationId xmlns:p14="http://schemas.microsoft.com/office/powerpoint/2010/main" val="130193695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ebbc744032_0_164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ebbc744032_0_164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2.2/#6</a:t>
            </a:r>
            <a:endParaRPr lang="en-US" sz="1100" b="1" u="none" spc="0" dirty="0">
              <a:solidFill>
                <a:srgbClr val="4472C4"/>
              </a:solidFill>
              <a:effectLst/>
              <a:latin typeface="Garamond" panose="02020404030301010803" pitchFamily="18" charset="0"/>
              <a:ea typeface="Garamond" panose="02020404030301010803"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Purpose:</a:t>
            </a:r>
            <a:endParaRPr lang="en-US" sz="1100" b="1" dirty="0">
              <a:effectLst/>
              <a:latin typeface="Garamond" panose="02020404030301010803" pitchFamily="18" charset="0"/>
              <a:ea typeface="Garamond" panose="02020404030301010803" pitchFamily="18" charset="0"/>
              <a:cs typeface="Garamond" panose="02020404030301010803" pitchFamily="18" charset="0"/>
            </a:endParaRPr>
          </a:p>
          <a:p>
            <a:pPr marL="342900" marR="0" lvl="0" indent="-342900" algn="just">
              <a:spcBef>
                <a:spcPts val="1195"/>
              </a:spcBef>
              <a:spcAft>
                <a:spcPts val="0"/>
              </a:spcAft>
              <a:buFont typeface="Symbol" panose="05050102010706020507" pitchFamily="18" charset="2"/>
              <a:buChar char=""/>
              <a:tabLst>
                <a:tab pos="862965" algn="l"/>
              </a:tabLst>
            </a:pPr>
            <a:r>
              <a:rPr lang="en-US" sz="1100" spc="0" dirty="0">
                <a:effectLst/>
                <a:latin typeface="Garamond" panose="02020404030301010803" pitchFamily="18" charset="0"/>
                <a:ea typeface="Symbol" panose="05050102010706020507" pitchFamily="18" charset="2"/>
                <a:cs typeface="Symbol" panose="05050102010706020507" pitchFamily="18" charset="2"/>
              </a:rPr>
              <a:t>To</a:t>
            </a:r>
            <a:r>
              <a:rPr lang="en-US" sz="1100" spc="-2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get</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common</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understanding</a:t>
            </a:r>
            <a:r>
              <a:rPr lang="en-US" sz="1100" spc="-2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of</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key</a:t>
            </a:r>
            <a:r>
              <a:rPr lang="en-US" sz="1100" spc="-2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terms</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and</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10" dirty="0">
                <a:effectLst/>
                <a:latin typeface="Garamond" panose="02020404030301010803" pitchFamily="18" charset="0"/>
                <a:ea typeface="Symbol" panose="05050102010706020507" pitchFamily="18" charset="2"/>
                <a:cs typeface="Symbol" panose="05050102010706020507" pitchFamily="18" charset="2"/>
              </a:rPr>
              <a:t>processes.</a:t>
            </a:r>
            <a:endParaRPr lang="en-US" sz="1100" spc="0" dirty="0">
              <a:effectLst/>
              <a:latin typeface="Garamond" panose="02020404030301010803" pitchFamily="18" charset="0"/>
              <a:ea typeface="Symbol" panose="05050102010706020507" pitchFamily="18" charset="2"/>
              <a:cs typeface="Symbol" panose="05050102010706020507" pitchFamily="18" charset="2"/>
            </a:endParaRPr>
          </a:p>
          <a:p>
            <a:pPr marL="342900" marR="909955" lvl="0" indent="-342900" algn="just">
              <a:spcBef>
                <a:spcPts val="610"/>
              </a:spcBef>
              <a:spcAft>
                <a:spcPts val="0"/>
              </a:spcAft>
              <a:buFont typeface="Symbol" panose="05050102010706020507" pitchFamily="18" charset="2"/>
              <a:buChar char=""/>
              <a:tabLst>
                <a:tab pos="863600" algn="l"/>
              </a:tabLst>
            </a:pPr>
            <a:r>
              <a:rPr lang="en-US" sz="1100" spc="0" dirty="0">
                <a:effectLst/>
                <a:latin typeface="Garamond" panose="02020404030301010803" pitchFamily="18" charset="0"/>
                <a:ea typeface="Symbol" panose="05050102010706020507" pitchFamily="18" charset="2"/>
                <a:cs typeface="Symbol" panose="05050102010706020507" pitchFamily="18" charset="2"/>
              </a:rPr>
              <a:t>To</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introduce</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the</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main</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phases</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of</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the</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process,</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pointing</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out</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that</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this</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training</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is</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organized</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by</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those</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phases and will go into more detail on each of them during the subsequent modules (transition to the third core module).</a:t>
            </a:r>
          </a:p>
          <a:p>
            <a:pPr marL="342900" marR="909955" lvl="0" indent="-342900" algn="just">
              <a:spcBef>
                <a:spcPts val="610"/>
              </a:spcBef>
              <a:spcAft>
                <a:spcPts val="0"/>
              </a:spcAft>
              <a:buFont typeface="Symbol" panose="05050102010706020507" pitchFamily="18" charset="2"/>
              <a:buChar char=""/>
              <a:tabLst>
                <a:tab pos="863600" algn="l"/>
              </a:tabLst>
            </a:pPr>
            <a:endParaRPr lang="en-US" sz="1100" u="sng" spc="0" dirty="0">
              <a:effectLst/>
              <a:latin typeface="Garamond" panose="02020404030301010803" pitchFamily="18" charset="0"/>
              <a:ea typeface="Garamond" panose="02020404030301010803" pitchFamily="18" charset="0"/>
              <a:cs typeface="Garamond" panose="02020404030301010803" pitchFamily="18" charset="0"/>
            </a:endParaRPr>
          </a:p>
          <a:p>
            <a:pPr marL="0" marR="909955" lvl="0" indent="0" algn="just">
              <a:spcBef>
                <a:spcPts val="610"/>
              </a:spcBef>
              <a:spcAft>
                <a:spcPts val="0"/>
              </a:spcAft>
              <a:buFont typeface="Symbol" panose="05050102010706020507" pitchFamily="18" charset="2"/>
              <a:buNone/>
              <a:tabLst>
                <a:tab pos="863600" algn="l"/>
              </a:tabLst>
            </a:pP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Content</a:t>
            </a:r>
            <a:r>
              <a:rPr lang="en-US" sz="1100" b="1" spc="-10" dirty="0">
                <a:effectLst/>
                <a:latin typeface="Garamond" panose="02020404030301010803" pitchFamily="18" charset="0"/>
                <a:ea typeface="Garamond" panose="02020404030301010803" pitchFamily="18" charset="0"/>
                <a:cs typeface="Garamond" panose="02020404030301010803" pitchFamily="18" charset="0"/>
              </a:rPr>
              <a:t>:</a:t>
            </a:r>
            <a:endParaRPr lang="en-US" sz="1100" b="1" dirty="0">
              <a:effectLst/>
              <a:latin typeface="Garamond" panose="02020404030301010803" pitchFamily="18" charset="0"/>
              <a:ea typeface="Garamond" panose="02020404030301010803" pitchFamily="18" charset="0"/>
              <a:cs typeface="Garamond" panose="02020404030301010803" pitchFamily="18" charset="0"/>
            </a:endParaRPr>
          </a:p>
          <a:p>
            <a:pPr marL="342900" marR="910590" lvl="0" indent="-342900">
              <a:spcBef>
                <a:spcPts val="600"/>
              </a:spcBef>
              <a:spcAft>
                <a:spcPts val="0"/>
              </a:spcAft>
              <a:buFont typeface="Symbol" panose="05050102010706020507" pitchFamily="18" charset="2"/>
              <a:buChar char=""/>
              <a:tabLst>
                <a:tab pos="863600" algn="l"/>
              </a:tabLst>
            </a:pPr>
            <a:r>
              <a:rPr lang="en-US" sz="1100" spc="0" dirty="0">
                <a:effectLst/>
                <a:latin typeface="Garamond" panose="02020404030301010803" pitchFamily="18" charset="0"/>
                <a:ea typeface="Symbol" panose="05050102010706020507" pitchFamily="18" charset="2"/>
                <a:cs typeface="Symbol" panose="05050102010706020507" pitchFamily="18" charset="2"/>
              </a:rPr>
              <a:t>Different kinds of solicitations for funding e.g.,</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Notice of Funding Opportunities (NOFOs), Request for Applications (RFA) and a Request for Proposals (RFPs).</a:t>
            </a:r>
          </a:p>
          <a:p>
            <a:pPr marL="342900" marR="0" lvl="0" indent="-342900">
              <a:spcBef>
                <a:spcPts val="580"/>
              </a:spcBef>
              <a:spcAft>
                <a:spcPts val="0"/>
              </a:spcAft>
              <a:buFont typeface="Symbol" panose="05050102010706020507" pitchFamily="18" charset="2"/>
              <a:buChar char=""/>
              <a:tabLst>
                <a:tab pos="863600" algn="l"/>
              </a:tabLst>
            </a:pP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Overview</a:t>
            </a:r>
            <a:r>
              <a:rPr lang="en-US" sz="1100" spc="-2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of</a:t>
            </a:r>
            <a:r>
              <a:rPr lang="en-US" sz="1100" spc="-2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the</a:t>
            </a:r>
            <a:r>
              <a:rPr lang="en-US" sz="1100" spc="-15"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main</a:t>
            </a:r>
            <a:r>
              <a:rPr lang="en-US" sz="1100" spc="-2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phases</a:t>
            </a:r>
            <a:r>
              <a:rPr lang="en-US" sz="1100" spc="-1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of</a:t>
            </a:r>
            <a:r>
              <a:rPr lang="en-US" sz="1100" spc="-25"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the</a:t>
            </a:r>
            <a:r>
              <a:rPr lang="en-US" sz="1100" spc="-15"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procurement</a:t>
            </a:r>
            <a:r>
              <a:rPr lang="en-US" sz="1100" spc="-2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1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process.</a:t>
            </a:r>
            <a:endParaRPr lang="en-US" sz="1100" u="none" spc="0" dirty="0">
              <a:solidFill>
                <a:srgbClr val="000000"/>
              </a:solidFill>
              <a:effectLst/>
              <a:latin typeface="Garamond" panose="02020404030301010803" pitchFamily="18" charset="0"/>
              <a:ea typeface="Symbol" panose="05050102010706020507" pitchFamily="18" charset="2"/>
              <a:cs typeface="Symbol" panose="05050102010706020507" pitchFamily="18" charset="2"/>
            </a:endParaRPr>
          </a:p>
          <a:p>
            <a:pPr marL="342900" marR="0" lvl="0" indent="-342900">
              <a:spcBef>
                <a:spcPts val="580"/>
              </a:spcBef>
              <a:spcAft>
                <a:spcPts val="0"/>
              </a:spcAft>
              <a:buFont typeface="Symbol" panose="05050102010706020507" pitchFamily="18" charset="2"/>
              <a:buChar char=""/>
              <a:tabLst>
                <a:tab pos="863600" algn="l"/>
              </a:tabLst>
            </a:pPr>
            <a:endParaRPr lang="en-US" sz="1100" u="none"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a:p>
            <a:pPr marL="342900" marR="0" lvl="0" indent="-342900">
              <a:spcBef>
                <a:spcPts val="580"/>
              </a:spcBef>
              <a:spcAft>
                <a:spcPts val="0"/>
              </a:spcAft>
              <a:buFont typeface="Symbol" panose="05050102010706020507" pitchFamily="18" charset="2"/>
              <a:buChar char=""/>
              <a:tabLst>
                <a:tab pos="863600" algn="l"/>
              </a:tabLst>
            </a:pPr>
            <a:endParaRPr lang="en-US" sz="1100" u="none"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a:p>
            <a:pPr marL="0" marR="0" lvl="0" indent="0">
              <a:spcBef>
                <a:spcPts val="580"/>
              </a:spcBef>
              <a:spcAft>
                <a:spcPts val="0"/>
              </a:spcAft>
              <a:buFont typeface="Symbol" panose="05050102010706020507" pitchFamily="18" charset="2"/>
              <a:buNone/>
              <a:tabLst>
                <a:tab pos="863600" algn="l"/>
              </a:tabLst>
            </a:pPr>
            <a:r>
              <a:rPr lang="en-US" sz="1100" b="1" u="sng" dirty="0">
                <a:effectLst/>
                <a:latin typeface="Garamond" panose="02020404030301010803" pitchFamily="18" charset="0"/>
                <a:ea typeface="Garamond" panose="02020404030301010803" pitchFamily="18" charset="0"/>
                <a:cs typeface="Garamond" panose="02020404030301010803" pitchFamily="18" charset="0"/>
              </a:rPr>
              <a:t>Delivery</a:t>
            </a:r>
            <a:r>
              <a:rPr lang="en-US" sz="1100" b="1" u="sng" spc="-20" dirty="0">
                <a:effectLst/>
                <a:latin typeface="Garamond" panose="02020404030301010803" pitchFamily="18" charset="0"/>
                <a:ea typeface="Garamond" panose="02020404030301010803" pitchFamily="18" charset="0"/>
                <a:cs typeface="Garamond" panose="02020404030301010803" pitchFamily="18" charset="0"/>
              </a:rPr>
              <a:t> </a:t>
            </a: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mode/activities:</a:t>
            </a:r>
            <a:endParaRPr lang="en-US" sz="1100" b="1" dirty="0">
              <a:effectLst/>
              <a:latin typeface="Garamond" panose="02020404030301010803" pitchFamily="18" charset="0"/>
              <a:ea typeface="Garamond" panose="02020404030301010803" pitchFamily="18" charset="0"/>
              <a:cs typeface="Garamond" panose="02020404030301010803" pitchFamily="18" charset="0"/>
            </a:endParaRPr>
          </a:p>
          <a:p>
            <a:pPr marL="342900" marR="910590" lvl="0" indent="-342900" algn="just">
              <a:spcBef>
                <a:spcPts val="1195"/>
              </a:spcBef>
              <a:spcAft>
                <a:spcPts val="0"/>
              </a:spcAft>
              <a:buSzPts val="1100"/>
              <a:buFont typeface="Garamond" panose="02020404030301010803" pitchFamily="18" charset="0"/>
              <a:buAutoNum type="arabicPeriod"/>
              <a:tabLst>
                <a:tab pos="862330" algn="l"/>
                <a:tab pos="863600" algn="l"/>
              </a:tabLst>
            </a:pPr>
            <a:r>
              <a:rPr lang="en-US" sz="1100" spc="-5" dirty="0">
                <a:effectLst/>
                <a:latin typeface="Garamond" panose="02020404030301010803" pitchFamily="18" charset="0"/>
                <a:ea typeface="Garamond" panose="02020404030301010803" pitchFamily="18" charset="0"/>
                <a:cs typeface="Garamond" panose="02020404030301010803" pitchFamily="18" charset="0"/>
              </a:rPr>
              <a:t>Present each point in </a:t>
            </a:r>
            <a:r>
              <a:rPr lang="en-US" sz="1100" b="1" spc="-5"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Slide M 2.2/#6 </a:t>
            </a:r>
            <a:r>
              <a:rPr lang="en-US" sz="1100" spc="-5" dirty="0">
                <a:effectLst/>
                <a:latin typeface="Garamond" panose="02020404030301010803" pitchFamily="18" charset="0"/>
                <a:ea typeface="Garamond" panose="02020404030301010803" pitchFamily="18" charset="0"/>
                <a:cs typeface="Garamond" panose="02020404030301010803" pitchFamily="18" charset="0"/>
              </a:rPr>
              <a:t>one-by- </a:t>
            </a:r>
            <a:r>
              <a:rPr lang="en-US" sz="1100" spc="-20" dirty="0">
                <a:effectLst/>
                <a:latin typeface="Garamond" panose="02020404030301010803" pitchFamily="18" charset="0"/>
                <a:ea typeface="Garamond" panose="02020404030301010803" pitchFamily="18" charset="0"/>
                <a:cs typeface="Garamond" panose="02020404030301010803" pitchFamily="18" charset="0"/>
              </a:rPr>
              <a:t>one.</a:t>
            </a:r>
          </a:p>
          <a:p>
            <a:pPr marL="342900" marR="910590" lvl="0" indent="-342900" algn="just">
              <a:spcBef>
                <a:spcPts val="1195"/>
              </a:spcBef>
              <a:spcAft>
                <a:spcPts val="0"/>
              </a:spcAft>
              <a:buSzPts val="1100"/>
              <a:buFont typeface="Garamond" panose="02020404030301010803" pitchFamily="18" charset="0"/>
              <a:buAutoNum type="arabicPeriod"/>
              <a:tabLst>
                <a:tab pos="862330" algn="l"/>
                <a:tab pos="863600" algn="l"/>
              </a:tabLst>
            </a:pPr>
            <a:r>
              <a:rPr lang="en-US" sz="1100" spc="-5" dirty="0">
                <a:effectLst/>
                <a:latin typeface="Garamond" panose="02020404030301010803" pitchFamily="18" charset="0"/>
                <a:ea typeface="Garamond" panose="02020404030301010803" pitchFamily="18" charset="0"/>
                <a:cs typeface="Garamond" panose="02020404030301010803" pitchFamily="18" charset="0"/>
              </a:rPr>
              <a:t>Ask participants if they have been involved in a Transition Award and what their experiences were? </a:t>
            </a:r>
          </a:p>
          <a:p>
            <a:pPr marL="342900" marR="910590" lvl="0" indent="-342900" algn="just">
              <a:spcBef>
                <a:spcPts val="1195"/>
              </a:spcBef>
              <a:spcAft>
                <a:spcPts val="0"/>
              </a:spcAft>
              <a:buSzPts val="1100"/>
              <a:buFont typeface="Garamond" panose="02020404030301010803" pitchFamily="18" charset="0"/>
              <a:buAutoNum type="arabicPeriod"/>
              <a:tabLst>
                <a:tab pos="862330" algn="l"/>
                <a:tab pos="863600" algn="l"/>
              </a:tabLst>
            </a:pPr>
            <a:endParaRPr lang="en-US" sz="1100" spc="-5" dirty="0">
              <a:effectLst/>
              <a:latin typeface="Garamond" panose="02020404030301010803" pitchFamily="18" charset="0"/>
              <a:ea typeface="Garamond" panose="02020404030301010803" pitchFamily="18" charset="0"/>
              <a:cs typeface="Garamond" panose="02020404030301010803" pitchFamily="18" charset="0"/>
            </a:endParaRPr>
          </a:p>
          <a:p>
            <a:endParaRPr lang="en-US" dirty="0"/>
          </a:p>
        </p:txBody>
      </p:sp>
    </p:spTree>
    <p:extLst>
      <p:ext uri="{BB962C8B-B14F-4D97-AF65-F5344CB8AC3E}">
        <p14:creationId xmlns:p14="http://schemas.microsoft.com/office/powerpoint/2010/main" val="1067313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2.2/#7</a:t>
            </a:r>
            <a:endParaRPr lang="en-US" sz="1100" b="1" u="none" spc="0"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611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2.2/#8</a:t>
            </a:r>
            <a:endParaRPr lang="en-US" sz="1100" b="1" u="none" spc="0"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158750" indent="0">
              <a:buNone/>
            </a:pPr>
            <a:endParaRPr lang="en-US" b="1" dirty="0">
              <a:solidFill>
                <a:srgbClr val="4472C4"/>
              </a:solidFill>
              <a:latin typeface="Garamond"/>
            </a:endParaRPr>
          </a:p>
          <a:p>
            <a:pPr marL="457200" indent="-298450"/>
            <a:r>
              <a:rPr lang="en-US" b="1" dirty="0">
                <a:solidFill>
                  <a:srgbClr val="4472C4"/>
                </a:solidFill>
                <a:latin typeface="Garamond"/>
              </a:rPr>
              <a:t>Expression of Interests are often included in an RFI</a:t>
            </a:r>
          </a:p>
          <a:p>
            <a:endParaRPr lang="en-US" dirty="0"/>
          </a:p>
        </p:txBody>
      </p:sp>
    </p:spTree>
    <p:extLst>
      <p:ext uri="{BB962C8B-B14F-4D97-AF65-F5344CB8AC3E}">
        <p14:creationId xmlns:p14="http://schemas.microsoft.com/office/powerpoint/2010/main" val="3011235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2.2/#9</a:t>
            </a:r>
            <a:endParaRPr lang="en-US" sz="1100" b="1" u="none" spc="0"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u="none" spc="0" dirty="0">
              <a:solidFill>
                <a:srgbClr val="4472C4"/>
              </a:solidFill>
              <a:effectLst/>
              <a:latin typeface="Garamond" panose="02020404030301010803" pitchFamily="18" charset="0"/>
              <a:ea typeface="Garamond" panose="02020404030301010803"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Purpose:</a:t>
            </a:r>
            <a:endParaRPr lang="en-US" sz="1100" b="1" dirty="0">
              <a:effectLst/>
              <a:latin typeface="Garamond" panose="02020404030301010803" pitchFamily="18" charset="0"/>
              <a:ea typeface="Garamond" panose="02020404030301010803" pitchFamily="18" charset="0"/>
              <a:cs typeface="Garamond" panose="02020404030301010803" pitchFamily="18" charset="0"/>
            </a:endParaRPr>
          </a:p>
          <a:p>
            <a:pPr marL="342900" marR="0" lvl="0" indent="-342900" algn="just">
              <a:spcBef>
                <a:spcPts val="1195"/>
              </a:spcBef>
              <a:spcAft>
                <a:spcPts val="0"/>
              </a:spcAft>
              <a:buFont typeface="Symbol" panose="05050102010706020507" pitchFamily="18" charset="2"/>
              <a:buChar char=""/>
              <a:tabLst>
                <a:tab pos="862965" algn="l"/>
              </a:tabLst>
            </a:pPr>
            <a:r>
              <a:rPr lang="en-US" sz="1100" spc="0" dirty="0">
                <a:effectLst/>
                <a:latin typeface="Garamond" panose="02020404030301010803" pitchFamily="18" charset="0"/>
                <a:ea typeface="Symbol" panose="05050102010706020507" pitchFamily="18" charset="2"/>
                <a:cs typeface="Symbol" panose="05050102010706020507" pitchFamily="18" charset="2"/>
              </a:rPr>
              <a:t>To</a:t>
            </a:r>
            <a:r>
              <a:rPr lang="en-US" sz="1100" spc="-2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get</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common</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understanding</a:t>
            </a:r>
            <a:r>
              <a:rPr lang="en-US" sz="1100" spc="-2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of</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key</a:t>
            </a:r>
            <a:r>
              <a:rPr lang="en-US" sz="1100" spc="-2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terms</a:t>
            </a:r>
            <a:r>
              <a:rPr lang="en-US" sz="1100" spc="-1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and</a:t>
            </a:r>
            <a:r>
              <a:rPr lang="en-US" sz="1100" spc="-15" dirty="0">
                <a:effectLst/>
                <a:latin typeface="Garamond" panose="02020404030301010803" pitchFamily="18" charset="0"/>
                <a:ea typeface="Symbol" panose="05050102010706020507" pitchFamily="18" charset="2"/>
                <a:cs typeface="Symbol" panose="05050102010706020507" pitchFamily="18" charset="2"/>
              </a:rPr>
              <a:t> </a:t>
            </a:r>
            <a:r>
              <a:rPr lang="en-US" sz="1100" spc="-10" dirty="0">
                <a:effectLst/>
                <a:latin typeface="Garamond" panose="02020404030301010803" pitchFamily="18" charset="0"/>
                <a:ea typeface="Symbol" panose="05050102010706020507" pitchFamily="18" charset="2"/>
                <a:cs typeface="Symbol" panose="05050102010706020507" pitchFamily="18" charset="2"/>
              </a:rPr>
              <a:t>processes.</a:t>
            </a:r>
            <a:endParaRPr lang="en-US" sz="1100" spc="0" dirty="0">
              <a:effectLst/>
              <a:latin typeface="Garamond" panose="02020404030301010803" pitchFamily="18" charset="0"/>
              <a:ea typeface="Symbol" panose="05050102010706020507" pitchFamily="18" charset="2"/>
              <a:cs typeface="Symbol" panose="05050102010706020507" pitchFamily="18" charset="2"/>
            </a:endParaRPr>
          </a:p>
          <a:p>
            <a:pPr marL="342900" marR="909955" lvl="0" indent="-342900" algn="just">
              <a:spcBef>
                <a:spcPts val="610"/>
              </a:spcBef>
              <a:spcAft>
                <a:spcPts val="0"/>
              </a:spcAft>
              <a:buFont typeface="Symbol" panose="05050102010706020507" pitchFamily="18" charset="2"/>
              <a:buChar char=""/>
              <a:tabLst>
                <a:tab pos="863600" algn="l"/>
              </a:tabLst>
            </a:pPr>
            <a:r>
              <a:rPr lang="en-US" sz="1100" spc="0" dirty="0">
                <a:effectLst/>
                <a:latin typeface="Garamond" panose="02020404030301010803" pitchFamily="18" charset="0"/>
                <a:ea typeface="Symbol" panose="05050102010706020507" pitchFamily="18" charset="2"/>
                <a:cs typeface="Symbol" panose="05050102010706020507" pitchFamily="18" charset="2"/>
              </a:rPr>
              <a:t>To</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introduce</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the</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main</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phases</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of</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the</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process,</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pointing</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out</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that</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this</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training</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is</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organized</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by</a:t>
            </a:r>
            <a:r>
              <a:rPr lang="en-US" sz="1100" spc="-70"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those</a:t>
            </a:r>
            <a:r>
              <a:rPr lang="en-US" sz="1100" spc="-6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phases and will go into more detail on each of them during the subsequent modules (transition to the third core module).</a:t>
            </a:r>
          </a:p>
          <a:p>
            <a:pPr marL="342900" marR="909955" lvl="0" indent="-342900" algn="just">
              <a:spcBef>
                <a:spcPts val="610"/>
              </a:spcBef>
              <a:spcAft>
                <a:spcPts val="0"/>
              </a:spcAft>
              <a:buFont typeface="Symbol" panose="05050102010706020507" pitchFamily="18" charset="2"/>
              <a:buChar char=""/>
              <a:tabLst>
                <a:tab pos="863600" algn="l"/>
              </a:tabLst>
            </a:pPr>
            <a:endParaRPr lang="en-US" sz="1100" u="sng" spc="0" dirty="0">
              <a:effectLst/>
              <a:latin typeface="Garamond" panose="02020404030301010803" pitchFamily="18" charset="0"/>
              <a:ea typeface="Garamond" panose="02020404030301010803" pitchFamily="18" charset="0"/>
              <a:cs typeface="Garamond" panose="02020404030301010803" pitchFamily="18" charset="0"/>
            </a:endParaRPr>
          </a:p>
          <a:p>
            <a:pPr marL="0" marR="909955" lvl="0" indent="0" algn="just">
              <a:spcBef>
                <a:spcPts val="610"/>
              </a:spcBef>
              <a:spcAft>
                <a:spcPts val="0"/>
              </a:spcAft>
              <a:buFont typeface="Symbol" panose="05050102010706020507" pitchFamily="18" charset="2"/>
              <a:buNone/>
              <a:tabLst>
                <a:tab pos="863600" algn="l"/>
              </a:tabLst>
            </a:pP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Content</a:t>
            </a:r>
            <a:r>
              <a:rPr lang="en-US" sz="1100" b="1" spc="-10" dirty="0">
                <a:effectLst/>
                <a:latin typeface="Garamond" panose="02020404030301010803" pitchFamily="18" charset="0"/>
                <a:ea typeface="Garamond" panose="02020404030301010803" pitchFamily="18" charset="0"/>
                <a:cs typeface="Garamond" panose="02020404030301010803" pitchFamily="18" charset="0"/>
              </a:rPr>
              <a:t>:</a:t>
            </a:r>
            <a:endParaRPr lang="en-US" sz="1100" b="1" dirty="0">
              <a:effectLst/>
              <a:latin typeface="Garamond" panose="02020404030301010803" pitchFamily="18" charset="0"/>
              <a:ea typeface="Garamond" panose="02020404030301010803" pitchFamily="18" charset="0"/>
              <a:cs typeface="Garamond" panose="02020404030301010803" pitchFamily="18" charset="0"/>
            </a:endParaRPr>
          </a:p>
          <a:p>
            <a:pPr marL="342900" marR="910590" lvl="0" indent="-342900">
              <a:spcBef>
                <a:spcPts val="600"/>
              </a:spcBef>
              <a:spcAft>
                <a:spcPts val="0"/>
              </a:spcAft>
              <a:buFont typeface="Symbol" panose="05050102010706020507" pitchFamily="18" charset="2"/>
              <a:buChar char=""/>
              <a:tabLst>
                <a:tab pos="863600" algn="l"/>
              </a:tabLst>
            </a:pPr>
            <a:r>
              <a:rPr lang="en-US" sz="1100" spc="0" dirty="0">
                <a:effectLst/>
                <a:latin typeface="Garamond" panose="02020404030301010803" pitchFamily="18" charset="0"/>
                <a:ea typeface="Symbol" panose="05050102010706020507" pitchFamily="18" charset="2"/>
                <a:cs typeface="Symbol" panose="05050102010706020507" pitchFamily="18" charset="2"/>
              </a:rPr>
              <a:t>Different kinds of solicitations for funding e.g.,</a:t>
            </a:r>
            <a:r>
              <a:rPr lang="en-US" sz="1100" spc="-5" dirty="0">
                <a:effectLst/>
                <a:latin typeface="Garamond" panose="02020404030301010803" pitchFamily="18" charset="0"/>
                <a:ea typeface="Symbol" panose="05050102010706020507" pitchFamily="18" charset="2"/>
                <a:cs typeface="Symbol" panose="05050102010706020507" pitchFamily="18" charset="2"/>
              </a:rPr>
              <a:t> </a:t>
            </a:r>
            <a:r>
              <a:rPr lang="en-US" sz="1100" spc="0" dirty="0">
                <a:effectLst/>
                <a:latin typeface="Garamond" panose="02020404030301010803" pitchFamily="18" charset="0"/>
                <a:ea typeface="Symbol" panose="05050102010706020507" pitchFamily="18" charset="2"/>
                <a:cs typeface="Symbol" panose="05050102010706020507" pitchFamily="18" charset="2"/>
              </a:rPr>
              <a:t>Notice of Funding Opportunities (NOFOs), Request for Applications (RFA) and a Request for Proposals (RFPs).</a:t>
            </a:r>
          </a:p>
          <a:p>
            <a:pPr marL="342900" marR="0" lvl="0" indent="-342900">
              <a:spcBef>
                <a:spcPts val="580"/>
              </a:spcBef>
              <a:spcAft>
                <a:spcPts val="0"/>
              </a:spcAft>
              <a:buFont typeface="Symbol" panose="05050102010706020507" pitchFamily="18" charset="2"/>
              <a:buChar char=""/>
              <a:tabLst>
                <a:tab pos="863600" algn="l"/>
              </a:tabLst>
            </a:pP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Overview</a:t>
            </a:r>
            <a:r>
              <a:rPr lang="en-US" sz="1100" spc="-2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of</a:t>
            </a:r>
            <a:r>
              <a:rPr lang="en-US" sz="1100" spc="-2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the</a:t>
            </a:r>
            <a:r>
              <a:rPr lang="en-US" sz="1100" spc="-15"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main</a:t>
            </a:r>
            <a:r>
              <a:rPr lang="en-US" sz="1100" spc="-2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phases</a:t>
            </a:r>
            <a:r>
              <a:rPr lang="en-US" sz="1100" spc="-1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of</a:t>
            </a:r>
            <a:r>
              <a:rPr lang="en-US" sz="1100" spc="-25"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the</a:t>
            </a:r>
            <a:r>
              <a:rPr lang="en-US" sz="1100" spc="-15"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procurement</a:t>
            </a:r>
            <a:r>
              <a:rPr lang="en-US" sz="1100" spc="-2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 </a:t>
            </a:r>
            <a:r>
              <a:rPr lang="en-US" sz="1100" spc="-10" dirty="0">
                <a:solidFill>
                  <a:srgbClr val="000000"/>
                </a:solidFill>
                <a:effectLst/>
                <a:latin typeface="Garamond" panose="02020404030301010803" pitchFamily="18" charset="0"/>
                <a:ea typeface="Symbol" panose="05050102010706020507" pitchFamily="18" charset="2"/>
                <a:cs typeface="Symbol" panose="05050102010706020507" pitchFamily="18" charset="2"/>
              </a:rPr>
              <a:t>process.</a:t>
            </a:r>
            <a:endParaRPr lang="en-US" sz="1100" u="none" spc="0" dirty="0">
              <a:solidFill>
                <a:srgbClr val="000000"/>
              </a:solidFill>
              <a:effectLst/>
              <a:latin typeface="Garamond" panose="02020404030301010803" pitchFamily="18" charset="0"/>
              <a:ea typeface="Symbol" panose="05050102010706020507" pitchFamily="18" charset="2"/>
              <a:cs typeface="Symbol" panose="05050102010706020507" pitchFamily="18" charset="2"/>
            </a:endParaRPr>
          </a:p>
          <a:p>
            <a:pPr marL="342900" marR="0" lvl="0" indent="-342900">
              <a:spcBef>
                <a:spcPts val="580"/>
              </a:spcBef>
              <a:spcAft>
                <a:spcPts val="0"/>
              </a:spcAft>
              <a:buFont typeface="Symbol" panose="05050102010706020507" pitchFamily="18" charset="2"/>
              <a:buChar char=""/>
              <a:tabLst>
                <a:tab pos="863600" algn="l"/>
              </a:tabLst>
            </a:pPr>
            <a:endParaRPr lang="en-US" sz="1100" u="none"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a:p>
            <a:pPr marL="342900" marR="0" lvl="0" indent="-342900">
              <a:spcBef>
                <a:spcPts val="580"/>
              </a:spcBef>
              <a:spcAft>
                <a:spcPts val="0"/>
              </a:spcAft>
              <a:buFont typeface="Symbol" panose="05050102010706020507" pitchFamily="18" charset="2"/>
              <a:buChar char=""/>
              <a:tabLst>
                <a:tab pos="863600" algn="l"/>
              </a:tabLst>
            </a:pPr>
            <a:endParaRPr lang="en-US" sz="1100" u="none"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a:p>
            <a:pPr marL="0" marR="0" lvl="0" indent="0">
              <a:spcBef>
                <a:spcPts val="580"/>
              </a:spcBef>
              <a:spcAft>
                <a:spcPts val="0"/>
              </a:spcAft>
              <a:buFont typeface="Symbol" panose="05050102010706020507" pitchFamily="18" charset="2"/>
              <a:buNone/>
              <a:tabLst>
                <a:tab pos="863600" algn="l"/>
              </a:tabLst>
            </a:pPr>
            <a:r>
              <a:rPr lang="en-US" sz="1100" b="1" u="sng" dirty="0">
                <a:effectLst/>
                <a:latin typeface="Garamond" panose="02020404030301010803" pitchFamily="18" charset="0"/>
                <a:ea typeface="Garamond" panose="02020404030301010803" pitchFamily="18" charset="0"/>
                <a:cs typeface="Garamond" panose="02020404030301010803" pitchFamily="18" charset="0"/>
              </a:rPr>
              <a:t>Delivery</a:t>
            </a:r>
            <a:r>
              <a:rPr lang="en-US" sz="1100" b="1" u="sng" spc="-20" dirty="0">
                <a:effectLst/>
                <a:latin typeface="Garamond" panose="02020404030301010803" pitchFamily="18" charset="0"/>
                <a:ea typeface="Garamond" panose="02020404030301010803" pitchFamily="18" charset="0"/>
                <a:cs typeface="Garamond" panose="02020404030301010803" pitchFamily="18" charset="0"/>
              </a:rPr>
              <a:t> </a:t>
            </a:r>
            <a:r>
              <a:rPr lang="en-US" sz="1100" b="1" u="sng" spc="-10" dirty="0">
                <a:effectLst/>
                <a:latin typeface="Garamond" panose="02020404030301010803" pitchFamily="18" charset="0"/>
                <a:ea typeface="Garamond" panose="02020404030301010803" pitchFamily="18" charset="0"/>
                <a:cs typeface="Garamond" panose="02020404030301010803" pitchFamily="18" charset="0"/>
              </a:rPr>
              <a:t>mode/activities:</a:t>
            </a:r>
            <a:endParaRPr lang="en-US" sz="1100" b="1" dirty="0">
              <a:effectLst/>
              <a:latin typeface="Garamond" panose="02020404030301010803" pitchFamily="18" charset="0"/>
              <a:ea typeface="Garamond" panose="02020404030301010803" pitchFamily="18" charset="0"/>
              <a:cs typeface="Garamond" panose="02020404030301010803" pitchFamily="18" charset="0"/>
            </a:endParaRPr>
          </a:p>
          <a:p>
            <a:pPr marL="342900" marR="910590" lvl="0" indent="-342900" algn="just">
              <a:spcBef>
                <a:spcPts val="1195"/>
              </a:spcBef>
              <a:spcAft>
                <a:spcPts val="0"/>
              </a:spcAft>
              <a:buSzPts val="1100"/>
              <a:buFont typeface="Garamond" panose="02020404030301010803" pitchFamily="18" charset="0"/>
              <a:buAutoNum type="arabicPeriod"/>
              <a:tabLst>
                <a:tab pos="862330" algn="l"/>
                <a:tab pos="863600" algn="l"/>
              </a:tabLst>
            </a:pPr>
            <a:r>
              <a:rPr lang="en-US" sz="1100" spc="-5" dirty="0">
                <a:effectLst/>
                <a:latin typeface="Garamond" panose="02020404030301010803" pitchFamily="18" charset="0"/>
                <a:ea typeface="Garamond" panose="02020404030301010803" pitchFamily="18" charset="0"/>
                <a:cs typeface="Garamond" panose="02020404030301010803" pitchFamily="18" charset="0"/>
              </a:rPr>
              <a:t>Present each point in </a:t>
            </a:r>
            <a:r>
              <a:rPr lang="en-US" sz="1100" b="1" spc="-5"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Slide M 2.2/#6 </a:t>
            </a:r>
            <a:r>
              <a:rPr lang="en-US" sz="1100" spc="-5" dirty="0">
                <a:effectLst/>
                <a:latin typeface="Garamond" panose="02020404030301010803" pitchFamily="18" charset="0"/>
                <a:ea typeface="Garamond" panose="02020404030301010803" pitchFamily="18" charset="0"/>
                <a:cs typeface="Garamond" panose="02020404030301010803" pitchFamily="18" charset="0"/>
              </a:rPr>
              <a:t>one-by- </a:t>
            </a:r>
            <a:r>
              <a:rPr lang="en-US" sz="1100" spc="-20" dirty="0">
                <a:effectLst/>
                <a:latin typeface="Garamond" panose="02020404030301010803" pitchFamily="18" charset="0"/>
                <a:ea typeface="Garamond" panose="02020404030301010803" pitchFamily="18" charset="0"/>
                <a:cs typeface="Garamond" panose="02020404030301010803" pitchFamily="18" charset="0"/>
              </a:rPr>
              <a:t>one.</a:t>
            </a:r>
            <a:endParaRPr lang="en-US" sz="1100" spc="-5" dirty="0">
              <a:effectLst/>
              <a:latin typeface="Garamond" panose="02020404030301010803" pitchFamily="18" charset="0"/>
              <a:ea typeface="Garamond" panose="02020404030301010803" pitchFamily="18" charset="0"/>
              <a:cs typeface="Garamond" panose="02020404030301010803" pitchFamily="18" charset="0"/>
            </a:endParaRPr>
          </a:p>
          <a:p>
            <a:pPr marL="742950" marR="910590" lvl="1" indent="-285750" algn="just">
              <a:lnSpc>
                <a:spcPct val="97000"/>
              </a:lnSpc>
              <a:spcBef>
                <a:spcPts val="615"/>
              </a:spcBef>
              <a:spcAft>
                <a:spcPts val="0"/>
              </a:spcAft>
              <a:buSzPts val="1100"/>
              <a:buFont typeface="Courier New" panose="02070309020205020404" pitchFamily="49" charset="0"/>
              <a:buChar char="o"/>
              <a:tabLst>
                <a:tab pos="1320800" algn="l"/>
              </a:tabLst>
            </a:pPr>
            <a:r>
              <a:rPr lang="en-US" sz="1100" spc="0" dirty="0">
                <a:effectLst/>
                <a:latin typeface="Garamond" panose="02020404030301010803" pitchFamily="18" charset="0"/>
                <a:ea typeface="Courier New" panose="02070309020205020404" pitchFamily="49" charset="0"/>
                <a:cs typeface="Garamond" panose="02020404030301010803" pitchFamily="18" charset="0"/>
              </a:rPr>
              <a:t>After</a:t>
            </a:r>
            <a:r>
              <a:rPr lang="en-US" sz="1100" spc="-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bullet</a:t>
            </a:r>
            <a:r>
              <a:rPr lang="en-US" sz="1100" spc="-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#2:</a:t>
            </a:r>
            <a:r>
              <a:rPr lang="en-US" sz="1100" spc="-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Ask</a:t>
            </a:r>
            <a:r>
              <a:rPr lang="en-US" sz="1100" spc="-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volunteers to</a:t>
            </a:r>
            <a:r>
              <a:rPr lang="en-US" sz="1100" spc="-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explain</a:t>
            </a:r>
            <a:r>
              <a:rPr lang="en-US" sz="1100" spc="-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what</a:t>
            </a:r>
            <a:r>
              <a:rPr lang="en-US" sz="1100" spc="-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they</a:t>
            </a:r>
            <a:r>
              <a:rPr lang="en-US" sz="1100" spc="-10"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understand</a:t>
            </a:r>
            <a:r>
              <a:rPr lang="en-US" sz="1100" spc="-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the</a:t>
            </a:r>
            <a:r>
              <a:rPr lang="en-US" sz="1100" spc="-10"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difference</a:t>
            </a:r>
            <a:r>
              <a:rPr lang="en-US" sz="1100" spc="-10"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to</a:t>
            </a:r>
            <a:r>
              <a:rPr lang="en-US" sz="1100" spc="-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be</a:t>
            </a:r>
            <a:r>
              <a:rPr lang="en-US" sz="1100" spc="-10"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between a</a:t>
            </a:r>
            <a:r>
              <a:rPr lang="en-US" sz="1100" spc="-50"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Request</a:t>
            </a:r>
            <a:r>
              <a:rPr lang="en-US" sz="1100" spc="-4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for</a:t>
            </a:r>
            <a:r>
              <a:rPr lang="en-US" sz="1100" spc="-5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Information</a:t>
            </a:r>
            <a:r>
              <a:rPr lang="en-US" sz="1100" spc="-4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(RFI),</a:t>
            </a:r>
            <a:r>
              <a:rPr lang="en-US" sz="1100" spc="-3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Request</a:t>
            </a:r>
            <a:r>
              <a:rPr lang="en-US" sz="1100" spc="-4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for</a:t>
            </a:r>
            <a:r>
              <a:rPr lang="en-US" sz="1100" spc="-4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Applications</a:t>
            </a:r>
            <a:r>
              <a:rPr lang="en-US" sz="1100" spc="-4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(RFA)</a:t>
            </a:r>
            <a:r>
              <a:rPr lang="en-US" sz="1100" spc="-4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and</a:t>
            </a:r>
            <a:r>
              <a:rPr lang="en-US" sz="1100" spc="-4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a</a:t>
            </a:r>
            <a:r>
              <a:rPr lang="en-US" sz="1100" spc="-5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Request</a:t>
            </a:r>
            <a:r>
              <a:rPr lang="en-US" sz="1100" spc="-4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for</a:t>
            </a:r>
            <a:r>
              <a:rPr lang="en-US" sz="1100" spc="-45" dirty="0">
                <a:effectLst/>
                <a:latin typeface="Garamond" panose="02020404030301010803" pitchFamily="18" charset="0"/>
                <a:ea typeface="Courier New" panose="02070309020205020404" pitchFamily="49" charset="0"/>
                <a:cs typeface="Garamond" panose="02020404030301010803" pitchFamily="18" charset="0"/>
              </a:rPr>
              <a:t> </a:t>
            </a:r>
            <a:r>
              <a:rPr lang="en-US" sz="1100" spc="0" dirty="0">
                <a:effectLst/>
                <a:latin typeface="Garamond" panose="02020404030301010803" pitchFamily="18" charset="0"/>
                <a:ea typeface="Courier New" panose="02070309020205020404" pitchFamily="49" charset="0"/>
                <a:cs typeface="Garamond" panose="02020404030301010803" pitchFamily="18" charset="0"/>
              </a:rPr>
              <a:t>Proposals </a:t>
            </a:r>
            <a:r>
              <a:rPr lang="en-US" sz="1100" spc="-10" dirty="0">
                <a:effectLst/>
                <a:latin typeface="Garamond" panose="02020404030301010803" pitchFamily="18" charset="0"/>
                <a:ea typeface="Courier New" panose="02070309020205020404" pitchFamily="49" charset="0"/>
                <a:cs typeface="Garamond" panose="02020404030301010803" pitchFamily="18" charset="0"/>
              </a:rPr>
              <a:t>(RFPs).</a:t>
            </a:r>
            <a:r>
              <a:rPr lang="en-US" sz="800" spc="0" dirty="0">
                <a:effectLst/>
                <a:latin typeface="Garamond" panose="02020404030301010803" pitchFamily="18" charset="0"/>
                <a:ea typeface="Courier New" panose="02070309020205020404" pitchFamily="49" charset="0"/>
                <a:cs typeface="Garamond" panose="02020404030301010803" pitchFamily="18" charset="0"/>
              </a:rPr>
              <a:t> </a:t>
            </a:r>
            <a:endParaRPr lang="en-US" sz="1100" spc="0" dirty="0">
              <a:effectLst/>
              <a:latin typeface="Garamond" panose="02020404030301010803" pitchFamily="18" charset="0"/>
              <a:ea typeface="Courier New" panose="02070309020205020404" pitchFamily="49" charset="0"/>
              <a:cs typeface="Garamond" panose="02020404030301010803"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26217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2.2/#10</a:t>
            </a:r>
            <a:endParaRPr lang="en-US" sz="1100" b="1" u="none" spc="0"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5578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#2</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a:effectLst/>
                <a:latin typeface="Garamond" panose="02020404030301010803" pitchFamily="18" charset="0"/>
                <a:ea typeface="Garamond" panose="02020404030301010803" pitchFamily="18" charset="0"/>
                <a:cs typeface="Garamond" panose="02020404030301010803" pitchFamily="18" charset="0"/>
              </a:rPr>
              <a:t>Briefly</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walk</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through the agenda,</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pointing</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out</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the</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daily</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start</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and</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stop</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times</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as</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well</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as</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the</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schedule </a:t>
            </a:r>
            <a:r>
              <a:rPr lang="en-US" sz="180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for breaks and meals.</a:t>
            </a:r>
            <a:endParaRPr lang="en-US"/>
          </a:p>
          <a:p>
            <a:endParaRPr lang="en-US"/>
          </a:p>
        </p:txBody>
      </p:sp>
    </p:spTree>
    <p:extLst>
      <p:ext uri="{BB962C8B-B14F-4D97-AF65-F5344CB8AC3E}">
        <p14:creationId xmlns:p14="http://schemas.microsoft.com/office/powerpoint/2010/main" val="3596212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2.2/#11</a:t>
            </a:r>
            <a:endParaRPr lang="en-US" sz="1100" b="1" u="none" spc="0"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79203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2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1" dirty="0">
                <a:solidFill>
                  <a:srgbClr val="4472C4"/>
                </a:solidFill>
                <a:latin typeface="Garamond"/>
                <a:ea typeface="Garamond"/>
                <a:cs typeface="Garamond"/>
                <a:sym typeface="Garamond"/>
              </a:rPr>
              <a:t>Slide M 2.2/#12</a:t>
            </a:r>
            <a:endParaRPr sz="1800" dirty="0"/>
          </a:p>
          <a:p>
            <a:pPr marL="0" marR="0" lvl="0" indent="0" algn="l" rtl="0">
              <a:lnSpc>
                <a:spcPct val="115000"/>
              </a:lnSpc>
              <a:spcBef>
                <a:spcPts val="800"/>
              </a:spcBef>
              <a:spcAft>
                <a:spcPts val="0"/>
              </a:spcAft>
              <a:buSzPts val="1100"/>
              <a:buNone/>
            </a:pPr>
            <a:endParaRPr sz="1800" b="1" dirty="0">
              <a:solidFill>
                <a:srgbClr val="0F4761"/>
              </a:solidFill>
              <a:latin typeface="Arial"/>
              <a:ea typeface="Arial"/>
              <a:cs typeface="Arial"/>
              <a:sym typeface="Arial"/>
            </a:endParaRPr>
          </a:p>
          <a:p>
            <a:pPr marL="0" marR="0" lvl="0" indent="0" algn="l" rtl="0">
              <a:lnSpc>
                <a:spcPct val="115000"/>
              </a:lnSpc>
              <a:spcBef>
                <a:spcPts val="800"/>
              </a:spcBef>
              <a:spcAft>
                <a:spcPts val="0"/>
              </a:spcAft>
              <a:buSzPts val="1100"/>
              <a:buNone/>
            </a:pPr>
            <a:r>
              <a:rPr lang="en-US" sz="1800" b="1" dirty="0">
                <a:solidFill>
                  <a:srgbClr val="0F4761"/>
                </a:solidFill>
                <a:latin typeface="Arial"/>
                <a:ea typeface="Arial"/>
                <a:cs typeface="Arial"/>
                <a:sym typeface="Arial"/>
              </a:rPr>
              <a:t>PRE-SOLICITATION PREPARATION	</a:t>
            </a:r>
            <a:endParaRPr sz="1800" dirty="0">
              <a:latin typeface="Arial"/>
              <a:ea typeface="Arial"/>
              <a:cs typeface="Arial"/>
              <a:sym typeface="Arial"/>
            </a:endParaRPr>
          </a:p>
          <a:p>
            <a:pPr marL="342900" marR="0" lvl="0" indent="-342900" algn="l" rtl="0">
              <a:lnSpc>
                <a:spcPct val="115000"/>
              </a:lnSpc>
              <a:spcBef>
                <a:spcPts val="800"/>
              </a:spcBef>
              <a:spcAft>
                <a:spcPts val="0"/>
              </a:spcAft>
              <a:buSzPts val="1100"/>
              <a:buFont typeface="Noto Sans Symbols"/>
              <a:buChar char="∙"/>
            </a:pPr>
            <a:r>
              <a:rPr lang="en-US" sz="1800" dirty="0">
                <a:solidFill>
                  <a:srgbClr val="0F4761"/>
                </a:solidFill>
                <a:latin typeface="Arial"/>
                <a:ea typeface="Arial"/>
                <a:cs typeface="Arial"/>
                <a:sym typeface="Arial"/>
              </a:rPr>
              <a:t>Opportunity Identification	</a:t>
            </a:r>
            <a:endParaRPr sz="1800" dirty="0">
              <a:latin typeface="Arial"/>
              <a:ea typeface="Arial"/>
              <a:cs typeface="Arial"/>
              <a:sym typeface="Arial"/>
            </a:endParaRPr>
          </a:p>
          <a:p>
            <a:pPr marL="342900" marR="0" lvl="0" indent="-342900" algn="l" rtl="0">
              <a:lnSpc>
                <a:spcPct val="115000"/>
              </a:lnSpc>
              <a:spcBef>
                <a:spcPts val="0"/>
              </a:spcBef>
              <a:spcAft>
                <a:spcPts val="0"/>
              </a:spcAft>
              <a:buSzPts val="1100"/>
              <a:buFont typeface="Noto Sans Symbols"/>
              <a:buChar char="∙"/>
            </a:pPr>
            <a:r>
              <a:rPr lang="en-US" sz="1800" dirty="0">
                <a:solidFill>
                  <a:srgbClr val="0F4761"/>
                </a:solidFill>
                <a:latin typeface="Arial"/>
                <a:ea typeface="Arial"/>
                <a:cs typeface="Arial"/>
                <a:sym typeface="Arial"/>
              </a:rPr>
              <a:t>Deciding Whether to Pursue the Opportunity	</a:t>
            </a:r>
            <a:endParaRPr sz="1800" dirty="0">
              <a:latin typeface="Arial"/>
              <a:ea typeface="Arial"/>
              <a:cs typeface="Arial"/>
              <a:sym typeface="Arial"/>
            </a:endParaRPr>
          </a:p>
          <a:p>
            <a:pPr marL="342900" marR="0" lvl="0" indent="-342900" algn="l" rtl="0">
              <a:lnSpc>
                <a:spcPct val="115000"/>
              </a:lnSpc>
              <a:spcBef>
                <a:spcPts val="0"/>
              </a:spcBef>
              <a:spcAft>
                <a:spcPts val="0"/>
              </a:spcAft>
              <a:buSzPts val="1100"/>
              <a:buFont typeface="Noto Sans Symbols"/>
              <a:buChar char="∙"/>
            </a:pPr>
            <a:r>
              <a:rPr lang="en-US" sz="1800" dirty="0">
                <a:solidFill>
                  <a:srgbClr val="0F4761"/>
                </a:solidFill>
                <a:latin typeface="Arial"/>
                <a:ea typeface="Arial"/>
                <a:cs typeface="Arial"/>
                <a:sym typeface="Arial"/>
              </a:rPr>
              <a:t>Pre-Positioning/Capture Work	</a:t>
            </a:r>
            <a:endParaRPr sz="1800" dirty="0">
              <a:latin typeface="Arial"/>
              <a:ea typeface="Arial"/>
              <a:cs typeface="Arial"/>
              <a:sym typeface="Arial"/>
            </a:endParaRPr>
          </a:p>
          <a:p>
            <a:pPr marL="342900" marR="0" lvl="0" indent="-342900" algn="l" rtl="0">
              <a:lnSpc>
                <a:spcPct val="115000"/>
              </a:lnSpc>
              <a:spcBef>
                <a:spcPts val="0"/>
              </a:spcBef>
              <a:spcAft>
                <a:spcPts val="0"/>
              </a:spcAft>
              <a:buSzPts val="1100"/>
              <a:buFont typeface="Noto Sans Symbols"/>
              <a:buChar char="∙"/>
            </a:pPr>
            <a:r>
              <a:rPr lang="en-US" sz="1800" dirty="0">
                <a:solidFill>
                  <a:srgbClr val="0F4761"/>
                </a:solidFill>
                <a:latin typeface="Arial"/>
                <a:ea typeface="Arial"/>
                <a:cs typeface="Arial"/>
                <a:sym typeface="Arial"/>
              </a:rPr>
              <a:t>Forming a Winning Consortium	</a:t>
            </a:r>
            <a:endParaRPr sz="1800" dirty="0">
              <a:latin typeface="Arial"/>
              <a:ea typeface="Arial"/>
              <a:cs typeface="Arial"/>
              <a:sym typeface="Arial"/>
            </a:endParaRPr>
          </a:p>
          <a:p>
            <a:pPr marL="0" marR="0" lvl="0" indent="0" algn="l" rtl="0">
              <a:lnSpc>
                <a:spcPct val="115000"/>
              </a:lnSpc>
              <a:spcBef>
                <a:spcPts val="800"/>
              </a:spcBef>
              <a:spcAft>
                <a:spcPts val="0"/>
              </a:spcAft>
              <a:buSzPts val="1100"/>
              <a:buNone/>
            </a:pPr>
            <a:r>
              <a:rPr lang="en-US" sz="1800" b="1" dirty="0">
                <a:solidFill>
                  <a:srgbClr val="0F4761"/>
                </a:solidFill>
                <a:latin typeface="Arial"/>
                <a:ea typeface="Arial"/>
                <a:cs typeface="Arial"/>
                <a:sym typeface="Arial"/>
              </a:rPr>
              <a:t>LIVE PROPOSAL KICK-OFF</a:t>
            </a:r>
            <a:r>
              <a:rPr lang="en-US" sz="1800" dirty="0">
                <a:solidFill>
                  <a:srgbClr val="0F4761"/>
                </a:solidFill>
                <a:latin typeface="Arial"/>
                <a:ea typeface="Arial"/>
                <a:cs typeface="Arial"/>
                <a:sym typeface="Arial"/>
              </a:rPr>
              <a:t>	</a:t>
            </a:r>
            <a:endParaRPr sz="1800" dirty="0">
              <a:latin typeface="Arial"/>
              <a:ea typeface="Arial"/>
              <a:cs typeface="Arial"/>
              <a:sym typeface="Arial"/>
            </a:endParaRPr>
          </a:p>
          <a:p>
            <a:pPr marL="342900" marR="0" lvl="0" indent="-342900" algn="l" rtl="0">
              <a:lnSpc>
                <a:spcPct val="115000"/>
              </a:lnSpc>
              <a:spcBef>
                <a:spcPts val="800"/>
              </a:spcBef>
              <a:spcAft>
                <a:spcPts val="0"/>
              </a:spcAft>
              <a:buSzPts val="1100"/>
              <a:buFont typeface="Noto Sans Symbols"/>
              <a:buChar char="∙"/>
            </a:pPr>
            <a:r>
              <a:rPr lang="en-US" sz="1800" dirty="0">
                <a:solidFill>
                  <a:srgbClr val="0F4761"/>
                </a:solidFill>
                <a:latin typeface="Arial"/>
                <a:ea typeface="Arial"/>
                <a:cs typeface="Arial"/>
                <a:sym typeface="Arial"/>
              </a:rPr>
              <a:t>Getting Organized	</a:t>
            </a:r>
            <a:endParaRPr sz="1800" dirty="0">
              <a:latin typeface="Arial"/>
              <a:ea typeface="Arial"/>
              <a:cs typeface="Arial"/>
              <a:sym typeface="Arial"/>
            </a:endParaRPr>
          </a:p>
          <a:p>
            <a:pPr marL="342900" marR="0" lvl="0" indent="-342900" algn="l" rtl="0">
              <a:lnSpc>
                <a:spcPct val="115000"/>
              </a:lnSpc>
              <a:spcBef>
                <a:spcPts val="0"/>
              </a:spcBef>
              <a:spcAft>
                <a:spcPts val="0"/>
              </a:spcAft>
              <a:buSzPts val="1100"/>
              <a:buFont typeface="Noto Sans Symbols"/>
              <a:buChar char="∙"/>
            </a:pPr>
            <a:r>
              <a:rPr lang="en-US" sz="1800" dirty="0">
                <a:solidFill>
                  <a:srgbClr val="0F4761"/>
                </a:solidFill>
                <a:latin typeface="Arial"/>
                <a:ea typeface="Arial"/>
                <a:cs typeface="Arial"/>
                <a:sym typeface="Arial"/>
              </a:rPr>
              <a:t>Understanding Donor and Requirements of Solicitation	</a:t>
            </a:r>
            <a:endParaRPr sz="1800" dirty="0">
              <a:latin typeface="Arial"/>
              <a:ea typeface="Arial"/>
              <a:cs typeface="Arial"/>
              <a:sym typeface="Arial"/>
            </a:endParaRPr>
          </a:p>
          <a:p>
            <a:pPr marL="342900" marR="0" lvl="0" indent="-342900" algn="l" rtl="0">
              <a:lnSpc>
                <a:spcPct val="115000"/>
              </a:lnSpc>
              <a:spcBef>
                <a:spcPts val="0"/>
              </a:spcBef>
              <a:spcAft>
                <a:spcPts val="0"/>
              </a:spcAft>
              <a:buSzPts val="1100"/>
              <a:buFont typeface="Noto Sans Symbols"/>
              <a:buChar char="∙"/>
            </a:pPr>
            <a:r>
              <a:rPr lang="en-US" sz="1800" dirty="0">
                <a:solidFill>
                  <a:srgbClr val="0F4761"/>
                </a:solidFill>
                <a:latin typeface="Arial"/>
                <a:ea typeface="Arial"/>
                <a:cs typeface="Arial"/>
                <a:sym typeface="Arial"/>
              </a:rPr>
              <a:t>Proposal Kick-off Meeting	</a:t>
            </a:r>
            <a:endParaRPr sz="1800" dirty="0">
              <a:latin typeface="Arial"/>
              <a:ea typeface="Arial"/>
              <a:cs typeface="Arial"/>
              <a:sym typeface="Arial"/>
            </a:endParaRPr>
          </a:p>
          <a:p>
            <a:pPr marL="342900" marR="0" lvl="0" indent="-342900" algn="l" rtl="0">
              <a:lnSpc>
                <a:spcPct val="115000"/>
              </a:lnSpc>
              <a:spcBef>
                <a:spcPts val="0"/>
              </a:spcBef>
              <a:spcAft>
                <a:spcPts val="0"/>
              </a:spcAft>
              <a:buSzPts val="1100"/>
              <a:buFont typeface="Noto Sans Symbols"/>
              <a:buChar char="∙"/>
            </a:pPr>
            <a:r>
              <a:rPr lang="en-US" sz="1800" dirty="0">
                <a:solidFill>
                  <a:srgbClr val="0F4761"/>
                </a:solidFill>
                <a:latin typeface="Arial"/>
                <a:ea typeface="Arial"/>
                <a:cs typeface="Arial"/>
                <a:sym typeface="Arial"/>
              </a:rPr>
              <a:t>Preliminary Steps before Writing the Proposal	</a:t>
            </a:r>
            <a:endParaRPr sz="1800" dirty="0">
              <a:latin typeface="Arial"/>
              <a:ea typeface="Arial"/>
              <a:cs typeface="Arial"/>
              <a:sym typeface="Arial"/>
            </a:endParaRPr>
          </a:p>
          <a:p>
            <a:pPr marL="0" marR="0" lvl="0" indent="0" algn="l" rtl="0">
              <a:lnSpc>
                <a:spcPct val="115000"/>
              </a:lnSpc>
              <a:spcBef>
                <a:spcPts val="800"/>
              </a:spcBef>
              <a:spcAft>
                <a:spcPts val="0"/>
              </a:spcAft>
              <a:buSzPts val="1100"/>
              <a:buNone/>
            </a:pPr>
            <a:r>
              <a:rPr lang="en-US" sz="1800" b="1" dirty="0">
                <a:solidFill>
                  <a:srgbClr val="0F4761"/>
                </a:solidFill>
                <a:latin typeface="Arial"/>
                <a:ea typeface="Arial"/>
                <a:cs typeface="Arial"/>
                <a:sym typeface="Arial"/>
              </a:rPr>
              <a:t>PROJECT DESIGN AND TECHNICAL AND BUDGET PROPOSAL DEVELOPMENT	</a:t>
            </a:r>
            <a:endParaRPr sz="1800" dirty="0">
              <a:latin typeface="Arial"/>
              <a:ea typeface="Arial"/>
              <a:cs typeface="Arial"/>
              <a:sym typeface="Arial"/>
            </a:endParaRPr>
          </a:p>
          <a:p>
            <a:pPr marL="342900" marR="0" lvl="0" indent="-342900" algn="l" rtl="0">
              <a:lnSpc>
                <a:spcPct val="115000"/>
              </a:lnSpc>
              <a:spcBef>
                <a:spcPts val="800"/>
              </a:spcBef>
              <a:spcAft>
                <a:spcPts val="0"/>
              </a:spcAft>
              <a:buSzPts val="1100"/>
              <a:buFont typeface="Noto Sans Symbols"/>
              <a:buChar char="∙"/>
            </a:pPr>
            <a:r>
              <a:rPr lang="en-US" sz="1800" dirty="0">
                <a:solidFill>
                  <a:srgbClr val="0F4761"/>
                </a:solidFill>
                <a:latin typeface="Arial"/>
                <a:ea typeface="Arial"/>
                <a:cs typeface="Arial"/>
                <a:sym typeface="Arial"/>
              </a:rPr>
              <a:t>Project Design and Proposal Development</a:t>
            </a:r>
            <a:endParaRPr sz="1800" dirty="0">
              <a:latin typeface="Arial"/>
              <a:ea typeface="Arial"/>
              <a:cs typeface="Arial"/>
              <a:sym typeface="Arial"/>
            </a:endParaRPr>
          </a:p>
          <a:p>
            <a:pPr marL="342900" marR="0" lvl="0" indent="-342900" algn="l" rtl="0">
              <a:lnSpc>
                <a:spcPct val="115000"/>
              </a:lnSpc>
              <a:spcBef>
                <a:spcPts val="0"/>
              </a:spcBef>
              <a:spcAft>
                <a:spcPts val="0"/>
              </a:spcAft>
              <a:buSzPts val="1100"/>
              <a:buFont typeface="Courier New"/>
              <a:buChar char="o"/>
            </a:pPr>
            <a:r>
              <a:rPr lang="en-US" sz="1800" dirty="0">
                <a:solidFill>
                  <a:srgbClr val="0F4761"/>
                </a:solidFill>
                <a:latin typeface="Arial"/>
                <a:ea typeface="Arial"/>
                <a:cs typeface="Arial"/>
                <a:sym typeface="Arial"/>
              </a:rPr>
              <a:t>Technical Proposal	</a:t>
            </a:r>
            <a:endParaRPr sz="1800" dirty="0">
              <a:latin typeface="Arial"/>
              <a:ea typeface="Arial"/>
              <a:cs typeface="Arial"/>
              <a:sym typeface="Arial"/>
            </a:endParaRPr>
          </a:p>
          <a:p>
            <a:pPr marL="342900" marR="0" lvl="0" indent="-342900" algn="l" rtl="0">
              <a:lnSpc>
                <a:spcPct val="115000"/>
              </a:lnSpc>
              <a:spcBef>
                <a:spcPts val="0"/>
              </a:spcBef>
              <a:spcAft>
                <a:spcPts val="0"/>
              </a:spcAft>
              <a:buSzPts val="1100"/>
              <a:buFont typeface="Courier New"/>
              <a:buChar char="o"/>
            </a:pPr>
            <a:r>
              <a:rPr lang="en-US" sz="1800" dirty="0">
                <a:solidFill>
                  <a:srgbClr val="0F4761"/>
                </a:solidFill>
                <a:latin typeface="Arial"/>
                <a:ea typeface="Arial"/>
                <a:cs typeface="Arial"/>
                <a:sym typeface="Arial"/>
              </a:rPr>
              <a:t>Cost Proposal	</a:t>
            </a:r>
            <a:endParaRPr sz="1800" dirty="0">
              <a:latin typeface="Arial"/>
              <a:ea typeface="Arial"/>
              <a:cs typeface="Arial"/>
              <a:sym typeface="Arial"/>
            </a:endParaRPr>
          </a:p>
          <a:p>
            <a:pPr marL="342900" marR="0" lvl="0" indent="-342900" algn="l" rtl="0">
              <a:lnSpc>
                <a:spcPct val="115000"/>
              </a:lnSpc>
              <a:spcBef>
                <a:spcPts val="0"/>
              </a:spcBef>
              <a:spcAft>
                <a:spcPts val="0"/>
              </a:spcAft>
              <a:buSzPts val="1100"/>
              <a:buFont typeface="Noto Sans Symbols"/>
              <a:buChar char="∙"/>
            </a:pPr>
            <a:r>
              <a:rPr lang="en-US" sz="1800" dirty="0">
                <a:solidFill>
                  <a:srgbClr val="0F4761"/>
                </a:solidFill>
                <a:latin typeface="Arial"/>
                <a:ea typeface="Arial"/>
                <a:cs typeface="Arial"/>
                <a:sym typeface="Arial"/>
              </a:rPr>
              <a:t>Tips and Considerations for Strong and Compliant Proposal Package	</a:t>
            </a:r>
            <a:endParaRPr sz="1800" dirty="0">
              <a:latin typeface="Arial"/>
              <a:ea typeface="Arial"/>
              <a:cs typeface="Arial"/>
              <a:sym typeface="Arial"/>
            </a:endParaRPr>
          </a:p>
          <a:p>
            <a:pPr marL="342900" marR="0" lvl="0" indent="-342900" algn="l" rtl="0">
              <a:lnSpc>
                <a:spcPct val="115000"/>
              </a:lnSpc>
              <a:spcBef>
                <a:spcPts val="0"/>
              </a:spcBef>
              <a:spcAft>
                <a:spcPts val="0"/>
              </a:spcAft>
              <a:buSzPts val="1100"/>
              <a:buFont typeface="Noto Sans Symbols"/>
              <a:buChar char="∙"/>
            </a:pPr>
            <a:r>
              <a:rPr lang="en-US" sz="1800" dirty="0">
                <a:solidFill>
                  <a:srgbClr val="0F4761"/>
                </a:solidFill>
                <a:latin typeface="Arial"/>
                <a:ea typeface="Arial"/>
                <a:cs typeface="Arial"/>
                <a:sym typeface="Arial"/>
              </a:rPr>
              <a:t>Proposal Review and Editing	</a:t>
            </a:r>
            <a:endParaRPr sz="1800" dirty="0">
              <a:latin typeface="Arial"/>
              <a:ea typeface="Arial"/>
              <a:cs typeface="Arial"/>
              <a:sym typeface="Arial"/>
            </a:endParaRPr>
          </a:p>
          <a:p>
            <a:pPr marL="342900" marR="0" lvl="0" indent="-342900" algn="l" rtl="0">
              <a:lnSpc>
                <a:spcPct val="115000"/>
              </a:lnSpc>
              <a:spcBef>
                <a:spcPts val="0"/>
              </a:spcBef>
              <a:spcAft>
                <a:spcPts val="0"/>
              </a:spcAft>
              <a:buSzPts val="1100"/>
              <a:buFont typeface="Noto Sans Symbols"/>
              <a:buChar char="∙"/>
            </a:pPr>
            <a:r>
              <a:rPr lang="en-US" sz="1800" dirty="0">
                <a:solidFill>
                  <a:srgbClr val="0F4761"/>
                </a:solidFill>
                <a:latin typeface="Arial"/>
                <a:ea typeface="Arial"/>
                <a:cs typeface="Arial"/>
                <a:sym typeface="Arial"/>
              </a:rPr>
              <a:t>Proposal Finalization and Submission	</a:t>
            </a:r>
            <a:endParaRPr sz="1800" dirty="0">
              <a:latin typeface="Arial"/>
              <a:ea typeface="Arial"/>
              <a:cs typeface="Arial"/>
              <a:sym typeface="Arial"/>
            </a:endParaRPr>
          </a:p>
          <a:p>
            <a:pPr marL="0" marR="0" lvl="0" indent="0" algn="l" rtl="0">
              <a:lnSpc>
                <a:spcPct val="115000"/>
              </a:lnSpc>
              <a:spcBef>
                <a:spcPts val="800"/>
              </a:spcBef>
              <a:spcAft>
                <a:spcPts val="0"/>
              </a:spcAft>
              <a:buSzPts val="1100"/>
              <a:buNone/>
            </a:pPr>
            <a:r>
              <a:rPr lang="en-US" sz="1800" b="1" dirty="0">
                <a:solidFill>
                  <a:srgbClr val="0F4761"/>
                </a:solidFill>
                <a:latin typeface="Arial"/>
                <a:ea typeface="Arial"/>
                <a:cs typeface="Arial"/>
                <a:sym typeface="Arial"/>
              </a:rPr>
              <a:t>POST-SUBMISSION PHASE	</a:t>
            </a:r>
            <a:endParaRPr sz="1800" dirty="0">
              <a:latin typeface="Arial"/>
              <a:ea typeface="Arial"/>
              <a:cs typeface="Arial"/>
              <a:sym typeface="Arial"/>
            </a:endParaRPr>
          </a:p>
          <a:p>
            <a:pPr marL="342900" marR="0" lvl="0" indent="-342900" algn="l" rtl="0">
              <a:lnSpc>
                <a:spcPct val="115000"/>
              </a:lnSpc>
              <a:spcBef>
                <a:spcPts val="800"/>
              </a:spcBef>
              <a:spcAft>
                <a:spcPts val="0"/>
              </a:spcAft>
              <a:buSzPts val="1100"/>
              <a:buFont typeface="Noto Sans Symbols"/>
              <a:buChar char="∙"/>
            </a:pPr>
            <a:r>
              <a:rPr lang="en-US" sz="1800" dirty="0">
                <a:solidFill>
                  <a:srgbClr val="0F4761"/>
                </a:solidFill>
                <a:latin typeface="Arial"/>
                <a:ea typeface="Arial"/>
                <a:cs typeface="Arial"/>
                <a:sym typeface="Arial"/>
              </a:rPr>
              <a:t>Post-Submission Actions	</a:t>
            </a:r>
            <a:endParaRPr sz="1800" dirty="0">
              <a:latin typeface="Arial"/>
              <a:ea typeface="Arial"/>
              <a:cs typeface="Arial"/>
              <a:sym typeface="Arial"/>
            </a:endParaRPr>
          </a:p>
          <a:p>
            <a:pPr marL="342900" marR="0" lvl="0" indent="-342900" algn="l" rtl="0">
              <a:lnSpc>
                <a:spcPct val="115000"/>
              </a:lnSpc>
              <a:spcBef>
                <a:spcPts val="0"/>
              </a:spcBef>
              <a:spcAft>
                <a:spcPts val="0"/>
              </a:spcAft>
              <a:buSzPts val="1100"/>
              <a:buFont typeface="Noto Sans Symbols"/>
              <a:buChar char="∙"/>
            </a:pPr>
            <a:r>
              <a:rPr lang="en-US" sz="1800" dirty="0">
                <a:solidFill>
                  <a:srgbClr val="0F4761"/>
                </a:solidFill>
                <a:latin typeface="Arial"/>
                <a:ea typeface="Arial"/>
                <a:cs typeface="Arial"/>
                <a:sym typeface="Arial"/>
              </a:rPr>
              <a:t>Wrap-up	</a:t>
            </a:r>
            <a:endParaRPr sz="1800" dirty="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 /#1</a:t>
            </a:r>
            <a:endParaRPr lang="en-US"/>
          </a:p>
          <a:p>
            <a:pPr marL="0" lvl="0" indent="0" algn="l" rtl="0">
              <a:spcBef>
                <a:spcPts val="0"/>
              </a:spcBef>
              <a:spcAft>
                <a:spcPts val="0"/>
              </a:spcAft>
              <a:buNone/>
            </a:pPr>
            <a:endParaRPr/>
          </a:p>
        </p:txBody>
      </p:sp>
      <p:sp>
        <p:nvSpPr>
          <p:cNvPr id="483" name="Google Shape;48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3249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3.0/#2</a:t>
            </a: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20403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3.1/#3</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5">
                <a:effectLst/>
                <a:latin typeface="Garamond" panose="02020404030301010803" pitchFamily="18" charset="0"/>
                <a:ea typeface="Garamond" panose="02020404030301010803" pitchFamily="18" charset="0"/>
                <a:cs typeface="Garamond" panose="02020404030301010803" pitchFamily="18" charset="0"/>
              </a:rPr>
              <a:t>Brainstorm</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sources</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of</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opportunity</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10">
                <a:effectLst/>
                <a:latin typeface="Garamond" panose="02020404030301010803" pitchFamily="18" charset="0"/>
                <a:ea typeface="Garamond" panose="02020404030301010803" pitchFamily="18" charset="0"/>
                <a:cs typeface="Garamond" panose="02020404030301010803" pitchFamily="18" charset="0"/>
              </a:rPr>
              <a:t>information:</a:t>
            </a:r>
          </a:p>
          <a:p>
            <a:pPr marL="742950" marR="910590" lvl="1" indent="-285750" algn="just" rtl="0">
              <a:spcBef>
                <a:spcPts val="610"/>
              </a:spcBef>
              <a:spcAft>
                <a:spcPts val="0"/>
              </a:spcAft>
              <a:buSzPts val="1100"/>
              <a:buFont typeface="Garamond" panose="02020404030301010803" pitchFamily="18" charset="0"/>
              <a:buAutoNum type="alphaLcParenR"/>
              <a:tabLst>
                <a:tab pos="1320800" algn="l"/>
              </a:tabLst>
            </a:pPr>
            <a:r>
              <a:rPr lang="en-US" sz="1800" b="1" spc="-5">
                <a:effectLst/>
                <a:latin typeface="Garamond" panose="02020404030301010803" pitchFamily="18" charset="0"/>
                <a:ea typeface="Garamond" panose="02020404030301010803" pitchFamily="18" charset="0"/>
                <a:cs typeface="Garamond" panose="02020404030301010803" pitchFamily="18" charset="0"/>
              </a:rPr>
              <a:t>For in-person participants: </a:t>
            </a:r>
            <a:r>
              <a:rPr lang="en-US" sz="1800" spc="-5">
                <a:effectLst/>
                <a:latin typeface="Garamond" panose="02020404030301010803" pitchFamily="18" charset="0"/>
                <a:ea typeface="Garamond" panose="02020404030301010803" pitchFamily="18" charset="0"/>
                <a:cs typeface="Garamond" panose="02020404030301010803" pitchFamily="18" charset="0"/>
              </a:rPr>
              <a:t>Quickly pair them up with the person sitting next to them and give</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them</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a</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few</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minutes</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to</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jot</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down</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ideas on</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where/how</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they</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could</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find</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out</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about</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potential funding opportunities from USAID and other USG Agencies (CDC, DOD, BHA, etc.).</a:t>
            </a:r>
          </a:p>
          <a:p>
            <a:pPr marL="742950" marR="911225" lvl="1" indent="-285750" algn="just">
              <a:spcBef>
                <a:spcPts val="595"/>
              </a:spcBef>
              <a:spcAft>
                <a:spcPts val="0"/>
              </a:spcAft>
              <a:buSzPts val="1100"/>
              <a:buFont typeface="Garamond" panose="02020404030301010803" pitchFamily="18" charset="0"/>
              <a:buAutoNum type="alphaLcParenR"/>
              <a:tabLst>
                <a:tab pos="1320800" algn="l"/>
              </a:tabLst>
            </a:pPr>
            <a:r>
              <a:rPr lang="en-US" sz="1800" b="1" spc="-5">
                <a:effectLst/>
                <a:latin typeface="Garamond" panose="02020404030301010803" pitchFamily="18" charset="0"/>
                <a:ea typeface="Garamond" panose="02020404030301010803" pitchFamily="18" charset="0"/>
                <a:cs typeface="Garamond" panose="02020404030301010803" pitchFamily="18" charset="0"/>
              </a:rPr>
              <a:t>For virtual participants: </a:t>
            </a:r>
            <a:r>
              <a:rPr lang="en-US" sz="1800" spc="-5">
                <a:effectLst/>
                <a:latin typeface="Garamond" panose="02020404030301010803" pitchFamily="18" charset="0"/>
                <a:ea typeface="Garamond" panose="02020404030301010803" pitchFamily="18" charset="0"/>
                <a:cs typeface="Garamond" panose="02020404030301010803" pitchFamily="18" charset="0"/>
              </a:rPr>
              <a:t>Ask them to type into the online White Board (using the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Annotate tool</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in</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MS</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Teams,</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for</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instance)</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their</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individual</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ideas</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on</a:t>
            </a:r>
            <a:r>
              <a:rPr lang="en-US" sz="1800" spc="-6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where/how</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they</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could</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find</a:t>
            </a:r>
            <a:r>
              <a:rPr lang="en-US" sz="1800" spc="-6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out</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about potential funding opportunities from USAID and other USG Agencies (CDC, DOD, BHA, etc.). Tell them to only post ideas that others haven’t already posted (except of course for inevitable concurrent/cross-postings).</a:t>
            </a:r>
            <a:endPar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Encourage the LIPs to subscribe (if applicable) and monitor these sites on a regular basis (daily, as every day matters when a proposal goes live!).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If possible, go directly to the websites (rather than just projecting those slides, given that the font is quite small) and do a quick demonstration of how to find the relevant information and subscribe to </a:t>
            </a:r>
            <a:r>
              <a:rPr lang="en-US" sz="1800" spc="-5">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the business digest emails.</a:t>
            </a:r>
            <a:endParaRPr lang="en-US" sz="1800" spc="-5">
              <a:effectLst/>
              <a:latin typeface="Garamond" panose="02020404030301010803" pitchFamily="18" charset="0"/>
              <a:ea typeface="Garamond" panose="02020404030301010803" pitchFamily="18" charset="0"/>
              <a:cs typeface="Garamond" panose="02020404030301010803"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674110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3.1/#4</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330870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3.1/#5</a:t>
            </a: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98186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3.1/#6 </a:t>
            </a:r>
          </a:p>
          <a:p>
            <a:pPr marL="171450" marR="0" lvl="0" indent="-171450" rtl="0">
              <a:spcBef>
                <a:spcPts val="605"/>
              </a:spcBef>
              <a:spcAft>
                <a:spcPts val="0"/>
              </a:spcAft>
              <a:buSzPts val="1100"/>
              <a:tabLst>
                <a:tab pos="863600" algn="l"/>
              </a:tabLst>
            </a:pPr>
            <a:r>
              <a:rPr lang="en-US" sz="1100" spc="-5">
                <a:effectLst/>
                <a:latin typeface="Garamond" panose="02020404030301010803" pitchFamily="18" charset="0"/>
                <a:ea typeface="Garamond" panose="02020404030301010803" pitchFamily="18" charset="0"/>
                <a:cs typeface="Garamond" panose="02020404030301010803" pitchFamily="18" charset="0"/>
              </a:rPr>
              <a:t>Hands-on</a:t>
            </a:r>
            <a:r>
              <a:rPr lang="en-US" sz="1100" spc="-2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practice</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using</a:t>
            </a:r>
            <a:r>
              <a:rPr lang="en-US" sz="1100" spc="-20">
                <a:effectLst/>
                <a:latin typeface="Garamond" panose="02020404030301010803" pitchFamily="18" charset="0"/>
                <a:ea typeface="Garamond" panose="02020404030301010803" pitchFamily="18" charset="0"/>
                <a:cs typeface="Garamond" panose="02020404030301010803" pitchFamily="18" charset="0"/>
              </a:rPr>
              <a:t> </a:t>
            </a:r>
            <a:r>
              <a:rPr lang="en-US" sz="1100" b="1" spc="-5">
                <a:effectLst/>
                <a:latin typeface="Garamond" panose="02020404030301010803" pitchFamily="18" charset="0"/>
                <a:ea typeface="Garamond" panose="02020404030301010803" pitchFamily="18" charset="0"/>
                <a:cs typeface="Garamond" panose="02020404030301010803" pitchFamily="18" charset="0"/>
              </a:rPr>
              <a:t>USG</a:t>
            </a:r>
            <a:r>
              <a:rPr lang="en-US" sz="1100" b="1" spc="-20">
                <a:effectLst/>
                <a:latin typeface="Garamond" panose="02020404030301010803" pitchFamily="18" charset="0"/>
                <a:ea typeface="Garamond" panose="02020404030301010803" pitchFamily="18" charset="0"/>
                <a:cs typeface="Garamond" panose="02020404030301010803" pitchFamily="18" charset="0"/>
              </a:rPr>
              <a:t> </a:t>
            </a:r>
            <a:r>
              <a:rPr lang="en-US" sz="1100" b="1" spc="-5">
                <a:effectLst/>
                <a:latin typeface="Garamond" panose="02020404030301010803" pitchFamily="18" charset="0"/>
                <a:ea typeface="Garamond" panose="02020404030301010803" pitchFamily="18" charset="0"/>
                <a:cs typeface="Garamond" panose="02020404030301010803" pitchFamily="18" charset="0"/>
              </a:rPr>
              <a:t>online</a:t>
            </a:r>
            <a:r>
              <a:rPr lang="en-US" sz="1100" b="1" spc="-15">
                <a:effectLst/>
                <a:latin typeface="Garamond" panose="02020404030301010803" pitchFamily="18" charset="0"/>
                <a:ea typeface="Garamond" panose="02020404030301010803" pitchFamily="18" charset="0"/>
                <a:cs typeface="Garamond" panose="02020404030301010803" pitchFamily="18" charset="0"/>
              </a:rPr>
              <a:t> </a:t>
            </a:r>
            <a:r>
              <a:rPr lang="en-US" sz="1100" b="1" spc="-10">
                <a:effectLst/>
                <a:latin typeface="Garamond" panose="02020404030301010803" pitchFamily="18" charset="0"/>
                <a:ea typeface="Garamond" panose="02020404030301010803" pitchFamily="18" charset="0"/>
                <a:cs typeface="Garamond" panose="02020404030301010803" pitchFamily="18" charset="0"/>
              </a:rPr>
              <a:t>platforms</a:t>
            </a:r>
            <a:r>
              <a:rPr lang="en-US" sz="1100" spc="-10">
                <a:effectLst/>
                <a:latin typeface="Garamond" panose="02020404030301010803" pitchFamily="18" charset="0"/>
                <a:ea typeface="Garamond" panose="02020404030301010803" pitchFamily="18" charset="0"/>
                <a:cs typeface="Garamond" panose="02020404030301010803" pitchFamily="18" charset="0"/>
              </a:rPr>
              <a:t>:</a:t>
            </a:r>
            <a:endParaRPr lang="en-US" sz="1100" spc="-5">
              <a:effectLst/>
              <a:latin typeface="Garamond" panose="02020404030301010803" pitchFamily="18" charset="0"/>
              <a:ea typeface="Garamond" panose="02020404030301010803" pitchFamily="18" charset="0"/>
              <a:cs typeface="Garamond" panose="02020404030301010803" pitchFamily="18" charset="0"/>
            </a:endParaRPr>
          </a:p>
          <a:p>
            <a:pPr marL="742950" marR="909955" lvl="1" indent="-285750" algn="just">
              <a:spcBef>
                <a:spcPts val="600"/>
              </a:spcBef>
              <a:spcAft>
                <a:spcPts val="0"/>
              </a:spcAft>
              <a:buSzPts val="1100"/>
              <a:buFont typeface="Garamond" panose="02020404030301010803" pitchFamily="18" charset="0"/>
              <a:buAutoNum type="alphaLcParenR"/>
              <a:tabLst>
                <a:tab pos="1320800" algn="l"/>
              </a:tabLst>
            </a:pPr>
            <a:r>
              <a:rPr lang="en-US" sz="1100" spc="-5">
                <a:effectLst/>
                <a:latin typeface="Garamond" panose="02020404030301010803" pitchFamily="18" charset="0"/>
                <a:ea typeface="Garamond" panose="02020404030301010803" pitchFamily="18" charset="0"/>
                <a:cs typeface="Garamond" panose="02020404030301010803" pitchFamily="18" charset="0"/>
              </a:rPr>
              <a:t>If time allows and if all participants have access to the internet, divide up the groups (having in-person participants work a different table with 3-4 team members or using “breakout groups” in online apps such as MS Teams, Google Meet, or Zoom for virtual participants). Assign a group the task of searching the USAID Business Forecast to find potential opportunities of interest in their country; and assign another group the task of searching </a:t>
            </a:r>
            <a:r>
              <a:rPr lang="en-US" sz="1100" u="sng" spc="-5">
                <a:solidFill>
                  <a:srgbClr val="0462C1"/>
                </a:solidFill>
                <a:effectLst/>
                <a:latin typeface="Garamond" panose="02020404030301010803" pitchFamily="18" charset="0"/>
                <a:ea typeface="Garamond" panose="02020404030301010803" pitchFamily="18" charset="0"/>
                <a:cs typeface="Garamond" panose="02020404030301010803" pitchFamily="18" charset="0"/>
                <a:hlinkClick r:id="rId3"/>
              </a:rPr>
              <a:t>www.grants.gov</a:t>
            </a:r>
            <a:r>
              <a:rPr lang="en-US" sz="1100" u="none" strike="noStrike" spc="-5">
                <a:solidFill>
                  <a:srgbClr val="0000FF"/>
                </a:solidFill>
                <a:effectLst/>
                <a:latin typeface="Garamond" panose="02020404030301010803" pitchFamily="18" charset="0"/>
                <a:ea typeface="Garamond" panose="02020404030301010803" pitchFamily="18" charset="0"/>
                <a:cs typeface="Garamond" panose="02020404030301010803" pitchFamily="18" charset="0"/>
                <a:hlinkClick r:id="rId3"/>
              </a:rPr>
              <a:t>,</a:t>
            </a:r>
            <a:r>
              <a:rPr lang="en-US" sz="1100" spc="-5">
                <a:effectLst/>
                <a:latin typeface="Garamond" panose="02020404030301010803" pitchFamily="18" charset="0"/>
                <a:ea typeface="Garamond" panose="02020404030301010803" pitchFamily="18" charset="0"/>
                <a:cs typeface="Garamond" panose="02020404030301010803" pitchFamily="18" charset="0"/>
              </a:rPr>
              <a:t> and a third group to exploring </a:t>
            </a:r>
            <a:r>
              <a:rPr lang="en-US" sz="1100" u="sng" spc="-5">
                <a:solidFill>
                  <a:srgbClr val="0462C1"/>
                </a:solidFill>
                <a:effectLst/>
                <a:latin typeface="Garamond" panose="02020404030301010803" pitchFamily="18" charset="0"/>
                <a:ea typeface="Garamond" panose="02020404030301010803" pitchFamily="18" charset="0"/>
                <a:cs typeface="Garamond" panose="02020404030301010803" pitchFamily="18" charset="0"/>
                <a:hlinkClick r:id="rId4"/>
              </a:rPr>
              <a:t>www.sam.gov</a:t>
            </a:r>
            <a:r>
              <a:rPr lang="en-US" sz="1100" u="none" strike="noStrike" spc="-5">
                <a:solidFill>
                  <a:srgbClr val="0000FF"/>
                </a:solidFill>
                <a:effectLst/>
                <a:latin typeface="Garamond" panose="02020404030301010803" pitchFamily="18" charset="0"/>
                <a:ea typeface="Garamond" panose="02020404030301010803" pitchFamily="18" charset="0"/>
                <a:cs typeface="Garamond" panose="02020404030301010803" pitchFamily="18" charset="0"/>
                <a:hlinkClick r:id="rId4"/>
              </a:rPr>
              <a:t>.</a:t>
            </a:r>
            <a:endParaRPr lang="en-US" sz="1100" spc="-5">
              <a:effectLst/>
              <a:latin typeface="Garamond" panose="02020404030301010803" pitchFamily="18" charset="0"/>
              <a:ea typeface="Garamond" panose="02020404030301010803" pitchFamily="18" charset="0"/>
              <a:cs typeface="Garamond" panose="02020404030301010803" pitchFamily="18" charset="0"/>
            </a:endParaRPr>
          </a:p>
          <a:p>
            <a:pPr marL="742950" marR="909955" lvl="1" indent="-285750" algn="just">
              <a:spcBef>
                <a:spcPts val="600"/>
              </a:spcBef>
              <a:spcAft>
                <a:spcPts val="0"/>
              </a:spcAft>
              <a:buSzPts val="1100"/>
              <a:buFont typeface="Garamond" panose="02020404030301010803" pitchFamily="18" charset="0"/>
              <a:buAutoNum type="alphaLcParenR"/>
              <a:tabLst>
                <a:tab pos="1320800" algn="l"/>
              </a:tabLst>
            </a:pPr>
            <a:r>
              <a:rPr lang="en-US" sz="1100" spc="-5">
                <a:effectLst/>
                <a:latin typeface="Garamond" panose="02020404030301010803" pitchFamily="18" charset="0"/>
                <a:ea typeface="Garamond" panose="02020404030301010803" pitchFamily="18" charset="0"/>
                <a:cs typeface="Garamond" panose="02020404030301010803" pitchFamily="18" charset="0"/>
              </a:rPr>
              <a:t>Don’t take time to do group-by-group plenary debriefs (that would be time-consuming), yet you</a:t>
            </a:r>
            <a:r>
              <a:rPr lang="en-US" sz="1100" spc="-5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could</a:t>
            </a:r>
            <a:r>
              <a:rPr lang="en-US" sz="1100" spc="-5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ask</a:t>
            </a:r>
            <a:r>
              <a:rPr lang="en-US" sz="1100" spc="-5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a</a:t>
            </a:r>
            <a:r>
              <a:rPr lang="en-US" sz="1100" spc="-6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few</a:t>
            </a:r>
            <a:r>
              <a:rPr lang="en-US" sz="1100" spc="-6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volunteers</a:t>
            </a:r>
            <a:r>
              <a:rPr lang="en-US" sz="1100" spc="-5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to</a:t>
            </a:r>
            <a:r>
              <a:rPr lang="en-US" sz="1100" spc="-5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share</a:t>
            </a:r>
            <a:r>
              <a:rPr lang="en-US" sz="1100" spc="-5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some</a:t>
            </a:r>
            <a:r>
              <a:rPr lang="en-US" sz="1100" spc="-5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observations</a:t>
            </a:r>
            <a:r>
              <a:rPr lang="en-US" sz="1100" spc="-5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about</a:t>
            </a:r>
            <a:r>
              <a:rPr lang="en-US" sz="1100" spc="-5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what</a:t>
            </a:r>
            <a:r>
              <a:rPr lang="en-US" sz="1100" spc="-5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they</a:t>
            </a:r>
            <a:r>
              <a:rPr lang="en-US" sz="1100" spc="-6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found</a:t>
            </a:r>
            <a:r>
              <a:rPr lang="en-US" sz="1100" spc="-5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and/or</a:t>
            </a:r>
            <a:r>
              <a:rPr lang="en-US" sz="1100" spc="-5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how helpful they feel these platforms are.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p:txBody>
      </p:sp>
    </p:spTree>
    <p:extLst>
      <p:ext uri="{BB962C8B-B14F-4D97-AF65-F5344CB8AC3E}">
        <p14:creationId xmlns:p14="http://schemas.microsoft.com/office/powerpoint/2010/main" val="344284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3.1/#7</a:t>
            </a:r>
            <a:endParaRPr lang="en-US"/>
          </a:p>
        </p:txBody>
      </p:sp>
    </p:spTree>
    <p:extLst>
      <p:ext uri="{BB962C8B-B14F-4D97-AF65-F5344CB8AC3E}">
        <p14:creationId xmlns:p14="http://schemas.microsoft.com/office/powerpoint/2010/main" val="895240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3.1/#8</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5">
                <a:effectLst/>
                <a:latin typeface="Garamond" panose="02020404030301010803" pitchFamily="18" charset="0"/>
                <a:ea typeface="Garamond" panose="02020404030301010803" pitchFamily="18" charset="0"/>
                <a:cs typeface="Garamond" panose="02020404030301010803" pitchFamily="18" charset="0"/>
              </a:rPr>
              <a:t>Briefly discuss </a:t>
            </a:r>
            <a:r>
              <a:rPr lang="en-US" sz="1800" b="1" spc="-5">
                <a:effectLst/>
                <a:latin typeface="Garamond" panose="02020404030301010803" pitchFamily="18" charset="0"/>
                <a:ea typeface="Garamond" panose="02020404030301010803" pitchFamily="18" charset="0"/>
                <a:cs typeface="Garamond" panose="02020404030301010803" pitchFamily="18" charset="0"/>
              </a:rPr>
              <a:t>eligibility </a:t>
            </a:r>
            <a:r>
              <a:rPr lang="en-US" sz="1800" spc="-5">
                <a:effectLst/>
                <a:latin typeface="Garamond" panose="02020404030301010803" pitchFamily="18" charset="0"/>
                <a:ea typeface="Garamond" panose="02020404030301010803" pitchFamily="18" charset="0"/>
                <a:cs typeface="Garamond" panose="02020404030301010803" pitchFamily="18" charset="0"/>
              </a:rPr>
              <a:t>– i.e., the fact that all USG solicitations will specify what kind of organizations can apply; and they should only spend their time tracking and pursuing opportunities for which they qualify and ones that they have a strong chance of winning.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5">
                <a:effectLst/>
                <a:latin typeface="Garamond" panose="02020404030301010803" pitchFamily="18" charset="0"/>
                <a:ea typeface="Garamond" panose="02020404030301010803" pitchFamily="18" charset="0"/>
                <a:cs typeface="Garamond" panose="02020404030301010803" pitchFamily="18" charset="0"/>
              </a:rPr>
              <a:t>Also point out the requirement of getting a unique entity identifier (UEI) number via </a:t>
            </a:r>
            <a:r>
              <a:rPr lang="en-US" sz="1800" spc="-5">
                <a:solidFill>
                  <a:srgbClr val="0462C1"/>
                </a:solidFill>
                <a:effectLst/>
                <a:latin typeface="Garamond" panose="02020404030301010803" pitchFamily="18" charset="0"/>
                <a:ea typeface="Garamond" panose="02020404030301010803" pitchFamily="18" charset="0"/>
                <a:cs typeface="Garamond" panose="02020404030301010803" pitchFamily="18" charset="0"/>
                <a:hlinkClick r:id="rId3"/>
              </a:rPr>
              <a:t>SAM.gov</a:t>
            </a:r>
            <a:r>
              <a:rPr lang="en-US" sz="1800" u="none" strike="noStrike" spc="-5">
                <a:effectLst/>
                <a:latin typeface="Garamond" panose="02020404030301010803" pitchFamily="18" charset="0"/>
                <a:ea typeface="Garamond" panose="02020404030301010803" pitchFamily="18" charset="0"/>
                <a:cs typeface="Garamond" panose="02020404030301010803" pitchFamily="18" charset="0"/>
                <a:hlinkClick r:id="rId3"/>
              </a:rPr>
              <a:t>.</a:t>
            </a:r>
            <a:endParaRPr lang="en-US" sz="1800" spc="-5">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a:p>
        </p:txBody>
      </p:sp>
    </p:spTree>
    <p:extLst>
      <p:ext uri="{BB962C8B-B14F-4D97-AF65-F5344CB8AC3E}">
        <p14:creationId xmlns:p14="http://schemas.microsoft.com/office/powerpoint/2010/main" val="1608159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ba51306b3_2_186:notes"/>
          <p:cNvSpPr txBox="1">
            <a:spLocks noGrp="1"/>
          </p:cNvSpPr>
          <p:nvPr>
            <p:ph type="body" idx="1"/>
          </p:nvPr>
        </p:nvSpPr>
        <p:spPr>
          <a:xfrm>
            <a:off x="914400" y="3300412"/>
            <a:ext cx="7315200" cy="2700338"/>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#3</a:t>
            </a:r>
            <a:endParaRPr lang="en-US"/>
          </a:p>
          <a:p>
            <a:pPr marL="0" lvl="0" indent="0" algn="l" rtl="0">
              <a:spcBef>
                <a:spcPts val="0"/>
              </a:spcBef>
              <a:spcAft>
                <a:spcPts val="0"/>
              </a:spcAft>
              <a:buNone/>
            </a:pPr>
            <a:endParaRPr/>
          </a:p>
        </p:txBody>
      </p:sp>
      <p:sp>
        <p:nvSpPr>
          <p:cNvPr id="236" name="Google Shape;236;g11ba51306b3_2_18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3.2/#9</a:t>
            </a:r>
          </a:p>
          <a:p>
            <a:pPr marL="171450" marR="909955" lvl="0" indent="-171450" algn="just" rtl="0">
              <a:spcBef>
                <a:spcPts val="85"/>
              </a:spcBef>
              <a:spcAft>
                <a:spcPts val="0"/>
              </a:spcAft>
              <a:buSzPts val="1100"/>
              <a:tabLst>
                <a:tab pos="862330" algn="l"/>
                <a:tab pos="863600" algn="l"/>
              </a:tabLst>
            </a:pPr>
            <a:r>
              <a:rPr lang="en-US" sz="1100" spc="-5">
                <a:effectLst/>
                <a:latin typeface="Garamond" panose="02020404030301010803" pitchFamily="18" charset="0"/>
                <a:ea typeface="Garamond" panose="02020404030301010803" pitchFamily="18" charset="0"/>
                <a:cs typeface="Garamond" panose="02020404030301010803" pitchFamily="18" charset="0"/>
              </a:rPr>
              <a:t>Emphasize</a:t>
            </a:r>
            <a:r>
              <a:rPr lang="en-US" sz="1100" spc="-2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the</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importance</a:t>
            </a:r>
            <a:r>
              <a:rPr lang="en-US" sz="1100" spc="-1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of</a:t>
            </a:r>
            <a:r>
              <a:rPr lang="en-US" sz="1100" spc="-2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prioritizing</a:t>
            </a:r>
            <a:r>
              <a:rPr lang="en-US" sz="1100" spc="-1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which</a:t>
            </a:r>
            <a:r>
              <a:rPr lang="en-US" sz="1100" spc="-1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opportunities an</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organization </a:t>
            </a:r>
            <a:r>
              <a:rPr lang="en-US" sz="1100" spc="-10">
                <a:effectLst/>
                <a:latin typeface="Garamond" panose="02020404030301010803" pitchFamily="18" charset="0"/>
                <a:ea typeface="Garamond" panose="02020404030301010803" pitchFamily="18" charset="0"/>
                <a:cs typeface="Garamond" panose="02020404030301010803" pitchFamily="18" charset="0"/>
              </a:rPr>
              <a:t>pursues:</a:t>
            </a:r>
            <a:endParaRPr lang="en-US" sz="1100" spc="-5">
              <a:effectLst/>
              <a:latin typeface="Garamond" panose="02020404030301010803" pitchFamily="18" charset="0"/>
              <a:ea typeface="Garamond" panose="02020404030301010803" pitchFamily="18" charset="0"/>
              <a:cs typeface="Garamond" panose="02020404030301010803" pitchFamily="18" charset="0"/>
            </a:endParaRPr>
          </a:p>
          <a:p>
            <a:pPr marL="685800" marR="912495" lvl="1" indent="-228600" algn="just">
              <a:spcBef>
                <a:spcPts val="610"/>
              </a:spcBef>
              <a:spcAft>
                <a:spcPts val="0"/>
              </a:spcAft>
              <a:buSzPts val="1100"/>
              <a:buFont typeface="+mj-lt"/>
              <a:buAutoNum type="arabicPeriod"/>
              <a:tabLst>
                <a:tab pos="1320800" algn="l"/>
              </a:tabLst>
            </a:pPr>
            <a:r>
              <a:rPr lang="en-US" sz="1100" spc="-5">
                <a:effectLst/>
                <a:latin typeface="Garamond" panose="02020404030301010803" pitchFamily="18" charset="0"/>
                <a:ea typeface="Garamond" panose="02020404030301010803" pitchFamily="18" charset="0"/>
                <a:cs typeface="Garamond" panose="02020404030301010803" pitchFamily="18" charset="0"/>
              </a:rPr>
              <a:t>You could start (before projecting the slide) by prompting some reflection and initial discussion in plenary by asking the group:</a:t>
            </a:r>
          </a:p>
          <a:p>
            <a:pPr marL="1320800" marR="910590" algn="just">
              <a:spcBef>
                <a:spcPts val="600"/>
              </a:spcBef>
              <a:spcAft>
                <a:spcPts val="0"/>
              </a:spcAft>
            </a:pPr>
            <a:r>
              <a:rPr lang="en-US" sz="1100" b="1">
                <a:effectLst/>
                <a:latin typeface="Garamond" panose="02020404030301010803" pitchFamily="18" charset="0"/>
                <a:ea typeface="Garamond" panose="02020404030301010803" pitchFamily="18" charset="0"/>
                <a:cs typeface="Garamond" panose="02020404030301010803" pitchFamily="18" charset="0"/>
              </a:rPr>
              <a:t>Let’s</a:t>
            </a:r>
            <a:r>
              <a:rPr lang="en-US" sz="1100" b="1" spc="-8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say</a:t>
            </a:r>
            <a:r>
              <a:rPr lang="en-US" sz="1100" b="1" spc="-7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you</a:t>
            </a:r>
            <a:r>
              <a:rPr lang="en-US" sz="1100" b="1" spc="-7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identified</a:t>
            </a:r>
            <a:r>
              <a:rPr lang="en-US" sz="1100" b="1" spc="-65">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several</a:t>
            </a:r>
            <a:r>
              <a:rPr lang="en-US" sz="1100" b="1" spc="-7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opportunities</a:t>
            </a:r>
            <a:r>
              <a:rPr lang="en-US" sz="1100" b="1" spc="-7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in</a:t>
            </a:r>
            <a:r>
              <a:rPr lang="en-US" sz="1100" b="1" spc="-7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the</a:t>
            </a:r>
            <a:r>
              <a:rPr lang="en-US" sz="1100" b="1" spc="-65">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USAID</a:t>
            </a:r>
            <a:r>
              <a:rPr lang="en-US" sz="1100" b="1" spc="-7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Business</a:t>
            </a:r>
            <a:r>
              <a:rPr lang="en-US" sz="1100" b="1" spc="-7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Forecast</a:t>
            </a:r>
            <a:r>
              <a:rPr lang="en-US" sz="1100" b="1" spc="-7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that</a:t>
            </a:r>
            <a:r>
              <a:rPr lang="en-US" sz="1100" b="1" spc="-65">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your organization</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qualifies</a:t>
            </a:r>
            <a:r>
              <a:rPr lang="en-US" sz="1100" b="1" spc="-15">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for</a:t>
            </a:r>
            <a:r>
              <a:rPr lang="en-US" sz="1100" b="1" spc="-2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and</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that</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will</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be</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released around</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the same</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a:effectLst/>
                <a:latin typeface="Garamond" panose="02020404030301010803" pitchFamily="18" charset="0"/>
                <a:ea typeface="Garamond" panose="02020404030301010803" pitchFamily="18" charset="0"/>
                <a:cs typeface="Garamond" panose="02020404030301010803" pitchFamily="18" charset="0"/>
              </a:rPr>
              <a:t>time. Great news! But will you be able to pursue all of them? Does it make sense to pursue all of them?</a:t>
            </a:r>
            <a:endParaRPr lang="en-US" sz="1100">
              <a:effectLst/>
              <a:latin typeface="Garamond" panose="02020404030301010803" pitchFamily="18" charset="0"/>
              <a:ea typeface="Garamond" panose="02020404030301010803" pitchFamily="18" charset="0"/>
              <a:cs typeface="Garamond" panose="02020404030301010803" pitchFamily="18" charset="0"/>
            </a:endParaRPr>
          </a:p>
          <a:p>
            <a:pPr marL="685800" marR="911860" lvl="1" indent="-228600" algn="just">
              <a:spcBef>
                <a:spcPts val="595"/>
              </a:spcBef>
              <a:spcAft>
                <a:spcPts val="0"/>
              </a:spcAft>
              <a:buSzPts val="1100"/>
              <a:buFont typeface="+mj-lt"/>
              <a:buAutoNum type="arabicPeriod" startAt="2"/>
              <a:tabLst>
                <a:tab pos="1320800" algn="l"/>
              </a:tabLst>
            </a:pPr>
            <a:r>
              <a:rPr lang="en-US" sz="1100" b="0" i="0" u="none" strike="noStrike" cap="none" spc="-5">
                <a:solidFill>
                  <a:srgbClr val="000000"/>
                </a:solidFill>
                <a:effectLst/>
                <a:latin typeface="Garamond" panose="02020404030301010803" pitchFamily="18" charset="0"/>
                <a:ea typeface="Garamond" panose="02020404030301010803" pitchFamily="18" charset="0"/>
                <a:cs typeface="Garamond" panose="02020404030301010803" pitchFamily="18" charset="0"/>
                <a:sym typeface="Arial"/>
              </a:rPr>
              <a:t>After taking a few answers, make the following point: </a:t>
            </a:r>
            <a:r>
              <a:rPr lang="en-US" sz="1100" b="1" spc="-5">
                <a:effectLst/>
                <a:latin typeface="Garamond" panose="02020404030301010803" pitchFamily="18" charset="0"/>
                <a:ea typeface="Garamond" panose="02020404030301010803" pitchFamily="18" charset="0"/>
                <a:cs typeface="Garamond" panose="02020404030301010803" pitchFamily="18" charset="0"/>
              </a:rPr>
              <a:t>Although it may be tempting to try to go after all of them (especially if you’re seeking to diversify funding sources and expand your portfolio) –</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spc="-5">
                <a:effectLst/>
                <a:latin typeface="Garamond" panose="02020404030301010803" pitchFamily="18" charset="0"/>
                <a:ea typeface="Garamond" panose="02020404030301010803" pitchFamily="18" charset="0"/>
                <a:cs typeface="Garamond" panose="02020404030301010803" pitchFamily="18" charset="0"/>
              </a:rPr>
              <a:t>but you</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spc="-5">
                <a:effectLst/>
                <a:latin typeface="Garamond" panose="02020404030301010803" pitchFamily="18" charset="0"/>
                <a:ea typeface="Garamond" panose="02020404030301010803" pitchFamily="18" charset="0"/>
                <a:cs typeface="Garamond" panose="02020404030301010803" pitchFamily="18" charset="0"/>
              </a:rPr>
              <a:t>need</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spc="-5">
                <a:effectLst/>
                <a:latin typeface="Garamond" panose="02020404030301010803" pitchFamily="18" charset="0"/>
                <a:ea typeface="Garamond" panose="02020404030301010803" pitchFamily="18" charset="0"/>
                <a:cs typeface="Garamond" panose="02020404030301010803" pitchFamily="18" charset="0"/>
              </a:rPr>
              <a:t>to</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spc="-5">
                <a:effectLst/>
                <a:latin typeface="Garamond" panose="02020404030301010803" pitchFamily="18" charset="0"/>
                <a:ea typeface="Garamond" panose="02020404030301010803" pitchFamily="18" charset="0"/>
                <a:cs typeface="Garamond" panose="02020404030301010803" pitchFamily="18" charset="0"/>
              </a:rPr>
              <a:t>be</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spc="-5">
                <a:effectLst/>
                <a:latin typeface="Garamond" panose="02020404030301010803" pitchFamily="18" charset="0"/>
                <a:ea typeface="Garamond" panose="02020404030301010803" pitchFamily="18" charset="0"/>
                <a:cs typeface="Garamond" panose="02020404030301010803" pitchFamily="18" charset="0"/>
              </a:rPr>
              <a:t>realistic</a:t>
            </a:r>
            <a:r>
              <a:rPr lang="en-US" sz="1100" b="1" spc="-20">
                <a:effectLst/>
                <a:latin typeface="Garamond" panose="02020404030301010803" pitchFamily="18" charset="0"/>
                <a:ea typeface="Garamond" panose="02020404030301010803" pitchFamily="18" charset="0"/>
                <a:cs typeface="Garamond" panose="02020404030301010803" pitchFamily="18" charset="0"/>
              </a:rPr>
              <a:t> </a:t>
            </a:r>
            <a:r>
              <a:rPr lang="en-US" sz="1100" b="1" spc="-5">
                <a:effectLst/>
                <a:latin typeface="Garamond" panose="02020404030301010803" pitchFamily="18" charset="0"/>
                <a:ea typeface="Garamond" panose="02020404030301010803" pitchFamily="18" charset="0"/>
                <a:cs typeface="Garamond" panose="02020404030301010803" pitchFamily="18" charset="0"/>
              </a:rPr>
              <a:t>about</a:t>
            </a:r>
            <a:r>
              <a:rPr lang="en-US" sz="1100" b="1" spc="-20">
                <a:effectLst/>
                <a:latin typeface="Garamond" panose="02020404030301010803" pitchFamily="18" charset="0"/>
                <a:ea typeface="Garamond" panose="02020404030301010803" pitchFamily="18" charset="0"/>
                <a:cs typeface="Garamond" panose="02020404030301010803" pitchFamily="18" charset="0"/>
              </a:rPr>
              <a:t> </a:t>
            </a:r>
            <a:r>
              <a:rPr lang="en-US" sz="1100" b="1" spc="-5">
                <a:effectLst/>
                <a:latin typeface="Garamond" panose="02020404030301010803" pitchFamily="18" charset="0"/>
                <a:ea typeface="Garamond" panose="02020404030301010803" pitchFamily="18" charset="0"/>
                <a:cs typeface="Garamond" panose="02020404030301010803" pitchFamily="18" charset="0"/>
              </a:rPr>
              <a:t>under</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spc="-5">
                <a:effectLst/>
                <a:latin typeface="Garamond" panose="02020404030301010803" pitchFamily="18" charset="0"/>
                <a:ea typeface="Garamond" panose="02020404030301010803" pitchFamily="18" charset="0"/>
                <a:cs typeface="Garamond" panose="02020404030301010803" pitchFamily="18" charset="0"/>
              </a:rPr>
              <a:t>what</a:t>
            </a:r>
            <a:r>
              <a:rPr lang="en-US" sz="1100" b="1" spc="-10">
                <a:effectLst/>
                <a:latin typeface="Garamond" panose="02020404030301010803" pitchFamily="18" charset="0"/>
                <a:ea typeface="Garamond" panose="02020404030301010803" pitchFamily="18" charset="0"/>
                <a:cs typeface="Garamond" panose="02020404030301010803" pitchFamily="18" charset="0"/>
              </a:rPr>
              <a:t> </a:t>
            </a:r>
            <a:r>
              <a:rPr lang="en-US" sz="1100" b="1" spc="-5">
                <a:effectLst/>
                <a:latin typeface="Garamond" panose="02020404030301010803" pitchFamily="18" charset="0"/>
                <a:ea typeface="Garamond" panose="02020404030301010803" pitchFamily="18" charset="0"/>
                <a:cs typeface="Garamond" panose="02020404030301010803" pitchFamily="18" charset="0"/>
              </a:rPr>
              <a:t>conditions</a:t>
            </a:r>
            <a:r>
              <a:rPr lang="en-US" sz="1100" b="1" spc="-15">
                <a:effectLst/>
                <a:latin typeface="Garamond" panose="02020404030301010803" pitchFamily="18" charset="0"/>
                <a:ea typeface="Garamond" panose="02020404030301010803" pitchFamily="18" charset="0"/>
                <a:cs typeface="Garamond" panose="02020404030301010803" pitchFamily="18" charset="0"/>
              </a:rPr>
              <a:t> </a:t>
            </a:r>
            <a:r>
              <a:rPr lang="en-US" sz="1100" b="1" spc="-5">
                <a:effectLst/>
                <a:latin typeface="Garamond" panose="02020404030301010803" pitchFamily="18" charset="0"/>
                <a:ea typeface="Garamond" panose="02020404030301010803" pitchFamily="18" charset="0"/>
                <a:cs typeface="Garamond" panose="02020404030301010803" pitchFamily="18" charset="0"/>
              </a:rPr>
              <a:t>you can produce a high-quality proposal that is likely to win.</a:t>
            </a:r>
          </a:p>
          <a:p>
            <a:pPr marL="685800" marR="911860" lvl="1" indent="-228600" algn="just">
              <a:spcBef>
                <a:spcPts val="595"/>
              </a:spcBef>
              <a:spcAft>
                <a:spcPts val="0"/>
              </a:spcAft>
              <a:buSzPts val="1100"/>
              <a:buFont typeface="+mj-lt"/>
              <a:buAutoNum type="arabicPeriod" startAt="2"/>
              <a:tabLst>
                <a:tab pos="1320800" algn="l"/>
              </a:tabLst>
            </a:pPr>
            <a:r>
              <a:rPr lang="en-US" sz="1100" spc="-5">
                <a:effectLst/>
                <a:latin typeface="Garamond" panose="02020404030301010803" pitchFamily="18" charset="0"/>
                <a:ea typeface="Garamond" panose="02020404030301010803" pitchFamily="18" charset="0"/>
                <a:cs typeface="Garamond" panose="02020404030301010803" pitchFamily="18" charset="0"/>
              </a:rPr>
              <a:t>Then</a:t>
            </a:r>
            <a:r>
              <a:rPr lang="en-US" sz="1100" spc="-3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share</a:t>
            </a:r>
            <a:r>
              <a:rPr lang="en-US" sz="1100" spc="-1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the</a:t>
            </a:r>
            <a:r>
              <a:rPr lang="en-US" sz="1100" spc="-1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key</a:t>
            </a:r>
            <a:r>
              <a:rPr lang="en-US" sz="1100" spc="-2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take-aways</a:t>
            </a:r>
            <a:r>
              <a:rPr lang="en-US" sz="1100" spc="-10">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from</a:t>
            </a:r>
            <a:r>
              <a:rPr lang="en-US" sz="1100" spc="-1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the</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PowerPoint</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5">
                <a:effectLst/>
                <a:latin typeface="Garamond" panose="02020404030301010803" pitchFamily="18" charset="0"/>
                <a:ea typeface="Garamond" panose="02020404030301010803" pitchFamily="18" charset="0"/>
                <a:cs typeface="Garamond" panose="02020404030301010803" pitchFamily="18" charset="0"/>
              </a:rPr>
              <a:t>(PPT)</a:t>
            </a:r>
            <a:r>
              <a:rPr lang="en-US" sz="1100" spc="-20">
                <a:effectLst/>
                <a:latin typeface="Garamond" panose="02020404030301010803" pitchFamily="18" charset="0"/>
                <a:ea typeface="Garamond" panose="02020404030301010803" pitchFamily="18" charset="0"/>
                <a:cs typeface="Garamond" panose="02020404030301010803" pitchFamily="18" charset="0"/>
              </a:rPr>
              <a:t> </a:t>
            </a:r>
            <a:r>
              <a:rPr lang="en-US" sz="1100" spc="-10">
                <a:effectLst/>
                <a:latin typeface="Garamond" panose="02020404030301010803" pitchFamily="18" charset="0"/>
                <a:ea typeface="Garamond" panose="02020404030301010803" pitchFamily="18" charset="0"/>
                <a:cs typeface="Garamond" panose="02020404030301010803" pitchFamily="18" charset="0"/>
              </a:rPr>
              <a:t>slide.</a:t>
            </a:r>
            <a:endParaRPr lang="en-US" sz="1100" spc="-5">
              <a:effectLst/>
              <a:latin typeface="Garamond" panose="02020404030301010803" pitchFamily="18" charset="0"/>
              <a:ea typeface="Garamond" panose="02020404030301010803" pitchFamily="18" charset="0"/>
              <a:cs typeface="Garamond" panose="02020404030301010803"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25419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3.2/#10</a:t>
            </a:r>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5">
                <a:effectLst/>
                <a:latin typeface="Garamond" panose="02020404030301010803" pitchFamily="18" charset="0"/>
                <a:ea typeface="Garamond" panose="02020404030301010803" pitchFamily="18" charset="0"/>
                <a:cs typeface="Garamond" panose="02020404030301010803" pitchFamily="18" charset="0"/>
              </a:rPr>
              <a:t>Ask participants to share the experiences they had when deciding not to go for a proposal. What were the main factors? Ask participants to share the experiences they had when deciding when to move forward with submitting a proposal. What were the main factors?</a:t>
            </a:r>
          </a:p>
          <a:p>
            <a:pPr marL="342900" marR="911860" lvl="0" indent="-342900" algn="just" rtl="0">
              <a:spcBef>
                <a:spcPts val="1200"/>
              </a:spcBef>
              <a:spcAft>
                <a:spcPts val="0"/>
              </a:spcAft>
              <a:buSzPts val="1000"/>
              <a:buFont typeface="Garamond" panose="02020404030301010803" pitchFamily="18" charset="0"/>
              <a:buAutoNum type="arabicPeriod"/>
              <a:tabLst>
                <a:tab pos="862330" algn="l"/>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Before projecting the next slide, ask the participants “Now that your organization has decided to go for a certain opportunity, what should you do next? Do you simply wait for the NOFO to be released?” Take a few answers in plenary. Then emphasize the points in the next slide (</a:t>
            </a:r>
            <a:r>
              <a:rPr lang="en-US" sz="1800" b="1" spc="0">
                <a:solidFill>
                  <a:srgbClr val="4471C4"/>
                </a:solidFill>
                <a:effectLst/>
                <a:latin typeface="Garamond" panose="02020404030301010803" pitchFamily="18" charset="0"/>
                <a:ea typeface="Garamond" panose="02020404030301010803" pitchFamily="18" charset="0"/>
                <a:cs typeface="Garamond" panose="02020404030301010803" pitchFamily="18" charset="0"/>
              </a:rPr>
              <a:t>Slide M 3.3/#11)</a:t>
            </a:r>
            <a:endParaRPr lang="en-US" sz="1800" spc="-5">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82063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3.3/#11</a:t>
            </a:r>
            <a:endParaRPr lang="en-US" sz="1100" dirty="0">
              <a:effectLst/>
              <a:highlight>
                <a:srgbClr val="FFFF00"/>
              </a:highlight>
              <a:latin typeface="Source Sans Pro" panose="020B0503030403020204" pitchFamily="34" charset="0"/>
              <a:ea typeface="Times New Roman" panose="02020603050405020304" pitchFamily="18" charset="0"/>
              <a:cs typeface="Gill Sans" panose="020B0502020104020203" pitchFamily="34" charset="-79"/>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highlight>
                  <a:srgbClr val="FFFF00"/>
                </a:highlight>
                <a:latin typeface="Source Sans Pro" panose="020B0503030403020204" pitchFamily="34" charset="0"/>
                <a:ea typeface="Times New Roman" panose="02020603050405020304" pitchFamily="18" charset="0"/>
                <a:cs typeface="Gill Sans" panose="020B0502020104020203" pitchFamily="34" charset="-79"/>
              </a:rPr>
              <a:t>Once the donor releases the call for applications/proposals, the clock starts ticking! Solicitations are typically open for only 30 to 45 days (4 to 6 weeks), so it is important for applicants to anticipate and prepare for the solicitation as much as possible before it goes “live.”  USAID typically announces upcoming solicitations in its Business Forecast; and there are other ways to get information on forthcoming opportunities. LIPs should be ready to develop and submit their proposal when the funding opportunity is issued, having done some preparatory work in advance.</a:t>
            </a:r>
            <a:r>
              <a:rPr lang="en-US" sz="1100" dirty="0">
                <a:effectLst/>
                <a:latin typeface="Source Sans Pro" panose="020B0503030403020204" pitchFamily="34" charset="0"/>
                <a:ea typeface="Times New Roman" panose="02020603050405020304" pitchFamily="18" charset="0"/>
                <a:cs typeface="Gill Sans" panose="020B0502020104020203" pitchFamily="34" charset="-79"/>
              </a:rPr>
              <a:t>  </a:t>
            </a:r>
            <a:endParaRPr lang="en-GB" sz="1100" dirty="0">
              <a:effectLst/>
              <a:latin typeface="Times New Roman" panose="02020603050405020304" pitchFamily="18" charset="0"/>
              <a:ea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Then</a:t>
            </a:r>
            <a:r>
              <a:rPr lang="en-US" sz="1800" spc="-3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ask</a:t>
            </a:r>
            <a:r>
              <a:rPr lang="en-US" sz="1800" spc="-3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5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participants,</a:t>
            </a:r>
            <a:r>
              <a:rPr lang="en-US" sz="1800" spc="-30"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“Who</a:t>
            </a:r>
            <a:r>
              <a:rPr lang="en-US" sz="1800" b="1" spc="-35"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has</a:t>
            </a:r>
            <a:r>
              <a:rPr lang="en-US" sz="1800" b="1" spc="-35"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experience</a:t>
            </a:r>
            <a:r>
              <a:rPr lang="en-US" sz="1800" b="1" spc="-50"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undertaking</a:t>
            </a:r>
            <a:r>
              <a:rPr lang="en-US" sz="1800" b="1" spc="-35"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capture</a:t>
            </a:r>
            <a:r>
              <a:rPr lang="en-US" sz="1800" b="1" spc="-35"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work,</a:t>
            </a:r>
            <a:r>
              <a:rPr lang="en-US" sz="1800" b="1" spc="-45"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otherwise</a:t>
            </a:r>
            <a:r>
              <a:rPr lang="en-US" sz="1800" b="1" spc="-35"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called</a:t>
            </a:r>
            <a:r>
              <a:rPr lang="en-US" sz="1800" b="1" spc="-45" dirty="0">
                <a:effectLst/>
                <a:latin typeface="Garamond" panose="02020404030301010803" pitchFamily="18" charset="0"/>
                <a:ea typeface="Garamond" panose="02020404030301010803" pitchFamily="18" charset="0"/>
                <a:cs typeface="Garamond" panose="02020404030301010803" pitchFamily="18" charset="0"/>
              </a:rPr>
              <a:t>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pre-positioning” or “pre-planning”? </a:t>
            </a:r>
            <a:r>
              <a:rPr lang="en-US" sz="1800" spc="0" dirty="0">
                <a:effectLst/>
                <a:latin typeface="Garamond" panose="02020404030301010803" pitchFamily="18" charset="0"/>
                <a:ea typeface="Garamond" panose="02020404030301010803" pitchFamily="18" charset="0"/>
                <a:cs typeface="Garamond" panose="02020404030301010803" pitchFamily="18" charset="0"/>
              </a:rPr>
              <a:t>For those who raise their hand, call on a couple to explain what it is or what key activities they have been involved in.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9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17475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3.3/#12</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Elaborate on the purpose and elements of pre-positioning/capture work, and how the information gathered will inform subsequent processes.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2083297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3.3/#13</a:t>
            </a:r>
            <a:endParaRPr lang="en-US" sz="1100" b="0" dirty="0">
              <a:solidFill>
                <a:srgbClr val="000000"/>
              </a:solidFill>
              <a:effectLst/>
              <a:latin typeface="Arial"/>
              <a:ea typeface="Times New Roman" panose="02020603050405020304" pitchFamily="18" charset="0"/>
              <a:cs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rPr>
              <a:t>Early preparation for bids is key – usually, USAID will only give 4-6 weeks when the RFA is released to respond – so we have to ensure that we use as much time before that to prepare.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Either explain the example on the slide or ask the participants who have experience</a:t>
            </a:r>
            <a:r>
              <a:rPr lang="en-US" sz="1800" spc="-1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to</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share</a:t>
            </a:r>
            <a:r>
              <a:rPr lang="en-US" sz="1800" spc="-1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a:t>
            </a:r>
            <a:r>
              <a:rPr lang="en-US" sz="1800" spc="-1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couple</a:t>
            </a:r>
            <a:r>
              <a:rPr lang="en-US" sz="1800" spc="-1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of real</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examples.</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If</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time</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allows,</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it’s best</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to</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do</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1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latter</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as it’s</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more engaging for the participants to be actively involved rather than lectured to.</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100" b="0" dirty="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Tree>
    <p:extLst>
      <p:ext uri="{BB962C8B-B14F-4D97-AF65-F5344CB8AC3E}">
        <p14:creationId xmlns:p14="http://schemas.microsoft.com/office/powerpoint/2010/main" val="4266469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3.4/#14</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a:effectLst/>
                <a:latin typeface="Garamond" panose="02020404030301010803" pitchFamily="18" charset="0"/>
                <a:ea typeface="Garamond" panose="02020404030301010803" pitchFamily="18" charset="0"/>
                <a:cs typeface="Garamond" panose="02020404030301010803" pitchFamily="18" charset="0"/>
              </a:rPr>
              <a:t>Very few organizations can provide all the services required in a NOFO.</a:t>
            </a:r>
            <a:r>
              <a:rPr lang="en-US" sz="1800" spc="20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Typically, a strong organization will decide to become a Prime and to start looking for other organizations to become sub partners in a consortium. The proposal will want to capture a “one team approach” and will need to</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demonstrate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that</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in</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both</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the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program</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areas</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and</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management</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structure.</a:t>
            </a:r>
            <a:r>
              <a:rPr lang="en-US" sz="1800" spc="20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It</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is</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important</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not</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to</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have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too many and to have clearly defined roles.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36434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3.4/#15</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5">
                <a:effectLst/>
                <a:latin typeface="Garamond" panose="02020404030301010803" pitchFamily="18" charset="0"/>
                <a:ea typeface="Garamond" panose="02020404030301010803" pitchFamily="18" charset="0"/>
                <a:cs typeface="Garamond" panose="02020404030301010803" pitchFamily="18" charset="0"/>
              </a:rPr>
              <a:t>Ask participants what important considerations are for choosing consortium members.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a:p>
        </p:txBody>
      </p:sp>
    </p:spTree>
    <p:extLst>
      <p:ext uri="{BB962C8B-B14F-4D97-AF65-F5344CB8AC3E}">
        <p14:creationId xmlns:p14="http://schemas.microsoft.com/office/powerpoint/2010/main" val="699634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3.4/#16</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Ask participants what important considerations are for choosing consortium members.</a:t>
            </a:r>
            <a:endParaRPr lang="en-US" dirty="0"/>
          </a:p>
        </p:txBody>
      </p:sp>
    </p:spTree>
    <p:extLst>
      <p:ext uri="{BB962C8B-B14F-4D97-AF65-F5344CB8AC3E}">
        <p14:creationId xmlns:p14="http://schemas.microsoft.com/office/powerpoint/2010/main" val="859037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3.4/#17</a:t>
            </a:r>
            <a:endParaRPr lang="en-US" dirty="0"/>
          </a:p>
        </p:txBody>
      </p:sp>
    </p:spTree>
    <p:extLst>
      <p:ext uri="{BB962C8B-B14F-4D97-AF65-F5344CB8AC3E}">
        <p14:creationId xmlns:p14="http://schemas.microsoft.com/office/powerpoint/2010/main" val="1695813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3.4/#18</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5" dirty="0">
                <a:effectLst/>
                <a:latin typeface="Garamond" panose="02020404030301010803" pitchFamily="18" charset="0"/>
                <a:ea typeface="Garamond" panose="02020404030301010803" pitchFamily="18" charset="0"/>
                <a:cs typeface="Garamond" panose="02020404030301010803" pitchFamily="18" charset="0"/>
              </a:rPr>
              <a:t>There</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spc="-5" dirty="0">
                <a:effectLst/>
                <a:latin typeface="Garamond" panose="02020404030301010803" pitchFamily="18" charset="0"/>
                <a:ea typeface="Garamond" panose="02020404030301010803" pitchFamily="18" charset="0"/>
                <a:cs typeface="Garamond" panose="02020404030301010803" pitchFamily="18" charset="0"/>
              </a:rPr>
              <a:t>are</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5" dirty="0">
                <a:effectLst/>
                <a:latin typeface="Garamond" panose="02020404030301010803" pitchFamily="18" charset="0"/>
                <a:ea typeface="Garamond" panose="02020404030301010803" pitchFamily="18" charset="0"/>
                <a:cs typeface="Garamond" panose="02020404030301010803" pitchFamily="18" charset="0"/>
              </a:rPr>
              <a:t>four</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5" dirty="0">
                <a:effectLst/>
                <a:latin typeface="Garamond" panose="02020404030301010803" pitchFamily="18" charset="0"/>
                <a:ea typeface="Garamond" panose="02020404030301010803" pitchFamily="18" charset="0"/>
                <a:cs typeface="Garamond" panose="02020404030301010803" pitchFamily="18" charset="0"/>
              </a:rPr>
              <a:t>important</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5" dirty="0">
                <a:effectLst/>
                <a:latin typeface="Garamond" panose="02020404030301010803" pitchFamily="18" charset="0"/>
                <a:ea typeface="Garamond" panose="02020404030301010803" pitchFamily="18" charset="0"/>
                <a:cs typeface="Garamond" panose="02020404030301010803" pitchFamily="18" charset="0"/>
              </a:rPr>
              <a:t>documents</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spc="-5" dirty="0">
                <a:effectLst/>
                <a:latin typeface="Garamond" panose="02020404030301010803" pitchFamily="18" charset="0"/>
                <a:ea typeface="Garamond" panose="02020404030301010803" pitchFamily="18" charset="0"/>
                <a:cs typeface="Garamond" panose="02020404030301010803" pitchFamily="18" charset="0"/>
              </a:rPr>
              <a:t>to</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5" dirty="0">
                <a:effectLst/>
                <a:latin typeface="Garamond" panose="02020404030301010803" pitchFamily="18" charset="0"/>
                <a:ea typeface="Garamond" panose="02020404030301010803" pitchFamily="18" charset="0"/>
                <a:cs typeface="Garamond" panose="02020404030301010803" pitchFamily="18" charset="0"/>
              </a:rPr>
              <a:t>request</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5" dirty="0">
                <a:effectLst/>
                <a:latin typeface="Garamond" panose="02020404030301010803" pitchFamily="18" charset="0"/>
                <a:ea typeface="Garamond" panose="02020404030301010803" pitchFamily="18" charset="0"/>
                <a:cs typeface="Garamond" panose="02020404030301010803" pitchFamily="18" charset="0"/>
              </a:rPr>
              <a:t>or</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5" dirty="0">
                <a:effectLst/>
                <a:latin typeface="Garamond" panose="02020404030301010803" pitchFamily="18" charset="0"/>
                <a:ea typeface="Garamond" panose="02020404030301010803" pitchFamily="18" charset="0"/>
                <a:cs typeface="Garamond" panose="02020404030301010803" pitchFamily="18" charset="0"/>
              </a:rPr>
              <a:t>develop</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spc="-5" dirty="0">
                <a:effectLst/>
                <a:latin typeface="Garamond" panose="02020404030301010803" pitchFamily="18" charset="0"/>
                <a:ea typeface="Garamond" panose="02020404030301010803" pitchFamily="18" charset="0"/>
                <a:cs typeface="Garamond" panose="02020404030301010803" pitchFamily="18" charset="0"/>
              </a:rPr>
              <a:t>as</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5" dirty="0">
                <a:effectLst/>
                <a:latin typeface="Garamond" panose="02020404030301010803" pitchFamily="18" charset="0"/>
                <a:ea typeface="Garamond" panose="02020404030301010803" pitchFamily="18" charset="0"/>
                <a:cs typeface="Garamond" panose="02020404030301010803" pitchFamily="18" charset="0"/>
              </a:rPr>
              <a:t>part</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5" dirty="0">
                <a:effectLst/>
                <a:latin typeface="Garamond" panose="02020404030301010803" pitchFamily="18" charset="0"/>
                <a:ea typeface="Garamond" panose="02020404030301010803" pitchFamily="18" charset="0"/>
                <a:cs typeface="Garamond" panose="02020404030301010803" pitchFamily="18" charset="0"/>
              </a:rPr>
              <a:t>of</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5" dirty="0">
                <a:effectLst/>
                <a:latin typeface="Garamond" panose="02020404030301010803" pitchFamily="18" charset="0"/>
                <a:ea typeface="Garamond" panose="02020404030301010803" pitchFamily="18" charset="0"/>
                <a:cs typeface="Garamond" panose="02020404030301010803" pitchFamily="18" charset="0"/>
              </a:rPr>
              <a:t>consortium </a:t>
            </a:r>
            <a:r>
              <a:rPr lang="en-US" sz="1800" spc="-10" dirty="0">
                <a:effectLst/>
                <a:latin typeface="Garamond" panose="02020404030301010803" pitchFamily="18" charset="0"/>
                <a:ea typeface="Garamond" panose="02020404030301010803" pitchFamily="18" charset="0"/>
                <a:cs typeface="Garamond" panose="02020404030301010803" pitchFamily="18" charset="0"/>
              </a:rPr>
              <a:t>building.</a:t>
            </a:r>
            <a:endParaRPr lang="en-US" sz="1800" spc="-5" dirty="0">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dirty="0"/>
          </a:p>
        </p:txBody>
      </p:sp>
    </p:spTree>
    <p:extLst>
      <p:ext uri="{BB962C8B-B14F-4D97-AF65-F5344CB8AC3E}">
        <p14:creationId xmlns:p14="http://schemas.microsoft.com/office/powerpoint/2010/main" val="47084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d0f59c1cf5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d0f59c1cf5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#4</a:t>
            </a:r>
            <a:endParaRPr lang="en-US"/>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3.4/#19</a:t>
            </a:r>
            <a:endParaRPr lang="en-US" dirty="0"/>
          </a:p>
        </p:txBody>
      </p:sp>
    </p:spTree>
    <p:extLst>
      <p:ext uri="{BB962C8B-B14F-4D97-AF65-F5344CB8AC3E}">
        <p14:creationId xmlns:p14="http://schemas.microsoft.com/office/powerpoint/2010/main" val="2344199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3.4/#20</a:t>
            </a:r>
            <a:endParaRPr lang="en-US" dirty="0"/>
          </a:p>
        </p:txBody>
      </p:sp>
    </p:spTree>
    <p:extLst>
      <p:ext uri="{BB962C8B-B14F-4D97-AF65-F5344CB8AC3E}">
        <p14:creationId xmlns:p14="http://schemas.microsoft.com/office/powerpoint/2010/main" val="1506961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3.4/#21</a:t>
            </a:r>
            <a:endParaRPr lang="en-US" dirty="0"/>
          </a:p>
        </p:txBody>
      </p:sp>
    </p:spTree>
    <p:extLst>
      <p:ext uri="{BB962C8B-B14F-4D97-AF65-F5344CB8AC3E}">
        <p14:creationId xmlns:p14="http://schemas.microsoft.com/office/powerpoint/2010/main" val="4046542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 /#1</a:t>
            </a:r>
            <a:endParaRPr lang="en-US"/>
          </a:p>
          <a:p>
            <a:pPr marL="0" lvl="0" indent="0" algn="l" rtl="0">
              <a:spcBef>
                <a:spcPts val="0"/>
              </a:spcBef>
              <a:spcAft>
                <a:spcPts val="0"/>
              </a:spcAft>
              <a:buNone/>
            </a:pPr>
            <a:endParaRPr/>
          </a:p>
        </p:txBody>
      </p:sp>
      <p:sp>
        <p:nvSpPr>
          <p:cNvPr id="483" name="Google Shape;48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4545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4.0/#2</a:t>
            </a: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549534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 /#3</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a:effectLst/>
                <a:latin typeface="Garamond" panose="02020404030301010803" pitchFamily="18" charset="0"/>
                <a:ea typeface="Garamond" panose="02020404030301010803" pitchFamily="18" charset="0"/>
                <a:cs typeface="Garamond" panose="02020404030301010803" pitchFamily="18" charset="0"/>
              </a:rPr>
              <a:t>You</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can</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also</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hand</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out</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or</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show</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them</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image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in the following slide,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which</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is</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an</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example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of</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NOFO</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cover page, or you can share recent NOFO from the country where the training is happening.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a:effectLst/>
                <a:latin typeface="Garamond" panose="02020404030301010803" pitchFamily="18" charset="0"/>
                <a:ea typeface="Garamond" panose="02020404030301010803" pitchFamily="18" charset="0"/>
                <a:cs typeface="Garamond" panose="02020404030301010803" pitchFamily="18" charset="0"/>
              </a:rPr>
              <a:t>Take a few people’s answers to the question “What now?!”</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p>
        </p:txBody>
      </p:sp>
    </p:spTree>
    <p:extLst>
      <p:ext uri="{BB962C8B-B14F-4D97-AF65-F5344CB8AC3E}">
        <p14:creationId xmlns:p14="http://schemas.microsoft.com/office/powerpoint/2010/main" val="36667625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4.1/#4</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a:effectLst/>
                <a:latin typeface="Garamond" panose="02020404030301010803" pitchFamily="18" charset="0"/>
                <a:ea typeface="Garamond" panose="02020404030301010803" pitchFamily="18" charset="0"/>
                <a:cs typeface="Garamond" panose="02020404030301010803" pitchFamily="18" charset="0"/>
              </a:rPr>
              <a:t>Emphasize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that</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clock</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starts ticking</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as soon</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as</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NOFO</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is</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released,</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so they should not lose any time.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a:effectLst/>
                <a:latin typeface="Garamond" panose="02020404030301010803" pitchFamily="18" charset="0"/>
                <a:ea typeface="Garamond" panose="02020404030301010803" pitchFamily="18" charset="0"/>
                <a:cs typeface="Garamond" panose="02020404030301010803" pitchFamily="18" charset="0"/>
              </a:rPr>
              <a:t>Immediately, the assigned proposal manager needs to get organized and mobilize the proposal team as well as communicate key information to partners and reviewers so that everyone will be ready to take on their assigned role. As indicated in </a:t>
            </a:r>
            <a:r>
              <a:rPr lang="en-US" sz="1800" b="1" spc="0">
                <a:solidFill>
                  <a:srgbClr val="4471C4"/>
                </a:solidFill>
                <a:effectLst/>
                <a:latin typeface="Garamond" panose="02020404030301010803" pitchFamily="18" charset="0"/>
                <a:ea typeface="Garamond" panose="02020404030301010803" pitchFamily="18" charset="0"/>
                <a:cs typeface="Garamond" panose="02020404030301010803" pitchFamily="18" charset="0"/>
              </a:rPr>
              <a:t>Slide M 4.1/#4</a:t>
            </a:r>
            <a:r>
              <a:rPr lang="en-US" sz="1800" spc="0">
                <a:effectLst/>
                <a:latin typeface="Garamond" panose="02020404030301010803" pitchFamily="18" charset="0"/>
                <a:ea typeface="Garamond" panose="02020404030301010803" pitchFamily="18" charset="0"/>
                <a:cs typeface="Garamond" panose="02020404030301010803" pitchFamily="18" charset="0"/>
              </a:rPr>
              <a:t>, emphasize that the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proposal manager should first and foremost make note of important dates/deadlines.</a:t>
            </a:r>
          </a:p>
          <a:p>
            <a:pPr marL="342900" marR="915035" lvl="0" indent="-342900" algn="just" rtl="0">
              <a:spcBef>
                <a:spcPts val="445"/>
              </a:spcBef>
              <a:spcAft>
                <a:spcPts val="0"/>
              </a:spcAft>
              <a:buFont typeface="+mj-lt"/>
              <a:buAutoNum type="arabicPeriod"/>
              <a:tabLst>
                <a:tab pos="862330" algn="l"/>
                <a:tab pos="863600" algn="l"/>
              </a:tabLst>
            </a:pPr>
            <a:r>
              <a:rPr lang="en-US" sz="1100" spc="0">
                <a:effectLst/>
                <a:latin typeface="Garamond" panose="02020404030301010803" pitchFamily="18" charset="0"/>
                <a:ea typeface="Garamond" panose="02020404030301010803" pitchFamily="18" charset="0"/>
                <a:cs typeface="Garamond" panose="02020404030301010803" pitchFamily="18" charset="0"/>
              </a:rPr>
              <a:t>Ask participants to quickly brainstorm a few ideas on what other key factors for successful proposal development are.</a:t>
            </a:r>
          </a:p>
          <a:p>
            <a:pPr marL="742950" marR="911860" lvl="1" indent="-285750" algn="just">
              <a:lnSpc>
                <a:spcPct val="100000"/>
              </a:lnSpc>
              <a:spcBef>
                <a:spcPts val="595"/>
              </a:spcBef>
              <a:spcAft>
                <a:spcPts val="0"/>
              </a:spcAft>
              <a:buSzPts val="1100"/>
              <a:buFont typeface="Symbol" panose="05050102010706020507" pitchFamily="18" charset="2"/>
              <a:buChar char=""/>
              <a:tabLst>
                <a:tab pos="1320800" algn="l"/>
              </a:tabLst>
            </a:pPr>
            <a:r>
              <a:rPr lang="en-US" sz="1100" spc="0">
                <a:effectLst/>
                <a:latin typeface="Garamond" panose="02020404030301010803" pitchFamily="18" charset="0"/>
                <a:ea typeface="Symbol" panose="05050102010706020507" pitchFamily="18" charset="2"/>
                <a:cs typeface="Symbol" panose="05050102010706020507" pitchFamily="18" charset="2"/>
              </a:rPr>
              <a:t>F2F participants can write their ideas on Post-It Notes (one idea per sticky note) and post them on a piece of flip chart paper at the front of the room.</a:t>
            </a:r>
          </a:p>
          <a:p>
            <a:pPr marL="742950" marR="914400" lvl="1" indent="-285750" algn="just">
              <a:spcBef>
                <a:spcPts val="580"/>
              </a:spcBef>
              <a:spcAft>
                <a:spcPts val="0"/>
              </a:spcAft>
              <a:buSzPts val="1100"/>
              <a:buFont typeface="Symbol" panose="05050102010706020507" pitchFamily="18" charset="2"/>
              <a:buChar char=""/>
              <a:tabLst>
                <a:tab pos="1320800" algn="l"/>
              </a:tabLst>
            </a:pPr>
            <a:r>
              <a:rPr lang="en-US" sz="1100" spc="0">
                <a:effectLst/>
                <a:latin typeface="Garamond" panose="02020404030301010803" pitchFamily="18" charset="0"/>
                <a:ea typeface="Symbol" panose="05050102010706020507" pitchFamily="18" charset="2"/>
                <a:cs typeface="Symbol" panose="05050102010706020507" pitchFamily="18" charset="2"/>
              </a:rPr>
              <a:t>Virtual participants can either write their ideas into the chat box or type them into an online white board (available in Microsoft Teams, Google Meet, and Zoom).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spc="0">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496201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4.1/#5</a:t>
            </a:r>
          </a:p>
          <a:p>
            <a:pPr marL="342900" marR="910590" lvl="0" indent="-342900" algn="just" rtl="0">
              <a:spcBef>
                <a:spcPts val="600"/>
              </a:spcBef>
              <a:spcAft>
                <a:spcPts val="0"/>
              </a:spcAft>
              <a:tabLst>
                <a:tab pos="862330" algn="l"/>
                <a:tab pos="863600" algn="l"/>
              </a:tabLst>
            </a:pPr>
            <a:r>
              <a:rPr lang="en-US" sz="1800" spc="0" dirty="0">
                <a:effectLst/>
                <a:latin typeface="Garamond" panose="02020404030301010803" pitchFamily="18" charset="0"/>
                <a:ea typeface="Garamond" panose="02020404030301010803" pitchFamily="18" charset="0"/>
                <a:cs typeface="Garamond" panose="02020404030301010803" pitchFamily="18" charset="0"/>
              </a:rPr>
              <a:t>Point</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out</a:t>
            </a:r>
            <a:r>
              <a:rPr lang="en-US" sz="1800" spc="-15" dirty="0">
                <a:effectLst/>
                <a:latin typeface="Garamond" panose="02020404030301010803" pitchFamily="18" charset="0"/>
                <a:ea typeface="Garamond" panose="02020404030301010803" pitchFamily="18" charset="0"/>
                <a:cs typeface="Garamond" panose="02020404030301010803" pitchFamily="18" charset="0"/>
              </a:rPr>
              <a:t> that </a:t>
            </a:r>
            <a:r>
              <a:rPr lang="en-US" sz="1800" spc="0" dirty="0">
                <a:effectLst/>
                <a:latin typeface="Garamond" panose="02020404030301010803" pitchFamily="18" charset="0"/>
                <a:ea typeface="Garamond" panose="02020404030301010803" pitchFamily="18" charset="0"/>
                <a:cs typeface="Garamond" panose="02020404030301010803" pitchFamily="18" charset="0"/>
              </a:rPr>
              <a:t>what</a:t>
            </a:r>
            <a:r>
              <a:rPr lang="en-US" sz="1800" spc="-1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we</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have</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identified</a:t>
            </a:r>
            <a:r>
              <a:rPr lang="en-US" sz="1800" spc="-1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are</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most</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critical</a:t>
            </a:r>
            <a:r>
              <a:rPr lang="en-US" sz="1800" spc="-1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factors</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based on extensive experience. Note that they are mostly related to good organization and management of the process, so having a proposal manager/coordinator is critical.</a:t>
            </a:r>
          </a:p>
        </p:txBody>
      </p:sp>
    </p:spTree>
    <p:extLst>
      <p:ext uri="{BB962C8B-B14F-4D97-AF65-F5344CB8AC3E}">
        <p14:creationId xmlns:p14="http://schemas.microsoft.com/office/powerpoint/2010/main" val="27514912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4.1/#6</a:t>
            </a:r>
            <a:endParaRPr lang="en-US" sz="110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spc="0">
                <a:effectLst/>
                <a:latin typeface="Garamond" panose="02020404030301010803" pitchFamily="18" charset="0"/>
                <a:ea typeface="Garamond" panose="02020404030301010803" pitchFamily="18" charset="0"/>
                <a:cs typeface="Garamond" panose="02020404030301010803" pitchFamily="18" charset="0"/>
              </a:rPr>
              <a:t>Explain that an urgent task once the proposal goes live is to mobilize the proposal</a:t>
            </a:r>
            <a:r>
              <a:rPr lang="en-US" sz="1100" spc="-70">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team.</a:t>
            </a:r>
            <a:r>
              <a:rPr lang="en-US" sz="1100" spc="-70">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The</a:t>
            </a:r>
            <a:r>
              <a:rPr lang="en-US" sz="1100" spc="-70">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members</a:t>
            </a:r>
            <a:r>
              <a:rPr lang="en-US" sz="1100" spc="-65">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and</a:t>
            </a:r>
            <a:r>
              <a:rPr lang="en-US" sz="1100" spc="-70">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reviewers</a:t>
            </a:r>
            <a:r>
              <a:rPr lang="en-US" sz="1100" spc="-70">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would’ve</a:t>
            </a:r>
            <a:r>
              <a:rPr lang="en-US" sz="1100" spc="-70">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ideally</a:t>
            </a:r>
            <a:r>
              <a:rPr lang="en-US" sz="1100" spc="-65">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been</a:t>
            </a:r>
            <a:r>
              <a:rPr lang="en-US" sz="1100" spc="-70">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identified</a:t>
            </a:r>
            <a:r>
              <a:rPr lang="en-US" sz="1100" spc="-70">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in</a:t>
            </a:r>
            <a:r>
              <a:rPr lang="en-US" sz="1100" spc="-70">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advance</a:t>
            </a:r>
            <a:r>
              <a:rPr lang="en-US" sz="1100" spc="-65">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(during</a:t>
            </a:r>
            <a:r>
              <a:rPr lang="en-US" sz="1100" spc="-70">
                <a:effectLst/>
                <a:latin typeface="Garamond" panose="02020404030301010803" pitchFamily="18" charset="0"/>
                <a:ea typeface="Garamond" panose="02020404030301010803" pitchFamily="18" charset="0"/>
                <a:cs typeface="Garamond" panose="02020404030301010803" pitchFamily="18" charset="0"/>
              </a:rPr>
              <a:t> the </a:t>
            </a:r>
            <a:r>
              <a:rPr lang="en-US" sz="1100" spc="0">
                <a:effectLst/>
                <a:latin typeface="Garamond" panose="02020404030301010803" pitchFamily="18" charset="0"/>
                <a:ea typeface="Garamond" panose="02020404030301010803" pitchFamily="18" charset="0"/>
                <a:cs typeface="Garamond" panose="02020404030301010803" pitchFamily="18" charset="0"/>
              </a:rPr>
              <a:t>Capture stage), but it’ll be important to confirm their availability and immediately inform them of all key deadlines. </a:t>
            </a:r>
          </a:p>
          <a:p>
            <a:r>
              <a:rPr lang="en-US" sz="1100"/>
              <a:t>Emphasize the most critical vs. nice-to-have </a:t>
            </a:r>
            <a:r>
              <a:rPr lang="en-US" sz="1800">
                <a:effectLst/>
                <a:latin typeface="Garamond" panose="02020404030301010803" pitchFamily="18" charset="0"/>
                <a:ea typeface="Garamond" panose="02020404030301010803" pitchFamily="18" charset="0"/>
                <a:cs typeface="Garamond" panose="02020404030301010803" pitchFamily="18" charset="0"/>
              </a:rPr>
              <a:t>functions.</a:t>
            </a:r>
            <a:endParaRPr lang="en-US" sz="1100"/>
          </a:p>
          <a:p>
            <a:r>
              <a:rPr lang="en-US" sz="1100"/>
              <a:t>Focus on functions instead of roles – Organizing/Coordination, Technical, Management/HR, Financial.</a:t>
            </a:r>
          </a:p>
          <a:p>
            <a:endParaRPr lang="en-US" sz="1100" b="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020195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4.1/#7</a:t>
            </a: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en-US" sz="1800" spc="0">
                <a:effectLst/>
                <a:latin typeface="Garamond" panose="02020404030301010803" pitchFamily="18" charset="0"/>
                <a:ea typeface="Garamond" panose="02020404030301010803" pitchFamily="18" charset="0"/>
                <a:cs typeface="Garamond" panose="02020404030301010803" pitchFamily="18" charset="0"/>
              </a:rPr>
              <a:t>Show participants the example of a real proposal calendar – distribute it as a handout to F2F participants or</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send it</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 online</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participants. </a:t>
            </a: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en-US" sz="1800" spc="0">
                <a:effectLst/>
                <a:latin typeface="Garamond" panose="02020404030301010803" pitchFamily="18" charset="0"/>
                <a:ea typeface="Garamond" panose="02020404030301010803" pitchFamily="18" charset="0"/>
                <a:cs typeface="Garamond" panose="02020404030301010803" pitchFamily="18" charset="0"/>
              </a:rPr>
              <a:t>Ask them to take</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couple of</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minutes</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individually</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look it over and jot down any notable observations. Did anything that surprised them or raised questions? Is there anything that they learned from this example? </a:t>
            </a:r>
            <a:r>
              <a:rPr lang="en-US" sz="1800" b="1" spc="0">
                <a:effectLst/>
                <a:latin typeface="Garamond" panose="02020404030301010803" pitchFamily="18" charset="0"/>
                <a:ea typeface="Garamond" panose="02020404030301010803" pitchFamily="18" charset="0"/>
                <a:cs typeface="Garamond" panose="02020404030301010803" pitchFamily="18" charset="0"/>
              </a:rPr>
              <a:t>They might, for instance, point out that the proposal is planned to be submitted 2 days before the donor’s deadline and not understand why; or they might be surprised at how much time is allocated to review/editing, leaving a tight timeframe for proposal design and writing.</a:t>
            </a:r>
            <a:endParaRPr lang="en-US" sz="1800" spc="0">
              <a:effectLst/>
              <a:latin typeface="Garamond" panose="02020404030301010803" pitchFamily="18" charset="0"/>
              <a:ea typeface="Garamond" panose="02020404030301010803" pitchFamily="18" charset="0"/>
              <a:cs typeface="Garamond" panose="02020404030301010803" pitchFamily="18" charset="0"/>
            </a:endParaRP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en-US" sz="1800" spc="0">
                <a:effectLst/>
                <a:latin typeface="Garamond" panose="02020404030301010803" pitchFamily="18" charset="0"/>
                <a:ea typeface="Garamond" panose="02020404030301010803" pitchFamily="18" charset="0"/>
                <a:cs typeface="Garamond" panose="02020404030301010803" pitchFamily="18" charset="0"/>
              </a:rPr>
              <a:t>Emphasize</a:t>
            </a:r>
            <a:r>
              <a:rPr lang="en-US" sz="1800" spc="-7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7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importance</a:t>
            </a:r>
            <a:r>
              <a:rPr lang="en-US" sz="1800" spc="-65">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of</a:t>
            </a:r>
            <a:r>
              <a:rPr lang="en-US" sz="1800" spc="-7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developing</a:t>
            </a:r>
            <a:r>
              <a:rPr lang="en-US" sz="1800" spc="-7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a</a:t>
            </a:r>
            <a:r>
              <a:rPr lang="en-US" sz="1800" spc="-6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calendar for once or twice a week meetings during the</a:t>
            </a:r>
            <a:r>
              <a:rPr lang="en-US" sz="1800" spc="-7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Proposal Development process which takes into account the deadlines in the NOFO. </a:t>
            </a: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The meetings should ensure technical components are aligned with staffing and management plans, budgets, and M&amp;E plans. </a:t>
            </a:r>
          </a:p>
          <a:p>
            <a:pPr marL="342900" marR="910590" lvl="0" indent="-342900" algn="l" defTabSz="914400" rtl="0" eaLnBrk="1" fontAlgn="auto" latinLnBrk="0" hangingPunct="1">
              <a:lnSpc>
                <a:spcPct val="100000"/>
              </a:lnSpc>
              <a:spcBef>
                <a:spcPts val="70"/>
              </a:spcBef>
              <a:spcAft>
                <a:spcPts val="0"/>
              </a:spcAft>
              <a:buClr>
                <a:srgbClr val="000000"/>
              </a:buClr>
              <a:buSzPts val="1100"/>
              <a:buFont typeface="Arial"/>
              <a:buChar char="●"/>
              <a:tabLst>
                <a:tab pos="863600" algn="l"/>
              </a:tabLst>
              <a:defRPr/>
            </a:pP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There should be a sufficient “cushion” for unexpected events and allocate adequate time for review, editing, packaging, and final approval/sign-off (as those tasks tend to take much longer than one might expect).</a:t>
            </a:r>
            <a:endParaRPr lang="en-US" sz="1800" spc="0">
              <a:effectLst/>
              <a:latin typeface="Garamond" panose="02020404030301010803" pitchFamily="18" charset="0"/>
              <a:ea typeface="Garamond" panose="02020404030301010803" pitchFamily="18" charset="0"/>
              <a:cs typeface="Garamond" panose="02020404030301010803" pitchFamily="18" charset="0"/>
            </a:endParaRPr>
          </a:p>
          <a:p>
            <a:pPr marL="342900" marR="910590" lvl="0" indent="-342900" rtl="0">
              <a:spcBef>
                <a:spcPts val="70"/>
              </a:spcBef>
              <a:spcAft>
                <a:spcPts val="0"/>
              </a:spcAft>
              <a:tabLst>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Before projecting the next slide (</a:t>
            </a:r>
            <a:r>
              <a:rPr lang="en-US" sz="1800" b="1" spc="0">
                <a:solidFill>
                  <a:srgbClr val="4471C4"/>
                </a:solidFill>
                <a:effectLst/>
                <a:latin typeface="Garamond" panose="02020404030301010803" pitchFamily="18" charset="0"/>
                <a:ea typeface="Garamond" panose="02020404030301010803" pitchFamily="18" charset="0"/>
                <a:cs typeface="Garamond" panose="02020404030301010803" pitchFamily="18" charset="0"/>
              </a:rPr>
              <a:t>Slide M 4.2/#8)</a:t>
            </a:r>
            <a:r>
              <a:rPr lang="en-US" sz="1800" spc="0">
                <a:effectLst/>
                <a:latin typeface="Garamond" panose="02020404030301010803" pitchFamily="18" charset="0"/>
                <a:ea typeface="Garamond" panose="02020404030301010803" pitchFamily="18" charset="0"/>
                <a:cs typeface="Garamond" panose="02020404030301010803" pitchFamily="18" charset="0"/>
              </a:rPr>
              <a:t>, say to the group – </a:t>
            </a:r>
            <a:r>
              <a:rPr lang="en-US" sz="1800" b="1" spc="0">
                <a:effectLst/>
                <a:latin typeface="Garamond" panose="02020404030301010803" pitchFamily="18" charset="0"/>
                <a:ea typeface="Garamond" panose="02020404030301010803" pitchFamily="18" charset="0"/>
                <a:cs typeface="Garamond" panose="02020404030301010803" pitchFamily="18" charset="0"/>
              </a:rPr>
              <a:t>that your proposal team is now formed, and your proposal calendar is done. Are you ready to jump right into proposal writing now?</a:t>
            </a:r>
            <a:endParaRPr lang="en-US" sz="1800" spc="0">
              <a:effectLst/>
              <a:latin typeface="Garamond" panose="02020404030301010803" pitchFamily="18" charset="0"/>
              <a:ea typeface="Garamond" panose="02020404030301010803" pitchFamily="18" charset="0"/>
              <a:cs typeface="Garamond" panose="02020404030301010803" pitchFamily="18" charset="0"/>
            </a:endParaRPr>
          </a:p>
          <a:p>
            <a:pPr marL="342900" marR="910590" lvl="0" indent="-342900">
              <a:spcBef>
                <a:spcPts val="600"/>
              </a:spcBef>
              <a:spcAft>
                <a:spcPts val="0"/>
              </a:spcAft>
              <a:tabLst>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In</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response</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those</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who</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say</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“no,”</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ask</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them</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what</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they</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think</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needs</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happen</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next.</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What</a:t>
            </a:r>
            <a:r>
              <a:rPr lang="en-US" sz="1800" b="1" spc="-40">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is</a:t>
            </a:r>
            <a:r>
              <a:rPr lang="en-US" sz="1800" b="1" spc="-45">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the</a:t>
            </a:r>
            <a:r>
              <a:rPr lang="en-US" sz="1800" b="1" spc="-55">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most </a:t>
            </a:r>
            <a:r>
              <a:rPr lang="en-US" sz="1800" b="1"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critical</a:t>
            </a:r>
            <a:r>
              <a:rPr lang="en-US" sz="1800" spc="0">
                <a:effectLst/>
                <a:latin typeface="Garamond" panose="02020404030301010803" pitchFamily="18" charset="0"/>
                <a:ea typeface="Garamond" panose="02020404030301010803" pitchFamily="18" charset="0"/>
                <a:cs typeface="Garamond" panose="02020404030301010803" pitchFamily="18" charset="0"/>
              </a:rPr>
              <a:t> </a:t>
            </a:r>
            <a:r>
              <a:rPr lang="en-US" sz="1800" b="1"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next step?</a:t>
            </a:r>
          </a:p>
          <a:p>
            <a:pPr marL="342900" marR="910590" lvl="0" indent="-342900" algn="l" defTabSz="914400" rtl="0" eaLnBrk="1" fontAlgn="auto" latinLnBrk="0" hangingPunct="1">
              <a:lnSpc>
                <a:spcPct val="100000"/>
              </a:lnSpc>
              <a:spcBef>
                <a:spcPts val="600"/>
              </a:spcBef>
              <a:spcAft>
                <a:spcPts val="0"/>
              </a:spcAft>
              <a:buClr>
                <a:srgbClr val="000000"/>
              </a:buClr>
              <a:buSzPts val="1100"/>
              <a:tabLst>
                <a:tab pos="863600" algn="l"/>
              </a:tabLst>
              <a:defRPr/>
            </a:pPr>
            <a:r>
              <a:rPr lang="en-US" sz="1800" spc="0">
                <a:effectLst/>
                <a:latin typeface="Garamond" panose="02020404030301010803" pitchFamily="18" charset="0"/>
                <a:ea typeface="Garamond" panose="02020404030301010803" pitchFamily="18" charset="0"/>
                <a:cs typeface="Garamond" panose="02020404030301010803" pitchFamily="18" charset="0"/>
              </a:rPr>
              <a:t>Share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answer</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by</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projecting</a:t>
            </a:r>
            <a:r>
              <a:rPr lang="en-US" sz="1800" spc="-10">
                <a:effectLst/>
                <a:latin typeface="Garamond" panose="02020404030301010803" pitchFamily="18" charset="0"/>
                <a:ea typeface="Garamond" panose="02020404030301010803" pitchFamily="18" charset="0"/>
                <a:cs typeface="Garamond" panose="02020404030301010803" pitchFamily="18" charset="0"/>
              </a:rPr>
              <a:t> the next slide </a:t>
            </a:r>
            <a:r>
              <a:rPr lang="en-US" sz="1800" spc="0">
                <a:effectLst/>
                <a:latin typeface="Garamond" panose="02020404030301010803" pitchFamily="18" charset="0"/>
                <a:ea typeface="Garamond" panose="02020404030301010803" pitchFamily="18" charset="0"/>
                <a:cs typeface="Garamond" panose="02020404030301010803" pitchFamily="18" charset="0"/>
              </a:rPr>
              <a:t>(</a:t>
            </a:r>
            <a:r>
              <a:rPr lang="en-US" sz="1800" b="1" spc="0">
                <a:solidFill>
                  <a:srgbClr val="4471C4"/>
                </a:solidFill>
                <a:effectLst/>
                <a:latin typeface="Garamond" panose="02020404030301010803" pitchFamily="18" charset="0"/>
                <a:ea typeface="Garamond" panose="02020404030301010803" pitchFamily="18" charset="0"/>
                <a:cs typeface="Garamond" panose="02020404030301010803" pitchFamily="18" charset="0"/>
              </a:rPr>
              <a:t>Slide M 4.2/#8): </a:t>
            </a:r>
            <a:r>
              <a:rPr lang="en-US" sz="1800" spc="0">
                <a:effectLst/>
                <a:latin typeface="Garamond" panose="02020404030301010803" pitchFamily="18" charset="0"/>
                <a:ea typeface="Garamond" panose="02020404030301010803" pitchFamily="18" charset="0"/>
                <a:cs typeface="Garamond" panose="02020404030301010803" pitchFamily="18" charset="0"/>
              </a:rPr>
              <a:t>It’s</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reading,</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and</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re-reading,</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entire solicitation document carefully and thoroughly!</a:t>
            </a:r>
          </a:p>
          <a:p>
            <a:pPr marL="342900" marR="910590" lvl="0" indent="-342900">
              <a:spcBef>
                <a:spcPts val="600"/>
              </a:spcBef>
              <a:spcAft>
                <a:spcPts val="0"/>
              </a:spcAft>
              <a:buFont typeface="+mj-lt"/>
              <a:buAutoNum type="arabicPeriod"/>
              <a:tabLst>
                <a:tab pos="863600" algn="l"/>
              </a:tabLst>
            </a:pPr>
            <a:endParaRPr lang="en-US" sz="1800" spc="0">
              <a:effectLst/>
              <a:latin typeface="Garamond" panose="02020404030301010803" pitchFamily="18" charset="0"/>
              <a:ea typeface="Garamond" panose="02020404030301010803" pitchFamily="18" charset="0"/>
              <a:cs typeface="Garamond" panose="02020404030301010803" pitchFamily="18" charset="0"/>
            </a:endParaRPr>
          </a:p>
        </p:txBody>
      </p:sp>
    </p:spTree>
    <p:extLst>
      <p:ext uri="{BB962C8B-B14F-4D97-AF65-F5344CB8AC3E}">
        <p14:creationId xmlns:p14="http://schemas.microsoft.com/office/powerpoint/2010/main" val="1572860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1. /#1</a:t>
            </a:r>
          </a:p>
          <a:p>
            <a:pPr marL="285750" lvl="0" indent="-285750" algn="l" rtl="0">
              <a:spcBef>
                <a:spcPts val="0"/>
              </a:spcBef>
              <a:spcAft>
                <a:spcPts val="0"/>
              </a:spcAft>
            </a:pPr>
            <a:r>
              <a:rPr lang="en-US" sz="180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A simple</a:t>
            </a:r>
            <a:r>
              <a:rPr lang="en-US" sz="1800" spc="-15">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welcome by the facilitator</a:t>
            </a:r>
          </a:p>
          <a:p>
            <a:pPr marL="285750" lvl="0" indent="-285750" algn="l" rtl="0">
              <a:spcBef>
                <a:spcPts val="0"/>
              </a:spcBef>
              <a:spcAft>
                <a:spcPts val="0"/>
              </a:spcAft>
            </a:pPr>
            <a:r>
              <a:rPr lang="en-US" sz="180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Start by having in-person participants create name tags to wear (on stickers) or place on the table in front of where they sit (on folded paperboard); ask online participants to make sure their name and preferred pronouns are displayed and have them turn on their cameras.</a:t>
            </a:r>
          </a:p>
          <a:p>
            <a:pPr marL="285750" lvl="0" indent="-285750" algn="l" rtl="0">
              <a:spcBef>
                <a:spcPts val="0"/>
              </a:spcBef>
              <a:spcAft>
                <a:spcPts val="0"/>
              </a:spcAft>
            </a:pPr>
            <a:r>
              <a:rPr lang="en-US" sz="180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The facilitator introduces himself/herself first, modeling the way that each participant will then do the same.</a:t>
            </a:r>
          </a:p>
          <a:p>
            <a:pPr marL="285750" lvl="0" indent="-285750" algn="l" rtl="0">
              <a:spcBef>
                <a:spcPts val="0"/>
              </a:spcBef>
              <a:spcAft>
                <a:spcPts val="0"/>
              </a:spcAft>
            </a:pPr>
            <a:r>
              <a:rPr lang="en-US" sz="180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Ask each participant to introduce themselves (name, preferred pronouns, title, organization, and country) one at a time, then summarize their BD experience (beginner, average, advanced), and briefly explain what they want to get out of the training (i.e., key skills/knowledge they would like to acquire and/or top priority topics they would like covered).</a:t>
            </a:r>
          </a:p>
          <a:p>
            <a:pPr marL="285750" lvl="0" indent="-285750" algn="l" rtl="0">
              <a:spcBef>
                <a:spcPts val="0"/>
              </a:spcBef>
              <a:spcAft>
                <a:spcPts val="0"/>
              </a:spcAft>
            </a:pPr>
            <a:r>
              <a:rPr lang="en-US" sz="180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While they list expectations, the facilitator captures them on the flipchart paper (if it is an in-person training), or if a virtual training use the available whiteboard or note taker. Remember to retain this list, as it’ll be shared on the last day, for the participants to assess the extent to which their expectations were met.</a:t>
            </a:r>
          </a:p>
          <a:p>
            <a:pPr marL="285750" lvl="0" indent="-285750" algn="l" rtl="0">
              <a:spcBef>
                <a:spcPts val="0"/>
              </a:spcBef>
              <a:spcAft>
                <a:spcPts val="0"/>
              </a:spcAft>
            </a:pPr>
            <a:endParaRPr/>
          </a:p>
        </p:txBody>
      </p:sp>
      <p:sp>
        <p:nvSpPr>
          <p:cNvPr id="483" name="Google Shape;48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7867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4.2/#8</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spc="0">
                <a:effectLst/>
                <a:latin typeface="Garamond" panose="02020404030301010803" pitchFamily="18" charset="0"/>
                <a:ea typeface="Garamond" panose="02020404030301010803" pitchFamily="18" charset="0"/>
                <a:cs typeface="Garamond" panose="02020404030301010803" pitchFamily="18" charset="0"/>
              </a:rPr>
              <a:t>The</a:t>
            </a:r>
            <a:r>
              <a:rPr lang="en-US" sz="1100" spc="-25">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answer</a:t>
            </a:r>
            <a:r>
              <a:rPr lang="en-US" sz="1100" spc="-20">
                <a:effectLst/>
                <a:latin typeface="Garamond" panose="02020404030301010803" pitchFamily="18" charset="0"/>
                <a:ea typeface="Garamond" panose="02020404030301010803" pitchFamily="18" charset="0"/>
                <a:cs typeface="Garamond" panose="02020404030301010803" pitchFamily="18" charset="0"/>
              </a:rPr>
              <a:t> is </a:t>
            </a:r>
            <a:r>
              <a:rPr lang="en-US" sz="1100" spc="0">
                <a:effectLst/>
                <a:latin typeface="Garamond" panose="02020404030301010803" pitchFamily="18" charset="0"/>
                <a:ea typeface="Garamond" panose="02020404030301010803" pitchFamily="18" charset="0"/>
                <a:cs typeface="Garamond" panose="02020404030301010803" pitchFamily="18" charset="0"/>
              </a:rPr>
              <a:t>reading,</a:t>
            </a:r>
            <a:r>
              <a:rPr lang="en-US" sz="1100" spc="-15">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and</a:t>
            </a:r>
            <a:r>
              <a:rPr lang="en-US" sz="1100" spc="-10">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re-reading,</a:t>
            </a:r>
            <a:r>
              <a:rPr lang="en-US" sz="1100" spc="-15">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the</a:t>
            </a:r>
            <a:r>
              <a:rPr lang="en-US" sz="1100" spc="-10">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entire solicitation document carefully and thoroughly!</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b="0" spc="0">
                <a:effectLst/>
                <a:latin typeface="Garamond" panose="02020404030301010803" pitchFamily="18" charset="0"/>
                <a:ea typeface="Symbol" panose="05050102010706020507" pitchFamily="18" charset="2"/>
                <a:cs typeface="Symbol" panose="05050102010706020507" pitchFamily="18" charset="2"/>
              </a:rPr>
              <a:t>Point out that:</a:t>
            </a:r>
          </a:p>
          <a:p>
            <a:pPr marL="387350" marR="0" lvl="0" indent="-228600" algn="l" defTabSz="914400" rtl="0" eaLnBrk="1" fontAlgn="auto" latinLnBrk="0" hangingPunct="1">
              <a:lnSpc>
                <a:spcPct val="100000"/>
              </a:lnSpc>
              <a:spcBef>
                <a:spcPts val="0"/>
              </a:spcBef>
              <a:spcAft>
                <a:spcPts val="0"/>
              </a:spcAft>
              <a:buClr>
                <a:srgbClr val="000000"/>
              </a:buClr>
              <a:buSzPts val="1100"/>
              <a:buAutoNum type="arabicPeriod"/>
              <a:tabLst/>
              <a:defRPr/>
            </a:pPr>
            <a:r>
              <a:rPr lang="en-US" sz="1100" b="0" spc="0">
                <a:effectLst/>
                <a:latin typeface="Garamond" panose="02020404030301010803" pitchFamily="18" charset="0"/>
                <a:ea typeface="Symbol" panose="05050102010706020507" pitchFamily="18" charset="2"/>
                <a:cs typeface="Symbol" panose="05050102010706020507" pitchFamily="18" charset="2"/>
              </a:rPr>
              <a:t>The best-designed, well-written proposal can be disqualified simply because it has</a:t>
            </a:r>
            <a:r>
              <a:rPr lang="en-US" sz="800" b="0" spc="0">
                <a:effectLst/>
                <a:latin typeface="Garamond" panose="02020404030301010803" pitchFamily="18" charset="0"/>
                <a:ea typeface="Symbol" panose="05050102010706020507" pitchFamily="18" charset="2"/>
                <a:cs typeface="Symbol" panose="05050102010706020507" pitchFamily="18" charset="2"/>
              </a:rPr>
              <a:t> </a:t>
            </a:r>
            <a:r>
              <a:rPr lang="en-US" sz="1100" b="0" spc="0">
                <a:effectLst/>
                <a:latin typeface="Garamond" panose="02020404030301010803" pitchFamily="18" charset="0"/>
                <a:ea typeface="Symbol" panose="05050102010706020507" pitchFamily="18" charset="2"/>
                <a:cs typeface="Symbol" panose="05050102010706020507" pitchFamily="18" charset="2"/>
              </a:rPr>
              <a:t>more pages</a:t>
            </a:r>
            <a:r>
              <a:rPr lang="en-US" sz="1100" b="0" spc="-5">
                <a:effectLst/>
                <a:latin typeface="Garamond" panose="02020404030301010803" pitchFamily="18" charset="0"/>
                <a:ea typeface="Symbol" panose="05050102010706020507" pitchFamily="18" charset="2"/>
                <a:cs typeface="Symbol" panose="05050102010706020507" pitchFamily="18" charset="2"/>
              </a:rPr>
              <a:t> </a:t>
            </a:r>
            <a:r>
              <a:rPr lang="en-US" sz="1100" b="0" spc="0">
                <a:effectLst/>
                <a:latin typeface="Garamond" panose="02020404030301010803" pitchFamily="18" charset="0"/>
                <a:ea typeface="Symbol" panose="05050102010706020507" pitchFamily="18" charset="2"/>
                <a:cs typeface="Symbol" panose="05050102010706020507" pitchFamily="18" charset="2"/>
              </a:rPr>
              <a:t>than the allowable limit or because it was submitted one minute after the deadline. So, understanding the requirements of the solicitation and complying with them is absolutely critical!</a:t>
            </a:r>
          </a:p>
          <a:p>
            <a:pPr marL="387350" marR="0" lvl="0" indent="-228600" algn="l" defTabSz="914400" rtl="0" eaLnBrk="1" fontAlgn="auto" latinLnBrk="0" hangingPunct="1">
              <a:lnSpc>
                <a:spcPct val="100000"/>
              </a:lnSpc>
              <a:spcBef>
                <a:spcPts val="0"/>
              </a:spcBef>
              <a:spcAft>
                <a:spcPts val="0"/>
              </a:spcAft>
              <a:buClr>
                <a:srgbClr val="000000"/>
              </a:buClr>
              <a:buSzPts val="1100"/>
              <a:buAutoNum type="arabicPeriod"/>
              <a:tabLst/>
              <a:defRPr/>
            </a:pPr>
            <a:r>
              <a:rPr lang="en-US" sz="1100" b="0" spc="0">
                <a:effectLst/>
                <a:latin typeface="Garamond" panose="02020404030301010803" pitchFamily="18" charset="0"/>
                <a:ea typeface="Symbol" panose="05050102010706020507" pitchFamily="18" charset="2"/>
                <a:cs typeface="Symbol" panose="05050102010706020507" pitchFamily="18" charset="2"/>
              </a:rPr>
              <a:t>It’s not just about compliance with the format, deadlines, and basic instructions. It’s also about making sure your proposed project is responsive to what the donor wants, so align it to their priorities and desired approaches, use their jargon so that you’re </a:t>
            </a:r>
            <a:r>
              <a:rPr lang="en-US" sz="1100" b="0" spc="0">
                <a:solidFill>
                  <a:srgbClr val="000000"/>
                </a:solidFill>
                <a:effectLst/>
                <a:highlight>
                  <a:srgbClr val="FFFF00"/>
                </a:highlight>
                <a:latin typeface="Garamond" panose="02020404030301010803" pitchFamily="18" charset="0"/>
                <a:ea typeface="Symbol" panose="05050102010706020507" pitchFamily="18" charset="2"/>
                <a:cs typeface="Symbol" panose="05050102010706020507" pitchFamily="18" charset="2"/>
              </a:rPr>
              <a:t>speaking the language they will understand, and do everything possible to score all</a:t>
            </a:r>
            <a:r>
              <a:rPr lang="en-US" sz="1100" b="0" spc="200">
                <a:solidFill>
                  <a:srgbClr val="000000"/>
                </a:solidFill>
                <a:effectLst/>
                <a:highlight>
                  <a:srgbClr val="FFFF00"/>
                </a:highlight>
                <a:latin typeface="Garamond" panose="02020404030301010803" pitchFamily="18" charset="0"/>
                <a:ea typeface="Symbol" panose="05050102010706020507" pitchFamily="18" charset="2"/>
                <a:cs typeface="Symbol" panose="05050102010706020507" pitchFamily="18" charset="2"/>
              </a:rPr>
              <a:t> </a:t>
            </a:r>
            <a:r>
              <a:rPr lang="en-US" sz="1100" b="0">
                <a:effectLst/>
                <a:latin typeface="Garamond" panose="02020404030301010803" pitchFamily="18" charset="0"/>
                <a:ea typeface="Garamond" panose="02020404030301010803" pitchFamily="18" charset="0"/>
                <a:cs typeface="Garamond" panose="02020404030301010803" pitchFamily="18" charset="0"/>
              </a:rPr>
              <a:t>possible points (per the evaluation criteria) – for instance, clearly demonstrate how your Key Personnel meet their minimum requirements.</a:t>
            </a:r>
          </a:p>
        </p:txBody>
      </p:sp>
    </p:spTree>
    <p:extLst>
      <p:ext uri="{BB962C8B-B14F-4D97-AF65-F5344CB8AC3E}">
        <p14:creationId xmlns:p14="http://schemas.microsoft.com/office/powerpoint/2010/main" val="17289249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4.2/#9</a:t>
            </a:r>
            <a:endParaRPr lang="en-US" dirty="0"/>
          </a:p>
          <a:p>
            <a:pPr marL="0" indent="0" algn="just">
              <a:buNone/>
            </a:pPr>
            <a:r>
              <a:rPr lang="en-US" dirty="0"/>
              <a:t>For example: </a:t>
            </a:r>
            <a:r>
              <a:rPr lang="en-GB" sz="1800" i="0" dirty="0">
                <a:effectLst/>
                <a:latin typeface="Source Sans Pro" panose="020B0503030403020204" pitchFamily="34" charset="0"/>
                <a:ea typeface="Times New Roman" panose="02020603050405020304" pitchFamily="18" charset="0"/>
                <a:cs typeface="Gill Sans" panose="020B0502020104020203" pitchFamily="34" charset="-79"/>
              </a:rPr>
              <a:t>In a particular proposal, USAID provided the following evaluation criteria for the technical proposal, which is quite typical of the way they weigh the different elements:</a:t>
            </a:r>
            <a:endParaRPr lang="en-GB" sz="1800" i="0" dirty="0">
              <a:effectLst/>
              <a:latin typeface="Times New Roman" panose="02020603050405020304" pitchFamily="18" charset="0"/>
              <a:ea typeface="Times New Roman" panose="02020603050405020304" pitchFamily="18" charset="0"/>
            </a:endParaRPr>
          </a:p>
          <a:p>
            <a:pPr marL="800100" lvl="1" indent="-342900" algn="just">
              <a:buFont typeface="Symbol" pitchFamily="2" charset="2"/>
              <a:buChar char=""/>
            </a:pPr>
            <a:r>
              <a:rPr lang="en-US" sz="1800" i="0" dirty="0">
                <a:effectLst/>
                <a:latin typeface="Source Sans Pro" panose="020B0503030403020204" pitchFamily="34" charset="0"/>
                <a:ea typeface="Times New Roman" panose="02020603050405020304" pitchFamily="18" charset="0"/>
                <a:cs typeface="Gill Sans" panose="020B0502020104020203" pitchFamily="34" charset="-79"/>
              </a:rPr>
              <a:t>The technical approach (50 points)</a:t>
            </a:r>
            <a:endParaRPr lang="en-GB" sz="1800" i="0" dirty="0">
              <a:effectLst/>
              <a:latin typeface="Times New Roman" panose="02020603050405020304" pitchFamily="18" charset="0"/>
              <a:ea typeface="Times New Roman" panose="02020603050405020304" pitchFamily="18" charset="0"/>
            </a:endParaRPr>
          </a:p>
          <a:p>
            <a:pPr marL="800100" lvl="1" indent="-342900" algn="just">
              <a:buFont typeface="Symbol" pitchFamily="2" charset="2"/>
              <a:buChar char=""/>
            </a:pPr>
            <a:r>
              <a:rPr lang="en-US" sz="1800" i="0" dirty="0">
                <a:effectLst/>
                <a:latin typeface="Source Sans Pro" panose="020B0503030403020204" pitchFamily="34" charset="0"/>
                <a:ea typeface="Times New Roman" panose="02020603050405020304" pitchFamily="18" charset="0"/>
                <a:cs typeface="Gill Sans" panose="020B0502020104020203" pitchFamily="34" charset="-79"/>
              </a:rPr>
              <a:t>Management and staffing (30 points)</a:t>
            </a:r>
            <a:endParaRPr lang="en-GB" sz="1800" i="0" dirty="0">
              <a:effectLst/>
              <a:latin typeface="Times New Roman" panose="02020603050405020304" pitchFamily="18" charset="0"/>
              <a:ea typeface="Times New Roman" panose="02020603050405020304" pitchFamily="18" charset="0"/>
            </a:endParaRPr>
          </a:p>
          <a:p>
            <a:pPr marL="800100" lvl="1" indent="-342900" algn="just">
              <a:buFont typeface="Symbol" pitchFamily="2" charset="2"/>
              <a:buChar char=""/>
            </a:pPr>
            <a:r>
              <a:rPr lang="en-US" sz="1800" i="0" dirty="0">
                <a:effectLst/>
                <a:latin typeface="Source Sans Pro" panose="020B0503030403020204" pitchFamily="34" charset="0"/>
                <a:ea typeface="Times New Roman" panose="02020603050405020304" pitchFamily="18" charset="0"/>
                <a:cs typeface="Gill Sans" panose="020B0502020104020203" pitchFamily="34" charset="-79"/>
              </a:rPr>
              <a:t>Organizational capacity (20 points)</a:t>
            </a:r>
            <a:endParaRPr lang="en-GB" sz="1800" i="0" dirty="0">
              <a:effectLst/>
              <a:latin typeface="Times New Roman" panose="02020603050405020304" pitchFamily="18" charset="0"/>
              <a:ea typeface="Times New Roman" panose="02020603050405020304" pitchFamily="18" charset="0"/>
            </a:endParaRPr>
          </a:p>
          <a:p>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0597583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4.2/#10</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1">
                <a:effectLst/>
                <a:latin typeface="Garamond" panose="02020404030301010803" pitchFamily="18" charset="0"/>
                <a:ea typeface="Garamond" panose="02020404030301010803" pitchFamily="18" charset="0"/>
                <a:cs typeface="Garamond" panose="02020404030301010803" pitchFamily="18" charset="0"/>
              </a:rPr>
              <a:t>In a particular proposal, USAID provided the above evaluation criteria for the technical</a:t>
            </a:r>
            <a:r>
              <a:rPr lang="en-US" sz="1800" b="1" spc="200">
                <a:effectLst/>
                <a:latin typeface="Garamond" panose="02020404030301010803" pitchFamily="18" charset="0"/>
                <a:ea typeface="Garamond" panose="02020404030301010803" pitchFamily="18" charset="0"/>
                <a:cs typeface="Garamond" panose="02020404030301010803" pitchFamily="18" charset="0"/>
              </a:rPr>
              <a:t> </a:t>
            </a:r>
            <a:r>
              <a:rPr lang="en-US" sz="1800" b="1">
                <a:effectLst/>
                <a:latin typeface="Garamond" panose="02020404030301010803" pitchFamily="18" charset="0"/>
                <a:ea typeface="Garamond" panose="02020404030301010803" pitchFamily="18" charset="0"/>
                <a:cs typeface="Garamond" panose="02020404030301010803" pitchFamily="18" charset="0"/>
              </a:rPr>
              <a:t>proposal, which is quite typical of the way they weigh the different elements.</a:t>
            </a:r>
            <a:endParaRPr lang="en-US" sz="1800">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a:p>
          <a:p>
            <a:endParaRPr lang="en-US"/>
          </a:p>
        </p:txBody>
      </p:sp>
    </p:spTree>
    <p:extLst>
      <p:ext uri="{BB962C8B-B14F-4D97-AF65-F5344CB8AC3E}">
        <p14:creationId xmlns:p14="http://schemas.microsoft.com/office/powerpoint/2010/main" val="40024865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4.2/#11</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a:effectLst/>
                <a:latin typeface="Garamond" panose="02020404030301010803" pitchFamily="18" charset="0"/>
                <a:ea typeface="Garamond" panose="02020404030301010803" pitchFamily="18" charset="0"/>
                <a:cs typeface="Garamond" panose="02020404030301010803" pitchFamily="18" charset="0"/>
              </a:rPr>
              <a:t>Have</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them</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pair</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up (or</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use</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virtual breakout rooms to create small groups) and give them just a few minutes to list every key section of a typical USAID proposal as well as the supplementary materials required in the Annexes. Once most of them have completed their list, have them check their own understanding by comparing what they wrote with the list on the slide.</a:t>
            </a:r>
            <a:endParaRPr lang="en-US"/>
          </a:p>
        </p:txBody>
      </p:sp>
    </p:spTree>
    <p:extLst>
      <p:ext uri="{BB962C8B-B14F-4D97-AF65-F5344CB8AC3E}">
        <p14:creationId xmlns:p14="http://schemas.microsoft.com/office/powerpoint/2010/main" val="1789451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4.2/#12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a:effectLst/>
                <a:latin typeface="Garamond" panose="02020404030301010803" pitchFamily="18" charset="0"/>
                <a:ea typeface="Garamond" panose="02020404030301010803" pitchFamily="18" charset="0"/>
                <a:cs typeface="Garamond" panose="02020404030301010803" pitchFamily="18" charset="0"/>
              </a:rPr>
              <a:t>Some participants may have listed</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these as part of the proposal, and they are not necessarily wrong. In some cases, these items are required at the proposal stage, whereas in other cases they are post-award deliverables.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100" spc="0">
                <a:effectLst/>
                <a:latin typeface="Garamond" panose="02020404030301010803" pitchFamily="18" charset="0"/>
                <a:ea typeface="Garamond" panose="02020404030301010803" pitchFamily="18" charset="0"/>
                <a:cs typeface="Garamond" panose="02020404030301010803" pitchFamily="18" charset="0"/>
              </a:rPr>
              <a:t>Tell participants that it can be helpful to make a copy of the solicitation by hand or</a:t>
            </a:r>
            <a:r>
              <a:rPr lang="en-US" sz="1100" spc="-5">
                <a:effectLst/>
                <a:latin typeface="Garamond" panose="02020404030301010803" pitchFamily="18" charset="0"/>
                <a:ea typeface="Garamond" panose="02020404030301010803" pitchFamily="18" charset="0"/>
                <a:cs typeface="Garamond" panose="02020404030301010803" pitchFamily="18" charset="0"/>
              </a:rPr>
              <a:t> </a:t>
            </a:r>
            <a:r>
              <a:rPr lang="en-US" sz="1100" spc="0">
                <a:effectLst/>
                <a:latin typeface="Garamond" panose="02020404030301010803" pitchFamily="18" charset="0"/>
                <a:ea typeface="Garamond" panose="02020404030301010803" pitchFamily="18" charset="0"/>
                <a:cs typeface="Garamond" panose="02020404030301010803" pitchFamily="18" charset="0"/>
              </a:rPr>
              <a:t>on a computer to track the key elements of the opportunity. Say that: </a:t>
            </a:r>
            <a:r>
              <a:rPr lang="en-US" sz="1100" b="1" spc="0">
                <a:effectLst/>
                <a:latin typeface="Garamond" panose="02020404030301010803" pitchFamily="18" charset="0"/>
                <a:ea typeface="Symbol" panose="05050102010706020507" pitchFamily="18" charset="2"/>
                <a:cs typeface="Symbol" panose="05050102010706020507" pitchFamily="18" charset="2"/>
              </a:rPr>
              <a:t>Some</a:t>
            </a:r>
            <a:r>
              <a:rPr lang="en-US" sz="1100" b="1" spc="-3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organizations</a:t>
            </a:r>
            <a:r>
              <a:rPr lang="en-US" sz="1100" b="1" spc="-4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create</a:t>
            </a:r>
            <a:r>
              <a:rPr lang="en-US" sz="1100" b="1" spc="-3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a</a:t>
            </a:r>
            <a:r>
              <a:rPr lang="en-US" sz="1100" b="1" spc="-2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“crib</a:t>
            </a:r>
            <a:r>
              <a:rPr lang="en-US" sz="1100" b="1" spc="-2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sheet”</a:t>
            </a:r>
            <a:r>
              <a:rPr lang="en-US" sz="1100" b="1" spc="-2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that</a:t>
            </a:r>
            <a:r>
              <a:rPr lang="en-US" sz="1100" b="1" spc="-2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strips</a:t>
            </a:r>
            <a:r>
              <a:rPr lang="en-US" sz="1100" b="1" spc="-2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the</a:t>
            </a:r>
            <a:r>
              <a:rPr lang="en-US" sz="1100" b="1" spc="-2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solicitation</a:t>
            </a:r>
            <a:r>
              <a:rPr lang="en-US" sz="1100" b="1" spc="-3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down</a:t>
            </a:r>
            <a:r>
              <a:rPr lang="en-US" sz="1100" b="1" spc="-3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to</a:t>
            </a:r>
            <a:r>
              <a:rPr lang="en-US" sz="1100" b="1" spc="-2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its</a:t>
            </a:r>
            <a:r>
              <a:rPr lang="en-US" sz="1100" b="1" spc="-3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critical components,</a:t>
            </a:r>
            <a:r>
              <a:rPr lang="en-US" sz="1100" b="1" spc="-2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forming</a:t>
            </a:r>
            <a:r>
              <a:rPr lang="en-US" sz="1100" b="1" spc="-2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a</a:t>
            </a:r>
            <a:r>
              <a:rPr lang="en-US" sz="1100" b="1" spc="-2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kind</a:t>
            </a:r>
            <a:r>
              <a:rPr lang="en-US" sz="1100" b="1" spc="-2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of</a:t>
            </a:r>
            <a:r>
              <a:rPr lang="en-US" sz="1100" b="1" spc="-2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checklist</a:t>
            </a:r>
            <a:r>
              <a:rPr lang="en-US" sz="1100" b="1" spc="-2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to</a:t>
            </a:r>
            <a:r>
              <a:rPr lang="en-US" sz="1100" b="1" spc="-2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help</a:t>
            </a:r>
            <a:r>
              <a:rPr lang="en-US" sz="1100" b="1" spc="-3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the</a:t>
            </a:r>
            <a:r>
              <a:rPr lang="en-US" sz="1100" b="1" spc="-3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team</a:t>
            </a:r>
            <a:r>
              <a:rPr lang="en-US" sz="1100" b="1" spc="-2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ensure</a:t>
            </a:r>
            <a:r>
              <a:rPr lang="en-US" sz="1100" b="1" spc="-2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that</a:t>
            </a:r>
            <a:r>
              <a:rPr lang="en-US" sz="1100" b="1" spc="-20">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they</a:t>
            </a:r>
            <a:r>
              <a:rPr lang="en-US" sz="1100" b="1" spc="-2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have</a:t>
            </a:r>
            <a:r>
              <a:rPr lang="en-US" sz="1100" b="1" spc="-2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all</a:t>
            </a:r>
            <a:r>
              <a:rPr lang="en-US" sz="1100" b="1" spc="-25">
                <a:effectLst/>
                <a:latin typeface="Garamond" panose="02020404030301010803" pitchFamily="18" charset="0"/>
                <a:ea typeface="Symbol" panose="05050102010706020507" pitchFamily="18" charset="2"/>
                <a:cs typeface="Symbol" panose="05050102010706020507" pitchFamily="18" charset="2"/>
              </a:rPr>
              <a:t> </a:t>
            </a:r>
            <a:r>
              <a:rPr lang="en-US" sz="1100" b="1" spc="0">
                <a:effectLst/>
                <a:latin typeface="Garamond" panose="02020404030301010803" pitchFamily="18" charset="0"/>
                <a:ea typeface="Symbol" panose="05050102010706020507" pitchFamily="18" charset="2"/>
                <a:cs typeface="Symbol" panose="05050102010706020507" pitchFamily="18" charset="2"/>
              </a:rPr>
              <a:t>the required elements – a Compliance Matrix can serve this purpose.</a:t>
            </a:r>
            <a:endParaRPr lang="en-US" sz="1100" spc="0">
              <a:effectLst/>
              <a:latin typeface="Garamond" panose="02020404030301010803" pitchFamily="18" charset="0"/>
              <a:ea typeface="Symbol" panose="05050102010706020507" pitchFamily="18" charset="2"/>
              <a:cs typeface="Symbol" panose="05050102010706020507" pitchFamily="18" charset="2"/>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a:p>
        </p:txBody>
      </p:sp>
    </p:spTree>
    <p:extLst>
      <p:ext uri="{BB962C8B-B14F-4D97-AF65-F5344CB8AC3E}">
        <p14:creationId xmlns:p14="http://schemas.microsoft.com/office/powerpoint/2010/main" val="26647806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4.2/#13</a:t>
            </a:r>
            <a:endParaRPr lang="en-GB" sz="110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endParaRPr>
          </a:p>
          <a:p>
            <a:pPr marL="171450" marR="0" lvl="0" indent="-171450" algn="l" defTabSz="457200" rtl="0" eaLnBrk="1" fontAlgn="auto" latinLnBrk="0" hangingPunct="1">
              <a:lnSpc>
                <a:spcPct val="100000"/>
              </a:lnSpc>
              <a:spcBef>
                <a:spcPts val="0"/>
              </a:spcBef>
              <a:spcAft>
                <a:spcPts val="0"/>
              </a:spcAft>
              <a:buClrTx/>
              <a:buSzTx/>
              <a:tabLst/>
              <a:defRPr/>
            </a:pPr>
            <a:r>
              <a:rPr lang="en-GB" sz="110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Mark up a copy of the solicitation by hand or on a computer, so that you can track the key elements of the opportunity. </a:t>
            </a:r>
          </a:p>
          <a:p>
            <a:pPr marL="171450" marR="0" lvl="0" indent="-171450" algn="l" defTabSz="457200" rtl="0" eaLnBrk="1" fontAlgn="auto" latinLnBrk="0" hangingPunct="1">
              <a:lnSpc>
                <a:spcPct val="100000"/>
              </a:lnSpc>
              <a:spcBef>
                <a:spcPts val="0"/>
              </a:spcBef>
              <a:spcAft>
                <a:spcPts val="0"/>
              </a:spcAft>
              <a:buClrTx/>
              <a:buSzTx/>
              <a:tabLst/>
              <a:defRPr/>
            </a:pPr>
            <a:r>
              <a:rPr lang="en-GB" sz="110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Some organizations create a “crib sheet” that strips the solicitation down to its critical components, forming a kind of checklist to help the team ensure that they have all the required elements – the Compliance Matrix can serve this purpose.</a:t>
            </a:r>
          </a:p>
          <a:p>
            <a:pPr marL="171450" marR="0" lvl="0" indent="-171450" algn="l" defTabSz="457200" rtl="0" eaLnBrk="1" fontAlgn="auto" latinLnBrk="0" hangingPunct="1">
              <a:lnSpc>
                <a:spcPct val="100000"/>
              </a:lnSpc>
              <a:spcBef>
                <a:spcPts val="0"/>
              </a:spcBef>
              <a:spcAft>
                <a:spcPts val="0"/>
              </a:spcAft>
              <a:buClrTx/>
              <a:buSzTx/>
              <a:tabLst/>
              <a:defRPr/>
            </a:pPr>
            <a:r>
              <a:rPr lang="en-GB" sz="110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Share your NOFO markup, or crib sheet, or compliance matrix with your full group of internal stakeholders and ask for their own contributions.</a:t>
            </a:r>
            <a:endParaRPr lang="en-GB" sz="1100">
              <a:solidFill>
                <a:schemeClr val="tx1"/>
              </a:solidFill>
              <a:effectLst/>
              <a:latin typeface="Source Sans Pro" panose="020B0503030403020204" pitchFamily="34" charset="0"/>
              <a:ea typeface="Source Sans Pro" panose="020B0503030403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078738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4.2/#14</a:t>
            </a:r>
            <a:endParaRPr lang="en-US" dirty="0"/>
          </a:p>
        </p:txBody>
      </p:sp>
    </p:spTree>
    <p:extLst>
      <p:ext uri="{BB962C8B-B14F-4D97-AF65-F5344CB8AC3E}">
        <p14:creationId xmlns:p14="http://schemas.microsoft.com/office/powerpoint/2010/main" val="22607679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4.2/#15</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spc="0">
                <a:effectLst/>
                <a:latin typeface="Garamond" panose="02020404030301010803" pitchFamily="18" charset="0"/>
                <a:ea typeface="Garamond" panose="02020404030301010803" pitchFamily="18" charset="0"/>
                <a:cs typeface="Garamond" panose="02020404030301010803" pitchFamily="18" charset="0"/>
              </a:rPr>
              <a:t>Highlight that many organizations will require</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a</a:t>
            </a:r>
            <a:r>
              <a:rPr lang="en-US" sz="1800" spc="-15">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final</a:t>
            </a:r>
            <a:r>
              <a:rPr lang="en-US" sz="1800" spc="-5">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“go</a:t>
            </a:r>
            <a:r>
              <a:rPr lang="en-US" sz="1800" spc="-5">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decision”</a:t>
            </a:r>
            <a:r>
              <a:rPr lang="en-US" sz="1800" spc="-2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confirmation</a:t>
            </a:r>
            <a:r>
              <a:rPr lang="en-US" sz="1800" spc="-5">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from</a:t>
            </a:r>
            <a:r>
              <a:rPr lang="en-US" sz="1800" spc="-5">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leadership</a:t>
            </a:r>
            <a:r>
              <a:rPr lang="en-US" sz="1800" spc="-5">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before</a:t>
            </a:r>
            <a:r>
              <a:rPr lang="en-US" sz="1800" spc="-1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the</a:t>
            </a:r>
            <a:r>
              <a:rPr lang="en-US" sz="1800" spc="-5">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proposal</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team</a:t>
            </a:r>
            <a:r>
              <a:rPr lang="en-US" sz="1800" spc="-1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can</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proceed</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with project design and proposal development.</a:t>
            </a:r>
            <a:endParaRPr lang="en-US" sz="1800" spc="0">
              <a:effectLst/>
              <a:latin typeface="Garamond" panose="02020404030301010803" pitchFamily="18" charset="0"/>
              <a:ea typeface="Garamond" panose="02020404030301010803" pitchFamily="18" charset="0"/>
              <a:cs typeface="Garamond" panose="02020404030301010803"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p:txBody>
      </p:sp>
    </p:spTree>
    <p:extLst>
      <p:ext uri="{BB962C8B-B14F-4D97-AF65-F5344CB8AC3E}">
        <p14:creationId xmlns:p14="http://schemas.microsoft.com/office/powerpoint/2010/main" val="13967918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4.3/#16</a:t>
            </a:r>
            <a:endParaRPr lang="en-US"/>
          </a:p>
          <a:p>
            <a:pPr marL="342900" marR="910590" lvl="0" indent="-342900" algn="just" defTabSz="914400" rtl="0" eaLnBrk="1" fontAlgn="auto" latinLnBrk="0" hangingPunct="1">
              <a:lnSpc>
                <a:spcPct val="100000"/>
              </a:lnSpc>
              <a:spcBef>
                <a:spcPts val="595"/>
              </a:spcBef>
              <a:spcAft>
                <a:spcPts val="0"/>
              </a:spcAft>
              <a:buClr>
                <a:srgbClr val="000000"/>
              </a:buClr>
              <a:buSzPts val="1000"/>
              <a:buFont typeface="Arial"/>
              <a:buChar char="●"/>
              <a:tabLst>
                <a:tab pos="862330" algn="l"/>
                <a:tab pos="863600" algn="l"/>
              </a:tabLst>
              <a:defRPr/>
            </a:pPr>
            <a:r>
              <a:rPr lang="en-US" sz="1800" b="0" i="0" u="none" strike="noStrike" cap="none" spc="0">
                <a:solidFill>
                  <a:srgbClr val="000000"/>
                </a:solidFill>
                <a:effectLst/>
                <a:latin typeface="Garamond" panose="02020404030301010803" pitchFamily="18" charset="0"/>
                <a:sym typeface="Arial"/>
              </a:rPr>
              <a:t>Ensure that roles/responsibilities and priorities are clear, communicated, and understood before concluding the meeting!</a:t>
            </a:r>
          </a:p>
          <a:p>
            <a:pPr marL="342900" marR="910590" lvl="0" indent="-342900" algn="just" rtl="0">
              <a:spcBef>
                <a:spcPts val="1210"/>
              </a:spcBef>
              <a:spcAft>
                <a:spcPts val="0"/>
              </a:spcAft>
              <a:buSzPts val="1000"/>
              <a:tabLst>
                <a:tab pos="862330" algn="l"/>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One</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way</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undertake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this session</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would</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be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simply</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present </a:t>
            </a:r>
            <a:r>
              <a:rPr lang="en-US" sz="1800" b="1" spc="0">
                <a:solidFill>
                  <a:srgbClr val="4471C4"/>
                </a:solidFill>
                <a:effectLst/>
                <a:latin typeface="Garamond" panose="02020404030301010803" pitchFamily="18" charset="0"/>
                <a:ea typeface="Garamond" panose="02020404030301010803" pitchFamily="18" charset="0"/>
                <a:cs typeface="Garamond" panose="02020404030301010803" pitchFamily="18" charset="0"/>
              </a:rPr>
              <a:t>Slides</a:t>
            </a:r>
            <a:r>
              <a:rPr lang="en-US" sz="1800" b="1" spc="-10">
                <a:solidFill>
                  <a:srgbClr val="4471C4"/>
                </a:solidFill>
                <a:effectLst/>
                <a:latin typeface="Garamond" panose="02020404030301010803" pitchFamily="18" charset="0"/>
                <a:ea typeface="Garamond" panose="02020404030301010803" pitchFamily="18" charset="0"/>
                <a:cs typeface="Garamond" panose="02020404030301010803" pitchFamily="18" charset="0"/>
              </a:rPr>
              <a:t> </a:t>
            </a:r>
            <a:r>
              <a:rPr lang="en-US" sz="1800" b="1" spc="0">
                <a:solidFill>
                  <a:srgbClr val="4471C4"/>
                </a:solidFill>
                <a:effectLst/>
                <a:latin typeface="Garamond" panose="02020404030301010803" pitchFamily="18" charset="0"/>
                <a:ea typeface="Garamond" panose="02020404030301010803" pitchFamily="18" charset="0"/>
                <a:cs typeface="Garamond" panose="02020404030301010803" pitchFamily="18" charset="0"/>
              </a:rPr>
              <a:t>M</a:t>
            </a:r>
            <a:r>
              <a:rPr lang="en-US" sz="1800" b="1" spc="-10">
                <a:solidFill>
                  <a:srgbClr val="4471C4"/>
                </a:solidFill>
                <a:effectLst/>
                <a:latin typeface="Garamond" panose="02020404030301010803" pitchFamily="18" charset="0"/>
                <a:ea typeface="Garamond" panose="02020404030301010803" pitchFamily="18" charset="0"/>
                <a:cs typeface="Garamond" panose="02020404030301010803" pitchFamily="18" charset="0"/>
              </a:rPr>
              <a:t> </a:t>
            </a:r>
            <a:r>
              <a:rPr lang="en-US" sz="1800" b="1" spc="0">
                <a:solidFill>
                  <a:srgbClr val="4471C4"/>
                </a:solidFill>
                <a:effectLst/>
                <a:latin typeface="Garamond" panose="02020404030301010803" pitchFamily="18" charset="0"/>
                <a:ea typeface="Garamond" panose="02020404030301010803" pitchFamily="18" charset="0"/>
                <a:cs typeface="Garamond" panose="02020404030301010803" pitchFamily="18" charset="0"/>
              </a:rPr>
              <a:t>4.3/#16-18</a:t>
            </a:r>
            <a:r>
              <a:rPr lang="en-US" sz="1800" spc="0">
                <a:effectLst/>
                <a:latin typeface="Garamond" panose="02020404030301010803" pitchFamily="18" charset="0"/>
                <a:ea typeface="Garamond" panose="02020404030301010803" pitchFamily="18" charset="0"/>
                <a:cs typeface="Garamond" panose="02020404030301010803" pitchFamily="18" charset="0"/>
              </a:rPr>
              <a:t>,</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as they</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are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quite straightforward. In doing so, you can ask volunteers to discuss their experiences with Kick-Off Meetings (if anyone has done them before).</a:t>
            </a:r>
          </a:p>
          <a:p>
            <a:pPr marL="342900" marR="910590" lvl="0" indent="-342900" algn="just">
              <a:spcBef>
                <a:spcPts val="595"/>
              </a:spcBef>
              <a:spcAft>
                <a:spcPts val="0"/>
              </a:spcAft>
              <a:buSzPts val="1000"/>
              <a:tabLst>
                <a:tab pos="862330" algn="l"/>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But if the team has limited experience with this and if energy is low, another approach could be role play. You could divide the participants into groups, with everyone assigned a</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specific function on the proposal team (e.g., a proposal manager, a technical expert, an M&amp;E expert, a finance/budgeting specialist, a program management staff) plus a few reviewers). </a:t>
            </a:r>
          </a:p>
          <a:p>
            <a:pPr marL="342900" marR="910590" lvl="0" indent="-342900" algn="just">
              <a:spcBef>
                <a:spcPts val="595"/>
              </a:spcBef>
              <a:spcAft>
                <a:spcPts val="0"/>
              </a:spcAft>
              <a:buSzPts val="1000"/>
              <a:tabLst>
                <a:tab pos="862330" algn="l"/>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Give them a handout with the agenda items (SEE BELOW) and select a NOFO from a country as an example, then ask the person playing the</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role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of</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Proposal</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Manager</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facilitate</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meeting.</a:t>
            </a:r>
            <a:r>
              <a:rPr lang="en-US" sz="1800" spc="-5">
                <a:effectLst/>
                <a:latin typeface="Garamond" panose="02020404030301010803" pitchFamily="18" charset="0"/>
                <a:ea typeface="Garamond" panose="02020404030301010803" pitchFamily="18" charset="0"/>
                <a:cs typeface="Garamond" panose="02020404030301010803" pitchFamily="18" charset="0"/>
              </a:rPr>
              <a:t> </a:t>
            </a:r>
          </a:p>
          <a:p>
            <a:pPr marL="342900" marR="910590" lvl="0" indent="-342900" algn="just">
              <a:spcBef>
                <a:spcPts val="595"/>
              </a:spcBef>
              <a:spcAft>
                <a:spcPts val="0"/>
              </a:spcAft>
              <a:buSzPts val="1000"/>
              <a:tabLst>
                <a:tab pos="862330" algn="l"/>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In</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real</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life,</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it</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would</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take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couple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of</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hours,</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but this</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could</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be</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done</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in</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pretend</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for</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just</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15</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minutes</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or</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so.</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aim</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is</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get</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them</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familiar</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with</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types of topics to be discussed in a way that is engaging and will reinforce retention of the content covered </a:t>
            </a:r>
            <a:r>
              <a:rPr lang="en-US" sz="1800" spc="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in this session.</a:t>
            </a:r>
            <a:endParaRPr lang="en-US" sz="1800" spc="0">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solidFill>
                <a:schemeClr val="tx1"/>
              </a:solidFill>
            </a:endParaRPr>
          </a:p>
        </p:txBody>
      </p:sp>
    </p:spTree>
    <p:extLst>
      <p:ext uri="{BB962C8B-B14F-4D97-AF65-F5344CB8AC3E}">
        <p14:creationId xmlns:p14="http://schemas.microsoft.com/office/powerpoint/2010/main" val="439533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4.3/#17</a:t>
            </a:r>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solidFill>
                <a:schemeClr val="tx1"/>
              </a:solidFill>
            </a:endParaRPr>
          </a:p>
        </p:txBody>
      </p:sp>
    </p:spTree>
    <p:extLst>
      <p:ext uri="{BB962C8B-B14F-4D97-AF65-F5344CB8AC3E}">
        <p14:creationId xmlns:p14="http://schemas.microsoft.com/office/powerpoint/2010/main" val="426916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1.1/#2</a:t>
            </a:r>
            <a:endParaRPr lang="en-GB" sz="1100" i="0">
              <a:solidFill>
                <a:schemeClr val="tx1"/>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5">
                <a:effectLst/>
                <a:latin typeface="Garamond" panose="02020404030301010803" pitchFamily="18" charset="0"/>
                <a:ea typeface="Garamond" panose="02020404030301010803" pitchFamily="18" charset="0"/>
                <a:cs typeface="Garamond" panose="02020404030301010803" pitchFamily="18" charset="0"/>
              </a:rPr>
              <a:t>Explain</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that</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this</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training</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is</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based</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on</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The</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Business</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Development</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Training</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Manual</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produced</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5">
                <a:effectLst/>
                <a:latin typeface="Garamond" panose="02020404030301010803" pitchFamily="18" charset="0"/>
                <a:ea typeface="Garamond" panose="02020404030301010803" pitchFamily="18" charset="0"/>
                <a:cs typeface="Garamond" panose="02020404030301010803" pitchFamily="18" charset="0"/>
              </a:rPr>
              <a:t>by the USAID/PEPFAR-funded ASAP II</a:t>
            </a:r>
            <a:r>
              <a:rPr lang="en-US" sz="1800" b="1" spc="-5">
                <a:solidFill>
                  <a:srgbClr val="4471C4"/>
                </a:solidFill>
                <a:effectLst/>
                <a:latin typeface="Garamond" panose="02020404030301010803" pitchFamily="18" charset="0"/>
                <a:ea typeface="Garamond" panose="02020404030301010803" pitchFamily="18" charset="0"/>
                <a:cs typeface="Garamond" panose="02020404030301010803" pitchFamily="18" charset="0"/>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a:effectLst/>
                <a:latin typeface="Garamond" panose="02020404030301010803" pitchFamily="18" charset="0"/>
                <a:ea typeface="Garamond" panose="02020404030301010803" pitchFamily="18" charset="0"/>
                <a:cs typeface="Garamond" panose="02020404030301010803" pitchFamily="18" charset="0"/>
              </a:rPr>
              <a:t>Summarize</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the</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Training</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Objectives</a:t>
            </a:r>
            <a:r>
              <a:rPr lang="en-US" sz="1800" spc="-10">
                <a:effectLst/>
                <a:latin typeface="Garamond" panose="02020404030301010803" pitchFamily="18" charset="0"/>
                <a:ea typeface="Garamond" panose="02020404030301010803" pitchFamily="18" charset="0"/>
                <a:cs typeface="Garamond" panose="02020404030301010803" pitchFamily="18" charset="0"/>
              </a:rPr>
              <a:t>.</a:t>
            </a:r>
            <a:endPar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Refer to the hopes/expectations that the participants just expressed, pointing out those</a:t>
            </a:r>
            <a:r>
              <a:rPr lang="en-US" sz="1800" spc="-3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that</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will</a:t>
            </a:r>
            <a:r>
              <a:rPr lang="en-US" sz="1800" spc="-3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definitely</a:t>
            </a:r>
            <a:r>
              <a:rPr lang="en-US" sz="1800" spc="-3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be</a:t>
            </a:r>
            <a:r>
              <a:rPr lang="en-US" sz="1800" spc="-3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covered,</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those</a:t>
            </a:r>
            <a:r>
              <a:rPr lang="en-US" sz="1800" spc="-3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that</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are</a:t>
            </a:r>
            <a:r>
              <a:rPr lang="en-US" sz="1800" spc="-4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outside</a:t>
            </a:r>
            <a:r>
              <a:rPr lang="en-US" sz="1800" spc="-3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of</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the</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training’s</a:t>
            </a:r>
            <a:r>
              <a:rPr lang="en-US" sz="1800" spc="-4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scope</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and</a:t>
            </a:r>
            <a:r>
              <a:rPr lang="en-US" sz="1800" spc="-4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therefore</a:t>
            </a:r>
            <a:r>
              <a:rPr lang="en-US" sz="1800" spc="-3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are</a:t>
            </a:r>
            <a:r>
              <a:rPr lang="en-US" sz="1800" spc="-3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not feasible</a:t>
            </a:r>
            <a:r>
              <a:rPr lang="en-US" sz="1800" spc="-1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to</a:t>
            </a:r>
            <a:r>
              <a:rPr lang="en-US" sz="1800" spc="-1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be</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tackled</a:t>
            </a:r>
            <a:r>
              <a:rPr lang="en-US" sz="1800" spc="-1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by</a:t>
            </a:r>
            <a:r>
              <a:rPr lang="en-US" sz="1800" spc="-1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this</a:t>
            </a:r>
            <a:r>
              <a:rPr lang="en-US" sz="1800" spc="-1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training,</a:t>
            </a:r>
            <a:r>
              <a:rPr lang="en-US" sz="1800" spc="-1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and</a:t>
            </a:r>
            <a:r>
              <a:rPr lang="en-US" sz="1800" spc="-1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those</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that</a:t>
            </a:r>
            <a:r>
              <a:rPr lang="en-US" sz="1800" spc="-1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might</a:t>
            </a:r>
            <a:r>
              <a:rPr lang="en-US" sz="1800" spc="-1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be</a:t>
            </a:r>
            <a:r>
              <a:rPr lang="en-US" sz="1800" spc="-1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covered</a:t>
            </a:r>
            <a:r>
              <a:rPr lang="en-US" sz="1800" spc="-1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or</a:t>
            </a:r>
            <a:r>
              <a:rPr lang="en-US" sz="1800" spc="-1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partially</a:t>
            </a:r>
            <a:r>
              <a:rPr lang="en-US" sz="1800" spc="-1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covered</a:t>
            </a:r>
            <a:r>
              <a:rPr lang="en-US" sz="1800" spc="-1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(depending on time, etc.)</a:t>
            </a:r>
            <a:endParaRPr lang="en-US" sz="1800" i="0" spc="-5">
              <a:solidFill>
                <a:schemeClr val="tx1"/>
              </a:solidFill>
              <a:effectLst/>
              <a:latin typeface="Source Sans Pro" panose="020B0503030403020204" pitchFamily="34" charset="0"/>
              <a:ea typeface="Source Sans Pro" panose="020B0503030403020204" pitchFamily="34"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In conclusion, state that: “Ultimately, this training should better position your organization to successfully pursue opportunities for funding from USG Agencies such as USAID. The ultimate goal is to advance locally-led development (LLD) and increase the amount of USG development funding going to LIPs like you. We hope to see you all becoming USG Prime Recipients with stable and diversified funding streams for the long-term sustainability of your organization.”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Ask with enthusiasm, “How does that sound to you?!” Try to garner up some clapping, positive emojis/GIFs (for online participants), and enthusiastic energy among the participants, to get them excited for the training and mentally committed to actively participating in all upcoming sessions.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You can also use this opportunity to ask a few people to share their concerns and major challenges vis- à-vis BD. This can be helpful as an initial needs assessment; it also sets the stage for participants to know that this is a safe and supportive place where questions are welcomed, and everyone is here to learn.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endParaRPr>
          </a:p>
        </p:txBody>
      </p:sp>
    </p:spTree>
    <p:extLst>
      <p:ext uri="{BB962C8B-B14F-4D97-AF65-F5344CB8AC3E}">
        <p14:creationId xmlns:p14="http://schemas.microsoft.com/office/powerpoint/2010/main" val="3413999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4.3/#18</a:t>
            </a:r>
            <a:endParaRPr lang="en-US"/>
          </a:p>
        </p:txBody>
      </p:sp>
    </p:spTree>
    <p:extLst>
      <p:ext uri="{BB962C8B-B14F-4D97-AF65-F5344CB8AC3E}">
        <p14:creationId xmlns:p14="http://schemas.microsoft.com/office/powerpoint/2010/main" val="27056225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4.4/#19</a:t>
            </a:r>
            <a:endParaRPr lang="en-US"/>
          </a:p>
          <a:p>
            <a:pPr marL="342900" marR="910590" lvl="0" indent="-342900" algn="just" rtl="0">
              <a:spcBef>
                <a:spcPts val="1200"/>
              </a:spcBef>
              <a:spcAft>
                <a:spcPts val="0"/>
              </a:spcAft>
              <a:buSzPts val="1000"/>
              <a:tabLst>
                <a:tab pos="862330" algn="l"/>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State</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following</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in</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plenary:</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We</a:t>
            </a:r>
            <a:r>
              <a:rPr lang="en-US" sz="1800" b="1" spc="-45">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have</a:t>
            </a:r>
            <a:r>
              <a:rPr lang="en-US" sz="1800" b="1" spc="-45">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read</a:t>
            </a:r>
            <a:r>
              <a:rPr lang="en-US" sz="1800" b="1" spc="-45">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and</a:t>
            </a:r>
            <a:r>
              <a:rPr lang="en-US" sz="1800" b="1" spc="-50">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re-read</a:t>
            </a:r>
            <a:r>
              <a:rPr lang="en-US" sz="1800" b="1" spc="-40">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the</a:t>
            </a:r>
            <a:r>
              <a:rPr lang="en-US" sz="1800" b="1" spc="-45">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solicitation</a:t>
            </a:r>
            <a:r>
              <a:rPr lang="en-US" sz="1800" b="1" spc="-40">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documents,</a:t>
            </a:r>
            <a:r>
              <a:rPr lang="en-US" sz="1800" b="1" spc="-40">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we’ve</a:t>
            </a:r>
            <a:r>
              <a:rPr lang="en-US" sz="1800" b="1" spc="-45">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gotten ourselves organized, and we’ve conducted the kick-off meeting. Now what? Are we finally </a:t>
            </a:r>
            <a:r>
              <a:rPr lang="en-US" sz="1800" b="1"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ready</a:t>
            </a:r>
            <a:r>
              <a:rPr lang="en-US" sz="1800" b="1" spc="-6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b="1"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to</a:t>
            </a:r>
            <a:r>
              <a:rPr lang="en-US" sz="1800" b="1" spc="-2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b="1"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write</a:t>
            </a:r>
            <a:r>
              <a:rPr lang="en-US" sz="1800" b="1" spc="-4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b="1"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the</a:t>
            </a:r>
            <a:r>
              <a:rPr lang="en-US" sz="1800" b="1"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b="1"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proposal?</a:t>
            </a:r>
            <a:r>
              <a:rPr lang="en-US" sz="1800" b="1"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Raise</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your</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hand</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if</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you</a:t>
            </a:r>
            <a:r>
              <a:rPr lang="en-US" sz="1800" spc="-4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say</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YES.</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Raise</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your</a:t>
            </a:r>
            <a:r>
              <a:rPr lang="en-US" sz="1800" spc="-7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hand</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if</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you</a:t>
            </a:r>
            <a:r>
              <a:rPr lang="en-US" sz="1800" spc="-4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say</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NO.</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(At</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this point, it is likely that many participants will enthusiastically say YES!)</a:t>
            </a:r>
            <a:endParaRPr lang="en-US" sz="1800" spc="0">
              <a:effectLst/>
              <a:latin typeface="Garamond" panose="02020404030301010803" pitchFamily="18" charset="0"/>
              <a:ea typeface="Garamond" panose="02020404030301010803" pitchFamily="18" charset="0"/>
              <a:cs typeface="Garamond" panose="02020404030301010803" pitchFamily="18" charset="0"/>
            </a:endParaRPr>
          </a:p>
          <a:p>
            <a:pPr marL="342900" marR="911860" lvl="0" indent="-342900" algn="just">
              <a:spcBef>
                <a:spcPts val="605"/>
              </a:spcBef>
              <a:spcAft>
                <a:spcPts val="0"/>
              </a:spcAft>
              <a:buSzPts val="1000"/>
              <a:tabLst>
                <a:tab pos="862330" algn="l"/>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In response, tell them that there’s still a bit left to do before they can start writing. Yet point out that all the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steps</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until this</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point</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should have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taken place</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within a</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matter of</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hours</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or</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days</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after the</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NOFO was released – so even if the list of actions seems large, it is all happening quite fast. Even the “preliminary steps before writing the proposal” that will be presented now need to be completed as quickly as possible.</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242244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4.4/#20</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a:effectLst/>
                <a:latin typeface="Garamond" panose="02020404030301010803" pitchFamily="18" charset="0"/>
                <a:ea typeface="Symbol" panose="05050102010706020507" pitchFamily="18" charset="2"/>
                <a:cs typeface="Symbol" panose="05050102010706020507" pitchFamily="18" charset="2"/>
              </a:rPr>
              <a:t>Remind them what a Teaming Agreement is (referring to the Notes in the slide; it was discussed already, but a refresher can help).</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a:p>
        </p:txBody>
      </p:sp>
    </p:spTree>
    <p:extLst>
      <p:ext uri="{BB962C8B-B14F-4D97-AF65-F5344CB8AC3E}">
        <p14:creationId xmlns:p14="http://schemas.microsoft.com/office/powerpoint/2010/main" val="26784802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4.4/#21</a:t>
            </a: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1563906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4.4/#22</a:t>
            </a:r>
            <a:endParaRPr lang="en-US"/>
          </a:p>
        </p:txBody>
      </p:sp>
    </p:spTree>
    <p:extLst>
      <p:ext uri="{BB962C8B-B14F-4D97-AF65-F5344CB8AC3E}">
        <p14:creationId xmlns:p14="http://schemas.microsoft.com/office/powerpoint/2010/main" val="35477538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4.4/#23</a:t>
            </a:r>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a:t>As applicable – not all donors or even USG funding agencies use these. USAID does.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582957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 /#1</a:t>
            </a:r>
            <a:endParaRPr lang="en-US"/>
          </a:p>
          <a:p>
            <a:pPr marL="0" lvl="0" indent="0" algn="l" rtl="0">
              <a:spcBef>
                <a:spcPts val="0"/>
              </a:spcBef>
              <a:spcAft>
                <a:spcPts val="0"/>
              </a:spcAft>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
        <p:nvSpPr>
          <p:cNvPr id="483" name="Google Shape;48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80967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5.0/#2</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Go through the bullets one by one to introduce this module. It’s important to emphasize that</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Technical</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Approach</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is</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most</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important</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section</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of</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any</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proposal</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and</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carries</a:t>
            </a:r>
            <a:r>
              <a:rPr lang="en-US" sz="1800" spc="-5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most</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weight in USAID’s evaluation. Therefore, it is important for proposal teams to spend time on this together and make sure to get it right.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657252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5.1.1/#3</a:t>
            </a:r>
            <a:endParaRPr lang="en-US" sz="1200" dirty="0"/>
          </a:p>
          <a:p>
            <a:pPr marL="742950" marR="912495" lvl="1" indent="-285750" algn="just" rtl="0">
              <a:spcBef>
                <a:spcPts val="735"/>
              </a:spcBef>
              <a:spcAft>
                <a:spcPts val="0"/>
              </a:spcAft>
              <a:buFont typeface="Symbol" panose="05050102010706020507" pitchFamily="18" charset="2"/>
              <a:buChar char=""/>
              <a:tabLst>
                <a:tab pos="1092200" algn="l"/>
              </a:tabLst>
            </a:pPr>
            <a:r>
              <a:rPr lang="en-US" sz="1800" b="0" spc="0" dirty="0">
                <a:effectLst/>
                <a:latin typeface="Garamond" panose="02020404030301010803" pitchFamily="18" charset="0"/>
                <a:ea typeface="Symbol" panose="05050102010706020507" pitchFamily="18" charset="2"/>
                <a:cs typeface="Symbol" panose="05050102010706020507" pitchFamily="18" charset="2"/>
              </a:rPr>
              <a:t>Remind the participants that the entire proposal is based on the design of the Technical Approach and should be well thought out to inform other decisions such as the budget, management and staffing plan, and the MEL Plan.</a:t>
            </a:r>
          </a:p>
          <a:p>
            <a:pPr marL="742950" marR="909955" lvl="1" indent="-285750" algn="just">
              <a:spcBef>
                <a:spcPts val="595"/>
              </a:spcBef>
              <a:spcAft>
                <a:spcPts val="0"/>
              </a:spcAft>
              <a:buFont typeface="Symbol" panose="05050102010706020507" pitchFamily="18" charset="2"/>
              <a:buChar char=""/>
              <a:tabLst>
                <a:tab pos="1092200" algn="l"/>
              </a:tabLst>
            </a:pPr>
            <a:r>
              <a:rPr lang="en-US" sz="1800" b="0" spc="0" dirty="0">
                <a:effectLst/>
                <a:latin typeface="Garamond" panose="02020404030301010803" pitchFamily="18" charset="0"/>
                <a:ea typeface="Symbol" panose="05050102010706020507" pitchFamily="18" charset="2"/>
                <a:cs typeface="Symbol" panose="05050102010706020507" pitchFamily="18" charset="2"/>
              </a:rPr>
              <a:t>At</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the</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end</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of</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this</a:t>
            </a:r>
            <a:r>
              <a:rPr lang="en-US" sz="1800" b="0" spc="-15"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slide,</a:t>
            </a:r>
            <a:r>
              <a:rPr lang="en-US" sz="1800" b="0" spc="-25"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ask</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the</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participants</a:t>
            </a:r>
            <a:r>
              <a:rPr lang="en-US" sz="1800" b="0" spc="-15"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if</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they</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have</a:t>
            </a:r>
            <a:r>
              <a:rPr lang="en-US" sz="1800" b="0" spc="-15"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been</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involved</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in</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proposal</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writing and what they learned from the experience. Some responses to listen for or prompt are assembling the proposal team and partners for discussions, and compiling background </a:t>
            </a:r>
            <a:r>
              <a:rPr lang="en-US" sz="1800" b="0" spc="0" dirty="0">
                <a:solidFill>
                  <a:srgbClr val="000000"/>
                </a:solidFill>
                <a:effectLst/>
                <a:highlight>
                  <a:srgbClr val="FFFF00"/>
                </a:highlight>
                <a:latin typeface="Garamond" panose="02020404030301010803" pitchFamily="18" charset="0"/>
                <a:ea typeface="Symbol" panose="05050102010706020507" pitchFamily="18" charset="2"/>
                <a:cs typeface="Symbol" panose="05050102010706020507" pitchFamily="18" charset="2"/>
              </a:rPr>
              <a:t>information needed to conduct these design discussions</a:t>
            </a:r>
            <a:r>
              <a:rPr lang="en-US" sz="1800" b="1" spc="0" dirty="0">
                <a:solidFill>
                  <a:srgbClr val="000000"/>
                </a:solidFill>
                <a:effectLst/>
                <a:highlight>
                  <a:srgbClr val="FFFF00"/>
                </a:highlight>
                <a:latin typeface="Garamond" panose="02020404030301010803" pitchFamily="18" charset="0"/>
                <a:ea typeface="Symbol" panose="05050102010706020507" pitchFamily="18" charset="2"/>
                <a:cs typeface="Symbol" panose="05050102010706020507" pitchFamily="18" charset="2"/>
              </a:rPr>
              <a:t>.</a:t>
            </a:r>
            <a:r>
              <a:rPr lang="en-US" sz="1800" b="1" spc="400" dirty="0">
                <a:solidFill>
                  <a:srgbClr val="000000"/>
                </a:solidFill>
                <a:effectLst/>
                <a:highlight>
                  <a:srgbClr val="FFFF00"/>
                </a:highlight>
                <a:latin typeface="Garamond" panose="02020404030301010803" pitchFamily="18" charset="0"/>
                <a:ea typeface="Symbol" panose="05050102010706020507" pitchFamily="18" charset="2"/>
                <a:cs typeface="Symbol" panose="05050102010706020507" pitchFamily="18" charset="2"/>
              </a:rPr>
              <a:t> </a:t>
            </a:r>
            <a:endParaRPr lang="en-US" sz="1800" spc="0" dirty="0">
              <a:effectLst/>
              <a:latin typeface="Garamond" panose="02020404030301010803" pitchFamily="18" charset="0"/>
              <a:ea typeface="Symbol" panose="05050102010706020507" pitchFamily="18" charset="2"/>
              <a:cs typeface="Symbol" panose="05050102010706020507" pitchFamily="18" charset="2"/>
            </a:endParaRPr>
          </a:p>
        </p:txBody>
      </p:sp>
      <p:sp>
        <p:nvSpPr>
          <p:cNvPr id="4" name="Slide Number Placeholder 3"/>
          <p:cNvSpPr>
            <a:spLocks noGrp="1"/>
          </p:cNvSpPr>
          <p:nvPr>
            <p:ph type="sldNum" sz="quarter" idx="10"/>
          </p:nvPr>
        </p:nvSpPr>
        <p:spPr/>
        <p:txBody>
          <a:bodyPr/>
          <a:lstStyle/>
          <a:p>
            <a:fld id="{FB924C8B-3F6F-41F9-AD20-81376E2FC5A8}" type="slidenum">
              <a:rPr lang="en-US" smtClean="0"/>
              <a:t>68</a:t>
            </a:fld>
            <a:endParaRPr lang="en-US"/>
          </a:p>
        </p:txBody>
      </p:sp>
    </p:spTree>
    <p:extLst>
      <p:ext uri="{BB962C8B-B14F-4D97-AF65-F5344CB8AC3E}">
        <p14:creationId xmlns:p14="http://schemas.microsoft.com/office/powerpoint/2010/main" val="2942303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5.1.1/#4</a:t>
            </a:r>
            <a:endParaRPr lang="en-US" sz="110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i="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332955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1.2/#3</a:t>
            </a:r>
            <a:endParaRPr lang="en-US"/>
          </a:p>
        </p:txBody>
      </p:sp>
    </p:spTree>
    <p:extLst>
      <p:ext uri="{BB962C8B-B14F-4D97-AF65-F5344CB8AC3E}">
        <p14:creationId xmlns:p14="http://schemas.microsoft.com/office/powerpoint/2010/main" val="3023709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5.1.1/#5</a:t>
            </a:r>
            <a:endParaRPr lang="en-US" sz="1100"/>
          </a:p>
        </p:txBody>
      </p:sp>
    </p:spTree>
    <p:extLst>
      <p:ext uri="{BB962C8B-B14F-4D97-AF65-F5344CB8AC3E}">
        <p14:creationId xmlns:p14="http://schemas.microsoft.com/office/powerpoint/2010/main" val="22330914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5.1.1/#6</a:t>
            </a:r>
            <a:endParaRPr lang="en-US" sz="1100"/>
          </a:p>
        </p:txBody>
      </p:sp>
    </p:spTree>
    <p:extLst>
      <p:ext uri="{BB962C8B-B14F-4D97-AF65-F5344CB8AC3E}">
        <p14:creationId xmlns:p14="http://schemas.microsoft.com/office/powerpoint/2010/main" val="37305631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5.1.1/#7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b="0" spc="0" dirty="0">
                <a:effectLst/>
                <a:latin typeface="Garamond" panose="02020404030301010803" pitchFamily="18" charset="0"/>
                <a:ea typeface="Symbol" panose="05050102010706020507" pitchFamily="18" charset="2"/>
                <a:cs typeface="Symbol" panose="05050102010706020507" pitchFamily="18" charset="2"/>
              </a:rPr>
              <a:t>Emphasize that it’s essential to develop and fine-tune the Theory of Change, and programmatic activities to meet expected outcomes</a:t>
            </a:r>
            <a:r>
              <a:rPr lang="en-US" sz="1800" b="0" spc="-5"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before beginning to write the 20 – 25 </a:t>
            </a:r>
            <a:r>
              <a:rPr lang="en-US" sz="1800" b="0" spc="-10" dirty="0">
                <a:effectLst/>
                <a:latin typeface="Garamond" panose="02020404030301010803" pitchFamily="18" charset="0"/>
                <a:ea typeface="Symbol" panose="05050102010706020507" pitchFamily="18" charset="2"/>
                <a:cs typeface="Symbol" panose="05050102010706020507" pitchFamily="18" charset="2"/>
              </a:rPr>
              <a:t>pages.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0" spc="0" dirty="0">
                <a:effectLst/>
                <a:latin typeface="Garamond" panose="02020404030301010803" pitchFamily="18" charset="0"/>
                <a:ea typeface="Symbol" panose="05050102010706020507" pitchFamily="18" charset="2"/>
                <a:cs typeface="Symbol" panose="05050102010706020507" pitchFamily="18" charset="2"/>
              </a:rPr>
              <a:t>Pause here for a plenary discussion – ask participants if they have created TOC before, allow</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them</a:t>
            </a:r>
            <a:r>
              <a:rPr lang="en-US" sz="1800" b="0" spc="-5"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to</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ask</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questions,</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and</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share</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lessons</a:t>
            </a:r>
            <a:r>
              <a:rPr lang="en-US" sz="1800" b="0" spc="-15"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learned</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from developing</a:t>
            </a:r>
            <a:r>
              <a:rPr lang="en-US" sz="1800" b="0" spc="-5"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TOC</a:t>
            </a:r>
            <a:r>
              <a:rPr lang="en-US" sz="1800" b="0" spc="-25"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before.</a:t>
            </a:r>
            <a:r>
              <a:rPr lang="en-US" sz="1800" b="0" spc="-10" dirty="0">
                <a:effectLst/>
                <a:latin typeface="Garamond" panose="02020404030301010803" pitchFamily="18" charset="0"/>
                <a:ea typeface="Symbol" panose="05050102010706020507" pitchFamily="18" charset="2"/>
                <a:cs typeface="Symbol" panose="05050102010706020507" pitchFamily="18" charset="2"/>
              </a:rPr>
              <a:t> </a:t>
            </a:r>
            <a:r>
              <a:rPr lang="en-US" sz="1800" b="0" spc="0" dirty="0">
                <a:effectLst/>
                <a:latin typeface="Garamond" panose="02020404030301010803" pitchFamily="18" charset="0"/>
                <a:ea typeface="Symbol" panose="05050102010706020507" pitchFamily="18" charset="2"/>
                <a:cs typeface="Symbol" panose="05050102010706020507" pitchFamily="18" charset="2"/>
              </a:rPr>
              <a:t>This </a:t>
            </a:r>
            <a:r>
              <a:rPr lang="en-US" sz="1800" b="0" spc="0" dirty="0">
                <a:solidFill>
                  <a:srgbClr val="000000"/>
                </a:solidFill>
                <a:effectLst/>
                <a:highlight>
                  <a:srgbClr val="FFFF00"/>
                </a:highlight>
                <a:latin typeface="Garamond" panose="02020404030301010803" pitchFamily="18" charset="0"/>
                <a:ea typeface="Symbol" panose="05050102010706020507" pitchFamily="18" charset="2"/>
                <a:cs typeface="Symbol" panose="05050102010706020507" pitchFamily="18" charset="2"/>
              </a:rPr>
              <a:t>is also a good way to gauge any challenges LIPs have faced in developing TOC.</a:t>
            </a:r>
            <a:endParaRPr lang="en-US" sz="1800" b="0" spc="0" dirty="0">
              <a:effectLst/>
              <a:latin typeface="Garamond" panose="02020404030301010803" pitchFamily="18" charset="0"/>
              <a:ea typeface="Symbol" panose="05050102010706020507" pitchFamily="18" charset="2"/>
              <a:cs typeface="Symbol" panose="05050102010706020507" pitchFamily="18" charset="2"/>
            </a:endParaRPr>
          </a:p>
        </p:txBody>
      </p:sp>
      <p:sp>
        <p:nvSpPr>
          <p:cNvPr id="4" name="Slide Number Placeholder 3"/>
          <p:cNvSpPr>
            <a:spLocks noGrp="1"/>
          </p:cNvSpPr>
          <p:nvPr>
            <p:ph type="sldNum" sz="quarter" idx="5"/>
          </p:nvPr>
        </p:nvSpPr>
        <p:spPr/>
        <p:txBody>
          <a:bodyPr/>
          <a:lstStyle/>
          <a:p>
            <a:fld id="{4EFC88D1-AF26-44F6-90A4-773E30F5AD0D}" type="slidenum">
              <a:rPr lang="en-US" smtClean="0"/>
              <a:t>72</a:t>
            </a:fld>
            <a:endParaRPr lang="en-US"/>
          </a:p>
        </p:txBody>
      </p:sp>
    </p:spTree>
    <p:extLst>
      <p:ext uri="{BB962C8B-B14F-4D97-AF65-F5344CB8AC3E}">
        <p14:creationId xmlns:p14="http://schemas.microsoft.com/office/powerpoint/2010/main" val="13439272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5.1.1/#8</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Walk the participants through the examples and ask participants for any other examples or experiences they would like to share.</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p:txBody>
      </p:sp>
      <p:sp>
        <p:nvSpPr>
          <p:cNvPr id="4" name="Slide Number Placeholder 3"/>
          <p:cNvSpPr>
            <a:spLocks noGrp="1"/>
          </p:cNvSpPr>
          <p:nvPr>
            <p:ph type="sldNum" sz="quarter" idx="5"/>
          </p:nvPr>
        </p:nvSpPr>
        <p:spPr/>
        <p:txBody>
          <a:bodyPr/>
          <a:lstStyle/>
          <a:p>
            <a:fld id="{4EFC88D1-AF26-44F6-90A4-773E30F5AD0D}" type="slidenum">
              <a:rPr lang="en-US" smtClean="0"/>
              <a:t>73</a:t>
            </a:fld>
            <a:endParaRPr lang="en-US"/>
          </a:p>
        </p:txBody>
      </p:sp>
    </p:spTree>
    <p:extLst>
      <p:ext uri="{BB962C8B-B14F-4D97-AF65-F5344CB8AC3E}">
        <p14:creationId xmlns:p14="http://schemas.microsoft.com/office/powerpoint/2010/main" val="10074209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5.1.1/#9</a:t>
            </a:r>
            <a:endParaRPr lang="en-US" sz="1200"/>
          </a:p>
        </p:txBody>
      </p:sp>
      <p:sp>
        <p:nvSpPr>
          <p:cNvPr id="4" name="Slide Number Placeholder 3"/>
          <p:cNvSpPr>
            <a:spLocks noGrp="1"/>
          </p:cNvSpPr>
          <p:nvPr>
            <p:ph type="sldNum" sz="quarter" idx="5"/>
          </p:nvPr>
        </p:nvSpPr>
        <p:spPr/>
        <p:txBody>
          <a:bodyPr/>
          <a:lstStyle/>
          <a:p>
            <a:fld id="{4EFC88D1-AF26-44F6-90A4-773E30F5AD0D}" type="slidenum">
              <a:rPr lang="en-US" smtClean="0"/>
              <a:t>74</a:t>
            </a:fld>
            <a:endParaRPr lang="en-US"/>
          </a:p>
        </p:txBody>
      </p:sp>
    </p:spTree>
    <p:extLst>
      <p:ext uri="{BB962C8B-B14F-4D97-AF65-F5344CB8AC3E}">
        <p14:creationId xmlns:p14="http://schemas.microsoft.com/office/powerpoint/2010/main" val="444784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5.1.1/#10</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b="1">
                <a:solidFill>
                  <a:srgbClr val="4471C4"/>
                </a:solidFill>
                <a:effectLst/>
                <a:latin typeface="Garamond" panose="02020404030301010803" pitchFamily="18" charset="0"/>
                <a:ea typeface="Garamond" panose="02020404030301010803" pitchFamily="18" charset="0"/>
                <a:cs typeface="Garamond" panose="02020404030301010803" pitchFamily="18" charset="0"/>
              </a:rPr>
              <a:t>I</a:t>
            </a:r>
            <a:r>
              <a:rPr lang="en-US" sz="1800">
                <a:effectLst/>
                <a:latin typeface="Garamond" panose="02020404030301010803" pitchFamily="18" charset="0"/>
                <a:ea typeface="Garamond" panose="02020404030301010803" pitchFamily="18" charset="0"/>
                <a:cs typeface="Garamond" panose="02020404030301010803" pitchFamily="18" charset="0"/>
              </a:rPr>
              <a:t>ntroduce</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b="1">
                <a:effectLst/>
                <a:latin typeface="Garamond" panose="02020404030301010803" pitchFamily="18" charset="0"/>
                <a:ea typeface="Garamond" panose="02020404030301010803" pitchFamily="18" charset="0"/>
                <a:cs typeface="Garamond" panose="02020404030301010803" pitchFamily="18" charset="0"/>
              </a:rPr>
              <a:t>the</a:t>
            </a:r>
            <a:r>
              <a:rPr lang="en-US" sz="1800" b="1" spc="-30">
                <a:effectLst/>
                <a:latin typeface="Garamond" panose="02020404030301010803" pitchFamily="18" charset="0"/>
                <a:ea typeface="Garamond" panose="02020404030301010803" pitchFamily="18" charset="0"/>
                <a:cs typeface="Garamond" panose="02020404030301010803" pitchFamily="18" charset="0"/>
              </a:rPr>
              <a:t> </a:t>
            </a:r>
            <a:r>
              <a:rPr lang="en-US" sz="1800" b="1">
                <a:effectLst/>
                <a:latin typeface="Garamond" panose="02020404030301010803" pitchFamily="18" charset="0"/>
                <a:ea typeface="Garamond" panose="02020404030301010803" pitchFamily="18" charset="0"/>
                <a:cs typeface="Garamond" panose="02020404030301010803" pitchFamily="18" charset="0"/>
              </a:rPr>
              <a:t>Logic</a:t>
            </a:r>
            <a:r>
              <a:rPr lang="en-US" sz="1800" b="1" spc="-35">
                <a:effectLst/>
                <a:latin typeface="Garamond" panose="02020404030301010803" pitchFamily="18" charset="0"/>
                <a:ea typeface="Garamond" panose="02020404030301010803" pitchFamily="18" charset="0"/>
                <a:cs typeface="Garamond" panose="02020404030301010803" pitchFamily="18" charset="0"/>
              </a:rPr>
              <a:t> </a:t>
            </a:r>
            <a:r>
              <a:rPr lang="en-US" sz="1800" b="1">
                <a:effectLst/>
                <a:latin typeface="Garamond" panose="02020404030301010803" pitchFamily="18" charset="0"/>
                <a:ea typeface="Garamond" panose="02020404030301010803" pitchFamily="18" charset="0"/>
                <a:cs typeface="Garamond" panose="02020404030301010803" pitchFamily="18" charset="0"/>
              </a:rPr>
              <a:t>Model</a:t>
            </a:r>
            <a:r>
              <a:rPr lang="en-US" sz="1800" b="1" spc="-2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explanation–</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provide</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an</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overview</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of</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what</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a</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logic model is and how it is used in the project design process. Most participants should be familiar with this.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a:effectLst/>
                <a:latin typeface="Garamond" panose="02020404030301010803" pitchFamily="18" charset="0"/>
                <a:ea typeface="Garamond" panose="02020404030301010803" pitchFamily="18" charset="0"/>
                <a:cs typeface="Garamond" panose="02020404030301010803" pitchFamily="18" charset="0"/>
              </a:rPr>
              <a:t>Emphasize that a results framework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is a type of logic model that USAID uses.</a:t>
            </a:r>
            <a:endParaRPr lang="en-US" sz="1200"/>
          </a:p>
        </p:txBody>
      </p:sp>
      <p:sp>
        <p:nvSpPr>
          <p:cNvPr id="4" name="Slide Number Placeholder 3"/>
          <p:cNvSpPr>
            <a:spLocks noGrp="1"/>
          </p:cNvSpPr>
          <p:nvPr>
            <p:ph type="sldNum" sz="quarter" idx="5"/>
          </p:nvPr>
        </p:nvSpPr>
        <p:spPr/>
        <p:txBody>
          <a:bodyPr/>
          <a:lstStyle/>
          <a:p>
            <a:fld id="{4EFC88D1-AF26-44F6-90A4-773E30F5AD0D}" type="slidenum">
              <a:rPr lang="en-US" smtClean="0"/>
              <a:t>75</a:t>
            </a:fld>
            <a:endParaRPr lang="en-US"/>
          </a:p>
        </p:txBody>
      </p:sp>
    </p:spTree>
    <p:extLst>
      <p:ext uri="{BB962C8B-B14F-4D97-AF65-F5344CB8AC3E}">
        <p14:creationId xmlns:p14="http://schemas.microsoft.com/office/powerpoint/2010/main" val="21256209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5.1.1/#11</a:t>
            </a:r>
            <a:endParaRPr lang="en-US" sz="100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800" spc="0">
                <a:effectLst/>
                <a:latin typeface="Garamond" panose="02020404030301010803" pitchFamily="18" charset="0"/>
                <a:ea typeface="Garamond" panose="02020404030301010803" pitchFamily="18" charset="0"/>
                <a:cs typeface="Garamond" panose="02020404030301010803" pitchFamily="18" charset="0"/>
              </a:rPr>
              <a:t>Give the background of the logic model and how it relates to the TOC, using</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graphic</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on</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slide</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show</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causation</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is</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demonstrated</a:t>
            </a:r>
            <a:r>
              <a:rPr lang="en-US" sz="1800" spc="-4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from</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bottom</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up</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and</a:t>
            </a:r>
            <a:r>
              <a:rPr lang="en-US" sz="1800" spc="-3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uses</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if/then </a:t>
            </a:r>
            <a:r>
              <a:rPr lang="en-US" sz="1800" spc="0">
                <a:effectLst/>
                <a:latin typeface="Garamond" panose="02020404030301010803" pitchFamily="18" charset="0"/>
                <a:ea typeface="Garamond" panose="02020404030301010803" pitchFamily="18" charset="0"/>
                <a:cs typeface="Garamond" panose="02020404030301010803" pitchFamily="18" charset="0"/>
              </a:rPr>
              <a:t>language like the TOC.</a:t>
            </a:r>
          </a:p>
          <a:p>
            <a:pPr marL="171450" marR="0" lvl="0" indent="-171450" algn="l" defTabSz="914400" rtl="0" eaLnBrk="1" fontAlgn="auto" latinLnBrk="0" hangingPunct="1">
              <a:lnSpc>
                <a:spcPct val="100000"/>
              </a:lnSpc>
              <a:spcBef>
                <a:spcPts val="0"/>
              </a:spcBef>
              <a:spcAft>
                <a:spcPts val="0"/>
              </a:spcAft>
              <a:buClrTx/>
              <a:buSzTx/>
              <a:tabLst/>
              <a:defRPr/>
            </a:pPr>
            <a:endParaRPr lang="en-US" sz="1000" b="0">
              <a:solidFill>
                <a:srgbClr val="000000"/>
              </a:solidFill>
              <a:effectLst/>
              <a:latin typeface="Gill Sans MT" panose="020B0502020104020203" pitchFamily="34" charset="0"/>
              <a:ea typeface="Calibri" panose="020F0502020204030204" pitchFamily="34" charset="0"/>
              <a:cs typeface="Gill Sans MT" panose="020B0502020104020203" pitchFamily="34" charset="0"/>
            </a:endParaRPr>
          </a:p>
        </p:txBody>
      </p:sp>
      <p:sp>
        <p:nvSpPr>
          <p:cNvPr id="4" name="Slide Number Placeholder 3"/>
          <p:cNvSpPr>
            <a:spLocks noGrp="1"/>
          </p:cNvSpPr>
          <p:nvPr>
            <p:ph type="sldNum" sz="quarter" idx="5"/>
          </p:nvPr>
        </p:nvSpPr>
        <p:spPr/>
        <p:txBody>
          <a:bodyPr/>
          <a:lstStyle/>
          <a:p>
            <a:fld id="{4EFC88D1-AF26-44F6-90A4-773E30F5AD0D}" type="slidenum">
              <a:rPr lang="en-US" smtClean="0"/>
              <a:t>76</a:t>
            </a:fld>
            <a:endParaRPr lang="en-US"/>
          </a:p>
        </p:txBody>
      </p:sp>
    </p:spTree>
    <p:extLst>
      <p:ext uri="{BB962C8B-B14F-4D97-AF65-F5344CB8AC3E}">
        <p14:creationId xmlns:p14="http://schemas.microsoft.com/office/powerpoint/2010/main" val="5461107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5.1.1/#12</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a:effectLst/>
                <a:latin typeface="Garamond" panose="02020404030301010803" pitchFamily="18" charset="0"/>
                <a:ea typeface="Garamond" panose="02020404030301010803" pitchFamily="18" charset="0"/>
                <a:cs typeface="Garamond" panose="02020404030301010803" pitchFamily="18" charset="0"/>
              </a:rPr>
              <a:t>Review the example logic model and note this is how it should look when it is final, reviewing each column – working from the bottom up to demonstrate that the sub-purposes and assumptions, if met, will result in the overall Purpose at the top.</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200"/>
          </a:p>
        </p:txBody>
      </p:sp>
      <p:sp>
        <p:nvSpPr>
          <p:cNvPr id="4" name="Slide Number Placeholder 3"/>
          <p:cNvSpPr>
            <a:spLocks noGrp="1"/>
          </p:cNvSpPr>
          <p:nvPr>
            <p:ph type="sldNum" sz="quarter" idx="5"/>
          </p:nvPr>
        </p:nvSpPr>
        <p:spPr/>
        <p:txBody>
          <a:bodyPr/>
          <a:lstStyle/>
          <a:p>
            <a:fld id="{4EFC88D1-AF26-44F6-90A4-773E30F5AD0D}" type="slidenum">
              <a:rPr lang="en-US" smtClean="0"/>
              <a:t>77</a:t>
            </a:fld>
            <a:endParaRPr lang="en-US"/>
          </a:p>
        </p:txBody>
      </p:sp>
    </p:spTree>
    <p:extLst>
      <p:ext uri="{BB962C8B-B14F-4D97-AF65-F5344CB8AC3E}">
        <p14:creationId xmlns:p14="http://schemas.microsoft.com/office/powerpoint/2010/main" val="40784707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5.1.1/#13</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spc="0">
                <a:effectLst/>
                <a:latin typeface="Garamond" panose="02020404030301010803" pitchFamily="18" charset="0"/>
                <a:ea typeface="Garamond" panose="02020404030301010803" pitchFamily="18" charset="0"/>
                <a:cs typeface="Garamond" panose="02020404030301010803" pitchFamily="18" charset="0"/>
              </a:rPr>
              <a:t>Introduce</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the Results Framework</a:t>
            </a:r>
            <a:r>
              <a:rPr lang="en-US" sz="1800" b="1" spc="-5">
                <a:effectLst/>
                <a:latin typeface="Garamond" panose="02020404030301010803" pitchFamily="18" charset="0"/>
                <a:ea typeface="Garamond" panose="02020404030301010803" pitchFamily="18" charset="0"/>
                <a:cs typeface="Garamond" panose="02020404030301010803" pitchFamily="18" charset="0"/>
              </a:rPr>
              <a:t> </a:t>
            </a:r>
            <a:r>
              <a:rPr lang="en-US" sz="1800" b="1" spc="0">
                <a:effectLst/>
                <a:latin typeface="Garamond" panose="02020404030301010803" pitchFamily="18" charset="0"/>
                <a:ea typeface="Garamond" panose="02020404030301010803" pitchFamily="18" charset="0"/>
                <a:cs typeface="Garamond" panose="02020404030301010803" pitchFamily="18" charset="0"/>
              </a:rPr>
              <a:t>(RF) </a:t>
            </a:r>
            <a:r>
              <a:rPr lang="en-US" sz="1800" spc="0">
                <a:effectLst/>
                <a:latin typeface="Garamond" panose="02020404030301010803" pitchFamily="18" charset="0"/>
                <a:ea typeface="Garamond" panose="02020404030301010803" pitchFamily="18" charset="0"/>
                <a:cs typeface="Garamond" panose="02020404030301010803" pitchFamily="18" charset="0"/>
              </a:rPr>
              <a:t>and example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on </a:t>
            </a:r>
            <a:r>
              <a:rPr lang="en-US" sz="1800" b="1" spc="0">
                <a:solidFill>
                  <a:srgbClr val="4471C4"/>
                </a:solidFill>
                <a:effectLst/>
                <a:latin typeface="Garamond" panose="02020404030301010803" pitchFamily="18" charset="0"/>
                <a:ea typeface="Garamond" panose="02020404030301010803" pitchFamily="18" charset="0"/>
                <a:cs typeface="Garamond" panose="02020404030301010803" pitchFamily="18" charset="0"/>
              </a:rPr>
              <a:t>Slide M</a:t>
            </a:r>
            <a:r>
              <a:rPr lang="en-US" sz="1800" b="1" spc="-5">
                <a:solidFill>
                  <a:srgbClr val="4471C4"/>
                </a:solidFill>
                <a:effectLst/>
                <a:latin typeface="Garamond" panose="02020404030301010803" pitchFamily="18" charset="0"/>
                <a:ea typeface="Garamond" panose="02020404030301010803" pitchFamily="18" charset="0"/>
                <a:cs typeface="Garamond" panose="02020404030301010803" pitchFamily="18" charset="0"/>
              </a:rPr>
              <a:t> </a:t>
            </a:r>
            <a:r>
              <a:rPr lang="en-US" sz="1800" b="1" spc="0">
                <a:solidFill>
                  <a:srgbClr val="4471C4"/>
                </a:solidFill>
                <a:effectLst/>
                <a:latin typeface="Garamond" panose="02020404030301010803" pitchFamily="18" charset="0"/>
                <a:ea typeface="Garamond" panose="02020404030301010803" pitchFamily="18" charset="0"/>
                <a:cs typeface="Garamond" panose="02020404030301010803" pitchFamily="18" charset="0"/>
              </a:rPr>
              <a:t>5.1.1/#13</a:t>
            </a:r>
            <a:r>
              <a:rPr lang="en-US" sz="1800" i="1" spc="0">
                <a:solidFill>
                  <a:srgbClr val="4471C4"/>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Highlight that USAID uses</a:t>
            </a:r>
            <a:r>
              <a:rPr lang="en-US" sz="1800" spc="-6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RFs</a:t>
            </a:r>
            <a:r>
              <a:rPr lang="en-US" sz="1800" spc="-6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in</a:t>
            </a:r>
            <a:r>
              <a:rPr lang="en-US" sz="1800" spc="-7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its</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Country</a:t>
            </a:r>
            <a:r>
              <a:rPr lang="en-US" sz="1800" spc="-7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Development</a:t>
            </a:r>
            <a:r>
              <a:rPr lang="en-US" sz="1800" spc="-7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Cooperation</a:t>
            </a:r>
            <a:r>
              <a:rPr lang="en-US" sz="1800" spc="-6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Strategy</a:t>
            </a:r>
            <a:r>
              <a:rPr lang="en-US" sz="1800" spc="-6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(CDCS)</a:t>
            </a:r>
            <a:r>
              <a:rPr lang="en-US" sz="1800" spc="-6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and</a:t>
            </a:r>
            <a:r>
              <a:rPr lang="en-US" sz="1800" spc="-6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in</a:t>
            </a:r>
            <a:r>
              <a:rPr lang="en-US" sz="1800" spc="-7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its</a:t>
            </a:r>
            <a:r>
              <a:rPr lang="en-US" sz="1800" spc="-6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solicitations.</a:t>
            </a:r>
            <a:r>
              <a:rPr lang="en-US" sz="1800" spc="-7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Go</a:t>
            </a:r>
            <a:r>
              <a:rPr lang="en-US" sz="1800" spc="-7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through each Objective and its </a:t>
            </a:r>
            <a:r>
              <a:rPr lang="en-US" sz="1800" b="1" spc="0">
                <a:effectLst/>
                <a:latin typeface="Garamond" panose="02020404030301010803" pitchFamily="18" charset="0"/>
                <a:ea typeface="Garamond" panose="02020404030301010803" pitchFamily="18" charset="0"/>
                <a:cs typeface="Garamond" panose="02020404030301010803" pitchFamily="18" charset="0"/>
              </a:rPr>
              <a:t>Intermediate Result (IR) </a:t>
            </a:r>
            <a:r>
              <a:rPr lang="en-US" sz="1800" spc="0">
                <a:effectLst/>
                <a:latin typeface="Garamond" panose="02020404030301010803" pitchFamily="18" charset="0"/>
                <a:ea typeface="Garamond" panose="02020404030301010803" pitchFamily="18" charset="0"/>
                <a:cs typeface="Garamond" panose="02020404030301010803" pitchFamily="18" charset="0"/>
              </a:rPr>
              <a:t>to show that achieving these will reach the overall project Goal.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a:p>
        </p:txBody>
      </p:sp>
      <p:sp>
        <p:nvSpPr>
          <p:cNvPr id="4" name="Slide Number Placeholder 3"/>
          <p:cNvSpPr>
            <a:spLocks noGrp="1"/>
          </p:cNvSpPr>
          <p:nvPr>
            <p:ph type="sldNum" sz="quarter" idx="5"/>
          </p:nvPr>
        </p:nvSpPr>
        <p:spPr/>
        <p:txBody>
          <a:bodyPr/>
          <a:lstStyle/>
          <a:p>
            <a:fld id="{4EFC88D1-AF26-44F6-90A4-773E30F5AD0D}" type="slidenum">
              <a:rPr lang="en-US" smtClean="0"/>
              <a:t>78</a:t>
            </a:fld>
            <a:endParaRPr lang="en-US"/>
          </a:p>
        </p:txBody>
      </p:sp>
    </p:spTree>
    <p:extLst>
      <p:ext uri="{BB962C8B-B14F-4D97-AF65-F5344CB8AC3E}">
        <p14:creationId xmlns:p14="http://schemas.microsoft.com/office/powerpoint/2010/main" val="275325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5.1.1/#14</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a:effectLst/>
                <a:latin typeface="Garamond" panose="02020404030301010803" pitchFamily="18" charset="0"/>
                <a:ea typeface="Garamond" panose="02020404030301010803" pitchFamily="18" charset="0"/>
                <a:cs typeface="Garamond" panose="02020404030301010803" pitchFamily="18" charset="0"/>
              </a:rPr>
              <a:t>Emphasize that there are several steps you must take before getting to that final </a:t>
            </a:r>
            <a:r>
              <a:rPr lang="en-US" sz="1800" b="1">
                <a:effectLst/>
                <a:latin typeface="Garamond" panose="02020404030301010803" pitchFamily="18" charset="0"/>
                <a:ea typeface="Garamond" panose="02020404030301010803" pitchFamily="18" charset="0"/>
                <a:cs typeface="Garamond" panose="02020404030301010803" pitchFamily="18" charset="0"/>
              </a:rPr>
              <a:t>if/then </a:t>
            </a:r>
            <a:r>
              <a:rPr lang="en-US" sz="1800">
                <a:effectLst/>
                <a:latin typeface="Garamond" panose="02020404030301010803" pitchFamily="18" charset="0"/>
                <a:ea typeface="Garamond" panose="02020404030301010803" pitchFamily="18" charset="0"/>
                <a:cs typeface="Garamond" panose="02020404030301010803" pitchFamily="18" charset="0"/>
              </a:rPr>
              <a:t>statement or logic model.</a:t>
            </a:r>
            <a:endParaRPr lang="en-US" sz="1200"/>
          </a:p>
        </p:txBody>
      </p:sp>
      <p:sp>
        <p:nvSpPr>
          <p:cNvPr id="4" name="Slide Number Placeholder 3"/>
          <p:cNvSpPr>
            <a:spLocks noGrp="1"/>
          </p:cNvSpPr>
          <p:nvPr>
            <p:ph type="sldNum" sz="quarter" idx="5"/>
          </p:nvPr>
        </p:nvSpPr>
        <p:spPr/>
        <p:txBody>
          <a:bodyPr/>
          <a:lstStyle/>
          <a:p>
            <a:fld id="{4EFC88D1-AF26-44F6-90A4-773E30F5AD0D}" type="slidenum">
              <a:rPr lang="en-US" smtClean="0"/>
              <a:t>79</a:t>
            </a:fld>
            <a:endParaRPr lang="en-US"/>
          </a:p>
        </p:txBody>
      </p:sp>
    </p:spTree>
    <p:extLst>
      <p:ext uri="{BB962C8B-B14F-4D97-AF65-F5344CB8AC3E}">
        <p14:creationId xmlns:p14="http://schemas.microsoft.com/office/powerpoint/2010/main" val="3655603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1.2/#4</a:t>
            </a:r>
            <a:endParaRPr lang="en-US"/>
          </a:p>
          <a:p>
            <a:endParaRPr lang="en-US"/>
          </a:p>
        </p:txBody>
      </p:sp>
    </p:spTree>
    <p:extLst>
      <p:ext uri="{BB962C8B-B14F-4D97-AF65-F5344CB8AC3E}">
        <p14:creationId xmlns:p14="http://schemas.microsoft.com/office/powerpoint/2010/main" val="952954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5.1.1/#15</a:t>
            </a:r>
          </a:p>
          <a:p>
            <a:pPr marL="342900" marR="909955" lvl="0" indent="-342900" algn="just" rtl="0">
              <a:spcBef>
                <a:spcPts val="625"/>
              </a:spcBef>
              <a:spcAft>
                <a:spcPts val="0"/>
              </a:spcAft>
              <a:buSzPts val="1000"/>
              <a:tabLst>
                <a:tab pos="862330" algn="l"/>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Give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an overview of what a</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root</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cause is and</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how to</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identify</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them to</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develop solutions. Identifying the </a:t>
            </a:r>
            <a:r>
              <a:rPr lang="en-US" sz="1800" b="1" spc="0">
                <a:effectLst/>
                <a:latin typeface="Garamond" panose="02020404030301010803" pitchFamily="18" charset="0"/>
                <a:ea typeface="Garamond" panose="02020404030301010803" pitchFamily="18" charset="0"/>
                <a:cs typeface="Garamond" panose="02020404030301010803" pitchFamily="18" charset="0"/>
              </a:rPr>
              <a:t>root cause(s) of the problems </a:t>
            </a:r>
            <a:r>
              <a:rPr lang="en-US" sz="1800" spc="0">
                <a:effectLst/>
                <a:latin typeface="Garamond" panose="02020404030301010803" pitchFamily="18" charset="0"/>
                <a:ea typeface="Garamond" panose="02020404030301010803" pitchFamily="18" charset="0"/>
                <a:cs typeface="Garamond" panose="02020404030301010803" pitchFamily="18" charset="0"/>
              </a:rPr>
              <a:t>is the foundation of creating a TOC. This is likely</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where</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proposal</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teams</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will</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spend</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lot</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of</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time</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brainstorming</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and</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drilling</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down</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root</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causes</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and may need an outside facilitator to support these activities.</a:t>
            </a:r>
          </a:p>
          <a:p>
            <a:pPr marL="342900" marR="909955" lvl="0" indent="-342900" algn="just">
              <a:spcBef>
                <a:spcPts val="625"/>
              </a:spcBef>
              <a:spcAft>
                <a:spcPts val="0"/>
              </a:spcAft>
              <a:buSzPts val="1000"/>
              <a:tabLst>
                <a:tab pos="862330" algn="l"/>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Highlight</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different</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tools</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that</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teams</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can</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use</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find</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root</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causes</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and discuss</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as</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group ideas</a:t>
            </a:r>
            <a:r>
              <a:rPr lang="en-US" sz="1800" spc="1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for</a:t>
            </a:r>
            <a:r>
              <a:rPr lang="en-US" sz="1800" spc="1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how</a:t>
            </a:r>
            <a:r>
              <a:rPr lang="en-US" sz="1800" spc="1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a:t>
            </a:r>
            <a:r>
              <a:rPr lang="en-US" sz="1800" spc="1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facilitate</a:t>
            </a:r>
            <a:r>
              <a:rPr lang="en-US" sz="1800" spc="10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these</a:t>
            </a:r>
            <a:r>
              <a:rPr lang="en-US" sz="1800" spc="1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discussions,</a:t>
            </a:r>
            <a:r>
              <a:rPr lang="en-US" sz="1800" spc="1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especially</a:t>
            </a:r>
            <a:r>
              <a:rPr lang="en-US" sz="1800" spc="1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if</a:t>
            </a:r>
            <a:r>
              <a:rPr lang="en-US" sz="1800" spc="1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they</a:t>
            </a:r>
            <a:r>
              <a:rPr lang="en-US" sz="1800" spc="1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must</a:t>
            </a:r>
            <a:r>
              <a:rPr lang="en-US" sz="1800" spc="1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have</a:t>
            </a:r>
            <a:r>
              <a:rPr lang="en-US" sz="1800" spc="1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1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debate</a:t>
            </a:r>
            <a:r>
              <a:rPr lang="en-US" sz="1800" spc="-8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virtually</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(with</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internal</a:t>
            </a:r>
            <a:r>
              <a:rPr lang="en-US" sz="1800" spc="-2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staff</a:t>
            </a:r>
            <a:r>
              <a:rPr lang="en-US" sz="1800" spc="-1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and</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10">
                <a:solidFill>
                  <a:srgbClr val="000000"/>
                </a:solidFill>
                <a:effectLst/>
                <a:latin typeface="Garamond" panose="02020404030301010803" pitchFamily="18" charset="0"/>
                <a:ea typeface="Garamond" panose="02020404030301010803" pitchFamily="18" charset="0"/>
                <a:cs typeface="Garamond" panose="02020404030301010803" pitchFamily="18" charset="0"/>
              </a:rPr>
              <a:t>partners).</a:t>
            </a:r>
            <a:endParaRPr lang="en-US" sz="1800" spc="0">
              <a:effectLst/>
              <a:latin typeface="Garamond" panose="02020404030301010803" pitchFamily="18" charset="0"/>
              <a:ea typeface="Garamond" panose="02020404030301010803" pitchFamily="18" charset="0"/>
              <a:cs typeface="Garamond" panose="02020404030301010803"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a:p>
        </p:txBody>
      </p:sp>
      <p:sp>
        <p:nvSpPr>
          <p:cNvPr id="4" name="Slide Number Placeholder 3"/>
          <p:cNvSpPr>
            <a:spLocks noGrp="1"/>
          </p:cNvSpPr>
          <p:nvPr>
            <p:ph type="sldNum" sz="quarter" idx="5"/>
          </p:nvPr>
        </p:nvSpPr>
        <p:spPr/>
        <p:txBody>
          <a:bodyPr/>
          <a:lstStyle/>
          <a:p>
            <a:fld id="{4EFC88D1-AF26-44F6-90A4-773E30F5AD0D}" type="slidenum">
              <a:rPr lang="en-US" smtClean="0"/>
              <a:t>80</a:t>
            </a:fld>
            <a:endParaRPr lang="en-US"/>
          </a:p>
        </p:txBody>
      </p:sp>
    </p:spTree>
    <p:extLst>
      <p:ext uri="{BB962C8B-B14F-4D97-AF65-F5344CB8AC3E}">
        <p14:creationId xmlns:p14="http://schemas.microsoft.com/office/powerpoint/2010/main" val="42763250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5.1.1/#16</a:t>
            </a:r>
          </a:p>
          <a:p>
            <a:pPr marL="342900" marR="909320" lvl="0" indent="-342900" algn="just" rtl="0">
              <a:spcBef>
                <a:spcPts val="600"/>
              </a:spcBef>
              <a:spcAft>
                <a:spcPts val="0"/>
              </a:spcAft>
              <a:buSzPts val="1000"/>
              <a:tabLst>
                <a:tab pos="862330" algn="l"/>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Divide participants into groups of four people. Give each group a different problem and instruct them to use the 5 Whys tool to identify the root problem. After 10 minutes, ask each group to report out the root cause for each original problem. Allow each group to use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chart</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paper/sticky</a:t>
            </a:r>
            <a:r>
              <a:rPr lang="en-US" sz="1800" spc="-3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notes</a:t>
            </a:r>
            <a:r>
              <a:rPr lang="en-US" sz="1800" spc="-2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complete</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exercise.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Problem</a:t>
            </a:r>
            <a:r>
              <a:rPr lang="en-US" sz="1800" spc="-10">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prompts</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(these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examples</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feel</a:t>
            </a:r>
            <a:r>
              <a:rPr lang="en-US" sz="1800" spc="-2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free</a:t>
            </a:r>
            <a:r>
              <a:rPr lang="en-US" sz="1800" spc="-15">
                <a:effectLst/>
                <a:latin typeface="Garamond" panose="02020404030301010803" pitchFamily="18" charset="0"/>
                <a:ea typeface="Garamond" panose="02020404030301010803" pitchFamily="18" charset="0"/>
                <a:cs typeface="Garamond" panose="02020404030301010803" pitchFamily="18" charset="0"/>
              </a:rPr>
              <a:t> </a:t>
            </a:r>
            <a:r>
              <a:rPr lang="en-US" sz="1800" spc="0">
                <a:effectLst/>
                <a:latin typeface="Garamond" panose="02020404030301010803" pitchFamily="18" charset="0"/>
                <a:ea typeface="Garamond" panose="02020404030301010803" pitchFamily="18" charset="0"/>
                <a:cs typeface="Garamond" panose="02020404030301010803" pitchFamily="18" charset="0"/>
              </a:rPr>
              <a:t>to make up your own): The internet at the office goes out often. An employee is late to the office every day. The patient didn’t attend their doctor’s appointment. The project team was late turning in the quarterly report.</a:t>
            </a:r>
          </a:p>
          <a:p>
            <a:pPr marL="342900" marR="909320" lvl="0" indent="-342900" algn="just">
              <a:spcBef>
                <a:spcPts val="600"/>
              </a:spcBef>
              <a:spcAft>
                <a:spcPts val="0"/>
              </a:spcAft>
              <a:buSzPts val="1000"/>
              <a:tabLst>
                <a:tab pos="862330" algn="l"/>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At the end of the activity and everyone has reported out, continue the slide, and click through the 5 Whys example – the vehicle won’t start – going step by step.</a:t>
            </a:r>
          </a:p>
          <a:p>
            <a:pPr marL="342900" marR="909320" lvl="0" indent="-342900" algn="just">
              <a:spcBef>
                <a:spcPts val="600"/>
              </a:spcBef>
              <a:spcAft>
                <a:spcPts val="0"/>
              </a:spcAft>
              <a:buSzPts val="1000"/>
              <a:tabLst>
                <a:tab pos="862330" algn="l"/>
                <a:tab pos="863600" algn="l"/>
              </a:tabLst>
            </a:pPr>
            <a:r>
              <a:rPr lang="en-US" sz="1800" spc="0">
                <a:effectLst/>
                <a:latin typeface="Garamond" panose="02020404030301010803" pitchFamily="18" charset="0"/>
                <a:ea typeface="Garamond" panose="02020404030301010803" pitchFamily="18" charset="0"/>
                <a:cs typeface="Garamond" panose="02020404030301010803" pitchFamily="18" charset="0"/>
              </a:rPr>
              <a:t>Ask the groups for any feedback about the activity and if they have used other tools to </a:t>
            </a:r>
            <a:r>
              <a:rPr lang="en-US" sz="1800" spc="0">
                <a:solidFill>
                  <a:srgbClr val="000000"/>
                </a:solidFill>
                <a:effectLst/>
                <a:latin typeface="Garamond" panose="02020404030301010803" pitchFamily="18" charset="0"/>
                <a:ea typeface="Garamond" panose="02020404030301010803" pitchFamily="18" charset="0"/>
                <a:cs typeface="Garamond" panose="02020404030301010803" pitchFamily="18" charset="0"/>
              </a:rPr>
              <a:t>conduct a Root Cause Analysis. </a:t>
            </a:r>
            <a:r>
              <a:rPr lang="en-US" sz="1800" spc="20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endParaRPr lang="en-US" sz="1800" spc="0">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200"/>
          </a:p>
        </p:txBody>
      </p:sp>
      <p:sp>
        <p:nvSpPr>
          <p:cNvPr id="4" name="Slide Number Placeholder 3"/>
          <p:cNvSpPr>
            <a:spLocks noGrp="1"/>
          </p:cNvSpPr>
          <p:nvPr>
            <p:ph type="sldNum" sz="quarter" idx="5"/>
          </p:nvPr>
        </p:nvSpPr>
        <p:spPr/>
        <p:txBody>
          <a:bodyPr/>
          <a:lstStyle/>
          <a:p>
            <a:fld id="{4EFC88D1-AF26-44F6-90A4-773E30F5AD0D}" type="slidenum">
              <a:rPr lang="en-US" smtClean="0"/>
              <a:t>81</a:t>
            </a:fld>
            <a:endParaRPr lang="en-US"/>
          </a:p>
        </p:txBody>
      </p:sp>
    </p:spTree>
    <p:extLst>
      <p:ext uri="{BB962C8B-B14F-4D97-AF65-F5344CB8AC3E}">
        <p14:creationId xmlns:p14="http://schemas.microsoft.com/office/powerpoint/2010/main" val="12637657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5.1.1/#17</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Bring the</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groups</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back in the plenary</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and recap what the root cause of the example 5 Whys exercise was. Then, show the participants how to “flip” the root cause to the solution,</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and</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then</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last</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bullet</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demonstrates</a:t>
            </a:r>
            <a:r>
              <a:rPr lang="en-US" sz="1800" spc="-3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turning</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solution</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into</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clear</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activity</a:t>
            </a:r>
            <a:r>
              <a:rPr lang="en-US" sz="1800" spc="-1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who,</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what, how, when).</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82</a:t>
            </a:fld>
            <a:endParaRPr lang="en-US"/>
          </a:p>
        </p:txBody>
      </p:sp>
    </p:spTree>
    <p:extLst>
      <p:ext uri="{BB962C8B-B14F-4D97-AF65-F5344CB8AC3E}">
        <p14:creationId xmlns:p14="http://schemas.microsoft.com/office/powerpoint/2010/main" val="42271502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5.1.1/#18</a:t>
            </a:r>
          </a:p>
          <a:p>
            <a:pPr marL="285750" marR="0" lvl="0" indent="-285750" algn="l" defTabSz="914400" rtl="0" eaLnBrk="1" fontAlgn="auto" latinLnBrk="0" hangingPunct="1">
              <a:lnSpc>
                <a:spcPct val="100000"/>
              </a:lnSpc>
              <a:spcBef>
                <a:spcPts val="0"/>
              </a:spcBef>
              <a:spcAft>
                <a:spcPts val="0"/>
              </a:spcAft>
              <a:buClrTx/>
              <a:buSzTx/>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Flag</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that</a:t>
            </a:r>
            <a:r>
              <a:rPr lang="en-US" sz="1800" spc="-3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this</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slide</a:t>
            </a:r>
            <a:r>
              <a:rPr lang="en-US" sz="1800" spc="-3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is</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a</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repeat</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of</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b="1"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Slide</a:t>
            </a:r>
            <a:r>
              <a:rPr lang="en-US" sz="1800" b="1" spc="-15"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 </a:t>
            </a:r>
            <a:r>
              <a:rPr lang="en-US" sz="1800" b="1"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M</a:t>
            </a:r>
            <a:r>
              <a:rPr lang="en-US" sz="1800" b="1" spc="-20"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 </a:t>
            </a:r>
            <a:r>
              <a:rPr lang="en-US" sz="1800" b="1"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5.1.1/#14</a:t>
            </a:r>
            <a:r>
              <a:rPr lang="en-US" sz="1800" dirty="0">
                <a:effectLst/>
                <a:latin typeface="Garamond" panose="02020404030301010803" pitchFamily="18" charset="0"/>
                <a:ea typeface="Garamond" panose="02020404030301010803" pitchFamily="18" charset="0"/>
                <a:cs typeface="Garamond" panose="02020404030301010803" pitchFamily="18" charset="0"/>
              </a:rPr>
              <a:t>.</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p>
          <a:p>
            <a:pPr marL="285750" marR="0" lvl="0" indent="-285750" algn="l" defTabSz="914400" rtl="0" eaLnBrk="1" fontAlgn="auto" latinLnBrk="0" hangingPunct="1">
              <a:lnSpc>
                <a:spcPct val="100000"/>
              </a:lnSpc>
              <a:spcBef>
                <a:spcPts val="0"/>
              </a:spcBef>
              <a:spcAft>
                <a:spcPts val="0"/>
              </a:spcAft>
              <a:buClrTx/>
              <a:buSzTx/>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Click</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through each</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bullet</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to</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show</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how</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the</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previous</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exercise</a:t>
            </a:r>
            <a:r>
              <a:rPr lang="en-US" sz="1800" spc="-6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about</a:t>
            </a:r>
            <a:r>
              <a:rPr lang="en-US" sz="1800" spc="-5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the</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vehicle</a:t>
            </a:r>
            <a:r>
              <a:rPr lang="en-US" sz="1800" spc="-5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matches</a:t>
            </a:r>
            <a:r>
              <a:rPr lang="en-US" sz="1800" spc="-5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these</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steps.</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p>
          <a:p>
            <a:pPr marL="285750" marR="0" lvl="0" indent="-285750" algn="l" defTabSz="914400" rtl="0" eaLnBrk="1" fontAlgn="auto" latinLnBrk="0" hangingPunct="1">
              <a:lnSpc>
                <a:spcPct val="100000"/>
              </a:lnSpc>
              <a:spcBef>
                <a:spcPts val="0"/>
              </a:spcBef>
              <a:spcAft>
                <a:spcPts val="0"/>
              </a:spcAft>
              <a:buClrTx/>
              <a:buSzTx/>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Take</a:t>
            </a:r>
            <a:r>
              <a:rPr lang="en-US" sz="1800" spc="-5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a</a:t>
            </a:r>
            <a:r>
              <a:rPr lang="en-US" sz="1800" spc="-50"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pause</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dirty="0">
                <a:effectLst/>
                <a:latin typeface="Garamond" panose="02020404030301010803" pitchFamily="18" charset="0"/>
                <a:ea typeface="Garamond" panose="02020404030301010803" pitchFamily="18" charset="0"/>
                <a:cs typeface="Garamond" panose="02020404030301010803" pitchFamily="18" charset="0"/>
              </a:rPr>
              <a:t>after each bullet to ask the participants if they have any questions or anything to add, this is particularly </a:t>
            </a:r>
            <a:r>
              <a:rPr lang="en-US" sz="1800"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necessary for bullet 3 as it shows how something is out of scope, even if it feels relevant.</a:t>
            </a:r>
            <a:r>
              <a:rPr lang="en-US" sz="1800" spc="400"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endParaRPr lang="en-US" sz="1000" dirty="0"/>
          </a:p>
        </p:txBody>
      </p:sp>
      <p:sp>
        <p:nvSpPr>
          <p:cNvPr id="4" name="Slide Number Placeholder 3"/>
          <p:cNvSpPr>
            <a:spLocks noGrp="1"/>
          </p:cNvSpPr>
          <p:nvPr>
            <p:ph type="sldNum" sz="quarter" idx="5"/>
          </p:nvPr>
        </p:nvSpPr>
        <p:spPr/>
        <p:txBody>
          <a:bodyPr/>
          <a:lstStyle/>
          <a:p>
            <a:fld id="{4EFC88D1-AF26-44F6-90A4-773E30F5AD0D}" type="slidenum">
              <a:rPr lang="en-US" smtClean="0"/>
              <a:t>83</a:t>
            </a:fld>
            <a:endParaRPr lang="en-US"/>
          </a:p>
        </p:txBody>
      </p:sp>
    </p:spTree>
    <p:extLst>
      <p:ext uri="{BB962C8B-B14F-4D97-AF65-F5344CB8AC3E}">
        <p14:creationId xmlns:p14="http://schemas.microsoft.com/office/powerpoint/2010/main" val="36253778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5.1.1/#19</a:t>
            </a:r>
          </a:p>
          <a:p>
            <a:pPr marL="342900" marR="909320" lvl="0" indent="-342900" algn="just" rtl="0">
              <a:spcBef>
                <a:spcPts val="730"/>
              </a:spcBef>
              <a:spcAft>
                <a:spcPts val="0"/>
              </a:spcAft>
              <a:buSzPts val="1000"/>
              <a:tabLst>
                <a:tab pos="863600" algn="l"/>
              </a:tabLst>
            </a:pPr>
            <a:r>
              <a:rPr lang="en-US" sz="1800" spc="0" dirty="0">
                <a:effectLst/>
                <a:latin typeface="Garamond" panose="02020404030301010803" pitchFamily="18" charset="0"/>
                <a:ea typeface="Garamond" panose="02020404030301010803" pitchFamily="18" charset="0"/>
                <a:cs typeface="Garamond" panose="02020404030301010803" pitchFamily="18" charset="0"/>
              </a:rPr>
              <a:t>Emphasize</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on</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this</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slide</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that all</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this</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information</a:t>
            </a:r>
            <a:r>
              <a:rPr lang="en-US" sz="1800" spc="-3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is</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what</a:t>
            </a:r>
            <a:r>
              <a:rPr lang="en-US" sz="1800" spc="-3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needs</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to</a:t>
            </a:r>
            <a:r>
              <a:rPr lang="en-US" sz="1800" spc="-3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be</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answered</a:t>
            </a:r>
            <a:r>
              <a:rPr lang="en-US" sz="1800" spc="-3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for</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each</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activity</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you</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are</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planning</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as</a:t>
            </a:r>
            <a:r>
              <a:rPr lang="en-US" sz="1800" spc="-2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USAID</a:t>
            </a:r>
            <a:r>
              <a:rPr lang="en-US" sz="1800" spc="-3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will</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be looking for this in their evaluation of the proposal, and this information is essential to putting your management/staffing</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plan,</a:t>
            </a:r>
            <a:r>
              <a:rPr lang="en-US" sz="1800" spc="-2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MEL</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plan,</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and</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budget</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together.</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Without</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this information,</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you</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will</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have</a:t>
            </a:r>
            <a:r>
              <a:rPr lang="en-US" sz="1800" spc="-1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 lot</a:t>
            </a:r>
            <a:r>
              <a:rPr lang="en-US" sz="1800" dirty="0">
                <a:effectLst/>
                <a:latin typeface="Garamond" panose="02020404030301010803" pitchFamily="18" charset="0"/>
                <a:ea typeface="Garamond" panose="02020404030301010803" pitchFamily="18" charset="0"/>
                <a:cs typeface="Garamond" panose="02020404030301010803" pitchFamily="18" charset="0"/>
              </a:rPr>
              <a:t> of gaps in your proposal and USAID will have a lot of questions or will deem your proposal non-compliant</a:t>
            </a:r>
            <a:r>
              <a:rPr lang="en-US" sz="1800" spc="-10" dirty="0">
                <a:effectLst/>
                <a:latin typeface="Garamond" panose="02020404030301010803" pitchFamily="18" charset="0"/>
                <a:ea typeface="Garamond" panose="02020404030301010803" pitchFamily="18" charset="0"/>
                <a:cs typeface="Garamond" panose="02020404030301010803" pitchFamily="18" charset="0"/>
              </a:rPr>
              <a:t>.</a:t>
            </a:r>
            <a:endParaRPr lang="en-US" sz="1800" dirty="0">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100" dirty="0"/>
          </a:p>
        </p:txBody>
      </p:sp>
      <p:sp>
        <p:nvSpPr>
          <p:cNvPr id="4" name="Slide Number Placeholder 3"/>
          <p:cNvSpPr>
            <a:spLocks noGrp="1"/>
          </p:cNvSpPr>
          <p:nvPr>
            <p:ph type="sldNum" sz="quarter" idx="5"/>
          </p:nvPr>
        </p:nvSpPr>
        <p:spPr/>
        <p:txBody>
          <a:bodyPr/>
          <a:lstStyle/>
          <a:p>
            <a:fld id="{4EFC88D1-AF26-44F6-90A4-773E30F5AD0D}" type="slidenum">
              <a:rPr lang="en-US" smtClean="0"/>
              <a:t>84</a:t>
            </a:fld>
            <a:endParaRPr lang="en-US"/>
          </a:p>
        </p:txBody>
      </p:sp>
    </p:spTree>
    <p:extLst>
      <p:ext uri="{BB962C8B-B14F-4D97-AF65-F5344CB8AC3E}">
        <p14:creationId xmlns:p14="http://schemas.microsoft.com/office/powerpoint/2010/main" val="6873500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5.1.1/#20</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Source link: </a:t>
            </a:r>
            <a:r>
              <a:rPr lang="en-US" sz="1800" dirty="0">
                <a:effectLst/>
                <a:latin typeface="Segoe UI" panose="020B0502040204020203" pitchFamily="34" charset="0"/>
              </a:rPr>
              <a:t>https://www.project-management-skills.com/fishbone-diagram.html</a:t>
            </a:r>
            <a:r>
              <a:rPr lang="en-US" sz="1100" b="1" dirty="0">
                <a:solidFill>
                  <a:srgbClr val="4472C4"/>
                </a:solidFill>
                <a:effectLst/>
                <a:latin typeface="Garamond" panose="02020404030301010803" pitchFamily="18" charset="0"/>
                <a:cs typeface="Times New Roman" panose="02020603050405020304" pitchFamily="18" charset="0"/>
              </a:rPr>
              <a:t> </a:t>
            </a:r>
            <a:endPar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455995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5.1.1/#21</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dirty="0">
                <a:latin typeface="Garamond" panose="02020404030301010803" pitchFamily="18" charset="0"/>
              </a:rPr>
              <a:t>CDCS Link: </a:t>
            </a:r>
            <a:r>
              <a:rPr lang="en-US" sz="1800" dirty="0">
                <a:effectLst/>
                <a:latin typeface="Garamond" panose="02020404030301010803" pitchFamily="18" charset="0"/>
              </a:rPr>
              <a:t>https://www.usaid.gov/results-and-data/planning/country-strategies-cdcs </a:t>
            </a:r>
          </a:p>
        </p:txBody>
      </p:sp>
    </p:spTree>
    <p:extLst>
      <p:ext uri="{BB962C8B-B14F-4D97-AF65-F5344CB8AC3E}">
        <p14:creationId xmlns:p14="http://schemas.microsoft.com/office/powerpoint/2010/main" val="21700777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5.1.1/#22</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Source Links:</a:t>
            </a:r>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hlinkClick r:id="rId3"/>
              </a:rPr>
              <a:t>https://www.usaid.gov/sites/default/files/2023-03/2023_Gender Policy_508.pdf</a:t>
            </a:r>
            <a:endParaRPr lang="en-US" dirty="0"/>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hlinkClick r:id="rId4"/>
              </a:rPr>
              <a:t>https://www.usaid.gov/sites/default/files/2022-12/USAID-Youth-in-Development-Policy-2022-Update-508.pdf</a:t>
            </a:r>
            <a:endPar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428418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5.1.1/#23</a:t>
            </a:r>
          </a:p>
          <a:p>
            <a:endParaRPr lang="en-US" dirty="0"/>
          </a:p>
        </p:txBody>
      </p:sp>
    </p:spTree>
    <p:extLst>
      <p:ext uri="{BB962C8B-B14F-4D97-AF65-F5344CB8AC3E}">
        <p14:creationId xmlns:p14="http://schemas.microsoft.com/office/powerpoint/2010/main" val="20960108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5.1.1/#24</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Source Links:</a:t>
            </a:r>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hlinkClick r:id="rId3"/>
              </a:rPr>
              <a:t>https://www.state.gov/pepfar-five-year-strategy-2022/</a:t>
            </a:r>
            <a:endParaRPr lang="en-US" dirty="0"/>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hlinkClick r:id="rId4"/>
              </a:rPr>
              <a:t>https://www.state.gov/wp-content/uploads/2023/02/PEPFAR-2023-Country-and-Regional-Operational-Plan.pdf</a:t>
            </a:r>
            <a:r>
              <a:rPr lang="en-US" dirty="0"/>
              <a:t> </a:t>
            </a:r>
          </a:p>
        </p:txBody>
      </p:sp>
    </p:spTree>
    <p:extLst>
      <p:ext uri="{BB962C8B-B14F-4D97-AF65-F5344CB8AC3E}">
        <p14:creationId xmlns:p14="http://schemas.microsoft.com/office/powerpoint/2010/main" val="3106469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1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a:solidFill>
                  <a:srgbClr val="4472C4"/>
                </a:solidFill>
                <a:latin typeface="Garamond"/>
                <a:ea typeface="Garamond"/>
                <a:cs typeface="Garamond"/>
                <a:sym typeface="Garamond"/>
              </a:rPr>
              <a:t>Slide M 1.3/#5</a:t>
            </a:r>
            <a:endParaRPr lang="en-US" sz="1100" b="0" u="none">
              <a:solidFill>
                <a:srgbClr val="4472C4"/>
              </a:solidFill>
              <a:effectLst/>
              <a:latin typeface="Arial"/>
              <a:ea typeface="Garamond"/>
              <a:cs typeface="Arial"/>
              <a:sym typeface="Garamond"/>
            </a:endParaRPr>
          </a:p>
          <a:p>
            <a:pPr marL="158750" marR="0" lvl="0" indent="0" algn="l" rtl="0">
              <a:lnSpc>
                <a:spcPct val="100000"/>
              </a:lnSpc>
              <a:spcBef>
                <a:spcPts val="0"/>
              </a:spcBef>
              <a:spcAft>
                <a:spcPts val="0"/>
              </a:spcAft>
              <a:buClr>
                <a:srgbClr val="000000"/>
              </a:buClr>
              <a:buSzPts val="1100"/>
              <a:buFont typeface="Arial"/>
              <a:buNone/>
            </a:pPr>
            <a:r>
              <a:rPr lang="en-US" sz="1800" b="1" u="sng">
                <a:effectLst/>
                <a:latin typeface="Garamond" panose="02020404030301010803" pitchFamily="18" charset="0"/>
                <a:ea typeface="Garamond" panose="02020404030301010803" pitchFamily="18" charset="0"/>
                <a:cs typeface="Garamond" panose="02020404030301010803" pitchFamily="18" charset="0"/>
              </a:rPr>
              <a:t>Pre-test</a:t>
            </a:r>
            <a:r>
              <a:rPr lang="en-US" sz="1800" b="1" u="sng" spc="-10">
                <a:effectLst/>
                <a:latin typeface="Garamond" panose="02020404030301010803" pitchFamily="18" charset="0"/>
                <a:ea typeface="Garamond" panose="02020404030301010803" pitchFamily="18" charset="0"/>
                <a:cs typeface="Garamond" panose="02020404030301010803" pitchFamily="18" charset="0"/>
              </a:rPr>
              <a:t> Assessment</a:t>
            </a:r>
            <a:endParaRPr lang="en-US" sz="1800">
              <a:effectLst/>
              <a:latin typeface="Garamond" panose="02020404030301010803" pitchFamily="18" charset="0"/>
              <a:ea typeface="Garamond" panose="02020404030301010803" pitchFamily="18" charset="0"/>
              <a:cs typeface="Garamond" panose="02020404030301010803" pitchFamily="18" charset="0"/>
            </a:endParaRPr>
          </a:p>
          <a:p>
            <a:pPr marL="635000" marR="917575">
              <a:spcBef>
                <a:spcPts val="1200"/>
              </a:spcBef>
              <a:spcAft>
                <a:spcPts val="0"/>
              </a:spcAft>
            </a:pPr>
            <a:r>
              <a:rPr lang="en-US" sz="1800">
                <a:effectLst/>
                <a:latin typeface="Garamond" panose="02020404030301010803" pitchFamily="18" charset="0"/>
                <a:ea typeface="Garamond" panose="02020404030301010803" pitchFamily="18" charset="0"/>
                <a:cs typeface="Garamond" panose="02020404030301010803" pitchFamily="18" charset="0"/>
              </a:rPr>
              <a:t>To assess learning outcomes resulting from the completion of this training, trainers can compare pre-test and post-test results. They can also examine the participants’ feedback in the post-course survey.</a:t>
            </a:r>
          </a:p>
          <a:p>
            <a:pPr marL="635000" marR="909955" algn="just">
              <a:spcBef>
                <a:spcPts val="1205"/>
              </a:spcBef>
              <a:spcAft>
                <a:spcPts val="0"/>
              </a:spcAft>
            </a:pPr>
            <a:r>
              <a:rPr lang="en-US" sz="1800">
                <a:effectLst/>
                <a:latin typeface="Garamond" panose="02020404030301010803" pitchFamily="18" charset="0"/>
                <a:ea typeface="Garamond" panose="02020404030301010803" pitchFamily="18" charset="0"/>
                <a:cs typeface="Garamond" panose="02020404030301010803" pitchFamily="18" charset="0"/>
              </a:rPr>
              <a:t>The</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pre-test</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is</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included</a:t>
            </a:r>
            <a:r>
              <a:rPr lang="en-US" sz="1800" spc="-6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in</a:t>
            </a:r>
            <a:r>
              <a:rPr lang="en-US" sz="1800" spc="-6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the</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annex</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and</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can</a:t>
            </a:r>
            <a:r>
              <a:rPr lang="en-US" sz="1800" spc="-6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be</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administered</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online</a:t>
            </a:r>
            <a:r>
              <a:rPr lang="en-US" sz="1800" spc="-6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(via</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Survey</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Monkey</a:t>
            </a:r>
            <a:r>
              <a:rPr lang="en-US" sz="1800" spc="-50">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or</a:t>
            </a:r>
            <a:r>
              <a:rPr lang="en-US" sz="1800" spc="-4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Google</a:t>
            </a:r>
            <a:r>
              <a:rPr lang="en-US" sz="1800" spc="-5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Forms) at the onset of the course or</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in paper handouts at</a:t>
            </a:r>
            <a:r>
              <a:rPr lang="en-US" sz="1800" spc="-5">
                <a:effectLst/>
                <a:latin typeface="Garamond" panose="02020404030301010803" pitchFamily="18" charset="0"/>
                <a:ea typeface="Garamond" panose="02020404030301010803" pitchFamily="18" charset="0"/>
                <a:cs typeface="Garamond" panose="02020404030301010803" pitchFamily="18" charset="0"/>
              </a:rPr>
              <a:t> </a:t>
            </a:r>
            <a:r>
              <a:rPr lang="en-US" sz="1800">
                <a:effectLst/>
                <a:latin typeface="Garamond" panose="02020404030301010803" pitchFamily="18" charset="0"/>
                <a:ea typeface="Garamond" panose="02020404030301010803" pitchFamily="18" charset="0"/>
                <a:cs typeface="Garamond" panose="02020404030301010803" pitchFamily="18" charset="0"/>
              </a:rPr>
              <a:t>the start of a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face-to-face training workshop.</a:t>
            </a:r>
            <a:r>
              <a:rPr lang="en-US" sz="1800" spc="-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The pre-test should cover all sections of the BD training. Have participants quietly and independently answer the</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question</a:t>
            </a:r>
            <a:r>
              <a:rPr lang="en-US" sz="1800" spc="-3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for</a:t>
            </a:r>
            <a:r>
              <a:rPr lang="en-US" sz="1800" spc="-2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approximately</a:t>
            </a:r>
            <a:r>
              <a:rPr lang="en-US" sz="1800" spc="-3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10</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minutes;</a:t>
            </a:r>
            <a:r>
              <a:rPr lang="en-US" sz="1800" spc="-2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be</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sure</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each</a:t>
            </a:r>
            <a:r>
              <a:rPr lang="en-US" sz="1800" spc="-2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participant</a:t>
            </a:r>
            <a:r>
              <a:rPr lang="en-US" sz="1800" spc="-2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specifies</a:t>
            </a:r>
            <a:r>
              <a:rPr lang="en-US" sz="1800" spc="-2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their</a:t>
            </a:r>
            <a:r>
              <a:rPr lang="en-US" sz="1800" spc="-2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name,</a:t>
            </a:r>
            <a:r>
              <a:rPr lang="en-US" sz="1800" spc="-15">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organization,</a:t>
            </a:r>
            <a:r>
              <a:rPr lang="en-US" sz="1800" spc="-2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a:solidFill>
                  <a:srgbClr val="000000"/>
                </a:solidFill>
                <a:effectLst/>
                <a:latin typeface="Garamond" panose="02020404030301010803" pitchFamily="18" charset="0"/>
                <a:ea typeface="Garamond" panose="02020404030301010803" pitchFamily="18" charset="0"/>
                <a:cs typeface="Garamond" panose="02020404030301010803" pitchFamily="18" charset="0"/>
              </a:rPr>
              <a:t>and country on the test.</a:t>
            </a:r>
            <a:endParaRPr lang="en-US" sz="1800">
              <a:effectLst/>
              <a:latin typeface="Garamond" panose="02020404030301010803" pitchFamily="18" charset="0"/>
              <a:ea typeface="Garamond" panose="02020404030301010803" pitchFamily="18" charset="0"/>
              <a:cs typeface="Garamond" panose="02020404030301010803" pitchFamily="18" charset="0"/>
            </a:endParaRPr>
          </a:p>
          <a:p>
            <a:pPr marL="158750" marR="0" lvl="0" indent="0" algn="l" rtl="0">
              <a:lnSpc>
                <a:spcPct val="100000"/>
              </a:lnSpc>
              <a:spcBef>
                <a:spcPts val="0"/>
              </a:spcBef>
              <a:spcAft>
                <a:spcPts val="0"/>
              </a:spcAft>
              <a:buClr>
                <a:srgbClr val="000000"/>
              </a:buClr>
              <a:buSzPts val="1100"/>
              <a:buFont typeface="Arial"/>
              <a:buNone/>
            </a:pPr>
            <a:endParaRPr i="0">
              <a:solidFill>
                <a:schemeClr val="dk1"/>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5.1.1/#25</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Use this slide</a:t>
            </a:r>
            <a:r>
              <a:rPr lang="en-US" sz="1800" b="1" spc="0"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as a reminder to participants that USAID wants to see </a:t>
            </a:r>
            <a:r>
              <a:rPr lang="en-US" sz="1800" b="1" spc="0" dirty="0">
                <a:effectLst/>
                <a:latin typeface="Garamond" panose="02020404030301010803" pitchFamily="18" charset="0"/>
                <a:ea typeface="Garamond" panose="02020404030301010803" pitchFamily="18" charset="0"/>
                <a:cs typeface="Garamond" panose="02020404030301010803" pitchFamily="18" charset="0"/>
              </a:rPr>
              <a:t>evidence-based solutions </a:t>
            </a:r>
            <a:r>
              <a:rPr lang="en-US" sz="1800" spc="0" dirty="0">
                <a:effectLst/>
                <a:latin typeface="Garamond" panose="02020404030301010803" pitchFamily="18" charset="0"/>
                <a:ea typeface="Garamond" panose="02020404030301010803" pitchFamily="18" charset="0"/>
                <a:cs typeface="Garamond" panose="02020404030301010803" pitchFamily="18" charset="0"/>
              </a:rPr>
              <a:t>in the technical approaches.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000" dirty="0"/>
          </a:p>
        </p:txBody>
      </p:sp>
      <p:sp>
        <p:nvSpPr>
          <p:cNvPr id="4" name="Slide Number Placeholder 3"/>
          <p:cNvSpPr>
            <a:spLocks noGrp="1"/>
          </p:cNvSpPr>
          <p:nvPr>
            <p:ph type="sldNum" sz="quarter" idx="5"/>
          </p:nvPr>
        </p:nvSpPr>
        <p:spPr/>
        <p:txBody>
          <a:bodyPr/>
          <a:lstStyle/>
          <a:p>
            <a:fld id="{4EFC88D1-AF26-44F6-90A4-773E30F5AD0D}" type="slidenum">
              <a:rPr lang="en-US" smtClean="0"/>
              <a:t>90</a:t>
            </a:fld>
            <a:endParaRPr lang="en-US"/>
          </a:p>
        </p:txBody>
      </p:sp>
    </p:spTree>
    <p:extLst>
      <p:ext uri="{BB962C8B-B14F-4D97-AF65-F5344CB8AC3E}">
        <p14:creationId xmlns:p14="http://schemas.microsoft.com/office/powerpoint/2010/main" val="38618944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5.1.1/#26</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This slide summarizes the different USAID sites that organizations can go to find data</a:t>
            </a:r>
            <a:r>
              <a:rPr lang="en-US" sz="1800" spc="-7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and</a:t>
            </a:r>
            <a:r>
              <a:rPr lang="en-US" sz="1800" spc="-6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information</a:t>
            </a:r>
            <a:r>
              <a:rPr lang="en-US" sz="1800" spc="-5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and</a:t>
            </a:r>
            <a:r>
              <a:rPr lang="en-US" sz="1800" spc="-6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reminds</a:t>
            </a:r>
            <a:r>
              <a:rPr lang="en-US" sz="1800" spc="-6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participants</a:t>
            </a:r>
            <a:r>
              <a:rPr lang="en-US" sz="1800" spc="-6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that</a:t>
            </a:r>
            <a:r>
              <a:rPr lang="en-US" sz="1800" spc="-6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all</a:t>
            </a:r>
            <a:r>
              <a:rPr lang="en-US" sz="1800" spc="-6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USAID-funded</a:t>
            </a:r>
            <a:r>
              <a:rPr lang="en-US" sz="1800" spc="-7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project</a:t>
            </a:r>
            <a:r>
              <a:rPr lang="en-US" sz="1800" spc="-7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reports</a:t>
            </a:r>
            <a:r>
              <a:rPr lang="en-US" sz="1800" spc="-6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should</a:t>
            </a:r>
            <a:r>
              <a:rPr lang="en-US" sz="1800" spc="-7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be</a:t>
            </a:r>
            <a:r>
              <a:rPr lang="en-US" sz="1800" spc="-6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publicly available and work with your MEL staff to find those key sources during the proposal development </a:t>
            </a:r>
            <a:r>
              <a:rPr lang="en-US" sz="1800" spc="-1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process.</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91</a:t>
            </a:fld>
            <a:endParaRPr lang="en-US"/>
          </a:p>
        </p:txBody>
      </p:sp>
    </p:spTree>
    <p:extLst>
      <p:ext uri="{BB962C8B-B14F-4D97-AF65-F5344CB8AC3E}">
        <p14:creationId xmlns:p14="http://schemas.microsoft.com/office/powerpoint/2010/main" val="11946585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5.1.1/#27</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This slide provides links to all resources used in previous slides, many of which include </a:t>
            </a:r>
            <a:r>
              <a:rPr lang="en-US" sz="1800"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examples, workbooks, etc. that the participants can use in future processes.</a:t>
            </a:r>
            <a:r>
              <a:rPr lang="en-US" sz="1800" spc="400" dirty="0">
                <a:solidFill>
                  <a:srgbClr val="000000"/>
                </a:solidFill>
                <a:effectLst/>
                <a:highlight>
                  <a:srgbClr val="FFFF00"/>
                </a:highlight>
                <a:latin typeface="Garamond" panose="02020404030301010803" pitchFamily="18" charset="0"/>
                <a:ea typeface="Garamond" panose="02020404030301010803" pitchFamily="18" charset="0"/>
                <a:cs typeface="Garamond" panose="02020404030301010803" pitchFamily="18" charset="0"/>
              </a:rPr>
              <a:t> </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92</a:t>
            </a:fld>
            <a:endParaRPr lang="en-US"/>
          </a:p>
        </p:txBody>
      </p:sp>
    </p:spTree>
    <p:extLst>
      <p:ext uri="{BB962C8B-B14F-4D97-AF65-F5344CB8AC3E}">
        <p14:creationId xmlns:p14="http://schemas.microsoft.com/office/powerpoint/2010/main" val="24557443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5.1.1/#28</a:t>
            </a:r>
          </a:p>
          <a:p>
            <a:pPr marL="342900" marR="910590" lvl="0" indent="-342900" algn="just" rtl="0">
              <a:spcBef>
                <a:spcPts val="595"/>
              </a:spcBef>
              <a:spcAft>
                <a:spcPts val="0"/>
              </a:spcAft>
              <a:buSzPts val="1000"/>
              <a:tabLst>
                <a:tab pos="863600" algn="l"/>
              </a:tabLst>
            </a:pPr>
            <a:r>
              <a:rPr lang="en-US" sz="1800" spc="0" dirty="0">
                <a:effectLst/>
                <a:latin typeface="Garamond" panose="02020404030301010803" pitchFamily="18" charset="0"/>
                <a:ea typeface="Garamond" panose="02020404030301010803" pitchFamily="18" charset="0"/>
                <a:cs typeface="Garamond" panose="02020404030301010803" pitchFamily="18" charset="0"/>
              </a:rPr>
              <a:t>You’ve just gone through a lot of information, pause here to allow the participants to</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ask</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questions,</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and</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share</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tips</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and</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lessons</a:t>
            </a:r>
            <a:r>
              <a:rPr lang="en-US" sz="1800" spc="-3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learned</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about</a:t>
            </a:r>
            <a:r>
              <a:rPr lang="en-US" sz="1800" spc="-5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project</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design</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(do’s,</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don’ts,</a:t>
            </a:r>
            <a:r>
              <a:rPr lang="en-US" sz="1800" spc="-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feedback</a:t>
            </a:r>
            <a:r>
              <a:rPr lang="en-US" sz="1800" spc="-4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they’ve </a:t>
            </a:r>
            <a:r>
              <a:rPr lang="en-US" sz="1800" dirty="0">
                <a:effectLst/>
                <a:latin typeface="Garamond" panose="02020404030301010803" pitchFamily="18" charset="0"/>
                <a:ea typeface="Garamond" panose="02020404030301010803" pitchFamily="18" charset="0"/>
                <a:cs typeface="Garamond" panose="02020404030301010803" pitchFamily="18" charset="0"/>
              </a:rPr>
              <a:t>gotten from the donor, etc.). Once you’ve taken time to wrap up this part of the process, ask the participants if they are done. The answer is NO! They have only laid the foundation and now is the time to build the rest of the technical proposal pieces.</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93</a:t>
            </a:fld>
            <a:endParaRPr lang="en-US"/>
          </a:p>
        </p:txBody>
      </p:sp>
    </p:spTree>
    <p:extLst>
      <p:ext uri="{BB962C8B-B14F-4D97-AF65-F5344CB8AC3E}">
        <p14:creationId xmlns:p14="http://schemas.microsoft.com/office/powerpoint/2010/main" val="31738504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5.1.1/#29</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This is usually the 2nd</a:t>
            </a:r>
            <a:r>
              <a:rPr lang="en-US" sz="1800" spc="14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most important section of the</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proposal</a:t>
            </a:r>
            <a:r>
              <a:rPr lang="en-US" sz="1800" spc="-6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in</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terms</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of</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evaluation</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points.</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Take</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6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participants</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through this slide to</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provide them with an overview of what is usually included in the management and staffing plan required by USAID. And reiterate</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that the</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contents of this section are based</a:t>
            </a:r>
            <a:r>
              <a:rPr lang="en-US" sz="1800" spc="-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on the technical approach/activities. This</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is</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6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section</a:t>
            </a:r>
            <a:r>
              <a:rPr lang="en-US" sz="1800" spc="-6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that</a:t>
            </a:r>
            <a:r>
              <a:rPr lang="en-US" sz="1800" spc="-7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shows</a:t>
            </a:r>
            <a:r>
              <a:rPr lang="en-US" sz="1800" spc="-5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USAID</a:t>
            </a:r>
            <a:r>
              <a:rPr lang="en-US" sz="1800" spc="-6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how</a:t>
            </a:r>
            <a:r>
              <a:rPr lang="en-US" sz="1800" spc="-6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you’re</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going</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to</a:t>
            </a:r>
            <a:r>
              <a:rPr lang="en-US" sz="1800" spc="-6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operationalize</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the</a:t>
            </a:r>
            <a:r>
              <a:rPr lang="en-US" sz="1800" spc="-6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activities</a:t>
            </a:r>
            <a:r>
              <a:rPr lang="en-US" sz="1800" spc="-6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in</a:t>
            </a:r>
            <a:r>
              <a:rPr lang="en-US" sz="1800" spc="-60"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your</a:t>
            </a:r>
            <a:r>
              <a:rPr lang="en-US" sz="1800" spc="-55" dirty="0">
                <a:effectLst/>
                <a:latin typeface="Garamond" panose="02020404030301010803" pitchFamily="18" charset="0"/>
                <a:ea typeface="Garamond" panose="02020404030301010803" pitchFamily="18" charset="0"/>
                <a:cs typeface="Garamond" panose="02020404030301010803" pitchFamily="18" charset="0"/>
              </a:rPr>
              <a:t> </a:t>
            </a:r>
            <a:r>
              <a:rPr lang="en-US" sz="1800" spc="0" dirty="0">
                <a:effectLst/>
                <a:latin typeface="Garamond" panose="02020404030301010803" pitchFamily="18" charset="0"/>
                <a:ea typeface="Garamond" panose="02020404030301010803" pitchFamily="18" charset="0"/>
                <a:cs typeface="Garamond" panose="02020404030301010803" pitchFamily="18" charset="0"/>
              </a:rPr>
              <a:t>technical </a:t>
            </a:r>
            <a:r>
              <a:rPr lang="en-US" sz="1800" spc="-10" dirty="0">
                <a:effectLst/>
                <a:latin typeface="Garamond" panose="02020404030301010803" pitchFamily="18" charset="0"/>
                <a:ea typeface="Garamond" panose="02020404030301010803" pitchFamily="18" charset="0"/>
                <a:cs typeface="Garamond" panose="02020404030301010803" pitchFamily="18" charset="0"/>
              </a:rPr>
              <a:t>approach.</a:t>
            </a:r>
            <a:endParaRPr lang="en-US" sz="1800" spc="0" dirty="0">
              <a:effectLst/>
              <a:latin typeface="Garamond" panose="02020404030301010803" pitchFamily="18" charset="0"/>
              <a:ea typeface="Garamond" panose="02020404030301010803" pitchFamily="18" charset="0"/>
              <a:cs typeface="Garamond" panose="02020404030301010803"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94</a:t>
            </a:fld>
            <a:endParaRPr lang="en-US"/>
          </a:p>
        </p:txBody>
      </p:sp>
    </p:spTree>
    <p:extLst>
      <p:ext uri="{BB962C8B-B14F-4D97-AF65-F5344CB8AC3E}">
        <p14:creationId xmlns:p14="http://schemas.microsoft.com/office/powerpoint/2010/main" val="35567409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5.1.1/#30</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The </a:t>
            </a:r>
            <a:r>
              <a:rPr lang="en-US" sz="1800" b="1"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organizational chart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is also a very important element of this section, as it is a visual representation</a:t>
            </a:r>
            <a:r>
              <a:rPr lang="en-US" sz="1800" spc="-5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of</a:t>
            </a:r>
            <a:r>
              <a:rPr lang="en-US" sz="1800" spc="-5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your</a:t>
            </a:r>
            <a:r>
              <a:rPr lang="en-US" sz="1800" spc="-6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staff,</a:t>
            </a:r>
            <a:r>
              <a:rPr lang="en-US" sz="1800" spc="-6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reporting</a:t>
            </a:r>
            <a:r>
              <a:rPr lang="en-US" sz="1800" spc="-4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lines,</a:t>
            </a:r>
            <a:r>
              <a:rPr lang="en-US" sz="1800" spc="-4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and</a:t>
            </a:r>
            <a:r>
              <a:rPr lang="en-US" sz="1800" spc="-5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how</a:t>
            </a:r>
            <a:r>
              <a:rPr lang="en-US" sz="1800" spc="-5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you’ll</a:t>
            </a:r>
            <a:r>
              <a:rPr lang="en-US" sz="1800" spc="-4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work</a:t>
            </a:r>
            <a:r>
              <a:rPr lang="en-US" sz="1800" spc="-5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with</a:t>
            </a:r>
            <a:r>
              <a:rPr lang="en-US" sz="1800" spc="-5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partners.</a:t>
            </a:r>
            <a:r>
              <a:rPr lang="en-US" sz="1800" spc="-4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0" spc="-4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This slide</a:t>
            </a:r>
            <a:r>
              <a:rPr lang="en-US" sz="1800" b="1" spc="0"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includes</a:t>
            </a:r>
            <a:r>
              <a:rPr lang="en-US" sz="1800" spc="-1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best</a:t>
            </a:r>
            <a:r>
              <a:rPr lang="en-US" sz="1800" spc="-1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practices</a:t>
            </a:r>
            <a:r>
              <a:rPr lang="en-US" sz="1800" spc="-1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in</a:t>
            </a:r>
            <a:r>
              <a:rPr lang="en-US" sz="1800" spc="-2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putting</a:t>
            </a:r>
            <a:r>
              <a:rPr lang="en-US" sz="1800" spc="-2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together</a:t>
            </a:r>
            <a:r>
              <a:rPr lang="en-US" sz="1800" spc="-1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an</a:t>
            </a:r>
            <a:r>
              <a:rPr lang="en-US" sz="1800" spc="-2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org</a:t>
            </a:r>
            <a:r>
              <a:rPr lang="en-US" sz="1800" spc="-1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chart,</a:t>
            </a:r>
            <a:r>
              <a:rPr lang="en-US" sz="1800" spc="-2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including</a:t>
            </a:r>
            <a:r>
              <a:rPr lang="en-US" sz="1800" spc="-2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putting</a:t>
            </a:r>
            <a:r>
              <a:rPr lang="en-US" sz="1800" spc="-2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it</a:t>
            </a:r>
            <a:r>
              <a:rPr lang="en-US" sz="1800" spc="-1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together</a:t>
            </a:r>
            <a:r>
              <a:rPr lang="en-US" sz="1800" spc="-1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early</a:t>
            </a:r>
            <a:r>
              <a:rPr lang="en-US" sz="1800" spc="-2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and</a:t>
            </a:r>
            <a:r>
              <a:rPr lang="en-US" sz="1800" spc="-15"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r>
              <a:rPr lang="en-US" sz="1800" spc="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cost out the positions to ensure it fits the budget ceiling provided by USAID.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dirty="0"/>
              <a:t>A potential activity for this section could be to break participants into pairs or groups and given the good and bad examples of org charts, have them discuss and report what makes a good or bad org chart and what to watch out for when creating them. </a:t>
            </a:r>
          </a:p>
        </p:txBody>
      </p:sp>
      <p:sp>
        <p:nvSpPr>
          <p:cNvPr id="4" name="Slide Number Placeholder 3"/>
          <p:cNvSpPr>
            <a:spLocks noGrp="1"/>
          </p:cNvSpPr>
          <p:nvPr>
            <p:ph type="sldNum" sz="quarter" idx="10"/>
          </p:nvPr>
        </p:nvSpPr>
        <p:spPr/>
        <p:txBody>
          <a:bodyPr/>
          <a:lstStyle/>
          <a:p>
            <a:fld id="{FB924C8B-3F6F-41F9-AD20-81376E2FC5A8}" type="slidenum">
              <a:rPr lang="en-US" smtClean="0"/>
              <a:t>95</a:t>
            </a:fld>
            <a:endParaRPr lang="en-US"/>
          </a:p>
        </p:txBody>
      </p:sp>
    </p:spTree>
    <p:extLst>
      <p:ext uri="{BB962C8B-B14F-4D97-AF65-F5344CB8AC3E}">
        <p14:creationId xmlns:p14="http://schemas.microsoft.com/office/powerpoint/2010/main" val="7368547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5.1.1/#31</a:t>
            </a:r>
          </a:p>
          <a:p>
            <a:pPr marL="158750" indent="0" algn="l">
              <a:buNone/>
            </a:pPr>
            <a:r>
              <a:rPr lang="en-US" b="0" i="0" dirty="0">
                <a:solidFill>
                  <a:srgbClr val="444444"/>
                </a:solidFill>
                <a:effectLst/>
                <a:latin typeface="IBM Plex Sans" panose="020B0503050203000203" pitchFamily="34" charset="0"/>
              </a:rPr>
              <a:t>Whether you are using org chart software such as </a:t>
            </a:r>
            <a:r>
              <a:rPr lang="en-US" b="0" i="0" dirty="0" err="1">
                <a:solidFill>
                  <a:srgbClr val="444444"/>
                </a:solidFill>
                <a:effectLst/>
                <a:latin typeface="IBM Plex Sans" panose="020B0503050203000203" pitchFamily="34" charset="0"/>
              </a:rPr>
              <a:t>SmartDraw</a:t>
            </a:r>
            <a:r>
              <a:rPr lang="en-US" b="0" i="0" dirty="0">
                <a:solidFill>
                  <a:srgbClr val="444444"/>
                </a:solidFill>
                <a:effectLst/>
                <a:latin typeface="IBM Plex Sans" panose="020B0503050203000203" pitchFamily="34" charset="0"/>
              </a:rPr>
              <a:t> or some other tool, here are 10 tips to help you build the perfect diagram for your needs.</a:t>
            </a:r>
          </a:p>
          <a:p>
            <a:pPr marL="158750" indent="0" algn="l">
              <a:buNone/>
            </a:pPr>
            <a:r>
              <a:rPr lang="en-US" b="1" i="0" dirty="0">
                <a:solidFill>
                  <a:srgbClr val="444444"/>
                </a:solidFill>
                <a:effectLst/>
                <a:latin typeface="IBM Plex Sans" panose="020B0503050203000203" pitchFamily="34" charset="0"/>
              </a:rPr>
              <a:t>1. Format the chart to fit on a single page</a:t>
            </a:r>
          </a:p>
          <a:p>
            <a:pPr algn="l"/>
            <a:r>
              <a:rPr lang="en-US" b="0" i="0" dirty="0">
                <a:solidFill>
                  <a:srgbClr val="444444"/>
                </a:solidFill>
                <a:effectLst/>
                <a:latin typeface="IBM Plex Sans" panose="020B0503050203000203" pitchFamily="34" charset="0"/>
              </a:rPr>
              <a:t>Use a combination of a horizontal arrangement of boxes at the top of the chart, and vertical below to fit as many boxes on a single page as possible.</a:t>
            </a:r>
          </a:p>
          <a:p>
            <a:pPr algn="l"/>
            <a:r>
              <a:rPr lang="en-US" b="0" i="0" dirty="0">
                <a:solidFill>
                  <a:srgbClr val="444444"/>
                </a:solidFill>
                <a:effectLst/>
                <a:latin typeface="IBM Plex Sans" panose="020B0503050203000203" pitchFamily="34" charset="0"/>
              </a:rPr>
              <a:t>A combination of horizontal and vertical arrangement of boxes fits more boxes on a page.</a:t>
            </a:r>
          </a:p>
          <a:p>
            <a:pPr algn="l"/>
            <a:r>
              <a:rPr lang="en-US" b="0" i="0" dirty="0">
                <a:solidFill>
                  <a:srgbClr val="444444"/>
                </a:solidFill>
                <a:effectLst/>
                <a:latin typeface="IBM Plex Sans" panose="020B0503050203000203" pitchFamily="34" charset="0"/>
              </a:rPr>
              <a:t>Using only horizontal arrangements of boxes makes the chart wider.</a:t>
            </a:r>
          </a:p>
          <a:p>
            <a:pPr marL="158750" indent="0" algn="l">
              <a:buNone/>
            </a:pPr>
            <a:r>
              <a:rPr lang="en-US" b="1" i="0" dirty="0">
                <a:solidFill>
                  <a:srgbClr val="444444"/>
                </a:solidFill>
                <a:effectLst/>
                <a:latin typeface="IBM Plex Sans" panose="020B0503050203000203" pitchFamily="34" charset="0"/>
              </a:rPr>
              <a:t>2. Group people with the same title into one box</a:t>
            </a:r>
          </a:p>
          <a:p>
            <a:pPr algn="l"/>
            <a:r>
              <a:rPr lang="en-US" b="0" i="0" dirty="0">
                <a:solidFill>
                  <a:srgbClr val="444444"/>
                </a:solidFill>
                <a:effectLst/>
                <a:latin typeface="IBM Plex Sans" panose="020B0503050203000203" pitchFamily="34" charset="0"/>
              </a:rPr>
              <a:t>Putting all of the people with the same title into one box saves a considerable amount of space compared with assigning each person their own box.</a:t>
            </a:r>
          </a:p>
          <a:p>
            <a:pPr marL="158750" indent="0" algn="l">
              <a:buNone/>
            </a:pPr>
            <a:r>
              <a:rPr lang="en-US" b="1" i="0" dirty="0">
                <a:solidFill>
                  <a:srgbClr val="444444"/>
                </a:solidFill>
                <a:effectLst/>
                <a:latin typeface="IBM Plex Sans" panose="020B0503050203000203" pitchFamily="34" charset="0"/>
              </a:rPr>
              <a:t>3. Make all boxes the same size and space them evenly</a:t>
            </a:r>
          </a:p>
          <a:p>
            <a:pPr algn="l"/>
            <a:r>
              <a:rPr lang="en-US" b="0" i="0" dirty="0">
                <a:solidFill>
                  <a:srgbClr val="444444"/>
                </a:solidFill>
                <a:effectLst/>
                <a:latin typeface="IBM Plex Sans" panose="020B0503050203000203" pitchFamily="34" charset="0"/>
              </a:rPr>
              <a:t>Charts look much better if all of the boxes are the same size (except for multi-person boxes) and the spaces between boxes are the same.</a:t>
            </a:r>
          </a:p>
          <a:p>
            <a:pPr algn="l"/>
            <a:r>
              <a:rPr lang="en-US" b="0" i="0" dirty="0">
                <a:solidFill>
                  <a:srgbClr val="444444"/>
                </a:solidFill>
                <a:effectLst/>
                <a:latin typeface="IBM Plex Sans" panose="020B0503050203000203" pitchFamily="34" charset="0"/>
              </a:rPr>
              <a:t>Choose organizational chart software that does this automatically.</a:t>
            </a:r>
          </a:p>
          <a:p>
            <a:pPr marL="158750" indent="0" algn="l">
              <a:buNone/>
            </a:pPr>
            <a:r>
              <a:rPr lang="en-US" b="1" i="0" dirty="0">
                <a:solidFill>
                  <a:srgbClr val="444444"/>
                </a:solidFill>
                <a:effectLst/>
                <a:latin typeface="IBM Plex Sans" panose="020B0503050203000203" pitchFamily="34" charset="0"/>
              </a:rPr>
              <a:t>4. Show assistants with a side bar below the manager</a:t>
            </a:r>
          </a:p>
          <a:p>
            <a:pPr algn="l"/>
            <a:r>
              <a:rPr lang="en-US" b="0" i="0" dirty="0">
                <a:solidFill>
                  <a:srgbClr val="444444"/>
                </a:solidFill>
                <a:effectLst/>
                <a:latin typeface="IBM Plex Sans" panose="020B0503050203000203" pitchFamily="34" charset="0"/>
              </a:rPr>
              <a:t>Assistants should be shown with a box that comes off the line that connects the manager to his or her subordinates. This distinguishes the role of the assistant from other people that report to the manager.</a:t>
            </a:r>
          </a:p>
          <a:p>
            <a:pPr marL="158750" indent="0" algn="l">
              <a:buNone/>
            </a:pPr>
            <a:r>
              <a:rPr lang="en-US" b="1" i="0" dirty="0">
                <a:solidFill>
                  <a:srgbClr val="444444"/>
                </a:solidFill>
                <a:effectLst/>
                <a:latin typeface="IBM Plex Sans" panose="020B0503050203000203" pitchFamily="34" charset="0"/>
              </a:rPr>
              <a:t>5. Put the title of the position first, then the name of the person occupying it</a:t>
            </a:r>
          </a:p>
          <a:p>
            <a:pPr algn="l"/>
            <a:r>
              <a:rPr lang="en-US" b="0" i="0" dirty="0">
                <a:solidFill>
                  <a:srgbClr val="444444"/>
                </a:solidFill>
                <a:effectLst/>
                <a:latin typeface="IBM Plex Sans" panose="020B0503050203000203" pitchFamily="34" charset="0"/>
              </a:rPr>
              <a:t>The title of the position (the job title) should be shown above the name of the person occupying it because positions define the organizational structure, not the people who currently occupy them. You can change people's position without changing the structural arrangement of the chart.</a:t>
            </a:r>
          </a:p>
          <a:p>
            <a:pPr marL="158750" indent="0" algn="l">
              <a:buNone/>
            </a:pPr>
            <a:r>
              <a:rPr lang="en-US" b="1" i="0" dirty="0">
                <a:solidFill>
                  <a:srgbClr val="444444"/>
                </a:solidFill>
                <a:effectLst/>
                <a:latin typeface="IBM Plex Sans" panose="020B0503050203000203" pitchFamily="34" charset="0"/>
              </a:rPr>
              <a:t>6. Show managers with two titles as two different boxes in the chart</a:t>
            </a:r>
          </a:p>
          <a:p>
            <a:pPr algn="l"/>
            <a:r>
              <a:rPr lang="en-US" b="0" i="0" dirty="0">
                <a:solidFill>
                  <a:srgbClr val="444444"/>
                </a:solidFill>
                <a:effectLst/>
                <a:latin typeface="IBM Plex Sans" panose="020B0503050203000203" pitchFamily="34" charset="0"/>
              </a:rPr>
              <a:t>Particularly in smaller companies, one person may manage multiple parts of the organization. For example in this technology company, the CEO, Paul Smith, also acts as the VP of Engineering. Both the management team and the programmers report to him. The best way to show this is to include both positions in the chart and show Paul as occupying both of them. Remember, the organizational structure is based on positions; not the people that occupy them.</a:t>
            </a:r>
          </a:p>
          <a:p>
            <a:pPr marL="158750" indent="0" algn="l">
              <a:buNone/>
            </a:pPr>
            <a:r>
              <a:rPr lang="en-US" b="1" i="0" dirty="0">
                <a:solidFill>
                  <a:srgbClr val="444444"/>
                </a:solidFill>
                <a:effectLst/>
                <a:latin typeface="IBM Plex Sans" panose="020B0503050203000203" pitchFamily="34" charset="0"/>
              </a:rPr>
              <a:t>7. Use dotted lines sparingly</a:t>
            </a:r>
          </a:p>
          <a:p>
            <a:pPr algn="l"/>
            <a:r>
              <a:rPr lang="en-US" b="0" i="0" dirty="0">
                <a:solidFill>
                  <a:srgbClr val="444444"/>
                </a:solidFill>
                <a:effectLst/>
                <a:latin typeface="IBM Plex Sans" panose="020B0503050203000203" pitchFamily="34" charset="0"/>
              </a:rPr>
              <a:t>Sometimes it can be helpful to show relationships with a dotted line connecting the boxes of two positions. One common example is an assistant that works for three managers.</a:t>
            </a:r>
          </a:p>
          <a:p>
            <a:pPr marL="158750" indent="0" algn="l">
              <a:buNone/>
            </a:pPr>
            <a:r>
              <a:rPr lang="en-US" b="1" i="0" dirty="0">
                <a:solidFill>
                  <a:srgbClr val="444444"/>
                </a:solidFill>
                <a:effectLst/>
                <a:latin typeface="IBM Plex Sans" panose="020B0503050203000203" pitchFamily="34" charset="0"/>
              </a:rPr>
              <a:t>8. Draw your chart automatically by importing employee data</a:t>
            </a:r>
          </a:p>
          <a:p>
            <a:pPr algn="l"/>
            <a:r>
              <a:rPr lang="en-US" b="0" i="0" dirty="0">
                <a:solidFill>
                  <a:srgbClr val="444444"/>
                </a:solidFill>
                <a:effectLst/>
                <a:latin typeface="IBM Plex Sans" panose="020B0503050203000203" pitchFamily="34" charset="0"/>
              </a:rPr>
              <a:t>The best organizational chart software programs will create your chart automatically. This is accomplished by importing a data file that lists the title of each position, the name of the person assigned to it and the title of their manager in each row. You can create one of these in a spreadsheet program, such as Excel</a:t>
            </a:r>
            <a:r>
              <a:rPr lang="en-US" b="0" i="0" baseline="30000" dirty="0">
                <a:solidFill>
                  <a:srgbClr val="444444"/>
                </a:solidFill>
                <a:effectLst/>
                <a:latin typeface="inherit"/>
              </a:rPr>
              <a:t>®</a:t>
            </a:r>
            <a:r>
              <a:rPr lang="en-US" b="0" i="0" dirty="0">
                <a:solidFill>
                  <a:srgbClr val="444444"/>
                </a:solidFill>
                <a:effectLst/>
                <a:latin typeface="IBM Plex Sans" panose="020B0503050203000203" pitchFamily="34" charset="0"/>
              </a:rPr>
              <a:t>:</a:t>
            </a:r>
          </a:p>
          <a:p>
            <a:pPr algn="l"/>
            <a:r>
              <a:rPr lang="en-US" b="0" i="0" dirty="0">
                <a:solidFill>
                  <a:srgbClr val="444444"/>
                </a:solidFill>
                <a:effectLst/>
                <a:latin typeface="IBM Plex Sans" panose="020B0503050203000203" pitchFamily="34" charset="0"/>
              </a:rPr>
              <a:t>You can use any application, not just Excel, to create a file formatted this way, including PeopleSoft</a:t>
            </a:r>
            <a:r>
              <a:rPr lang="en-US" b="0" i="0" baseline="30000" dirty="0">
                <a:solidFill>
                  <a:srgbClr val="444444"/>
                </a:solidFill>
                <a:effectLst/>
                <a:latin typeface="inherit"/>
              </a:rPr>
              <a:t>®</a:t>
            </a:r>
            <a:r>
              <a:rPr lang="en-US" b="0" i="0" dirty="0">
                <a:solidFill>
                  <a:srgbClr val="444444"/>
                </a:solidFill>
                <a:effectLst/>
                <a:latin typeface="IBM Plex Sans" panose="020B0503050203000203" pitchFamily="34" charset="0"/>
              </a:rPr>
              <a:t> or SAP R/3</a:t>
            </a:r>
            <a:r>
              <a:rPr lang="en-US" b="0" i="0" baseline="30000" dirty="0">
                <a:solidFill>
                  <a:srgbClr val="444444"/>
                </a:solidFill>
                <a:effectLst/>
                <a:latin typeface="inherit"/>
              </a:rPr>
              <a:t>®</a:t>
            </a:r>
            <a:r>
              <a:rPr lang="en-US" b="0" i="0" dirty="0">
                <a:solidFill>
                  <a:srgbClr val="444444"/>
                </a:solidFill>
                <a:effectLst/>
                <a:latin typeface="IBM Plex Sans" panose="020B0503050203000203" pitchFamily="34" charset="0"/>
              </a:rPr>
              <a:t>. </a:t>
            </a:r>
            <a:r>
              <a:rPr lang="en-US" b="0" i="0" u="none" strike="noStrike" dirty="0">
                <a:solidFill>
                  <a:srgbClr val="1F6CF9"/>
                </a:solidFill>
                <a:effectLst/>
                <a:latin typeface="IBM Plex Sans" panose="020B0503050203000203" pitchFamily="34" charset="0"/>
                <a:hlinkClick r:id="rId3"/>
              </a:rPr>
              <a:t>Learn more</a:t>
            </a:r>
            <a:r>
              <a:rPr lang="en-US" b="0" i="0" dirty="0">
                <a:solidFill>
                  <a:srgbClr val="444444"/>
                </a:solidFill>
                <a:effectLst/>
                <a:latin typeface="IBM Plex Sans" panose="020B0503050203000203" pitchFamily="34" charset="0"/>
              </a:rPr>
              <a:t>.</a:t>
            </a:r>
          </a:p>
          <a:p>
            <a:pPr marL="158750" indent="0" algn="l">
              <a:buNone/>
            </a:pPr>
            <a:r>
              <a:rPr lang="en-US" b="1" i="0" dirty="0">
                <a:solidFill>
                  <a:srgbClr val="444444"/>
                </a:solidFill>
                <a:effectLst/>
                <a:latin typeface="IBM Plex Sans" panose="020B0503050203000203" pitchFamily="34" charset="0"/>
              </a:rPr>
              <a:t>9. Hyperlink to more information</a:t>
            </a:r>
          </a:p>
          <a:p>
            <a:pPr algn="l"/>
            <a:r>
              <a:rPr lang="en-US" b="0" i="0" dirty="0">
                <a:solidFill>
                  <a:srgbClr val="444444"/>
                </a:solidFill>
                <a:effectLst/>
                <a:latin typeface="IBM Plex Sans" panose="020B0503050203000203" pitchFamily="34" charset="0"/>
              </a:rPr>
              <a:t>Most people are familiar with printing organizational chart on paper, but distributing them online can be much more useful. Both let you see the structure of an organization and read the names and titles of the people that work in it, but only an online chart lets you interact with it.</a:t>
            </a:r>
          </a:p>
          <a:p>
            <a:pPr marL="158750" indent="0" algn="l">
              <a:buNone/>
            </a:pPr>
            <a:r>
              <a:rPr lang="en-US" b="1" i="0" dirty="0">
                <a:solidFill>
                  <a:srgbClr val="444444"/>
                </a:solidFill>
                <a:effectLst/>
                <a:latin typeface="IBM Plex Sans" panose="020B0503050203000203" pitchFamily="34" charset="0"/>
              </a:rPr>
              <a:t>10. Break up large charts in to multiple smaller linked charts</a:t>
            </a:r>
          </a:p>
          <a:p>
            <a:pPr algn="l"/>
            <a:r>
              <a:rPr lang="en-US" b="0" i="0" dirty="0">
                <a:solidFill>
                  <a:srgbClr val="444444"/>
                </a:solidFill>
                <a:effectLst/>
                <a:latin typeface="IBM Plex Sans" panose="020B0503050203000203" pitchFamily="34" charset="0"/>
              </a:rPr>
              <a:t>In any format, a very large chart is cumbersome to view. An org chart showing every employee of a large company like GE is impossibly too big and complex to be useful. A more manageable approach is to break the organization up into smaller groups, each with a reasonably-sized org chart, and then link them together.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77544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5.1.1/#32</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1" spc="0" dirty="0">
                <a:effectLst/>
                <a:latin typeface="Garamond" panose="02020404030301010803" pitchFamily="18" charset="0"/>
                <a:ea typeface="Garamond" panose="02020404030301010803" pitchFamily="18" charset="0"/>
                <a:cs typeface="Garamond" panose="02020404030301010803" pitchFamily="18" charset="0"/>
              </a:rPr>
              <a:t>Monitoring, Evaluation, and Learning (MEL) Plan </a:t>
            </a:r>
            <a:r>
              <a:rPr lang="en-US" sz="1800" spc="0" dirty="0">
                <a:effectLst/>
                <a:latin typeface="Garamond" panose="02020404030301010803" pitchFamily="18" charset="0"/>
                <a:ea typeface="Garamond" panose="02020404030301010803" pitchFamily="18" charset="0"/>
                <a:cs typeface="Garamond" panose="02020404030301010803" pitchFamily="18" charset="0"/>
              </a:rPr>
              <a:t>is usually evaluated as part of the Technical Approach and should be based on your TOC/logical framework.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b="0" spc="0" dirty="0">
                <a:solidFill>
                  <a:srgbClr val="4471C4"/>
                </a:solidFill>
                <a:effectLst/>
                <a:latin typeface="Garamond" panose="02020404030301010803" pitchFamily="18" charset="0"/>
                <a:ea typeface="Garamond" panose="02020404030301010803" pitchFamily="18" charset="0"/>
                <a:cs typeface="Garamond" panose="02020404030301010803" pitchFamily="18" charset="0"/>
              </a:rPr>
              <a:t>This slide </a:t>
            </a:r>
            <a:r>
              <a:rPr lang="en-US" sz="1800" spc="0" dirty="0">
                <a:effectLst/>
                <a:latin typeface="Garamond" panose="02020404030301010803" pitchFamily="18" charset="0"/>
                <a:ea typeface="Garamond" panose="02020404030301010803" pitchFamily="18" charset="0"/>
                <a:cs typeface="Garamond" panose="02020404030301010803" pitchFamily="18" charset="0"/>
              </a:rPr>
              <a:t>provides an overview of the draft MEL Plan and its requirements.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spc="0" dirty="0">
                <a:effectLst/>
                <a:latin typeface="Garamond" panose="02020404030301010803" pitchFamily="18" charset="0"/>
                <a:ea typeface="Garamond" panose="02020404030301010803" pitchFamily="18" charset="0"/>
                <a:cs typeface="Garamond" panose="02020404030301010803" pitchFamily="18" charset="0"/>
              </a:rPr>
              <a:t>The MEL Plan will track your progress toward achievement of outputs and outcomes that will go on to achieve the goal of the project. This is an important tool for successful project implementation.</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sz="1200" dirty="0"/>
          </a:p>
        </p:txBody>
      </p:sp>
      <p:sp>
        <p:nvSpPr>
          <p:cNvPr id="4" name="Slide Number Placeholder 3"/>
          <p:cNvSpPr>
            <a:spLocks noGrp="1"/>
          </p:cNvSpPr>
          <p:nvPr>
            <p:ph type="sldNum" sz="quarter" idx="10"/>
          </p:nvPr>
        </p:nvSpPr>
        <p:spPr/>
        <p:txBody>
          <a:bodyPr/>
          <a:lstStyle/>
          <a:p>
            <a:fld id="{FB924C8B-3F6F-41F9-AD20-81376E2FC5A8}" type="slidenum">
              <a:rPr lang="en-US" smtClean="0"/>
              <a:t>97</a:t>
            </a:fld>
            <a:endParaRPr lang="en-US"/>
          </a:p>
        </p:txBody>
      </p:sp>
    </p:spTree>
    <p:extLst>
      <p:ext uri="{BB962C8B-B14F-4D97-AF65-F5344CB8AC3E}">
        <p14:creationId xmlns:p14="http://schemas.microsoft.com/office/powerpoint/2010/main" val="999811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5.1.1/#33</a:t>
            </a:r>
          </a:p>
          <a:p>
            <a:endParaRPr lang="en-US" dirty="0"/>
          </a:p>
        </p:txBody>
      </p:sp>
    </p:spTree>
    <p:extLst>
      <p:ext uri="{BB962C8B-B14F-4D97-AF65-F5344CB8AC3E}">
        <p14:creationId xmlns:p14="http://schemas.microsoft.com/office/powerpoint/2010/main" val="9975343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solidFill>
                  <a:srgbClr val="4472C4"/>
                </a:solidFill>
                <a:effectLst/>
                <a:latin typeface="Garamond" panose="02020404030301010803" pitchFamily="18" charset="0"/>
                <a:ea typeface="Times New Roman" panose="02020603050405020304" pitchFamily="18" charset="0"/>
                <a:cs typeface="Times New Roman" panose="02020603050405020304" pitchFamily="18" charset="0"/>
              </a:rPr>
              <a:t>Slide M 5.1.1/#34</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800" dirty="0">
                <a:effectLst/>
                <a:latin typeface="Garamond" panose="02020404030301010803" pitchFamily="18" charset="0"/>
                <a:ea typeface="Garamond" panose="02020404030301010803" pitchFamily="18" charset="0"/>
                <a:cs typeface="Garamond" panose="02020404030301010803" pitchFamily="18" charset="0"/>
              </a:rPr>
              <a:t>Note that these are examples of PEPFAR MER reporting </a:t>
            </a:r>
            <a:r>
              <a:rPr lang="en-US" sz="180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requirements and display a sample indicator frequency table.</a:t>
            </a:r>
            <a:r>
              <a:rPr lang="en-US" sz="1800" spc="400"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 </a:t>
            </a:r>
            <a:endParaRPr lang="en-US" sz="1200" dirty="0"/>
          </a:p>
        </p:txBody>
      </p:sp>
      <p:sp>
        <p:nvSpPr>
          <p:cNvPr id="4" name="Slide Number Placeholder 3"/>
          <p:cNvSpPr>
            <a:spLocks noGrp="1"/>
          </p:cNvSpPr>
          <p:nvPr>
            <p:ph type="sldNum" sz="quarter" idx="5"/>
          </p:nvPr>
        </p:nvSpPr>
        <p:spPr/>
        <p:txBody>
          <a:bodyPr/>
          <a:lstStyle/>
          <a:p>
            <a:fld id="{4EFC88D1-AF26-44F6-90A4-773E30F5AD0D}" type="slidenum">
              <a:rPr lang="en-US" smtClean="0"/>
              <a:t>99</a:t>
            </a:fld>
            <a:endParaRPr lang="en-US"/>
          </a:p>
        </p:txBody>
      </p:sp>
    </p:spTree>
    <p:extLst>
      <p:ext uri="{BB962C8B-B14F-4D97-AF65-F5344CB8AC3E}">
        <p14:creationId xmlns:p14="http://schemas.microsoft.com/office/powerpoint/2010/main" val="3014972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ver - Full Red" preserve="1">
  <p:cSld name="2_Cover - Full Red">
    <p:bg>
      <p:bgPr>
        <a:solidFill>
          <a:srgbClr val="002F6C"/>
        </a:solidFill>
        <a:effectLst/>
      </p:bgPr>
    </p:bg>
    <p:spTree>
      <p:nvGrpSpPr>
        <p:cNvPr id="1" name="Shape 117"/>
        <p:cNvGrpSpPr/>
        <p:nvPr/>
      </p:nvGrpSpPr>
      <p:grpSpPr>
        <a:xfrm>
          <a:off x="0" y="0"/>
          <a:ext cx="0" cy="0"/>
          <a:chOff x="0" y="0"/>
          <a:chExt cx="0" cy="0"/>
        </a:xfrm>
      </p:grpSpPr>
      <p:sp>
        <p:nvSpPr>
          <p:cNvPr id="2" name="Rectangle 1">
            <a:extLst>
              <a:ext uri="{FF2B5EF4-FFF2-40B4-BE49-F238E27FC236}">
                <a16:creationId xmlns:a16="http://schemas.microsoft.com/office/drawing/2014/main" id="{905D518C-408C-C4A8-0467-48901E498F53}"/>
              </a:ext>
            </a:extLst>
          </p:cNvPr>
          <p:cNvSpPr/>
          <p:nvPr userDrawn="1"/>
        </p:nvSpPr>
        <p:spPr>
          <a:xfrm>
            <a:off x="1" y="-29590"/>
            <a:ext cx="9144000" cy="120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3" descr="Logo&#10;&#10;Description automatically generated">
            <a:extLst>
              <a:ext uri="{FF2B5EF4-FFF2-40B4-BE49-F238E27FC236}">
                <a16:creationId xmlns:a16="http://schemas.microsoft.com/office/drawing/2014/main" id="{2F9A2397-897C-9536-2212-20E3C3DF86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89659" y="100944"/>
            <a:ext cx="2967634" cy="1148293"/>
          </a:xfrm>
          <a:prstGeom prst="rect">
            <a:avLst/>
          </a:prstGeom>
        </p:spPr>
      </p:pic>
      <p:pic>
        <p:nvPicPr>
          <p:cNvPr id="4" name="Picture 7" descr="A picture containing logo&#10;&#10;Description automatically generated">
            <a:extLst>
              <a:ext uri="{FF2B5EF4-FFF2-40B4-BE49-F238E27FC236}">
                <a16:creationId xmlns:a16="http://schemas.microsoft.com/office/drawing/2014/main" id="{9EBE6798-84CF-07D7-4C8F-B4D7D5F369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7555" y="58014"/>
            <a:ext cx="1748643" cy="1027466"/>
          </a:xfrm>
          <a:prstGeom prst="rect">
            <a:avLst/>
          </a:prstGeom>
        </p:spPr>
      </p:pic>
      <p:sp>
        <p:nvSpPr>
          <p:cNvPr id="118" name="Google Shape;118;p20"/>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19" name="Google Shape;119;p20"/>
          <p:cNvSpPr txBox="1">
            <a:spLocks noGrp="1"/>
          </p:cNvSpPr>
          <p:nvPr>
            <p:ph type="ctrTitle"/>
          </p:nvPr>
        </p:nvSpPr>
        <p:spPr>
          <a:xfrm>
            <a:off x="685800" y="1589035"/>
            <a:ext cx="3886200" cy="12003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lt1"/>
              </a:buClr>
              <a:buSzPts val="1400"/>
              <a:buNone/>
              <a:defRPr sz="2400" i="0" u="none" strike="noStrike" cap="none">
                <a:solidFill>
                  <a:schemeClr val="lt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20" name="Google Shape;120;p20"/>
          <p:cNvSpPr txBox="1">
            <a:spLocks noGrp="1"/>
          </p:cNvSpPr>
          <p:nvPr>
            <p:ph type="subTitle" idx="1"/>
          </p:nvPr>
        </p:nvSpPr>
        <p:spPr>
          <a:xfrm>
            <a:off x="685800" y="3110247"/>
            <a:ext cx="3429000" cy="1200300"/>
          </a:xfrm>
          <a:prstGeom prst="rect">
            <a:avLst/>
          </a:prstGeom>
          <a:noFill/>
          <a:ln>
            <a:noFill/>
          </a:ln>
        </p:spPr>
        <p:txBody>
          <a:bodyPr spcFirstLastPara="1" wrap="square" lIns="91175" tIns="91175" rIns="91175" bIns="91175" anchor="t" anchorCtr="0">
            <a:noAutofit/>
          </a:bodyPr>
          <a:lstStyle>
            <a:lvl1pPr marL="0" marR="0" lvl="0" indent="0" algn="l" rtl="0">
              <a:spcBef>
                <a:spcPts val="0"/>
              </a:spcBef>
              <a:spcAft>
                <a:spcPts val="0"/>
              </a:spcAft>
              <a:buClr>
                <a:schemeClr val="lt1"/>
              </a:buClr>
              <a:buSzPts val="1600"/>
              <a:buNone/>
              <a:defRPr sz="1600" i="0" u="none" strike="noStrike" cap="none">
                <a:solidFill>
                  <a:schemeClr val="lt1"/>
                </a:solidFill>
              </a:defRPr>
            </a:lvl1pPr>
            <a:lvl2pPr marL="457200" marR="0" lvl="1" indent="0" algn="ctr" rtl="0">
              <a:spcBef>
                <a:spcPts val="800"/>
              </a:spcBef>
              <a:spcAft>
                <a:spcPts val="0"/>
              </a:spcAft>
              <a:buClr>
                <a:srgbClr val="888888"/>
              </a:buClr>
              <a:buSzPts val="1600"/>
              <a:buNone/>
              <a:defRPr sz="1600" i="0" u="none" strike="noStrike" cap="none">
                <a:solidFill>
                  <a:srgbClr val="888888"/>
                </a:solidFill>
              </a:defRPr>
            </a:lvl2pPr>
            <a:lvl3pPr marL="914400" marR="0" lvl="2" indent="0" algn="ctr" rtl="0">
              <a:spcBef>
                <a:spcPts val="800"/>
              </a:spcBef>
              <a:spcAft>
                <a:spcPts val="0"/>
              </a:spcAft>
              <a:buClr>
                <a:srgbClr val="888888"/>
              </a:buClr>
              <a:buSzPts val="1800"/>
              <a:buNone/>
              <a:defRPr sz="1800" i="0" u="none" strike="noStrike" cap="none">
                <a:solidFill>
                  <a:srgbClr val="888888"/>
                </a:solidFill>
              </a:defRPr>
            </a:lvl3pPr>
            <a:lvl4pPr marL="1371600" marR="0" lvl="3" indent="0" algn="ctr" rtl="0">
              <a:spcBef>
                <a:spcPts val="300"/>
              </a:spcBef>
              <a:spcAft>
                <a:spcPts val="0"/>
              </a:spcAft>
              <a:buClr>
                <a:srgbClr val="888888"/>
              </a:buClr>
              <a:buSzPts val="1600"/>
              <a:buNone/>
              <a:defRPr sz="1600" i="0" u="none" strike="noStrike" cap="none">
                <a:solidFill>
                  <a:srgbClr val="888888"/>
                </a:solidFill>
              </a:defRPr>
            </a:lvl4pPr>
            <a:lvl5pPr marL="1816100" marR="0" lvl="4" indent="0" algn="ctr" rtl="0">
              <a:spcBef>
                <a:spcPts val="300"/>
              </a:spcBef>
              <a:spcAft>
                <a:spcPts val="0"/>
              </a:spcAft>
              <a:buClr>
                <a:srgbClr val="888888"/>
              </a:buClr>
              <a:buSzPts val="1400"/>
              <a:buNone/>
              <a:defRPr sz="1400" i="0" u="none" strike="noStrike" cap="none">
                <a:solidFill>
                  <a:srgbClr val="888888"/>
                </a:solidFill>
              </a:defRPr>
            </a:lvl5pPr>
            <a:lvl6pPr marL="2273300" marR="0" lvl="5" indent="0" algn="ctr" rtl="0">
              <a:spcBef>
                <a:spcPts val="400"/>
              </a:spcBef>
              <a:spcAft>
                <a:spcPts val="0"/>
              </a:spcAft>
              <a:buClr>
                <a:srgbClr val="888888"/>
              </a:buClr>
              <a:buSzPts val="2000"/>
              <a:buNone/>
              <a:defRPr sz="2000" i="0" u="none" strike="noStrike" cap="none">
                <a:solidFill>
                  <a:srgbClr val="888888"/>
                </a:solidFill>
              </a:defRPr>
            </a:lvl6pPr>
            <a:lvl7pPr marL="2730500" marR="0" lvl="6" indent="0" algn="ctr" rtl="0">
              <a:spcBef>
                <a:spcPts val="400"/>
              </a:spcBef>
              <a:spcAft>
                <a:spcPts val="0"/>
              </a:spcAft>
              <a:buClr>
                <a:srgbClr val="888888"/>
              </a:buClr>
              <a:buSzPts val="2000"/>
              <a:buNone/>
              <a:defRPr sz="2000" i="0" u="none" strike="noStrike" cap="none">
                <a:solidFill>
                  <a:srgbClr val="888888"/>
                </a:solidFill>
              </a:defRPr>
            </a:lvl7pPr>
            <a:lvl8pPr marL="3187700" marR="0" lvl="7" indent="0" algn="ctr" rtl="0">
              <a:spcBef>
                <a:spcPts val="400"/>
              </a:spcBef>
              <a:spcAft>
                <a:spcPts val="0"/>
              </a:spcAft>
              <a:buClr>
                <a:srgbClr val="888888"/>
              </a:buClr>
              <a:buSzPts val="2000"/>
              <a:buNone/>
              <a:defRPr sz="2000" i="0" u="none" strike="noStrike" cap="none">
                <a:solidFill>
                  <a:srgbClr val="888888"/>
                </a:solidFill>
              </a:defRPr>
            </a:lvl8pPr>
            <a:lvl9pPr marL="3644900" marR="0" lvl="8" indent="0" algn="ctr" rtl="0">
              <a:spcBef>
                <a:spcPts val="400"/>
              </a:spcBef>
              <a:spcAft>
                <a:spcPts val="0"/>
              </a:spcAft>
              <a:buClr>
                <a:srgbClr val="888888"/>
              </a:buClr>
              <a:buSzPts val="2000"/>
              <a:buNone/>
              <a:defRPr sz="2000" i="0" u="none" strike="noStrike" cap="none">
                <a:solidFill>
                  <a:srgbClr val="888888"/>
                </a:solidFill>
              </a:defRPr>
            </a:lvl9pPr>
          </a:lstStyle>
          <a:p>
            <a:endParaRPr/>
          </a:p>
        </p:txBody>
      </p:sp>
      <p:cxnSp>
        <p:nvCxnSpPr>
          <p:cNvPr id="121" name="Google Shape;121;p20"/>
          <p:cNvCxnSpPr/>
          <p:nvPr/>
        </p:nvCxnSpPr>
        <p:spPr>
          <a:xfrm>
            <a:off x="746760" y="2949716"/>
            <a:ext cx="320100" cy="0"/>
          </a:xfrm>
          <a:prstGeom prst="straightConnector1">
            <a:avLst/>
          </a:prstGeom>
          <a:noFill/>
          <a:ln w="1905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511357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Red/Gray 1 Content + Bottom Photo">
  <p:cSld name="1_Red/Gray 1 Content + Bottom Photo">
    <p:bg>
      <p:bgPr>
        <a:solidFill>
          <a:schemeClr val="lt1"/>
        </a:solidFill>
        <a:effectLst/>
      </p:bgPr>
    </p:bg>
    <p:spTree>
      <p:nvGrpSpPr>
        <p:cNvPr id="1" name="Shape 92"/>
        <p:cNvGrpSpPr/>
        <p:nvPr/>
      </p:nvGrpSpPr>
      <p:grpSpPr>
        <a:xfrm>
          <a:off x="0" y="0"/>
          <a:ext cx="0" cy="0"/>
          <a:chOff x="0" y="0"/>
          <a:chExt cx="0" cy="0"/>
        </a:xfrm>
      </p:grpSpPr>
      <p:sp>
        <p:nvSpPr>
          <p:cNvPr id="93" name="Google Shape;93;p16"/>
          <p:cNvSpPr>
            <a:spLocks noGrp="1"/>
          </p:cNvSpPr>
          <p:nvPr>
            <p:ph type="pic" idx="2"/>
          </p:nvPr>
        </p:nvSpPr>
        <p:spPr>
          <a:xfrm>
            <a:off x="152400" y="2571749"/>
            <a:ext cx="8839200" cy="2421300"/>
          </a:xfrm>
          <a:prstGeom prst="rect">
            <a:avLst/>
          </a:prstGeom>
          <a:solidFill>
            <a:srgbClr val="E7E7E5"/>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L="685800" marR="0" lvl="1" indent="-241300" algn="l" rtl="0">
              <a:spcBef>
                <a:spcPts val="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2pPr>
            <a:lvl3pPr marL="914400" marR="0" lvl="2" indent="-241300" algn="l" rtl="0">
              <a:spcBef>
                <a:spcPts val="8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143000" marR="0" lvl="3" indent="-228600" algn="l" rtl="0">
              <a:spcBef>
                <a:spcPts val="3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1244600" marR="0" lvl="4" indent="-228600" algn="l" rtl="0">
              <a:spcBef>
                <a:spcPts val="30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501900" marR="0" lvl="5"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2959100" marR="0" lvl="6"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4163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38735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4" name="Google Shape;94;p16"/>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95" name="Google Shape;95;p16"/>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16"/>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7" name="Google Shape;97;p16"/>
          <p:cNvSpPr txBox="1">
            <a:spLocks noGrp="1"/>
          </p:cNvSpPr>
          <p:nvPr>
            <p:ph type="title"/>
          </p:nvPr>
        </p:nvSpPr>
        <p:spPr>
          <a:xfrm>
            <a:off x="686104" y="364603"/>
            <a:ext cx="7772400" cy="770907"/>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Red/Gray 1 Content + Right Photo">
  <p:cSld name="1_Red/Gray 1 Content + Right Photo">
    <p:bg>
      <p:bgPr>
        <a:solidFill>
          <a:schemeClr val="lt1"/>
        </a:solidFill>
        <a:effectLst/>
      </p:bgPr>
    </p:bg>
    <p:spTree>
      <p:nvGrpSpPr>
        <p:cNvPr id="1" name="Shape 98"/>
        <p:cNvGrpSpPr/>
        <p:nvPr/>
      </p:nvGrpSpPr>
      <p:grpSpPr>
        <a:xfrm>
          <a:off x="0" y="0"/>
          <a:ext cx="0" cy="0"/>
          <a:chOff x="0" y="0"/>
          <a:chExt cx="0" cy="0"/>
        </a:xfrm>
      </p:grpSpPr>
      <p:sp>
        <p:nvSpPr>
          <p:cNvPr id="99" name="Google Shape;99;p17"/>
          <p:cNvSpPr>
            <a:spLocks noGrp="1"/>
          </p:cNvSpPr>
          <p:nvPr>
            <p:ph type="pic" idx="2"/>
          </p:nvPr>
        </p:nvSpPr>
        <p:spPr>
          <a:xfrm>
            <a:off x="4572000" y="152762"/>
            <a:ext cx="4419600" cy="4838100"/>
          </a:xfrm>
          <a:prstGeom prst="rect">
            <a:avLst/>
          </a:prstGeom>
          <a:solidFill>
            <a:srgbClr val="E7E7E5"/>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100" name="Google Shape;100;p1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17"/>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02" name="Google Shape;102;p17"/>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03" name="Google Shape;103;p17"/>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Red/Gray Title Only">
  <p:cSld name="1_Red/Gray Title Only">
    <p:bg>
      <p:bgPr>
        <a:solidFill>
          <a:schemeClr val="lt1"/>
        </a:solidFill>
        <a:effectLst/>
      </p:bgPr>
    </p:bg>
    <p:spTree>
      <p:nvGrpSpPr>
        <p:cNvPr id="1" name="Shape 104"/>
        <p:cNvGrpSpPr/>
        <p:nvPr/>
      </p:nvGrpSpPr>
      <p:grpSpPr>
        <a:xfrm>
          <a:off x="0" y="0"/>
          <a:ext cx="0" cy="0"/>
          <a:chOff x="0" y="0"/>
          <a:chExt cx="0" cy="0"/>
        </a:xfrm>
      </p:grpSpPr>
      <p:sp>
        <p:nvSpPr>
          <p:cNvPr id="105" name="Google Shape;105;p18"/>
          <p:cNvSpPr>
            <a:spLocks noGrp="1"/>
          </p:cNvSpPr>
          <p:nvPr>
            <p:ph type="pic" idx="2"/>
          </p:nvPr>
        </p:nvSpPr>
        <p:spPr>
          <a:xfrm>
            <a:off x="152400" y="152761"/>
            <a:ext cx="4419600" cy="4838100"/>
          </a:xfrm>
          <a:prstGeom prst="rect">
            <a:avLst/>
          </a:prstGeom>
          <a:solidFill>
            <a:srgbClr val="E7E7E5"/>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106" name="Google Shape;106;p18"/>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18"/>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None/>
              <a:defRPr sz="600" i="0" u="none" strike="noStrike" cap="none">
                <a:solidFill>
                  <a:srgbClr val="FFFFFF"/>
                </a:solidFill>
              </a:defRPr>
            </a:lvl1pPr>
            <a:lvl2pPr marL="914400" marR="0" lvl="1" indent="-228600" algn="l" rtl="0">
              <a:spcBef>
                <a:spcPts val="800"/>
              </a:spcBef>
              <a:spcAft>
                <a:spcPts val="0"/>
              </a:spcAft>
              <a:buClr>
                <a:schemeClr val="lt1"/>
              </a:buClr>
              <a:buSzPts val="1600"/>
              <a:buNone/>
              <a:defRPr sz="1800" i="0" u="none" strike="noStrike" cap="none">
                <a:solidFill>
                  <a:schemeClr val="lt1"/>
                </a:solidFill>
              </a:defRPr>
            </a:lvl2pPr>
            <a:lvl3pPr marL="1371600" marR="0" lvl="2" indent="-228600" algn="l" rtl="0">
              <a:spcBef>
                <a:spcPts val="800"/>
              </a:spcBef>
              <a:spcAft>
                <a:spcPts val="0"/>
              </a:spcAft>
              <a:buClr>
                <a:schemeClr val="lt1"/>
              </a:buClr>
              <a:buSzPts val="1800"/>
              <a:buNone/>
              <a:defRPr sz="1600" i="0" u="none" strike="noStrike" cap="none">
                <a:solidFill>
                  <a:schemeClr val="lt1"/>
                </a:solidFill>
              </a:defRPr>
            </a:lvl3pPr>
            <a:lvl4pPr marL="1828800" marR="0" lvl="3" indent="-228600" algn="l" rtl="0">
              <a:spcBef>
                <a:spcPts val="300"/>
              </a:spcBef>
              <a:spcAft>
                <a:spcPts val="0"/>
              </a:spcAft>
              <a:buClr>
                <a:schemeClr val="lt1"/>
              </a:buClr>
              <a:buSzPts val="1600"/>
              <a:buNone/>
              <a:defRPr sz="1400" i="0" u="none" strike="noStrike" cap="none">
                <a:solidFill>
                  <a:schemeClr val="lt1"/>
                </a:solidFill>
              </a:defRPr>
            </a:lvl4pPr>
            <a:lvl5pPr marL="2286000" marR="0" lvl="4" indent="-228600" algn="l" rtl="0">
              <a:spcBef>
                <a:spcPts val="200"/>
              </a:spcBef>
              <a:spcAft>
                <a:spcPts val="0"/>
              </a:spcAft>
              <a:buClr>
                <a:schemeClr val="lt1"/>
              </a:buClr>
              <a:buSzPts val="1400"/>
              <a:buNone/>
              <a:defRPr sz="1200" i="0" u="none" strike="noStrike" cap="none">
                <a:solidFill>
                  <a:schemeClr val="lt1"/>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08" name="Google Shape;108;p18"/>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L="0" marR="0" lvl="0" indent="0" algn="l" rtl="0">
              <a:spcBef>
                <a:spcPts val="0"/>
              </a:spcBef>
              <a:spcAft>
                <a:spcPts val="0"/>
              </a:spcAft>
              <a:buSzPts val="1400"/>
              <a:buNone/>
              <a:defRPr sz="2400" i="0" u="none" strike="noStrike" cap="none"/>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Red/Gray 2 Content">
  <p:cSld name="2_Red/Gray 2 Content">
    <p:bg>
      <p:bgPr>
        <a:solidFill>
          <a:schemeClr val="bg1"/>
        </a:solidFill>
        <a:effectLst/>
      </p:bgPr>
    </p:bg>
    <p:spTree>
      <p:nvGrpSpPr>
        <p:cNvPr id="1" name="Shape 134"/>
        <p:cNvGrpSpPr/>
        <p:nvPr/>
      </p:nvGrpSpPr>
      <p:grpSpPr>
        <a:xfrm>
          <a:off x="0" y="0"/>
          <a:ext cx="0" cy="0"/>
          <a:chOff x="0" y="0"/>
          <a:chExt cx="0" cy="0"/>
        </a:xfrm>
      </p:grpSpPr>
      <p:sp>
        <p:nvSpPr>
          <p:cNvPr id="135" name="Google Shape;135;p23"/>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36" name="Google Shape;136;p23"/>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37" name="Google Shape;137;p23"/>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38" name="Google Shape;138;p23"/>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Red/Gray 3 Content">
  <p:cSld name="2_Red/Gray 3 Content">
    <p:bg>
      <p:bgPr>
        <a:solidFill>
          <a:schemeClr val="bg1"/>
        </a:solidFill>
        <a:effectLst/>
      </p:bgPr>
    </p:bg>
    <p:spTree>
      <p:nvGrpSpPr>
        <p:cNvPr id="1" name="Shape 139"/>
        <p:cNvGrpSpPr/>
        <p:nvPr/>
      </p:nvGrpSpPr>
      <p:grpSpPr>
        <a:xfrm>
          <a:off x="0" y="0"/>
          <a:ext cx="0" cy="0"/>
          <a:chOff x="0" y="0"/>
          <a:chExt cx="0" cy="0"/>
        </a:xfrm>
      </p:grpSpPr>
      <p:sp>
        <p:nvSpPr>
          <p:cNvPr id="140" name="Google Shape;140;p24"/>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41" name="Google Shape;141;p24"/>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42" name="Google Shape;142;p2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24"/>
          <p:cNvSpPr txBox="1">
            <a:spLocks noGrp="1"/>
          </p:cNvSpPr>
          <p:nvPr>
            <p:ph type="body" idx="3"/>
          </p:nvPr>
        </p:nvSpPr>
        <p:spPr>
          <a:xfrm>
            <a:off x="342869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44" name="Google Shape;144;p24"/>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Red/Gray 1 Content + Bottom Photo">
  <p:cSld name="2_Red/Gray 1 Content + Bottom Photo">
    <p:bg>
      <p:bgPr>
        <a:solidFill>
          <a:srgbClr val="E7E7E5"/>
        </a:solidFill>
        <a:effectLst/>
      </p:bgPr>
    </p:bg>
    <p:spTree>
      <p:nvGrpSpPr>
        <p:cNvPr id="1" name="Shape 145"/>
        <p:cNvGrpSpPr/>
        <p:nvPr/>
      </p:nvGrpSpPr>
      <p:grpSpPr>
        <a:xfrm>
          <a:off x="0" y="0"/>
          <a:ext cx="0" cy="0"/>
          <a:chOff x="0" y="0"/>
          <a:chExt cx="0" cy="0"/>
        </a:xfrm>
      </p:grpSpPr>
      <p:sp>
        <p:nvSpPr>
          <p:cNvPr id="146" name="Google Shape;146;p25"/>
          <p:cNvSpPr>
            <a:spLocks noGrp="1"/>
          </p:cNvSpPr>
          <p:nvPr>
            <p:ph type="pic" idx="2"/>
          </p:nvPr>
        </p:nvSpPr>
        <p:spPr>
          <a:xfrm>
            <a:off x="152400" y="2571749"/>
            <a:ext cx="8839200" cy="2421300"/>
          </a:xfrm>
          <a:prstGeom prst="rect">
            <a:avLst/>
          </a:prstGeom>
          <a:solidFill>
            <a:schemeClr val="lt1"/>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L="685800" marR="0" lvl="1" indent="-241300" algn="l" rtl="0">
              <a:spcBef>
                <a:spcPts val="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2pPr>
            <a:lvl3pPr marL="914400" marR="0" lvl="2" indent="-241300" algn="l" rtl="0">
              <a:spcBef>
                <a:spcPts val="8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143000" marR="0" lvl="3" indent="-228600" algn="l" rtl="0">
              <a:spcBef>
                <a:spcPts val="3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1244600" marR="0" lvl="4" indent="-228600" algn="l" rtl="0">
              <a:spcBef>
                <a:spcPts val="30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501900" marR="0" lvl="5"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2959100" marR="0" lvl="6"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4163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38735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47" name="Google Shape;147;p25"/>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48" name="Google Shape;148;p25"/>
          <p:cNvSpPr txBox="1">
            <a:spLocks noGrp="1"/>
          </p:cNvSpPr>
          <p:nvPr>
            <p:ph type="ftr" idx="11"/>
          </p:nvPr>
        </p:nvSpPr>
        <p:spPr>
          <a:xfrm>
            <a:off x="3124200" y="4806072"/>
            <a:ext cx="2895600" cy="184800"/>
          </a:xfrm>
          <a:prstGeom prst="rect">
            <a:avLst/>
          </a:prstGeom>
          <a:noFill/>
          <a:ln>
            <a:noFill/>
          </a:ln>
        </p:spPr>
        <p:txBody>
          <a:bodyPr spcFirstLastPara="1" wrap="square" lIns="91175" tIns="91175" rIns="91175" bIns="91175" anchor="ctr" anchorCtr="0">
            <a:noAutofit/>
          </a:bodyPr>
          <a:lstStyle>
            <a:lvl1pPr marL="0" marR="0" lvl="0" indent="0" algn="ctr" rtl="0">
              <a:spcBef>
                <a:spcPts val="0"/>
              </a:spcBef>
              <a:spcAft>
                <a:spcPts val="0"/>
              </a:spcAft>
              <a:buSzPts val="1400"/>
              <a:buNone/>
              <a:defRPr sz="600" b="0" i="0" u="none" strike="noStrike" cap="none">
                <a:solidFill>
                  <a:srgbClr val="FFFFFF"/>
                </a:solidFill>
                <a:latin typeface="Cabin"/>
                <a:ea typeface="Cabin"/>
                <a:cs typeface="Cabin"/>
                <a:sym typeface="Cabin"/>
              </a:defRPr>
            </a:lvl1pPr>
            <a:lvl2pPr marL="457200" marR="0" lvl="1"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L="914400" marR="0" lvl="2"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L="1371600" marR="0" lvl="3"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L="1816100" marR="0" lvl="4"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L="2273300" marR="0" lvl="5"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L="2730500" marR="0" lvl="6"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L="3187700" marR="0" lvl="7"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L="3644900" marR="0" lvl="8"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49" name="Google Shape;149;p25"/>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50" name="Google Shape;150;p25"/>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51" name="Google Shape;151;p25"/>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Red/Gray 1 Content + Right Photo">
  <p:cSld name="2_Red/Gray 1 Content + Right Photo">
    <p:bg>
      <p:bgPr>
        <a:solidFill>
          <a:srgbClr val="E7E7E5"/>
        </a:solidFill>
        <a:effectLst/>
      </p:bgPr>
    </p:bg>
    <p:spTree>
      <p:nvGrpSpPr>
        <p:cNvPr id="1" name="Shape 152"/>
        <p:cNvGrpSpPr/>
        <p:nvPr/>
      </p:nvGrpSpPr>
      <p:grpSpPr>
        <a:xfrm>
          <a:off x="0" y="0"/>
          <a:ext cx="0" cy="0"/>
          <a:chOff x="0" y="0"/>
          <a:chExt cx="0" cy="0"/>
        </a:xfrm>
      </p:grpSpPr>
      <p:sp>
        <p:nvSpPr>
          <p:cNvPr id="153" name="Google Shape;153;p26"/>
          <p:cNvSpPr>
            <a:spLocks noGrp="1"/>
          </p:cNvSpPr>
          <p:nvPr>
            <p:ph type="pic" idx="2"/>
          </p:nvPr>
        </p:nvSpPr>
        <p:spPr>
          <a:xfrm>
            <a:off x="4572000" y="152762"/>
            <a:ext cx="4419600" cy="4838100"/>
          </a:xfrm>
          <a:prstGeom prst="rect">
            <a:avLst/>
          </a:prstGeom>
          <a:solidFill>
            <a:srgbClr val="FFFFFF"/>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154" name="Google Shape;154;p26"/>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55" name="Google Shape;155;p26"/>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56" name="Google Shape;156;p26"/>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57" name="Google Shape;157;p26"/>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Red/Gray Title Only">
  <p:cSld name="2_Red/Gray Title Only">
    <p:bg>
      <p:bgPr>
        <a:solidFill>
          <a:srgbClr val="E7E7E5"/>
        </a:solidFill>
        <a:effectLst/>
      </p:bgPr>
    </p:bg>
    <p:spTree>
      <p:nvGrpSpPr>
        <p:cNvPr id="1" name="Shape 158"/>
        <p:cNvGrpSpPr/>
        <p:nvPr/>
      </p:nvGrpSpPr>
      <p:grpSpPr>
        <a:xfrm>
          <a:off x="0" y="0"/>
          <a:ext cx="0" cy="0"/>
          <a:chOff x="0" y="0"/>
          <a:chExt cx="0" cy="0"/>
        </a:xfrm>
      </p:grpSpPr>
      <p:sp>
        <p:nvSpPr>
          <p:cNvPr id="159" name="Google Shape;159;p27"/>
          <p:cNvSpPr>
            <a:spLocks noGrp="1"/>
          </p:cNvSpPr>
          <p:nvPr>
            <p:ph type="pic" idx="2"/>
          </p:nvPr>
        </p:nvSpPr>
        <p:spPr>
          <a:xfrm>
            <a:off x="152400" y="152761"/>
            <a:ext cx="4419600" cy="4838100"/>
          </a:xfrm>
          <a:prstGeom prst="rect">
            <a:avLst/>
          </a:prstGeom>
          <a:solidFill>
            <a:schemeClr val="lt1"/>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160" name="Google Shape;160;p2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7"/>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None/>
              <a:defRPr sz="600" i="0" u="none" strike="noStrike" cap="none">
                <a:solidFill>
                  <a:srgbClr val="FFFFFF"/>
                </a:solidFill>
              </a:defRPr>
            </a:lvl1pPr>
            <a:lvl2pPr marL="914400" marR="0" lvl="1" indent="-228600" algn="l" rtl="0">
              <a:spcBef>
                <a:spcPts val="800"/>
              </a:spcBef>
              <a:spcAft>
                <a:spcPts val="0"/>
              </a:spcAft>
              <a:buClr>
                <a:schemeClr val="lt1"/>
              </a:buClr>
              <a:buSzPts val="1600"/>
              <a:buNone/>
              <a:defRPr sz="1800" i="0" u="none" strike="noStrike" cap="none">
                <a:solidFill>
                  <a:schemeClr val="lt1"/>
                </a:solidFill>
              </a:defRPr>
            </a:lvl2pPr>
            <a:lvl3pPr marL="1371600" marR="0" lvl="2" indent="-228600" algn="l" rtl="0">
              <a:spcBef>
                <a:spcPts val="800"/>
              </a:spcBef>
              <a:spcAft>
                <a:spcPts val="0"/>
              </a:spcAft>
              <a:buClr>
                <a:schemeClr val="lt1"/>
              </a:buClr>
              <a:buSzPts val="1800"/>
              <a:buNone/>
              <a:defRPr sz="1600" i="0" u="none" strike="noStrike" cap="none">
                <a:solidFill>
                  <a:schemeClr val="lt1"/>
                </a:solidFill>
              </a:defRPr>
            </a:lvl3pPr>
            <a:lvl4pPr marL="1828800" marR="0" lvl="3" indent="-228600" algn="l" rtl="0">
              <a:spcBef>
                <a:spcPts val="300"/>
              </a:spcBef>
              <a:spcAft>
                <a:spcPts val="0"/>
              </a:spcAft>
              <a:buClr>
                <a:schemeClr val="lt1"/>
              </a:buClr>
              <a:buSzPts val="1600"/>
              <a:buNone/>
              <a:defRPr sz="1400" i="0" u="none" strike="noStrike" cap="none">
                <a:solidFill>
                  <a:schemeClr val="lt1"/>
                </a:solidFill>
              </a:defRPr>
            </a:lvl4pPr>
            <a:lvl5pPr marL="2286000" marR="0" lvl="4" indent="-228600" algn="l" rtl="0">
              <a:spcBef>
                <a:spcPts val="200"/>
              </a:spcBef>
              <a:spcAft>
                <a:spcPts val="0"/>
              </a:spcAft>
              <a:buClr>
                <a:schemeClr val="lt1"/>
              </a:buClr>
              <a:buSzPts val="1400"/>
              <a:buNone/>
              <a:defRPr sz="1200" i="0" u="none" strike="noStrike" cap="none">
                <a:solidFill>
                  <a:schemeClr val="lt1"/>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62" name="Google Shape;162;p27"/>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Red/Gray 2 Content">
  <p:cSld name="3_Red/Gray 2 Content">
    <p:bg>
      <p:bgPr>
        <a:solidFill>
          <a:schemeClr val="lt1"/>
        </a:solidFill>
        <a:effectLst/>
      </p:bgPr>
    </p:bg>
    <p:spTree>
      <p:nvGrpSpPr>
        <p:cNvPr id="1" name="Shape 167"/>
        <p:cNvGrpSpPr/>
        <p:nvPr/>
      </p:nvGrpSpPr>
      <p:grpSpPr>
        <a:xfrm>
          <a:off x="0" y="0"/>
          <a:ext cx="0" cy="0"/>
          <a:chOff x="0" y="0"/>
          <a:chExt cx="0" cy="0"/>
        </a:xfrm>
      </p:grpSpPr>
      <p:sp>
        <p:nvSpPr>
          <p:cNvPr id="168" name="Google Shape;168;p29"/>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69" name="Google Shape;169;p29"/>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0" name="Google Shape;170;p29"/>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29"/>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Red/Gray 3 Content">
  <p:cSld name="3_Red/Gray 3 Content">
    <p:bg>
      <p:bgPr>
        <a:solidFill>
          <a:schemeClr val="lt1"/>
        </a:solidFill>
        <a:effectLst/>
      </p:bgPr>
    </p:bg>
    <p:spTree>
      <p:nvGrpSpPr>
        <p:cNvPr id="1" name="Shape 172"/>
        <p:cNvGrpSpPr/>
        <p:nvPr/>
      </p:nvGrpSpPr>
      <p:grpSpPr>
        <a:xfrm>
          <a:off x="0" y="0"/>
          <a:ext cx="0" cy="0"/>
          <a:chOff x="0" y="0"/>
          <a:chExt cx="0" cy="0"/>
        </a:xfrm>
      </p:grpSpPr>
      <p:sp>
        <p:nvSpPr>
          <p:cNvPr id="173" name="Google Shape;173;p30"/>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4" name="Google Shape;174;p30"/>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5" name="Google Shape;175;p30"/>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76" name="Google Shape;176;p30"/>
          <p:cNvSpPr txBox="1">
            <a:spLocks noGrp="1"/>
          </p:cNvSpPr>
          <p:nvPr>
            <p:ph type="body" idx="3"/>
          </p:nvPr>
        </p:nvSpPr>
        <p:spPr>
          <a:xfrm>
            <a:off x="342869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7" name="Google Shape;177;p30"/>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vider - Full Red" preserve="1">
  <p:cSld name="2_Divider - Full Red">
    <p:bg>
      <p:bgPr>
        <a:solidFill>
          <a:srgbClr val="002F6C"/>
        </a:solidFill>
        <a:effectLst/>
      </p:bgPr>
    </p:bg>
    <p:spTree>
      <p:nvGrpSpPr>
        <p:cNvPr id="1" name="Shape 124"/>
        <p:cNvGrpSpPr/>
        <p:nvPr/>
      </p:nvGrpSpPr>
      <p:grpSpPr>
        <a:xfrm>
          <a:off x="0" y="0"/>
          <a:ext cx="0" cy="0"/>
          <a:chOff x="0" y="0"/>
          <a:chExt cx="0" cy="0"/>
        </a:xfrm>
      </p:grpSpPr>
      <p:sp>
        <p:nvSpPr>
          <p:cNvPr id="2" name="Rectangle 1">
            <a:extLst>
              <a:ext uri="{FF2B5EF4-FFF2-40B4-BE49-F238E27FC236}">
                <a16:creationId xmlns:a16="http://schemas.microsoft.com/office/drawing/2014/main" id="{06B3BF5E-3C69-CDFD-2297-CB0A29E88B4B}"/>
              </a:ext>
            </a:extLst>
          </p:cNvPr>
          <p:cNvSpPr/>
          <p:nvPr userDrawn="1"/>
        </p:nvSpPr>
        <p:spPr>
          <a:xfrm>
            <a:off x="0" y="3980795"/>
            <a:ext cx="9144000" cy="1248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3" descr="Logo&#10;&#10;Description automatically generated">
            <a:extLst>
              <a:ext uri="{FF2B5EF4-FFF2-40B4-BE49-F238E27FC236}">
                <a16:creationId xmlns:a16="http://schemas.microsoft.com/office/drawing/2014/main" id="{27939D22-D225-70BF-A2FF-ED1B882B09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07294" y="3999511"/>
            <a:ext cx="2460196" cy="951946"/>
          </a:xfrm>
          <a:prstGeom prst="rect">
            <a:avLst/>
          </a:prstGeom>
        </p:spPr>
      </p:pic>
      <p:sp>
        <p:nvSpPr>
          <p:cNvPr id="125" name="Google Shape;125;p21"/>
          <p:cNvSpPr txBox="1">
            <a:spLocks noGrp="1"/>
          </p:cNvSpPr>
          <p:nvPr>
            <p:ph type="title"/>
          </p:nvPr>
        </p:nvSpPr>
        <p:spPr>
          <a:xfrm>
            <a:off x="1143000" y="1602784"/>
            <a:ext cx="5486400" cy="458100"/>
          </a:xfrm>
          <a:prstGeom prst="rect">
            <a:avLst/>
          </a:prstGeom>
          <a:noFill/>
          <a:ln>
            <a:noFill/>
          </a:ln>
        </p:spPr>
        <p:txBody>
          <a:bodyPr spcFirstLastPara="1" wrap="square" lIns="91175" tIns="91175" rIns="91175" bIns="91175" anchor="t" anchorCtr="0">
            <a:noAutofit/>
          </a:bodyPr>
          <a:lstStyle>
            <a:lvl1pPr marL="0" marR="0" lvl="0" indent="0" algn="l" rtl="0">
              <a:spcBef>
                <a:spcPts val="0"/>
              </a:spcBef>
              <a:spcAft>
                <a:spcPts val="0"/>
              </a:spcAft>
              <a:buClr>
                <a:srgbClr val="FFFFFF"/>
              </a:buClr>
              <a:buSzPts val="1400"/>
              <a:buNone/>
              <a:defRPr sz="2400" i="0" u="none" strike="noStrike" cap="none">
                <a:solidFill>
                  <a:srgbClr val="FFFFFF"/>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26" name="Google Shape;126;p2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pic>
        <p:nvPicPr>
          <p:cNvPr id="4" name="Picture 7" descr="A picture containing logo&#10;&#10;Description automatically generated">
            <a:extLst>
              <a:ext uri="{FF2B5EF4-FFF2-40B4-BE49-F238E27FC236}">
                <a16:creationId xmlns:a16="http://schemas.microsoft.com/office/drawing/2014/main" id="{46E4A1EA-44A1-A6C0-88B1-7B4BF471AF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4926" y="4000738"/>
            <a:ext cx="1449641" cy="851779"/>
          </a:xfrm>
          <a:prstGeom prst="rect">
            <a:avLst/>
          </a:prstGeom>
        </p:spPr>
      </p:pic>
      <p:pic>
        <p:nvPicPr>
          <p:cNvPr id="5" name="Graphic 4">
            <a:extLst>
              <a:ext uri="{FF2B5EF4-FFF2-40B4-BE49-F238E27FC236}">
                <a16:creationId xmlns:a16="http://schemas.microsoft.com/office/drawing/2014/main" id="{511AC212-CA6C-1535-B498-10488A31EDE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0198"/>
          <a:stretch/>
        </p:blipFill>
        <p:spPr>
          <a:xfrm>
            <a:off x="4862090" y="606810"/>
            <a:ext cx="4250378" cy="597770"/>
          </a:xfrm>
          <a:prstGeom prst="rect">
            <a:avLst/>
          </a:prstGeom>
        </p:spPr>
      </p:pic>
      <p:pic>
        <p:nvPicPr>
          <p:cNvPr id="6" name="Graphic 5">
            <a:extLst>
              <a:ext uri="{FF2B5EF4-FFF2-40B4-BE49-F238E27FC236}">
                <a16:creationId xmlns:a16="http://schemas.microsoft.com/office/drawing/2014/main" id="{54DC561A-7152-1E1D-8B42-E1DFE9EA65F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74938" y="291209"/>
            <a:ext cx="1430864" cy="447452"/>
          </a:xfrm>
          <a:prstGeom prst="rect">
            <a:avLst/>
          </a:prstGeom>
        </p:spPr>
      </p:pic>
    </p:spTree>
    <p:extLst>
      <p:ext uri="{BB962C8B-B14F-4D97-AF65-F5344CB8AC3E}">
        <p14:creationId xmlns:p14="http://schemas.microsoft.com/office/powerpoint/2010/main" val="122229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Red/Gray 1 Content + Bottom Photo">
  <p:cSld name="3_Red/Gray 1 Content + Bottom Photo">
    <p:bg>
      <p:bgPr>
        <a:solidFill>
          <a:schemeClr val="lt1"/>
        </a:solidFill>
        <a:effectLst/>
      </p:bgPr>
    </p:bg>
    <p:spTree>
      <p:nvGrpSpPr>
        <p:cNvPr id="1" name="Shape 178"/>
        <p:cNvGrpSpPr/>
        <p:nvPr/>
      </p:nvGrpSpPr>
      <p:grpSpPr>
        <a:xfrm>
          <a:off x="0" y="0"/>
          <a:ext cx="0" cy="0"/>
          <a:chOff x="0" y="0"/>
          <a:chExt cx="0" cy="0"/>
        </a:xfrm>
      </p:grpSpPr>
      <p:sp>
        <p:nvSpPr>
          <p:cNvPr id="179" name="Google Shape;179;p31"/>
          <p:cNvSpPr>
            <a:spLocks noGrp="1"/>
          </p:cNvSpPr>
          <p:nvPr>
            <p:ph type="pic" idx="2"/>
          </p:nvPr>
        </p:nvSpPr>
        <p:spPr>
          <a:xfrm>
            <a:off x="152400" y="2571749"/>
            <a:ext cx="8839200" cy="2421300"/>
          </a:xfrm>
          <a:prstGeom prst="rect">
            <a:avLst/>
          </a:prstGeom>
          <a:solidFill>
            <a:srgbClr val="E7E7E5"/>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L="685800" marR="0" lvl="1" indent="-241300" algn="l" rtl="0">
              <a:spcBef>
                <a:spcPts val="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2pPr>
            <a:lvl3pPr marL="914400" marR="0" lvl="2" indent="-241300" algn="l" rtl="0">
              <a:spcBef>
                <a:spcPts val="8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143000" marR="0" lvl="3" indent="-228600" algn="l" rtl="0">
              <a:spcBef>
                <a:spcPts val="3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1244600" marR="0" lvl="4" indent="-228600" algn="l" rtl="0">
              <a:spcBef>
                <a:spcPts val="30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501900" marR="0" lvl="5"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2959100" marR="0" lvl="6"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4163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38735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0" name="Google Shape;180;p31"/>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1" name="Google Shape;181;p3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2" name="Google Shape;182;p31"/>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3" name="Google Shape;183;p31"/>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Red/Gray 1 Content + Right Photo">
  <p:cSld name="3_Red/Gray 1 Content + Right Photo">
    <p:bg>
      <p:bgPr>
        <a:solidFill>
          <a:schemeClr val="lt1"/>
        </a:solidFill>
        <a:effectLst/>
      </p:bgPr>
    </p:bg>
    <p:spTree>
      <p:nvGrpSpPr>
        <p:cNvPr id="1" name="Shape 184"/>
        <p:cNvGrpSpPr/>
        <p:nvPr/>
      </p:nvGrpSpPr>
      <p:grpSpPr>
        <a:xfrm>
          <a:off x="0" y="0"/>
          <a:ext cx="0" cy="0"/>
          <a:chOff x="0" y="0"/>
          <a:chExt cx="0" cy="0"/>
        </a:xfrm>
      </p:grpSpPr>
      <p:sp>
        <p:nvSpPr>
          <p:cNvPr id="185" name="Google Shape;185;p32"/>
          <p:cNvSpPr>
            <a:spLocks noGrp="1"/>
          </p:cNvSpPr>
          <p:nvPr>
            <p:ph type="pic" idx="2"/>
          </p:nvPr>
        </p:nvSpPr>
        <p:spPr>
          <a:xfrm>
            <a:off x="4572000" y="152762"/>
            <a:ext cx="4419600" cy="4838100"/>
          </a:xfrm>
          <a:prstGeom prst="rect">
            <a:avLst/>
          </a:prstGeom>
          <a:solidFill>
            <a:srgbClr val="E7E7E5"/>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186" name="Google Shape;186;p3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7" name="Google Shape;187;p32"/>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8" name="Google Shape;188;p32"/>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9" name="Google Shape;189;p32"/>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Red/Gray Title Only">
  <p:cSld name="3_Red/Gray Title Only">
    <p:bg>
      <p:bgPr>
        <a:solidFill>
          <a:schemeClr val="lt1"/>
        </a:solidFill>
        <a:effectLst/>
      </p:bgPr>
    </p:bg>
    <p:spTree>
      <p:nvGrpSpPr>
        <p:cNvPr id="1" name="Shape 190"/>
        <p:cNvGrpSpPr/>
        <p:nvPr/>
      </p:nvGrpSpPr>
      <p:grpSpPr>
        <a:xfrm>
          <a:off x="0" y="0"/>
          <a:ext cx="0" cy="0"/>
          <a:chOff x="0" y="0"/>
          <a:chExt cx="0" cy="0"/>
        </a:xfrm>
      </p:grpSpPr>
      <p:sp>
        <p:nvSpPr>
          <p:cNvPr id="191" name="Google Shape;191;p33"/>
          <p:cNvSpPr>
            <a:spLocks noGrp="1"/>
          </p:cNvSpPr>
          <p:nvPr>
            <p:ph type="pic" idx="2"/>
          </p:nvPr>
        </p:nvSpPr>
        <p:spPr>
          <a:xfrm>
            <a:off x="152400" y="152761"/>
            <a:ext cx="4419600" cy="4838100"/>
          </a:xfrm>
          <a:prstGeom prst="rect">
            <a:avLst/>
          </a:prstGeom>
          <a:solidFill>
            <a:srgbClr val="E7E7E5"/>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192" name="Google Shape;192;p33"/>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3" name="Google Shape;193;p33"/>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None/>
              <a:defRPr sz="600" i="0" u="none" strike="noStrike" cap="none">
                <a:solidFill>
                  <a:srgbClr val="FFFFFF"/>
                </a:solidFill>
              </a:defRPr>
            </a:lvl1pPr>
            <a:lvl2pPr marL="914400" marR="0" lvl="1" indent="-228600" algn="l" rtl="0">
              <a:spcBef>
                <a:spcPts val="800"/>
              </a:spcBef>
              <a:spcAft>
                <a:spcPts val="0"/>
              </a:spcAft>
              <a:buClr>
                <a:schemeClr val="lt1"/>
              </a:buClr>
              <a:buSzPts val="1600"/>
              <a:buNone/>
              <a:defRPr sz="1800" i="0" u="none" strike="noStrike" cap="none">
                <a:solidFill>
                  <a:schemeClr val="lt1"/>
                </a:solidFill>
              </a:defRPr>
            </a:lvl2pPr>
            <a:lvl3pPr marL="1371600" marR="0" lvl="2" indent="-228600" algn="l" rtl="0">
              <a:spcBef>
                <a:spcPts val="800"/>
              </a:spcBef>
              <a:spcAft>
                <a:spcPts val="0"/>
              </a:spcAft>
              <a:buClr>
                <a:schemeClr val="lt1"/>
              </a:buClr>
              <a:buSzPts val="1800"/>
              <a:buNone/>
              <a:defRPr sz="1600" i="0" u="none" strike="noStrike" cap="none">
                <a:solidFill>
                  <a:schemeClr val="lt1"/>
                </a:solidFill>
              </a:defRPr>
            </a:lvl3pPr>
            <a:lvl4pPr marL="1828800" marR="0" lvl="3" indent="-228600" algn="l" rtl="0">
              <a:spcBef>
                <a:spcPts val="300"/>
              </a:spcBef>
              <a:spcAft>
                <a:spcPts val="0"/>
              </a:spcAft>
              <a:buClr>
                <a:schemeClr val="lt1"/>
              </a:buClr>
              <a:buSzPts val="1600"/>
              <a:buNone/>
              <a:defRPr sz="1400" i="0" u="none" strike="noStrike" cap="none">
                <a:solidFill>
                  <a:schemeClr val="lt1"/>
                </a:solidFill>
              </a:defRPr>
            </a:lvl4pPr>
            <a:lvl5pPr marL="2286000" marR="0" lvl="4" indent="-228600" algn="l" rtl="0">
              <a:spcBef>
                <a:spcPts val="200"/>
              </a:spcBef>
              <a:spcAft>
                <a:spcPts val="0"/>
              </a:spcAft>
              <a:buClr>
                <a:schemeClr val="lt1"/>
              </a:buClr>
              <a:buSzPts val="1400"/>
              <a:buNone/>
              <a:defRPr sz="1200" i="0" u="none" strike="noStrike" cap="none">
                <a:solidFill>
                  <a:schemeClr val="lt1"/>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94" name="Google Shape;194;p33"/>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L="0" marR="0" lvl="0" indent="0" algn="l" rtl="0">
              <a:spcBef>
                <a:spcPts val="0"/>
              </a:spcBef>
              <a:spcAft>
                <a:spcPts val="0"/>
              </a:spcAft>
              <a:buClr>
                <a:schemeClr val="dk2"/>
              </a:buClr>
              <a:buSzPts val="1400"/>
              <a:buNone/>
              <a:defRPr sz="2400" i="0" u="none" strike="noStrike" cap="none">
                <a:solidFill>
                  <a:schemeClr val="dk2"/>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8816"/>
            <a:ext cx="8229600" cy="776770"/>
          </a:xfrm>
          <a:prstGeom prst="rect">
            <a:avLst/>
          </a:prstGeo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929FC-FCF9-5B4F-884B-550AE81E3ADF}" type="slidenum">
              <a:rPr lang="en-US" smtClean="0"/>
              <a:t>‹#›</a:t>
            </a:fld>
            <a:endParaRPr lang="en-US"/>
          </a:p>
        </p:txBody>
      </p:sp>
      <p:sp>
        <p:nvSpPr>
          <p:cNvPr id="8" name="Rectangle 7">
            <a:extLst>
              <a:ext uri="{FF2B5EF4-FFF2-40B4-BE49-F238E27FC236}">
                <a16:creationId xmlns:a16="http://schemas.microsoft.com/office/drawing/2014/main" id="{75F3522F-3044-9229-1659-3ECC41DEE3FC}"/>
              </a:ext>
            </a:extLst>
          </p:cNvPr>
          <p:cNvSpPr/>
          <p:nvPr userDrawn="1"/>
        </p:nvSpPr>
        <p:spPr>
          <a:xfrm>
            <a:off x="2383" y="4800600"/>
            <a:ext cx="9141619" cy="3429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23463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ver - Full Blue">
  <p:cSld name="Cover - Full Blue">
    <p:bg>
      <p:bgPr>
        <a:solidFill>
          <a:srgbClr val="002F6C"/>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152400" y="4886920"/>
            <a:ext cx="2133600" cy="146164"/>
          </a:xfrm>
          <a:prstGeom prst="rect">
            <a:avLst/>
          </a:prstGeom>
          <a:noFill/>
          <a:ln>
            <a:noFill/>
          </a:ln>
        </p:spPr>
        <p:txBody>
          <a:bodyPr spcFirstLastPara="1" wrap="square" lIns="68575" tIns="34275" rIns="68575" bIns="34275" anchor="ctr" anchorCtr="0">
            <a:spAutoFit/>
          </a:bodyPr>
          <a:lstStyle>
            <a:lvl1pPr lvl="0" algn="l" rtl="0">
              <a:spcBef>
                <a:spcPts val="0"/>
              </a:spcBef>
              <a:spcAft>
                <a:spcPts val="0"/>
              </a:spcAft>
              <a:buSzPts val="1400"/>
              <a:buNone/>
              <a:defRPr sz="500" b="0" i="0">
                <a:solidFill>
                  <a:srgbClr val="FFFFFF"/>
                </a:solidFill>
                <a:latin typeface="Gill Sans"/>
                <a:ea typeface="Gill Sans"/>
                <a:cs typeface="Gill Sans"/>
                <a:sym typeface="Gill Sans"/>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3124200" y="4886920"/>
            <a:ext cx="2895600" cy="146164"/>
          </a:xfrm>
          <a:prstGeom prst="rect">
            <a:avLst/>
          </a:prstGeom>
          <a:noFill/>
          <a:ln>
            <a:noFill/>
          </a:ln>
        </p:spPr>
        <p:txBody>
          <a:bodyPr spcFirstLastPara="1" wrap="square" lIns="68575" tIns="34275" rIns="68575" bIns="34275" anchor="ctr" anchorCtr="0">
            <a:spAutoFit/>
          </a:bodyPr>
          <a:lstStyle>
            <a:lvl1pPr lvl="0" algn="ctr" rtl="0">
              <a:spcBef>
                <a:spcPts val="0"/>
              </a:spcBef>
              <a:spcAft>
                <a:spcPts val="0"/>
              </a:spcAft>
              <a:buSzPts val="1400"/>
              <a:buNone/>
              <a:defRPr sz="500" b="0" i="0">
                <a:solidFill>
                  <a:srgbClr val="FFFFFF"/>
                </a:solidFill>
                <a:latin typeface="Gill Sans"/>
                <a:ea typeface="Gill Sans"/>
                <a:cs typeface="Gill Sans"/>
                <a:sym typeface="Gill Sans"/>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6858000" y="4890670"/>
            <a:ext cx="2133600" cy="146164"/>
          </a:xfrm>
          <a:prstGeom prst="rect">
            <a:avLst/>
          </a:prstGeom>
          <a:noFill/>
          <a:ln>
            <a:noFill/>
          </a:ln>
        </p:spPr>
        <p:txBody>
          <a:bodyPr spcFirstLastPara="1" wrap="square" lIns="68575" tIns="34275" rIns="68575" bIns="34275" anchor="ctr" anchorCtr="0">
            <a:spAutoFit/>
          </a:bodyPr>
          <a:lstStyle>
            <a:lvl1pPr marL="0" lvl="0" indent="0" algn="r" rtl="0">
              <a:spcBef>
                <a:spcPts val="0"/>
              </a:spcBef>
              <a:buNone/>
              <a:defRPr sz="500" b="0" i="0" u="none" strike="noStrike" cap="none">
                <a:solidFill>
                  <a:srgbClr val="FFFFFF"/>
                </a:solidFill>
                <a:latin typeface="Gill Sans"/>
                <a:ea typeface="Gill Sans"/>
                <a:cs typeface="Gill Sans"/>
                <a:sym typeface="Gill Sans"/>
              </a:defRPr>
            </a:lvl1pPr>
            <a:lvl2pPr marL="0" lvl="1" indent="0" algn="r" rtl="0">
              <a:spcBef>
                <a:spcPts val="0"/>
              </a:spcBef>
              <a:buNone/>
              <a:defRPr sz="500" b="0" i="0" u="none" strike="noStrike" cap="none">
                <a:solidFill>
                  <a:srgbClr val="FFFFFF"/>
                </a:solidFill>
                <a:latin typeface="Gill Sans"/>
                <a:ea typeface="Gill Sans"/>
                <a:cs typeface="Gill Sans"/>
                <a:sym typeface="Gill Sans"/>
              </a:defRPr>
            </a:lvl2pPr>
            <a:lvl3pPr marL="0" lvl="2" indent="0" algn="r" rtl="0">
              <a:spcBef>
                <a:spcPts val="0"/>
              </a:spcBef>
              <a:buNone/>
              <a:defRPr sz="500" b="0" i="0" u="none" strike="noStrike" cap="none">
                <a:solidFill>
                  <a:srgbClr val="FFFFFF"/>
                </a:solidFill>
                <a:latin typeface="Gill Sans"/>
                <a:ea typeface="Gill Sans"/>
                <a:cs typeface="Gill Sans"/>
                <a:sym typeface="Gill Sans"/>
              </a:defRPr>
            </a:lvl3pPr>
            <a:lvl4pPr marL="0" lvl="3" indent="0" algn="r" rtl="0">
              <a:spcBef>
                <a:spcPts val="0"/>
              </a:spcBef>
              <a:buNone/>
              <a:defRPr sz="500" b="0" i="0" u="none" strike="noStrike" cap="none">
                <a:solidFill>
                  <a:srgbClr val="FFFFFF"/>
                </a:solidFill>
                <a:latin typeface="Gill Sans"/>
                <a:ea typeface="Gill Sans"/>
                <a:cs typeface="Gill Sans"/>
                <a:sym typeface="Gill Sans"/>
              </a:defRPr>
            </a:lvl4pPr>
            <a:lvl5pPr marL="0" lvl="4" indent="0" algn="r" rtl="0">
              <a:spcBef>
                <a:spcPts val="0"/>
              </a:spcBef>
              <a:buNone/>
              <a:defRPr sz="500" b="0" i="0" u="none" strike="noStrike" cap="none">
                <a:solidFill>
                  <a:srgbClr val="FFFFFF"/>
                </a:solidFill>
                <a:latin typeface="Gill Sans"/>
                <a:ea typeface="Gill Sans"/>
                <a:cs typeface="Gill Sans"/>
                <a:sym typeface="Gill Sans"/>
              </a:defRPr>
            </a:lvl5pPr>
            <a:lvl6pPr marL="0" lvl="5" indent="0" algn="r" rtl="0">
              <a:spcBef>
                <a:spcPts val="0"/>
              </a:spcBef>
              <a:buNone/>
              <a:defRPr sz="500" b="0" i="0" u="none" strike="noStrike" cap="none">
                <a:solidFill>
                  <a:srgbClr val="FFFFFF"/>
                </a:solidFill>
                <a:latin typeface="Gill Sans"/>
                <a:ea typeface="Gill Sans"/>
                <a:cs typeface="Gill Sans"/>
                <a:sym typeface="Gill Sans"/>
              </a:defRPr>
            </a:lvl6pPr>
            <a:lvl7pPr marL="0" lvl="6" indent="0" algn="r" rtl="0">
              <a:spcBef>
                <a:spcPts val="0"/>
              </a:spcBef>
              <a:buNone/>
              <a:defRPr sz="500" b="0" i="0" u="none" strike="noStrike" cap="none">
                <a:solidFill>
                  <a:srgbClr val="FFFFFF"/>
                </a:solidFill>
                <a:latin typeface="Gill Sans"/>
                <a:ea typeface="Gill Sans"/>
                <a:cs typeface="Gill Sans"/>
                <a:sym typeface="Gill Sans"/>
              </a:defRPr>
            </a:lvl7pPr>
            <a:lvl8pPr marL="0" lvl="7" indent="0" algn="r" rtl="0">
              <a:spcBef>
                <a:spcPts val="0"/>
              </a:spcBef>
              <a:buNone/>
              <a:defRPr sz="500" b="0" i="0" u="none" strike="noStrike" cap="none">
                <a:solidFill>
                  <a:srgbClr val="FFFFFF"/>
                </a:solidFill>
                <a:latin typeface="Gill Sans"/>
                <a:ea typeface="Gill Sans"/>
                <a:cs typeface="Gill Sans"/>
                <a:sym typeface="Gill Sans"/>
              </a:defRPr>
            </a:lvl8pPr>
            <a:lvl9pPr marL="0" lvl="8" indent="0" algn="r" rtl="0">
              <a:spcBef>
                <a:spcPts val="0"/>
              </a:spcBef>
              <a:buNone/>
              <a:defRPr sz="500" b="0" i="0" u="none" strike="noStrike" cap="none">
                <a:solidFill>
                  <a:srgbClr val="FFFFFF"/>
                </a:solidFill>
                <a:latin typeface="Gill Sans"/>
                <a:ea typeface="Gill Sans"/>
                <a:cs typeface="Gill Sans"/>
                <a:sym typeface="Gill Sans"/>
              </a:defRPr>
            </a:lvl9pPr>
          </a:lstStyle>
          <a:p>
            <a:fld id="{00000000-1234-1234-1234-123412341234}" type="slidenum">
              <a:rPr lang="en" smtClean="0"/>
              <a:pPr/>
              <a:t>‹#›</a:t>
            </a:fld>
            <a:endParaRPr lang="en"/>
          </a:p>
        </p:txBody>
      </p:sp>
      <p:sp>
        <p:nvSpPr>
          <p:cNvPr id="54" name="Google Shape;54;p13"/>
          <p:cNvSpPr txBox="1">
            <a:spLocks noGrp="1"/>
          </p:cNvSpPr>
          <p:nvPr>
            <p:ph type="ctrTitle"/>
          </p:nvPr>
        </p:nvSpPr>
        <p:spPr>
          <a:xfrm>
            <a:off x="685800" y="1600200"/>
            <a:ext cx="5486400" cy="12003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rgbClr val="FFFFFF"/>
              </a:buClr>
              <a:buSzPts val="2400"/>
              <a:buFont typeface="Gill Sans"/>
              <a:buNone/>
              <a:defRPr sz="24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3"/>
          <p:cNvSpPr txBox="1">
            <a:spLocks noGrp="1"/>
          </p:cNvSpPr>
          <p:nvPr>
            <p:ph type="subTitle" idx="1"/>
          </p:nvPr>
        </p:nvSpPr>
        <p:spPr>
          <a:xfrm>
            <a:off x="685800" y="3086100"/>
            <a:ext cx="3429000" cy="1200300"/>
          </a:xfrm>
          <a:prstGeom prst="rect">
            <a:avLst/>
          </a:prstGeom>
          <a:noFill/>
          <a:ln>
            <a:noFill/>
          </a:ln>
        </p:spPr>
        <p:txBody>
          <a:bodyPr spcFirstLastPara="1" wrap="square" lIns="68575" tIns="34275" rIns="68575" bIns="34275" anchor="t" anchorCtr="0">
            <a:normAutofit/>
          </a:bodyPr>
          <a:lstStyle>
            <a:lvl1pPr lvl="0" algn="l" rtl="0">
              <a:spcBef>
                <a:spcPts val="0"/>
              </a:spcBef>
              <a:spcAft>
                <a:spcPts val="0"/>
              </a:spcAft>
              <a:buClr>
                <a:srgbClr val="FFFFFF"/>
              </a:buClr>
              <a:buSzPts val="1400"/>
              <a:buNone/>
              <a:defRPr sz="1400">
                <a:solidFill>
                  <a:srgbClr val="FFFFFF"/>
                </a:solidFill>
              </a:defRPr>
            </a:lvl1pPr>
            <a:lvl2pPr lvl="1" algn="ctr" rtl="0">
              <a:spcBef>
                <a:spcPts val="900"/>
              </a:spcBef>
              <a:spcAft>
                <a:spcPts val="0"/>
              </a:spcAft>
              <a:buClr>
                <a:srgbClr val="888888"/>
              </a:buClr>
              <a:buSzPts val="1500"/>
              <a:buNone/>
              <a:defRPr>
                <a:solidFill>
                  <a:srgbClr val="888888"/>
                </a:solidFill>
              </a:defRPr>
            </a:lvl2pPr>
            <a:lvl3pPr lvl="2" algn="ctr" rtl="0">
              <a:spcBef>
                <a:spcPts val="900"/>
              </a:spcBef>
              <a:spcAft>
                <a:spcPts val="0"/>
              </a:spcAft>
              <a:buClr>
                <a:srgbClr val="888888"/>
              </a:buClr>
              <a:buSzPts val="1400"/>
              <a:buNone/>
              <a:defRPr>
                <a:solidFill>
                  <a:srgbClr val="888888"/>
                </a:solidFill>
              </a:defRPr>
            </a:lvl3pPr>
            <a:lvl4pPr lvl="3" algn="ctr" rtl="0">
              <a:spcBef>
                <a:spcPts val="1200"/>
              </a:spcBef>
              <a:spcAft>
                <a:spcPts val="0"/>
              </a:spcAft>
              <a:buClr>
                <a:srgbClr val="888888"/>
              </a:buClr>
              <a:buSzPts val="1200"/>
              <a:buNone/>
              <a:defRPr>
                <a:solidFill>
                  <a:srgbClr val="888888"/>
                </a:solidFill>
              </a:defRPr>
            </a:lvl4pPr>
            <a:lvl5pPr lvl="4" algn="ctr" rtl="0">
              <a:spcBef>
                <a:spcPts val="1200"/>
              </a:spcBef>
              <a:spcAft>
                <a:spcPts val="0"/>
              </a:spcAft>
              <a:buClr>
                <a:srgbClr val="888888"/>
              </a:buClr>
              <a:buSzPts val="1100"/>
              <a:buNone/>
              <a:defRPr>
                <a:solidFill>
                  <a:srgbClr val="888888"/>
                </a:solidFill>
              </a:defRPr>
            </a:lvl5pPr>
            <a:lvl6pPr lvl="5" algn="ctr" rtl="0">
              <a:spcBef>
                <a:spcPts val="1200"/>
              </a:spcBef>
              <a:spcAft>
                <a:spcPts val="0"/>
              </a:spcAft>
              <a:buClr>
                <a:srgbClr val="888888"/>
              </a:buClr>
              <a:buSzPts val="1500"/>
              <a:buNone/>
              <a:defRPr>
                <a:solidFill>
                  <a:srgbClr val="888888"/>
                </a:solidFill>
              </a:defRPr>
            </a:lvl6pPr>
            <a:lvl7pPr lvl="6" algn="ctr" rtl="0">
              <a:spcBef>
                <a:spcPts val="1200"/>
              </a:spcBef>
              <a:spcAft>
                <a:spcPts val="0"/>
              </a:spcAft>
              <a:buClr>
                <a:srgbClr val="888888"/>
              </a:buClr>
              <a:buSzPts val="1500"/>
              <a:buNone/>
              <a:defRPr>
                <a:solidFill>
                  <a:srgbClr val="888888"/>
                </a:solidFill>
              </a:defRPr>
            </a:lvl7pPr>
            <a:lvl8pPr lvl="7" algn="ctr" rtl="0">
              <a:spcBef>
                <a:spcPts val="1200"/>
              </a:spcBef>
              <a:spcAft>
                <a:spcPts val="0"/>
              </a:spcAft>
              <a:buClr>
                <a:srgbClr val="888888"/>
              </a:buClr>
              <a:buSzPts val="1500"/>
              <a:buNone/>
              <a:defRPr>
                <a:solidFill>
                  <a:srgbClr val="888888"/>
                </a:solidFill>
              </a:defRPr>
            </a:lvl8pPr>
            <a:lvl9pPr lvl="8" algn="ctr" rtl="0">
              <a:spcBef>
                <a:spcPts val="1200"/>
              </a:spcBef>
              <a:spcAft>
                <a:spcPts val="1200"/>
              </a:spcAft>
              <a:buClr>
                <a:srgbClr val="888888"/>
              </a:buClr>
              <a:buSzPts val="1500"/>
              <a:buNone/>
              <a:defRPr>
                <a:solidFill>
                  <a:srgbClr val="888888"/>
                </a:solidFill>
              </a:defRPr>
            </a:lvl9pPr>
          </a:lstStyle>
          <a:p>
            <a:endParaRPr/>
          </a:p>
        </p:txBody>
      </p:sp>
      <p:cxnSp>
        <p:nvCxnSpPr>
          <p:cNvPr id="56" name="Google Shape;56;p13"/>
          <p:cNvCxnSpPr/>
          <p:nvPr/>
        </p:nvCxnSpPr>
        <p:spPr>
          <a:xfrm>
            <a:off x="762000" y="2914650"/>
            <a:ext cx="320100" cy="0"/>
          </a:xfrm>
          <a:prstGeom prst="straightConnector1">
            <a:avLst/>
          </a:prstGeom>
          <a:noFill/>
          <a:ln w="19050" cap="flat" cmpd="sng">
            <a:solidFill>
              <a:schemeClr val="lt1"/>
            </a:solidFill>
            <a:prstDash val="solid"/>
            <a:round/>
            <a:headEnd type="none" w="sm" len="sm"/>
            <a:tailEnd type="none" w="sm" len="sm"/>
          </a:ln>
        </p:spPr>
      </p:cxnSp>
      <p:sp>
        <p:nvSpPr>
          <p:cNvPr id="57" name="Google Shape;57;p13"/>
          <p:cNvSpPr/>
          <p:nvPr/>
        </p:nvSpPr>
        <p:spPr>
          <a:xfrm>
            <a:off x="0" y="0"/>
            <a:ext cx="9144000" cy="1257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pic>
        <p:nvPicPr>
          <p:cNvPr id="58" name="Google Shape;58;p13" descr="Logo&#10;&#10;Description automatically generated"/>
          <p:cNvPicPr preferRelativeResize="0"/>
          <p:nvPr/>
        </p:nvPicPr>
        <p:blipFill rotWithShape="1">
          <a:blip r:embed="rId2">
            <a:alphaModFix/>
          </a:blip>
          <a:srcRect/>
          <a:stretch/>
        </p:blipFill>
        <p:spPr>
          <a:xfrm>
            <a:off x="6279991" y="280926"/>
            <a:ext cx="2159773" cy="836362"/>
          </a:xfrm>
          <a:prstGeom prst="rect">
            <a:avLst/>
          </a:prstGeom>
          <a:noFill/>
          <a:ln>
            <a:noFill/>
          </a:ln>
        </p:spPr>
      </p:pic>
      <p:pic>
        <p:nvPicPr>
          <p:cNvPr id="59" name="Google Shape;59;p13" descr="A picture containing logo&#10;&#10;Description automatically generated"/>
          <p:cNvPicPr preferRelativeResize="0"/>
          <p:nvPr/>
        </p:nvPicPr>
        <p:blipFill rotWithShape="1">
          <a:blip r:embed="rId3">
            <a:alphaModFix/>
          </a:blip>
          <a:srcRect/>
          <a:stretch/>
        </p:blipFill>
        <p:spPr>
          <a:xfrm>
            <a:off x="1017638" y="204696"/>
            <a:ext cx="1397571" cy="821671"/>
          </a:xfrm>
          <a:prstGeom prst="rect">
            <a:avLst/>
          </a:prstGeom>
          <a:noFill/>
          <a:ln>
            <a:noFill/>
          </a:ln>
        </p:spPr>
      </p:pic>
    </p:spTree>
    <p:extLst>
      <p:ext uri="{BB962C8B-B14F-4D97-AF65-F5344CB8AC3E}">
        <p14:creationId xmlns:p14="http://schemas.microsoft.com/office/powerpoint/2010/main" val="242192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F09DEA8A-FF5F-CA1F-CD87-76FDAB8845FC}"/>
              </a:ext>
            </a:extLst>
          </p:cNvPr>
          <p:cNvSpPr>
            <a:spLocks noGrp="1"/>
          </p:cNvSpPr>
          <p:nvPr>
            <p:ph type="dt" sz="half" idx="10"/>
          </p:nvPr>
        </p:nvSpPr>
        <p:spPr>
          <a:xfrm>
            <a:off x="482598" y="4834892"/>
            <a:ext cx="2638176" cy="230833"/>
          </a:xfrm>
          <a:prstGeom prst="rect">
            <a:avLst/>
          </a:prstGeom>
        </p:spPr>
        <p:txBody>
          <a:bodyPr/>
          <a:lstStyle>
            <a:lvl1pPr algn="l">
              <a:defRPr sz="1500">
                <a:solidFill>
                  <a:schemeClr val="bg1"/>
                </a:solidFill>
                <a:latin typeface="Source Sans Pro" panose="020B0503030403020204" pitchFamily="34" charset="0"/>
                <a:ea typeface="Source Sans Pro" panose="020B0503030403020204" pitchFamily="34" charset="0"/>
              </a:defRPr>
            </a:lvl1pPr>
          </a:lstStyle>
          <a:p>
            <a:r>
              <a:rPr lang="en-US"/>
              <a:t>2/15/2024</a:t>
            </a:r>
          </a:p>
        </p:txBody>
      </p:sp>
      <p:sp>
        <p:nvSpPr>
          <p:cNvPr id="3" name="Slide Number Placeholder 6">
            <a:extLst>
              <a:ext uri="{FF2B5EF4-FFF2-40B4-BE49-F238E27FC236}">
                <a16:creationId xmlns:a16="http://schemas.microsoft.com/office/drawing/2014/main" id="{9B6EB6F7-7CCC-49CA-417E-5691CE17CBD7}"/>
              </a:ext>
            </a:extLst>
          </p:cNvPr>
          <p:cNvSpPr>
            <a:spLocks noGrp="1"/>
          </p:cNvSpPr>
          <p:nvPr>
            <p:ph type="sldNum" sz="quarter" idx="12"/>
          </p:nvPr>
        </p:nvSpPr>
        <p:spPr>
          <a:xfrm>
            <a:off x="8245186" y="4835130"/>
            <a:ext cx="585008" cy="230833"/>
          </a:xfrm>
          <a:prstGeom prst="rect">
            <a:avLst/>
          </a:prstGeom>
        </p:spPr>
        <p:txBody>
          <a:bodyPr/>
          <a:lstStyle>
            <a:lvl1pPr>
              <a:defRPr sz="1500">
                <a:solidFill>
                  <a:schemeClr val="bg1"/>
                </a:solidFill>
                <a:latin typeface="Source Sans Pro" panose="020B0503030403020204" pitchFamily="34" charset="0"/>
                <a:ea typeface="Source Sans Pro" panose="020B0503030403020204" pitchFamily="34" charset="0"/>
              </a:defRPr>
            </a:lvl1pPr>
          </a:lstStyle>
          <a:p>
            <a:fld id="{3A98EE3D-8CD1-4C3F-BD1C-C98C9596463C}" type="slidenum">
              <a:rPr lang="en-US" smtClean="0"/>
              <a:pPr/>
              <a:t>‹#›</a:t>
            </a:fld>
            <a:endParaRPr lang="en-US"/>
          </a:p>
        </p:txBody>
      </p:sp>
      <p:sp>
        <p:nvSpPr>
          <p:cNvPr id="4" name="Rectangle 3">
            <a:extLst>
              <a:ext uri="{FF2B5EF4-FFF2-40B4-BE49-F238E27FC236}">
                <a16:creationId xmlns:a16="http://schemas.microsoft.com/office/drawing/2014/main" id="{748B839F-28C7-4A6F-B6BD-21028D3DF1D6}"/>
              </a:ext>
            </a:extLst>
          </p:cNvPr>
          <p:cNvSpPr/>
          <p:nvPr userDrawn="1"/>
        </p:nvSpPr>
        <p:spPr>
          <a:xfrm>
            <a:off x="1" y="4686300"/>
            <a:ext cx="9144000" cy="4572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8453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Red/Gray 1 Content">
    <p:spTree>
      <p:nvGrpSpPr>
        <p:cNvPr id="1" name=""/>
        <p:cNvGrpSpPr/>
        <p:nvPr/>
      </p:nvGrpSpPr>
      <p:grpSpPr>
        <a:xfrm>
          <a:off x="0" y="0"/>
          <a:ext cx="0" cy="0"/>
          <a:chOff x="0" y="0"/>
          <a:chExt cx="0" cy="0"/>
        </a:xfrm>
      </p:grpSpPr>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2F621A93-DDD0-1F08-786C-B29C28E79E81}"/>
              </a:ext>
            </a:extLst>
          </p:cNvPr>
          <p:cNvSpPr/>
          <p:nvPr userDrawn="1"/>
        </p:nvSpPr>
        <p:spPr>
          <a:xfrm>
            <a:off x="2383" y="4800600"/>
            <a:ext cx="9141619" cy="3429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973951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Rectangle 1">
            <a:extLst>
              <a:ext uri="{FF2B5EF4-FFF2-40B4-BE49-F238E27FC236}">
                <a16:creationId xmlns:a16="http://schemas.microsoft.com/office/drawing/2014/main" id="{7DD7455B-71C0-4B37-99B5-386FC0DDA436}"/>
              </a:ext>
            </a:extLst>
          </p:cNvPr>
          <p:cNvSpPr/>
          <p:nvPr userDrawn="1"/>
        </p:nvSpPr>
        <p:spPr>
          <a:xfrm>
            <a:off x="1" y="4686300"/>
            <a:ext cx="9144000" cy="4572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Google Shape;49;p12"/>
          <p:cNvSpPr txBox="1">
            <a:spLocks noGrp="1"/>
          </p:cNvSpPr>
          <p:nvPr>
            <p:ph type="sldNum" idx="12"/>
          </p:nvPr>
        </p:nvSpPr>
        <p:spPr>
          <a:xfrm>
            <a:off x="8266160" y="4707822"/>
            <a:ext cx="548700" cy="393600"/>
          </a:xfrm>
          <a:prstGeom prst="rect">
            <a:avLst/>
          </a:prstGeom>
        </p:spPr>
        <p:txBody>
          <a:bodyPr spcFirstLastPara="1" wrap="square" lIns="91425" tIns="91425" rIns="91425" bIns="91425" anchor="ctr" anchorCtr="0">
            <a:normAutofit/>
          </a:bodyPr>
          <a:lstStyle>
            <a:lvl1pPr lvl="0">
              <a:buNone/>
              <a:defRPr sz="1500">
                <a:solidFill>
                  <a:schemeClr val="bg1"/>
                </a:solidFill>
                <a:latin typeface="+mj-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3495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4_Red/Gray 1 Content + Bottom Photo">
    <p:spTree>
      <p:nvGrpSpPr>
        <p:cNvPr id="1" name=""/>
        <p:cNvGrpSpPr/>
        <p:nvPr/>
      </p:nvGrpSpPr>
      <p:grpSpPr>
        <a:xfrm>
          <a:off x="0" y="0"/>
          <a:ext cx="0" cy="0"/>
          <a:chOff x="0" y="0"/>
          <a:chExt cx="0" cy="0"/>
        </a:xfrm>
      </p:grpSpPr>
      <p:sp>
        <p:nvSpPr>
          <p:cNvPr id="52" name="Picture Placeholder 3"/>
          <p:cNvSpPr>
            <a:spLocks noGrp="1"/>
          </p:cNvSpPr>
          <p:nvPr>
            <p:ph type="pic" idx="21"/>
          </p:nvPr>
        </p:nvSpPr>
        <p:spPr>
          <a:xfrm>
            <a:off x="152400" y="2571750"/>
            <a:ext cx="8839200" cy="2457450"/>
          </a:xfrm>
          <a:prstGeom prst="rect">
            <a:avLst/>
          </a:prstGeom>
        </p:spPr>
        <p:txBody>
          <a:bodyPr lIns="91439" tIns="45719" rIns="91439" bIns="45719">
            <a:noAutofit/>
          </a:bodyPr>
          <a:lstStyle/>
          <a:p>
            <a:endParaRPr/>
          </a:p>
        </p:txBody>
      </p:sp>
      <p:sp>
        <p:nvSpPr>
          <p:cNvPr id="53" name="Body Level One…"/>
          <p:cNvSpPr txBox="1">
            <a:spLocks noGrp="1"/>
          </p:cNvSpPr>
          <p:nvPr>
            <p:ph type="body" sz="quarter" idx="1"/>
          </p:nvPr>
        </p:nvSpPr>
        <p:spPr>
          <a:xfrm>
            <a:off x="685800" y="1200150"/>
            <a:ext cx="7772400" cy="1200150"/>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r>
              <a:t>Body Level One</a:t>
            </a:r>
          </a:p>
          <a:p>
            <a:pPr lvl="1"/>
            <a:r>
              <a:t>Body Level Two</a:t>
            </a:r>
          </a:p>
          <a:p>
            <a:pPr lvl="2"/>
            <a:r>
              <a:t>Body Level Three</a:t>
            </a:r>
          </a:p>
          <a:p>
            <a:pPr lvl="3"/>
            <a:r>
              <a:t>Body Level Four</a:t>
            </a:r>
          </a:p>
          <a:p>
            <a:pPr lvl="4"/>
            <a:r>
              <a:t>Body Level Five</a:t>
            </a:r>
          </a:p>
        </p:txBody>
      </p:sp>
      <p:sp>
        <p:nvSpPr>
          <p:cNvPr id="54" name="CLICK TO EDIT MASTER TITLE STYLE"/>
          <p:cNvSpPr txBox="1">
            <a:spLocks noGrp="1"/>
          </p:cNvSpPr>
          <p:nvPr>
            <p:ph type="title" hasCustomPrompt="1"/>
          </p:nvPr>
        </p:nvSpPr>
        <p:spPr>
          <a:prstGeom prst="rect">
            <a:avLst/>
          </a:prstGeom>
        </p:spPr>
        <p:txBody>
          <a:bodyPr/>
          <a:lstStyle/>
          <a:p>
            <a:r>
              <a:t>CLICK TO EDIT MASTER TITLE STYLE</a:t>
            </a:r>
          </a:p>
        </p:txBody>
      </p:sp>
      <p:sp>
        <p:nvSpPr>
          <p:cNvPr id="55" name="Text Placeholder 4"/>
          <p:cNvSpPr>
            <a:spLocks noGrp="1"/>
          </p:cNvSpPr>
          <p:nvPr>
            <p:ph type="body" sz="quarter" idx="22" hasCustomPrompt="1"/>
          </p:nvPr>
        </p:nvSpPr>
        <p:spPr>
          <a:xfrm rot="16200000">
            <a:off x="7870565" y="3508116"/>
            <a:ext cx="2057403" cy="184669"/>
          </a:xfrm>
          <a:prstGeom prst="rect">
            <a:avLst/>
          </a:prstGeom>
        </p:spPr>
        <p:txBody>
          <a:bodyPr/>
          <a:lstStyle>
            <a:lvl1pPr marL="0" indent="0" algn="r">
              <a:buSzTx/>
              <a:buFontTx/>
              <a:buNone/>
              <a:defRPr sz="450">
                <a:solidFill>
                  <a:srgbClr val="FFFFFF"/>
                </a:solidFill>
              </a:defRPr>
            </a:lvl1pPr>
          </a:lstStyle>
          <a:p>
            <a:r>
              <a:t>ADD PHOTO CREDIT HERE</a:t>
            </a:r>
          </a:p>
        </p:txBody>
      </p:sp>
      <p:sp>
        <p:nvSpPr>
          <p:cNvPr id="5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2" name="Rectangle 1">
            <a:extLst>
              <a:ext uri="{FF2B5EF4-FFF2-40B4-BE49-F238E27FC236}">
                <a16:creationId xmlns:a16="http://schemas.microsoft.com/office/drawing/2014/main" id="{F473B2F2-55E5-0FEC-A76B-414BA6CEB75D}"/>
              </a:ext>
            </a:extLst>
          </p:cNvPr>
          <p:cNvSpPr/>
          <p:nvPr userDrawn="1"/>
        </p:nvSpPr>
        <p:spPr>
          <a:xfrm>
            <a:off x="2383" y="4800600"/>
            <a:ext cx="9141619" cy="3429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418146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0" i="0">
                <a:solidFill>
                  <a:schemeClr val="tx1"/>
                </a:solidFill>
                <a:latin typeface="Source Sans Pro" panose="020B0503030403020204" pitchFamily="34" charset="0"/>
                <a:ea typeface="Source Sans Pro" panose="020B0503030403020204" pitchFamily="34" charset="0"/>
                <a:cs typeface="Arial"/>
              </a:defRPr>
            </a:lvl1pPr>
          </a:lstStyle>
          <a:p>
            <a:endParaRPr/>
          </a:p>
        </p:txBody>
      </p:sp>
      <p:sp>
        <p:nvSpPr>
          <p:cNvPr id="3" name="Holder 3"/>
          <p:cNvSpPr>
            <a:spLocks noGrp="1"/>
          </p:cNvSpPr>
          <p:nvPr>
            <p:ph type="body" idx="1"/>
          </p:nvPr>
        </p:nvSpPr>
        <p:spPr/>
        <p:txBody>
          <a:bodyPr lIns="0" tIns="0" rIns="0" bIns="0"/>
          <a:lstStyle>
            <a:lvl1pPr>
              <a:defRPr sz="5400" b="0" i="0">
                <a:solidFill>
                  <a:srgbClr val="404040"/>
                </a:solidFill>
                <a:latin typeface="Source Sans Pro" panose="020B0503030403020204" pitchFamily="34" charset="0"/>
                <a:ea typeface="Source Sans Pro" panose="020B0503030403020204" pitchFamily="34" charset="0"/>
                <a:cs typeface="Arial"/>
              </a:defRPr>
            </a:lvl1pPr>
          </a:lstStyle>
          <a:p>
            <a:endParaRPr/>
          </a:p>
        </p:txBody>
      </p:sp>
      <p:sp>
        <p:nvSpPr>
          <p:cNvPr id="4" name="bk object 16">
            <a:extLst>
              <a:ext uri="{FF2B5EF4-FFF2-40B4-BE49-F238E27FC236}">
                <a16:creationId xmlns:a16="http://schemas.microsoft.com/office/drawing/2014/main" id="{446C1E48-984D-6C78-79CB-5483CDA663B5}"/>
              </a:ext>
            </a:extLst>
          </p:cNvPr>
          <p:cNvSpPr/>
          <p:nvPr userDrawn="1"/>
        </p:nvSpPr>
        <p:spPr>
          <a:xfrm>
            <a:off x="2285" y="4800600"/>
            <a:ext cx="9142095" cy="3429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sz="1050"/>
          </a:p>
        </p:txBody>
      </p:sp>
    </p:spTree>
    <p:extLst>
      <p:ext uri="{BB962C8B-B14F-4D97-AF65-F5344CB8AC3E}">
        <p14:creationId xmlns:p14="http://schemas.microsoft.com/office/powerpoint/2010/main" val="134457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ed/Gray 1 Content + Bottom Photo">
  <p:cSld name="Red/Gray 1 Content + Bottom Photo">
    <p:bg>
      <p:bgPr>
        <a:solidFill>
          <a:srgbClr val="E7E7E5"/>
        </a:solidFill>
        <a:effectLst/>
      </p:bgPr>
    </p:bg>
    <p:spTree>
      <p:nvGrpSpPr>
        <p:cNvPr id="1" name="Shape 32"/>
        <p:cNvGrpSpPr/>
        <p:nvPr/>
      </p:nvGrpSpPr>
      <p:grpSpPr>
        <a:xfrm>
          <a:off x="0" y="0"/>
          <a:ext cx="0" cy="0"/>
          <a:chOff x="0" y="0"/>
          <a:chExt cx="0" cy="0"/>
        </a:xfrm>
      </p:grpSpPr>
      <p:sp>
        <p:nvSpPr>
          <p:cNvPr id="33" name="Google Shape;33;p5"/>
          <p:cNvSpPr>
            <a:spLocks noGrp="1"/>
          </p:cNvSpPr>
          <p:nvPr>
            <p:ph type="pic" idx="2"/>
          </p:nvPr>
        </p:nvSpPr>
        <p:spPr>
          <a:xfrm>
            <a:off x="152400" y="2571749"/>
            <a:ext cx="8839200" cy="2421300"/>
          </a:xfrm>
          <a:prstGeom prst="rect">
            <a:avLst/>
          </a:prstGeom>
          <a:solidFill>
            <a:schemeClr val="lt1"/>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L="685800" marR="0" lvl="1" indent="-241300" algn="l" rtl="0">
              <a:spcBef>
                <a:spcPts val="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2pPr>
            <a:lvl3pPr marL="914400" marR="0" lvl="2" indent="-241300" algn="l" rtl="0">
              <a:spcBef>
                <a:spcPts val="8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143000" marR="0" lvl="3" indent="-228600" algn="l" rtl="0">
              <a:spcBef>
                <a:spcPts val="3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1244600" marR="0" lvl="4" indent="-228600" algn="l" rtl="0">
              <a:spcBef>
                <a:spcPts val="30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501900" marR="0" lvl="5"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2959100" marR="0" lvl="6" indent="-2159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4163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38735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4" name="Google Shape;34;p5"/>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35" name="Google Shape;35;p5"/>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5"/>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37" name="Google Shape;37;p5"/>
          <p:cNvSpPr txBox="1">
            <a:spLocks noGrp="1"/>
          </p:cNvSpPr>
          <p:nvPr>
            <p:ph type="title"/>
          </p:nvPr>
        </p:nvSpPr>
        <p:spPr>
          <a:xfrm>
            <a:off x="686103" y="324091"/>
            <a:ext cx="7954397" cy="811419"/>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Red/Gray 2 Content">
  <p:cSld name="4_Red/Gray 2 Content">
    <p:bg>
      <p:bgPr>
        <a:solidFill>
          <a:schemeClr val="bg1"/>
        </a:solidFill>
        <a:effectLst/>
      </p:bgPr>
    </p:bg>
    <p:spTree>
      <p:nvGrpSpPr>
        <p:cNvPr id="1" name="Shape 67"/>
        <p:cNvGrpSpPr/>
        <p:nvPr/>
      </p:nvGrpSpPr>
      <p:grpSpPr>
        <a:xfrm>
          <a:off x="0" y="0"/>
          <a:ext cx="0" cy="0"/>
          <a:chOff x="0" y="0"/>
          <a:chExt cx="0" cy="0"/>
        </a:xfrm>
      </p:grpSpPr>
      <p:sp>
        <p:nvSpPr>
          <p:cNvPr id="68" name="Google Shape;68;p11"/>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189" marR="0" lvl="0" indent="-330192" algn="l" rtl="0">
              <a:spcBef>
                <a:spcPts val="0"/>
              </a:spcBef>
              <a:spcAft>
                <a:spcPts val="0"/>
              </a:spcAft>
              <a:buClr>
                <a:srgbClr val="6C6463"/>
              </a:buClr>
              <a:buSzPts val="1600"/>
              <a:buChar char="•"/>
              <a:defRPr sz="1600" i="0" u="none" strike="noStrike" cap="none">
                <a:solidFill>
                  <a:srgbClr val="6C6463"/>
                </a:solidFill>
              </a:defRPr>
            </a:lvl1pPr>
            <a:lvl2pPr marL="914378" marR="0" lvl="1" indent="-330192" algn="l" rtl="0">
              <a:spcBef>
                <a:spcPts val="800"/>
              </a:spcBef>
              <a:spcAft>
                <a:spcPts val="0"/>
              </a:spcAft>
              <a:buClr>
                <a:srgbClr val="6C6463"/>
              </a:buClr>
              <a:buSzPts val="1600"/>
              <a:buChar char="–"/>
              <a:defRPr sz="1600" i="0" u="none" strike="noStrike" cap="none">
                <a:solidFill>
                  <a:srgbClr val="6C6463"/>
                </a:solidFill>
              </a:defRPr>
            </a:lvl2pPr>
            <a:lvl3pPr marL="1371566" marR="0" lvl="2" indent="-330192" algn="l" rtl="0">
              <a:spcBef>
                <a:spcPts val="800"/>
              </a:spcBef>
              <a:spcAft>
                <a:spcPts val="0"/>
              </a:spcAft>
              <a:buClr>
                <a:srgbClr val="6C6463"/>
              </a:buClr>
              <a:buSzPts val="1600"/>
              <a:buChar char="•"/>
              <a:defRPr sz="1600" i="0" u="none" strike="noStrike" cap="none">
                <a:solidFill>
                  <a:srgbClr val="6C6463"/>
                </a:solidFill>
              </a:defRPr>
            </a:lvl3pPr>
            <a:lvl4pPr marL="1828754" marR="0" lvl="3" indent="-317492" algn="l" rtl="0">
              <a:spcBef>
                <a:spcPts val="300"/>
              </a:spcBef>
              <a:spcAft>
                <a:spcPts val="0"/>
              </a:spcAft>
              <a:buClr>
                <a:srgbClr val="6C6463"/>
              </a:buClr>
              <a:buSzPts val="1400"/>
              <a:buChar char="–"/>
              <a:defRPr sz="1400" i="0" u="none" strike="noStrike" cap="none">
                <a:solidFill>
                  <a:srgbClr val="6C6463"/>
                </a:solidFill>
              </a:defRPr>
            </a:lvl4pPr>
            <a:lvl5pPr marL="2285943" marR="0" lvl="4" indent="-330192" algn="l" rtl="0">
              <a:spcBef>
                <a:spcPts val="300"/>
              </a:spcBef>
              <a:spcAft>
                <a:spcPts val="0"/>
              </a:spcAft>
              <a:buClr>
                <a:srgbClr val="6C6463"/>
              </a:buClr>
              <a:buSzPts val="1600"/>
              <a:buChar char="»"/>
              <a:defRPr sz="1600" i="0" u="none" strike="noStrike" cap="none">
                <a:solidFill>
                  <a:srgbClr val="6C6463"/>
                </a:solidFill>
              </a:defRPr>
            </a:lvl5pPr>
            <a:lvl6pPr marL="2743132" marR="0" lvl="5" indent="-342892" algn="l" rtl="0">
              <a:spcBef>
                <a:spcPts val="400"/>
              </a:spcBef>
              <a:spcAft>
                <a:spcPts val="0"/>
              </a:spcAft>
              <a:buClr>
                <a:schemeClr val="dk1"/>
              </a:buClr>
              <a:buSzPts val="1800"/>
              <a:buChar char="•"/>
              <a:defRPr sz="1800" i="0" u="none" strike="noStrike" cap="none">
                <a:solidFill>
                  <a:schemeClr val="dk1"/>
                </a:solidFill>
              </a:defRPr>
            </a:lvl6pPr>
            <a:lvl7pPr marL="3200320" marR="0" lvl="6" indent="-342892" algn="l" rtl="0">
              <a:spcBef>
                <a:spcPts val="400"/>
              </a:spcBef>
              <a:spcAft>
                <a:spcPts val="0"/>
              </a:spcAft>
              <a:buClr>
                <a:schemeClr val="dk1"/>
              </a:buClr>
              <a:buSzPts val="1800"/>
              <a:buChar char="•"/>
              <a:defRPr sz="1800" i="0" u="none" strike="noStrike" cap="none">
                <a:solidFill>
                  <a:schemeClr val="dk1"/>
                </a:solidFill>
              </a:defRPr>
            </a:lvl7pPr>
            <a:lvl8pPr marL="3657509" marR="0" lvl="7" indent="-342892" algn="l" rtl="0">
              <a:spcBef>
                <a:spcPts val="400"/>
              </a:spcBef>
              <a:spcAft>
                <a:spcPts val="0"/>
              </a:spcAft>
              <a:buClr>
                <a:schemeClr val="dk1"/>
              </a:buClr>
              <a:buSzPts val="1800"/>
              <a:buChar char="•"/>
              <a:defRPr sz="1800" i="0" u="none" strike="noStrike" cap="none">
                <a:solidFill>
                  <a:schemeClr val="dk1"/>
                </a:solidFill>
              </a:defRPr>
            </a:lvl8pPr>
            <a:lvl9pPr marL="4114697" marR="0" lvl="8" indent="-342892"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69" name="Google Shape;69;p11"/>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189" marR="0" lvl="0" indent="-330192" algn="l" rtl="0">
              <a:spcBef>
                <a:spcPts val="0"/>
              </a:spcBef>
              <a:spcAft>
                <a:spcPts val="0"/>
              </a:spcAft>
              <a:buClr>
                <a:srgbClr val="6C6463"/>
              </a:buClr>
              <a:buSzPts val="1600"/>
              <a:buChar char="•"/>
              <a:defRPr sz="1600" i="0" u="none" strike="noStrike" cap="none">
                <a:solidFill>
                  <a:srgbClr val="6C6463"/>
                </a:solidFill>
              </a:defRPr>
            </a:lvl1pPr>
            <a:lvl2pPr marL="914378" marR="0" lvl="1" indent="-330192" algn="l" rtl="0">
              <a:spcBef>
                <a:spcPts val="800"/>
              </a:spcBef>
              <a:spcAft>
                <a:spcPts val="0"/>
              </a:spcAft>
              <a:buClr>
                <a:srgbClr val="6C6463"/>
              </a:buClr>
              <a:buSzPts val="1600"/>
              <a:buChar char="–"/>
              <a:defRPr sz="1600" i="0" u="none" strike="noStrike" cap="none">
                <a:solidFill>
                  <a:srgbClr val="6C6463"/>
                </a:solidFill>
              </a:defRPr>
            </a:lvl2pPr>
            <a:lvl3pPr marL="1371566" marR="0" lvl="2" indent="-330192" algn="l" rtl="0">
              <a:spcBef>
                <a:spcPts val="800"/>
              </a:spcBef>
              <a:spcAft>
                <a:spcPts val="0"/>
              </a:spcAft>
              <a:buClr>
                <a:srgbClr val="6C6463"/>
              </a:buClr>
              <a:buSzPts val="1600"/>
              <a:buChar char="•"/>
              <a:defRPr sz="1600" i="0" u="none" strike="noStrike" cap="none">
                <a:solidFill>
                  <a:srgbClr val="6C6463"/>
                </a:solidFill>
              </a:defRPr>
            </a:lvl3pPr>
            <a:lvl4pPr marL="1828754" marR="0" lvl="3" indent="-317492" algn="l" rtl="0">
              <a:spcBef>
                <a:spcPts val="300"/>
              </a:spcBef>
              <a:spcAft>
                <a:spcPts val="0"/>
              </a:spcAft>
              <a:buClr>
                <a:srgbClr val="6C6463"/>
              </a:buClr>
              <a:buSzPts val="1400"/>
              <a:buChar char="–"/>
              <a:defRPr sz="1400" i="0" u="none" strike="noStrike" cap="none">
                <a:solidFill>
                  <a:srgbClr val="6C6463"/>
                </a:solidFill>
              </a:defRPr>
            </a:lvl4pPr>
            <a:lvl5pPr marL="2285943" marR="0" lvl="4" indent="-330192" algn="l" rtl="0">
              <a:spcBef>
                <a:spcPts val="300"/>
              </a:spcBef>
              <a:spcAft>
                <a:spcPts val="0"/>
              </a:spcAft>
              <a:buClr>
                <a:srgbClr val="6C6463"/>
              </a:buClr>
              <a:buSzPts val="1600"/>
              <a:buChar char="»"/>
              <a:defRPr sz="1600" i="0" u="none" strike="noStrike" cap="none">
                <a:solidFill>
                  <a:srgbClr val="6C6463"/>
                </a:solidFill>
              </a:defRPr>
            </a:lvl5pPr>
            <a:lvl6pPr marL="2743132" marR="0" lvl="5" indent="-342892" algn="l" rtl="0">
              <a:spcBef>
                <a:spcPts val="400"/>
              </a:spcBef>
              <a:spcAft>
                <a:spcPts val="0"/>
              </a:spcAft>
              <a:buClr>
                <a:schemeClr val="dk1"/>
              </a:buClr>
              <a:buSzPts val="1800"/>
              <a:buChar char="•"/>
              <a:defRPr sz="1800" i="0" u="none" strike="noStrike" cap="none">
                <a:solidFill>
                  <a:schemeClr val="dk1"/>
                </a:solidFill>
              </a:defRPr>
            </a:lvl6pPr>
            <a:lvl7pPr marL="3200320" marR="0" lvl="6" indent="-342892" algn="l" rtl="0">
              <a:spcBef>
                <a:spcPts val="400"/>
              </a:spcBef>
              <a:spcAft>
                <a:spcPts val="0"/>
              </a:spcAft>
              <a:buClr>
                <a:schemeClr val="dk1"/>
              </a:buClr>
              <a:buSzPts val="1800"/>
              <a:buChar char="•"/>
              <a:defRPr sz="1800" i="0" u="none" strike="noStrike" cap="none">
                <a:solidFill>
                  <a:schemeClr val="dk1"/>
                </a:solidFill>
              </a:defRPr>
            </a:lvl7pPr>
            <a:lvl8pPr marL="3657509" marR="0" lvl="7" indent="-342892" algn="l" rtl="0">
              <a:spcBef>
                <a:spcPts val="400"/>
              </a:spcBef>
              <a:spcAft>
                <a:spcPts val="0"/>
              </a:spcAft>
              <a:buClr>
                <a:schemeClr val="dk1"/>
              </a:buClr>
              <a:buSzPts val="1800"/>
              <a:buChar char="•"/>
              <a:defRPr sz="1800" i="0" u="none" strike="noStrike" cap="none">
                <a:solidFill>
                  <a:schemeClr val="dk1"/>
                </a:solidFill>
              </a:defRPr>
            </a:lvl8pPr>
            <a:lvl9pPr marL="4114697" marR="0" lvl="8" indent="-342892"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70" name="Google Shape;70;p1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fld id="{00000000-1234-1234-1234-123412341234}" type="slidenum">
              <a:rPr lang="en" smtClean="0"/>
              <a:pPr/>
              <a:t>‹#›</a:t>
            </a:fld>
            <a:endParaRPr lang="en"/>
          </a:p>
        </p:txBody>
      </p:sp>
      <p:sp>
        <p:nvSpPr>
          <p:cNvPr id="71" name="Google Shape;71;p11"/>
          <p:cNvSpPr txBox="1">
            <a:spLocks noGrp="1"/>
          </p:cNvSpPr>
          <p:nvPr>
            <p:ph type="title"/>
          </p:nvPr>
        </p:nvSpPr>
        <p:spPr>
          <a:xfrm>
            <a:off x="686104" y="341454"/>
            <a:ext cx="7971759" cy="794057"/>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 name="Google Shape;91;p18">
            <a:extLst>
              <a:ext uri="{FF2B5EF4-FFF2-40B4-BE49-F238E27FC236}">
                <a16:creationId xmlns:a16="http://schemas.microsoft.com/office/drawing/2014/main" id="{15D53800-DDE7-BF2F-9C6F-41E807BAF89C}"/>
              </a:ext>
            </a:extLst>
          </p:cNvPr>
          <p:cNvSpPr/>
          <p:nvPr userDrawn="1"/>
        </p:nvSpPr>
        <p:spPr>
          <a:xfrm>
            <a:off x="2384" y="4800600"/>
            <a:ext cx="9141619" cy="342900"/>
          </a:xfrm>
          <a:prstGeom prst="rect">
            <a:avLst/>
          </a:prstGeom>
          <a:solidFill>
            <a:srgbClr val="002F6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45879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Red/Gray 1 Content + Bottom Photo" type="tx">
  <p:cSld name="5_Red/Gray 1 Content + Bottom Photo">
    <p:spTree>
      <p:nvGrpSpPr>
        <p:cNvPr id="1" name="Shape 36"/>
        <p:cNvGrpSpPr/>
        <p:nvPr/>
      </p:nvGrpSpPr>
      <p:grpSpPr>
        <a:xfrm>
          <a:off x="0" y="0"/>
          <a:ext cx="0" cy="0"/>
          <a:chOff x="0" y="0"/>
          <a:chExt cx="0" cy="0"/>
        </a:xfrm>
      </p:grpSpPr>
      <p:sp>
        <p:nvSpPr>
          <p:cNvPr id="37" name="Google Shape;37;p127"/>
          <p:cNvSpPr>
            <a:spLocks noGrp="1"/>
          </p:cNvSpPr>
          <p:nvPr>
            <p:ph type="pic" idx="2"/>
          </p:nvPr>
        </p:nvSpPr>
        <p:spPr>
          <a:xfrm>
            <a:off x="152400" y="2571750"/>
            <a:ext cx="8839200" cy="2457450"/>
          </a:xfrm>
          <a:prstGeom prst="rect">
            <a:avLst/>
          </a:prstGeom>
          <a:noFill/>
          <a:ln>
            <a:noFill/>
          </a:ln>
        </p:spPr>
      </p:sp>
      <p:sp>
        <p:nvSpPr>
          <p:cNvPr id="38" name="Google Shape;38;p127"/>
          <p:cNvSpPr txBox="1">
            <a:spLocks noGrp="1"/>
          </p:cNvSpPr>
          <p:nvPr>
            <p:ph type="body" idx="1"/>
          </p:nvPr>
        </p:nvSpPr>
        <p:spPr>
          <a:xfrm>
            <a:off x="685800" y="1200150"/>
            <a:ext cx="7772400" cy="1200150"/>
          </a:xfrm>
          <a:prstGeom prst="rect">
            <a:avLst/>
          </a:prstGeom>
          <a:noFill/>
          <a:ln>
            <a:noFill/>
          </a:ln>
        </p:spPr>
        <p:txBody>
          <a:bodyPr spcFirstLastPara="1" wrap="square" lIns="91175" tIns="91175" rIns="91175" bIns="91175" anchor="t" anchorCtr="0">
            <a:noAutofit/>
          </a:bodyPr>
          <a:lstStyle>
            <a:lvl1pPr marL="457200" lvl="0" indent="-330200" algn="l">
              <a:lnSpc>
                <a:spcPct val="100000"/>
              </a:lnSpc>
              <a:spcBef>
                <a:spcPts val="0"/>
              </a:spcBef>
              <a:spcAft>
                <a:spcPts val="0"/>
              </a:spcAft>
              <a:buSzPts val="1600"/>
              <a:buChar char="•"/>
              <a:defRPr>
                <a:solidFill>
                  <a:schemeClr val="accent3"/>
                </a:solidFill>
              </a:defRPr>
            </a:lvl1pPr>
            <a:lvl2pPr marL="914400" lvl="1" indent="-330200" algn="l">
              <a:lnSpc>
                <a:spcPct val="100000"/>
              </a:lnSpc>
              <a:spcBef>
                <a:spcPts val="800"/>
              </a:spcBef>
              <a:spcAft>
                <a:spcPts val="0"/>
              </a:spcAft>
              <a:buSzPts val="1600"/>
              <a:buChar char="–"/>
              <a:defRPr>
                <a:solidFill>
                  <a:schemeClr val="accent3"/>
                </a:solidFill>
              </a:defRPr>
            </a:lvl2pPr>
            <a:lvl3pPr marL="1371600" lvl="2" indent="-342900" algn="l">
              <a:lnSpc>
                <a:spcPct val="100000"/>
              </a:lnSpc>
              <a:spcBef>
                <a:spcPts val="800"/>
              </a:spcBef>
              <a:spcAft>
                <a:spcPts val="0"/>
              </a:spcAft>
              <a:buSzPts val="1800"/>
              <a:buChar char="•"/>
              <a:defRPr>
                <a:solidFill>
                  <a:schemeClr val="accent3"/>
                </a:solidFill>
              </a:defRPr>
            </a:lvl3pPr>
            <a:lvl4pPr marL="1828800" lvl="3" indent="-330200" algn="l">
              <a:lnSpc>
                <a:spcPct val="100000"/>
              </a:lnSpc>
              <a:spcBef>
                <a:spcPts val="300"/>
              </a:spcBef>
              <a:spcAft>
                <a:spcPts val="0"/>
              </a:spcAft>
              <a:buSzPts val="1600"/>
              <a:buChar char="–"/>
              <a:defRPr>
                <a:solidFill>
                  <a:schemeClr val="accent3"/>
                </a:solidFill>
              </a:defRPr>
            </a:lvl4pPr>
            <a:lvl5pPr marL="2286000" lvl="4" indent="-317500" algn="l">
              <a:lnSpc>
                <a:spcPct val="100000"/>
              </a:lnSpc>
              <a:spcBef>
                <a:spcPts val="300"/>
              </a:spcBef>
              <a:spcAft>
                <a:spcPts val="0"/>
              </a:spcAft>
              <a:buSzPts val="1400"/>
              <a:buChar char="»"/>
              <a:defRPr>
                <a:solidFill>
                  <a:schemeClr val="accent3"/>
                </a:solidFill>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39" name="Google Shape;39;p127"/>
          <p:cNvSpPr txBox="1">
            <a:spLocks noGrp="1"/>
          </p:cNvSpPr>
          <p:nvPr>
            <p:ph type="title"/>
          </p:nvPr>
        </p:nvSpPr>
        <p:spPr>
          <a:xfrm>
            <a:off x="686104" y="358816"/>
            <a:ext cx="7772400" cy="776770"/>
          </a:xfrm>
          <a:prstGeom prst="rect">
            <a:avLst/>
          </a:prstGeom>
          <a:solidFill>
            <a:srgbClr val="C00000"/>
          </a:solidFill>
          <a:ln>
            <a:noFill/>
          </a:ln>
        </p:spPr>
        <p:txBody>
          <a:bodyPr spcFirstLastPara="1" wrap="square" lIns="91175" tIns="91175" rIns="91175" bIns="9117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7"/>
          <p:cNvSpPr txBox="1">
            <a:spLocks noGrp="1"/>
          </p:cNvSpPr>
          <p:nvPr>
            <p:ph type="body" idx="3"/>
          </p:nvPr>
        </p:nvSpPr>
        <p:spPr>
          <a:xfrm rot="-5400000">
            <a:off x="7870565" y="3508116"/>
            <a:ext cx="2057403" cy="184669"/>
          </a:xfrm>
          <a:prstGeom prst="rect">
            <a:avLst/>
          </a:prstGeom>
          <a:noFill/>
          <a:ln>
            <a:noFill/>
          </a:ln>
        </p:spPr>
        <p:txBody>
          <a:bodyPr spcFirstLastPara="1" wrap="square" lIns="91175" tIns="91175" rIns="91175" bIns="91175" anchor="t" anchorCtr="0">
            <a:noAutofit/>
          </a:bodyPr>
          <a:lstStyle>
            <a:lvl1pPr marL="457200" lvl="0" indent="-228600" algn="r">
              <a:lnSpc>
                <a:spcPct val="100000"/>
              </a:lnSpc>
              <a:spcBef>
                <a:spcPts val="0"/>
              </a:spcBef>
              <a:spcAft>
                <a:spcPts val="0"/>
              </a:spcAft>
              <a:buSzPts val="450"/>
              <a:buFont typeface="Arial"/>
              <a:buNone/>
              <a:defRPr sz="450">
                <a:solidFill>
                  <a:srgbClr val="FFFFFF"/>
                </a:solidFill>
              </a:defRPr>
            </a:lvl1pPr>
            <a:lvl2pPr marL="914400" lvl="1" indent="-330200" algn="l">
              <a:lnSpc>
                <a:spcPct val="100000"/>
              </a:lnSpc>
              <a:spcBef>
                <a:spcPts val="800"/>
              </a:spcBef>
              <a:spcAft>
                <a:spcPts val="0"/>
              </a:spcAft>
              <a:buSzPts val="1600"/>
              <a:buChar char="–"/>
              <a:defRPr/>
            </a:lvl2pPr>
            <a:lvl3pPr marL="1371600" lvl="2" indent="-342900" algn="l">
              <a:lnSpc>
                <a:spcPct val="100000"/>
              </a:lnSpc>
              <a:spcBef>
                <a:spcPts val="800"/>
              </a:spcBef>
              <a:spcAft>
                <a:spcPts val="0"/>
              </a:spcAft>
              <a:buSzPts val="1800"/>
              <a:buChar char="•"/>
              <a:defRPr/>
            </a:lvl3pPr>
            <a:lvl4pPr marL="1828800" lvl="3" indent="-330200" algn="l">
              <a:lnSpc>
                <a:spcPct val="100000"/>
              </a:lnSpc>
              <a:spcBef>
                <a:spcPts val="300"/>
              </a:spcBef>
              <a:spcAft>
                <a:spcPts val="0"/>
              </a:spcAft>
              <a:buSzPts val="1600"/>
              <a:buChar char="–"/>
              <a:defRPr/>
            </a:lvl4pPr>
            <a:lvl5pPr marL="2286000" lvl="4" indent="-317500" algn="l">
              <a:lnSpc>
                <a:spcPct val="100000"/>
              </a:lnSpc>
              <a:spcBef>
                <a:spcPts val="300"/>
              </a:spcBef>
              <a:spcAft>
                <a:spcPts val="0"/>
              </a:spcAft>
              <a:buSzPts val="14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41" name="Google Shape;41;p127"/>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lvl1pPr marL="0" lvl="0" indent="0" algn="r">
              <a:lnSpc>
                <a:spcPct val="100000"/>
              </a:lnSpc>
              <a:spcBef>
                <a:spcPts val="0"/>
              </a:spcBef>
              <a:spcAft>
                <a:spcPts val="0"/>
              </a:spcAft>
              <a:buSzPts val="600"/>
              <a:buNone/>
              <a:defRPr>
                <a:solidFill>
                  <a:srgbClr val="FFFFFF"/>
                </a:solidFill>
              </a:defRPr>
            </a:lvl1pPr>
            <a:lvl2pPr marL="0" lvl="1" indent="0" algn="r">
              <a:lnSpc>
                <a:spcPct val="100000"/>
              </a:lnSpc>
              <a:spcBef>
                <a:spcPts val="0"/>
              </a:spcBef>
              <a:spcAft>
                <a:spcPts val="0"/>
              </a:spcAft>
              <a:buSzPts val="600"/>
              <a:buNone/>
              <a:defRPr>
                <a:solidFill>
                  <a:srgbClr val="FFFFFF"/>
                </a:solidFill>
              </a:defRPr>
            </a:lvl2pPr>
            <a:lvl3pPr marL="0" lvl="2" indent="0" algn="r">
              <a:lnSpc>
                <a:spcPct val="100000"/>
              </a:lnSpc>
              <a:spcBef>
                <a:spcPts val="0"/>
              </a:spcBef>
              <a:spcAft>
                <a:spcPts val="0"/>
              </a:spcAft>
              <a:buSzPts val="600"/>
              <a:buNone/>
              <a:defRPr>
                <a:solidFill>
                  <a:srgbClr val="FFFFFF"/>
                </a:solidFill>
              </a:defRPr>
            </a:lvl3pPr>
            <a:lvl4pPr marL="0" lvl="3" indent="0" algn="r">
              <a:lnSpc>
                <a:spcPct val="100000"/>
              </a:lnSpc>
              <a:spcBef>
                <a:spcPts val="0"/>
              </a:spcBef>
              <a:spcAft>
                <a:spcPts val="0"/>
              </a:spcAft>
              <a:buSzPts val="600"/>
              <a:buNone/>
              <a:defRPr>
                <a:solidFill>
                  <a:srgbClr val="FFFFFF"/>
                </a:solidFill>
              </a:defRPr>
            </a:lvl4pPr>
            <a:lvl5pPr marL="0" lvl="4" indent="0" algn="r">
              <a:lnSpc>
                <a:spcPct val="100000"/>
              </a:lnSpc>
              <a:spcBef>
                <a:spcPts val="0"/>
              </a:spcBef>
              <a:spcAft>
                <a:spcPts val="0"/>
              </a:spcAft>
              <a:buSzPts val="600"/>
              <a:buNone/>
              <a:defRPr>
                <a:solidFill>
                  <a:srgbClr val="FFFFFF"/>
                </a:solidFill>
              </a:defRPr>
            </a:lvl5pPr>
            <a:lvl6pPr marL="0" lvl="5" indent="0" algn="r">
              <a:lnSpc>
                <a:spcPct val="100000"/>
              </a:lnSpc>
              <a:spcBef>
                <a:spcPts val="0"/>
              </a:spcBef>
              <a:spcAft>
                <a:spcPts val="0"/>
              </a:spcAft>
              <a:buSzPts val="600"/>
              <a:buNone/>
              <a:defRPr>
                <a:solidFill>
                  <a:srgbClr val="FFFFFF"/>
                </a:solidFill>
              </a:defRPr>
            </a:lvl6pPr>
            <a:lvl7pPr marL="0" lvl="6" indent="0" algn="r">
              <a:lnSpc>
                <a:spcPct val="100000"/>
              </a:lnSpc>
              <a:spcBef>
                <a:spcPts val="0"/>
              </a:spcBef>
              <a:spcAft>
                <a:spcPts val="0"/>
              </a:spcAft>
              <a:buSzPts val="600"/>
              <a:buNone/>
              <a:defRPr>
                <a:solidFill>
                  <a:srgbClr val="FFFFFF"/>
                </a:solidFill>
              </a:defRPr>
            </a:lvl7pPr>
            <a:lvl8pPr marL="0" lvl="7" indent="0" algn="r">
              <a:lnSpc>
                <a:spcPct val="100000"/>
              </a:lnSpc>
              <a:spcBef>
                <a:spcPts val="0"/>
              </a:spcBef>
              <a:spcAft>
                <a:spcPts val="0"/>
              </a:spcAft>
              <a:buSzPts val="600"/>
              <a:buNone/>
              <a:defRPr>
                <a:solidFill>
                  <a:srgbClr val="FFFFFF"/>
                </a:solidFill>
              </a:defRPr>
            </a:lvl8pPr>
            <a:lvl9pPr marL="0" lvl="8" indent="0" algn="r">
              <a:lnSpc>
                <a:spcPct val="100000"/>
              </a:lnSpc>
              <a:spcBef>
                <a:spcPts val="0"/>
              </a:spcBef>
              <a:spcAft>
                <a:spcPts val="0"/>
              </a:spcAft>
              <a:buSzPts val="600"/>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sz="600" b="0" i="0" u="none" strike="noStrike" cap="none">
              <a:latin typeface="Arial"/>
              <a:ea typeface="Arial"/>
              <a:cs typeface="Arial"/>
              <a:sym typeface="Arial"/>
            </a:endParaRPr>
          </a:p>
        </p:txBody>
      </p:sp>
      <p:sp>
        <p:nvSpPr>
          <p:cNvPr id="42" name="Google Shape;42;p127"/>
          <p:cNvSpPr/>
          <p:nvPr/>
        </p:nvSpPr>
        <p:spPr>
          <a:xfrm>
            <a:off x="2383" y="4800600"/>
            <a:ext cx="9141619" cy="3429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26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ed/Gray 1 Content + Right Photo">
  <p:cSld name="Red/Gray 1 Content + Right Photo">
    <p:bg>
      <p:bgPr>
        <a:solidFill>
          <a:srgbClr val="E7E7E5"/>
        </a:solidFill>
        <a:effectLst/>
      </p:bgPr>
    </p:bg>
    <p:spTree>
      <p:nvGrpSpPr>
        <p:cNvPr id="1" name="Shape 38"/>
        <p:cNvGrpSpPr/>
        <p:nvPr/>
      </p:nvGrpSpPr>
      <p:grpSpPr>
        <a:xfrm>
          <a:off x="0" y="0"/>
          <a:ext cx="0" cy="0"/>
          <a:chOff x="0" y="0"/>
          <a:chExt cx="0" cy="0"/>
        </a:xfrm>
      </p:grpSpPr>
      <p:sp>
        <p:nvSpPr>
          <p:cNvPr id="39" name="Google Shape;39;p6"/>
          <p:cNvSpPr>
            <a:spLocks noGrp="1"/>
          </p:cNvSpPr>
          <p:nvPr>
            <p:ph type="pic" idx="2"/>
          </p:nvPr>
        </p:nvSpPr>
        <p:spPr>
          <a:xfrm>
            <a:off x="4572000" y="152762"/>
            <a:ext cx="4419600" cy="4838100"/>
          </a:xfrm>
          <a:prstGeom prst="rect">
            <a:avLst/>
          </a:prstGeom>
          <a:solidFill>
            <a:srgbClr val="FFFFFF"/>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40" name="Google Shape;40;p6"/>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FFFFFF"/>
                </a:solidFill>
                <a:latin typeface="Cabin"/>
                <a:ea typeface="Cabin"/>
                <a:cs typeface="Cabin"/>
                <a:sym typeface="Cabin"/>
              </a:defRPr>
            </a:lvl1pPr>
            <a:lvl2pPr marL="0" marR="0" lvl="1" indent="0" algn="r" rtl="0">
              <a:spcBef>
                <a:spcPts val="0"/>
              </a:spcBef>
              <a:buNone/>
              <a:defRPr sz="600" b="0" i="0" u="none" strike="noStrike" cap="none">
                <a:solidFill>
                  <a:srgbClr val="FFFFFF"/>
                </a:solidFill>
                <a:latin typeface="Cabin"/>
                <a:ea typeface="Cabin"/>
                <a:cs typeface="Cabin"/>
                <a:sym typeface="Cabin"/>
              </a:defRPr>
            </a:lvl2pPr>
            <a:lvl3pPr marL="0" marR="0" lvl="2" indent="0" algn="r" rtl="0">
              <a:spcBef>
                <a:spcPts val="0"/>
              </a:spcBef>
              <a:buNone/>
              <a:defRPr sz="600" b="0" i="0" u="none" strike="noStrike" cap="none">
                <a:solidFill>
                  <a:srgbClr val="FFFFFF"/>
                </a:solidFill>
                <a:latin typeface="Cabin"/>
                <a:ea typeface="Cabin"/>
                <a:cs typeface="Cabin"/>
                <a:sym typeface="Cabin"/>
              </a:defRPr>
            </a:lvl3pPr>
            <a:lvl4pPr marL="0" marR="0" lvl="3" indent="0" algn="r" rtl="0">
              <a:spcBef>
                <a:spcPts val="0"/>
              </a:spcBef>
              <a:buNone/>
              <a:defRPr sz="600" b="0" i="0" u="none" strike="noStrike" cap="none">
                <a:solidFill>
                  <a:srgbClr val="FFFFFF"/>
                </a:solidFill>
                <a:latin typeface="Cabin"/>
                <a:ea typeface="Cabin"/>
                <a:cs typeface="Cabin"/>
                <a:sym typeface="Cabin"/>
              </a:defRPr>
            </a:lvl4pPr>
            <a:lvl5pPr marL="0" marR="0" lvl="4" indent="0" algn="r" rtl="0">
              <a:spcBef>
                <a:spcPts val="0"/>
              </a:spcBef>
              <a:buNone/>
              <a:defRPr sz="600" b="0" i="0" u="none" strike="noStrike" cap="none">
                <a:solidFill>
                  <a:srgbClr val="FFFFFF"/>
                </a:solidFill>
                <a:latin typeface="Cabin"/>
                <a:ea typeface="Cabin"/>
                <a:cs typeface="Cabin"/>
                <a:sym typeface="Cabin"/>
              </a:defRPr>
            </a:lvl5pPr>
            <a:lvl6pPr marL="0" marR="0" lvl="5" indent="0" algn="r" rtl="0">
              <a:spcBef>
                <a:spcPts val="0"/>
              </a:spcBef>
              <a:buNone/>
              <a:defRPr sz="600" b="0" i="0" u="none" strike="noStrike" cap="none">
                <a:solidFill>
                  <a:srgbClr val="FFFFFF"/>
                </a:solidFill>
                <a:latin typeface="Cabin"/>
                <a:ea typeface="Cabin"/>
                <a:cs typeface="Cabin"/>
                <a:sym typeface="Cabin"/>
              </a:defRPr>
            </a:lvl6pPr>
            <a:lvl7pPr marL="0" marR="0" lvl="6" indent="0" algn="r" rtl="0">
              <a:spcBef>
                <a:spcPts val="0"/>
              </a:spcBef>
              <a:buNone/>
              <a:defRPr sz="600" b="0" i="0" u="none" strike="noStrike" cap="none">
                <a:solidFill>
                  <a:srgbClr val="FFFFFF"/>
                </a:solidFill>
                <a:latin typeface="Cabin"/>
                <a:ea typeface="Cabin"/>
                <a:cs typeface="Cabin"/>
                <a:sym typeface="Cabin"/>
              </a:defRPr>
            </a:lvl7pPr>
            <a:lvl8pPr marL="0" marR="0" lvl="7" indent="0" algn="r" rtl="0">
              <a:spcBef>
                <a:spcPts val="0"/>
              </a:spcBef>
              <a:buNone/>
              <a:defRPr sz="600" b="0" i="0" u="none" strike="noStrike" cap="none">
                <a:solidFill>
                  <a:srgbClr val="FFFFFF"/>
                </a:solidFill>
                <a:latin typeface="Cabin"/>
                <a:ea typeface="Cabin"/>
                <a:cs typeface="Cabin"/>
                <a:sym typeface="Cabin"/>
              </a:defRPr>
            </a:lvl8pPr>
            <a:lvl9pPr marL="0" marR="0" lvl="8" indent="0" algn="r" rtl="0">
              <a:spcBef>
                <a:spcPts val="0"/>
              </a:spcBef>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41" name="Google Shape;41;p6"/>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42" name="Google Shape;42;p6"/>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43" name="Google Shape;43;p6"/>
          <p:cNvSpPr txBox="1">
            <a:spLocks noGrp="1"/>
          </p:cNvSpPr>
          <p:nvPr>
            <p:ph type="title"/>
          </p:nvPr>
        </p:nvSpPr>
        <p:spPr>
          <a:xfrm>
            <a:off x="685800" y="596096"/>
            <a:ext cx="3657600" cy="901616"/>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ed/Gray 2 Content">
  <p:cSld name="Red/Gray 2 Content">
    <p:bg>
      <p:bgPr>
        <a:solidFill>
          <a:schemeClr val="bg1"/>
        </a:solid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body" idx="1"/>
          </p:nvPr>
        </p:nvSpPr>
        <p:spPr>
          <a:xfrm>
            <a:off x="686104"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51" name="Google Shape;51;p8"/>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8"/>
          <p:cNvSpPr txBox="1">
            <a:spLocks noGrp="1"/>
          </p:cNvSpPr>
          <p:nvPr>
            <p:ph type="title"/>
          </p:nvPr>
        </p:nvSpPr>
        <p:spPr>
          <a:xfrm>
            <a:off x="686103" y="300943"/>
            <a:ext cx="7942823" cy="834568"/>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 name="Rectangle 2">
            <a:extLst>
              <a:ext uri="{FF2B5EF4-FFF2-40B4-BE49-F238E27FC236}">
                <a16:creationId xmlns:a16="http://schemas.microsoft.com/office/drawing/2014/main" id="{3F1625A6-FC62-BBDB-4589-307172CAB923}"/>
              </a:ext>
            </a:extLst>
          </p:cNvPr>
          <p:cNvSpPr/>
          <p:nvPr userDrawn="1"/>
        </p:nvSpPr>
        <p:spPr>
          <a:xfrm>
            <a:off x="2383" y="4800600"/>
            <a:ext cx="9141619" cy="3429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ed/Gray 3 Content">
  <p:cSld name="Red/Gray 3 Content">
    <p:bg>
      <p:bgPr>
        <a:solidFill>
          <a:schemeClr val="bg1"/>
        </a:solidFill>
        <a:effectLst/>
      </p:bgPr>
    </p:bg>
    <p:spTree>
      <p:nvGrpSpPr>
        <p:cNvPr id="1" name="Shape 53"/>
        <p:cNvGrpSpPr/>
        <p:nvPr/>
      </p:nvGrpSpPr>
      <p:grpSpPr>
        <a:xfrm>
          <a:off x="0" y="0"/>
          <a:ext cx="0" cy="0"/>
          <a:chOff x="0" y="0"/>
          <a:chExt cx="0" cy="0"/>
        </a:xfrm>
      </p:grpSpPr>
      <p:sp>
        <p:nvSpPr>
          <p:cNvPr id="54" name="Google Shape;54;p9"/>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55" name="Google Shape;55;p9"/>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56" name="Google Shape;56;p9"/>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9"/>
          <p:cNvSpPr txBox="1">
            <a:spLocks noGrp="1"/>
          </p:cNvSpPr>
          <p:nvPr>
            <p:ph type="body" idx="3"/>
          </p:nvPr>
        </p:nvSpPr>
        <p:spPr>
          <a:xfrm>
            <a:off x="3428698" y="1286650"/>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58" name="Google Shape;58;p9"/>
          <p:cNvSpPr txBox="1">
            <a:spLocks noGrp="1"/>
          </p:cNvSpPr>
          <p:nvPr>
            <p:ph type="title"/>
          </p:nvPr>
        </p:nvSpPr>
        <p:spPr>
          <a:xfrm>
            <a:off x="686104" y="341453"/>
            <a:ext cx="7772400" cy="794057"/>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d/Gray Title Only">
  <p:cSld name="Red/Gray Title Only">
    <p:bg>
      <p:bgPr>
        <a:solidFill>
          <a:srgbClr val="E7E7E5"/>
        </a:solidFill>
        <a:effectLst/>
      </p:bgPr>
    </p:bg>
    <p:spTree>
      <p:nvGrpSpPr>
        <p:cNvPr id="1" name="Shape 72"/>
        <p:cNvGrpSpPr/>
        <p:nvPr/>
      </p:nvGrpSpPr>
      <p:grpSpPr>
        <a:xfrm>
          <a:off x="0" y="0"/>
          <a:ext cx="0" cy="0"/>
          <a:chOff x="0" y="0"/>
          <a:chExt cx="0" cy="0"/>
        </a:xfrm>
      </p:grpSpPr>
      <p:sp>
        <p:nvSpPr>
          <p:cNvPr id="73" name="Google Shape;73;p12"/>
          <p:cNvSpPr>
            <a:spLocks noGrp="1"/>
          </p:cNvSpPr>
          <p:nvPr>
            <p:ph type="pic" idx="2"/>
          </p:nvPr>
        </p:nvSpPr>
        <p:spPr>
          <a:xfrm>
            <a:off x="152400" y="152761"/>
            <a:ext cx="4419600" cy="4838100"/>
          </a:xfrm>
          <a:prstGeom prst="rect">
            <a:avLst/>
          </a:prstGeom>
          <a:solidFill>
            <a:schemeClr val="lt1"/>
          </a:solidFill>
          <a:ln>
            <a:noFill/>
          </a:ln>
        </p:spPr>
        <p:txBody>
          <a:bodyPr spcFirstLastPara="1" wrap="square" lIns="91175" tIns="91175" rIns="91175" bIns="91175" anchor="t" anchorCtr="0">
            <a:noAutofit/>
          </a:bodyPr>
          <a:lstStyle>
            <a:lvl1pPr marL="0" marR="0" lvl="0" indent="0" algn="l" rtl="0">
              <a:lnSpc>
                <a:spcPct val="100000"/>
              </a:lnSpc>
              <a:spcBef>
                <a:spcPts val="200"/>
              </a:spcBef>
              <a:spcAft>
                <a:spcPts val="0"/>
              </a:spcAft>
              <a:buClr>
                <a:srgbClr val="6C6463"/>
              </a:buClr>
              <a:buSzPts val="1400"/>
              <a:buFont typeface="Gill Sans"/>
              <a:buNone/>
              <a:defRPr sz="1200" i="0" u="none" strike="noStrike" cap="none">
                <a:solidFill>
                  <a:srgbClr val="6C6463"/>
                </a:solidFill>
                <a:latin typeface="Gill Sans"/>
                <a:ea typeface="Gill Sans"/>
                <a:cs typeface="Gill Sans"/>
                <a:sym typeface="Gill Sans"/>
              </a:defRPr>
            </a:lvl1pPr>
            <a:lvl2pPr marL="685800" marR="0" lvl="1" indent="-241300" algn="l" rtl="0">
              <a:spcBef>
                <a:spcPts val="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2pPr>
            <a:lvl3pPr marL="914400" marR="0" lvl="2" indent="-241300" algn="l" rtl="0">
              <a:spcBef>
                <a:spcPts val="800"/>
              </a:spcBef>
              <a:spcAft>
                <a:spcPts val="0"/>
              </a:spcAft>
              <a:buClr>
                <a:srgbClr val="6C6463"/>
              </a:buClr>
              <a:buSzPts val="1800"/>
              <a:buFont typeface="Gill Sans"/>
              <a:buChar char="•"/>
              <a:defRPr sz="1800" i="0" u="none" strike="noStrike" cap="none">
                <a:solidFill>
                  <a:srgbClr val="6C6463"/>
                </a:solidFill>
                <a:latin typeface="Gill Sans"/>
                <a:ea typeface="Gill Sans"/>
                <a:cs typeface="Gill Sans"/>
                <a:sym typeface="Gill Sans"/>
              </a:defRPr>
            </a:lvl3pPr>
            <a:lvl4pPr marL="1143000" marR="0" lvl="3" indent="-228600" algn="l" rtl="0">
              <a:spcBef>
                <a:spcPts val="300"/>
              </a:spcBef>
              <a:spcAft>
                <a:spcPts val="0"/>
              </a:spcAft>
              <a:buClr>
                <a:srgbClr val="6C6463"/>
              </a:buClr>
              <a:buSzPts val="1600"/>
              <a:buFont typeface="Gill Sans"/>
              <a:buChar char="–"/>
              <a:defRPr sz="1600" i="0" u="none" strike="noStrike" cap="none">
                <a:solidFill>
                  <a:srgbClr val="6C6463"/>
                </a:solidFill>
                <a:latin typeface="Gill Sans"/>
                <a:ea typeface="Gill Sans"/>
                <a:cs typeface="Gill Sans"/>
                <a:sym typeface="Gill Sans"/>
              </a:defRPr>
            </a:lvl4pPr>
            <a:lvl5pPr marL="1244600" marR="0" lvl="4" indent="-228600" algn="l" rtl="0">
              <a:spcBef>
                <a:spcPts val="300"/>
              </a:spcBef>
              <a:spcAft>
                <a:spcPts val="0"/>
              </a:spcAft>
              <a:buClr>
                <a:srgbClr val="6C6463"/>
              </a:buClr>
              <a:buSzPts val="1400"/>
              <a:buFont typeface="Gill Sans"/>
              <a:buChar char="»"/>
              <a:defRPr sz="1400" i="0" u="none" strike="noStrike" cap="none">
                <a:solidFill>
                  <a:srgbClr val="6C6463"/>
                </a:solidFill>
                <a:latin typeface="Gill Sans"/>
                <a:ea typeface="Gill Sans"/>
                <a:cs typeface="Gill Sans"/>
                <a:sym typeface="Gill Sans"/>
              </a:defRPr>
            </a:lvl5pPr>
            <a:lvl6pPr marL="2501900" marR="0" lvl="5"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6pPr>
            <a:lvl7pPr marL="2959100" marR="0" lvl="6" indent="-2159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7pPr>
            <a:lvl8pPr marL="3416300" marR="0" lvl="7"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8pPr>
            <a:lvl9pPr marL="3873500" marR="0" lvl="8" indent="-228600" algn="l" rtl="0">
              <a:spcBef>
                <a:spcPts val="400"/>
              </a:spcBef>
              <a:spcAft>
                <a:spcPts val="0"/>
              </a:spcAft>
              <a:buClr>
                <a:schemeClr val="dk1"/>
              </a:buClr>
              <a:buSzPts val="2000"/>
              <a:buFont typeface="Gill Sans"/>
              <a:buChar char="•"/>
              <a:defRPr sz="2000" i="0" u="none" strike="noStrike" cap="none">
                <a:solidFill>
                  <a:schemeClr val="dk1"/>
                </a:solidFill>
                <a:latin typeface="Gill Sans"/>
                <a:ea typeface="Gill Sans"/>
                <a:cs typeface="Gill Sans"/>
                <a:sym typeface="Gill Sans"/>
              </a:defRPr>
            </a:lvl9pPr>
          </a:lstStyle>
          <a:p>
            <a:endParaRPr/>
          </a:p>
        </p:txBody>
      </p:sp>
      <p:sp>
        <p:nvSpPr>
          <p:cNvPr id="74" name="Google Shape;74;p1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12"/>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spcBef>
                <a:spcPts val="0"/>
              </a:spcBef>
              <a:spcAft>
                <a:spcPts val="0"/>
              </a:spcAft>
              <a:buClr>
                <a:srgbClr val="FFFFFF"/>
              </a:buClr>
              <a:buSzPts val="1600"/>
              <a:buNone/>
              <a:defRPr sz="600" i="0" u="none" strike="noStrike" cap="none">
                <a:solidFill>
                  <a:srgbClr val="FFFFFF"/>
                </a:solidFill>
              </a:defRPr>
            </a:lvl1pPr>
            <a:lvl2pPr marL="914400" marR="0" lvl="1" indent="-228600" algn="l" rtl="0">
              <a:spcBef>
                <a:spcPts val="800"/>
              </a:spcBef>
              <a:spcAft>
                <a:spcPts val="0"/>
              </a:spcAft>
              <a:buClr>
                <a:schemeClr val="lt1"/>
              </a:buClr>
              <a:buSzPts val="1600"/>
              <a:buNone/>
              <a:defRPr sz="1800" i="0" u="none" strike="noStrike" cap="none">
                <a:solidFill>
                  <a:schemeClr val="lt1"/>
                </a:solidFill>
              </a:defRPr>
            </a:lvl2pPr>
            <a:lvl3pPr marL="1371600" marR="0" lvl="2" indent="-228600" algn="l" rtl="0">
              <a:spcBef>
                <a:spcPts val="800"/>
              </a:spcBef>
              <a:spcAft>
                <a:spcPts val="0"/>
              </a:spcAft>
              <a:buClr>
                <a:schemeClr val="lt1"/>
              </a:buClr>
              <a:buSzPts val="1800"/>
              <a:buNone/>
              <a:defRPr sz="1600" i="0" u="none" strike="noStrike" cap="none">
                <a:solidFill>
                  <a:schemeClr val="lt1"/>
                </a:solidFill>
              </a:defRPr>
            </a:lvl3pPr>
            <a:lvl4pPr marL="1828800" marR="0" lvl="3" indent="-228600" algn="l" rtl="0">
              <a:spcBef>
                <a:spcPts val="300"/>
              </a:spcBef>
              <a:spcAft>
                <a:spcPts val="0"/>
              </a:spcAft>
              <a:buClr>
                <a:schemeClr val="lt1"/>
              </a:buClr>
              <a:buSzPts val="1600"/>
              <a:buNone/>
              <a:defRPr sz="1400" i="0" u="none" strike="noStrike" cap="none">
                <a:solidFill>
                  <a:schemeClr val="lt1"/>
                </a:solidFill>
              </a:defRPr>
            </a:lvl4pPr>
            <a:lvl5pPr marL="2286000" marR="0" lvl="4" indent="-228600" algn="l" rtl="0">
              <a:spcBef>
                <a:spcPts val="200"/>
              </a:spcBef>
              <a:spcAft>
                <a:spcPts val="0"/>
              </a:spcAft>
              <a:buClr>
                <a:schemeClr val="lt1"/>
              </a:buClr>
              <a:buSzPts val="1400"/>
              <a:buNone/>
              <a:defRPr sz="1200" i="0" u="none" strike="noStrike" cap="none">
                <a:solidFill>
                  <a:schemeClr val="lt1"/>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76" name="Google Shape;76;p12"/>
          <p:cNvSpPr txBox="1">
            <a:spLocks noGrp="1"/>
          </p:cNvSpPr>
          <p:nvPr>
            <p:ph type="title"/>
          </p:nvPr>
        </p:nvSpPr>
        <p:spPr>
          <a:xfrm>
            <a:off x="4877104" y="2171144"/>
            <a:ext cx="3885900" cy="831000"/>
          </a:xfrm>
          <a:prstGeom prst="rect">
            <a:avLst/>
          </a:prstGeom>
          <a:solidFill>
            <a:srgbClr val="C00000"/>
          </a:solidFill>
          <a:ln>
            <a:noFill/>
          </a:ln>
        </p:spPr>
        <p:txBody>
          <a:bodyPr spcFirstLastPara="1" wrap="square" lIns="91175" tIns="91175" rIns="91175" bIns="91175" anchor="ctr"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Red/Gray 2 Content">
  <p:cSld name="1_Red/Gray 2 Content">
    <p:bg>
      <p:bgPr>
        <a:solidFill>
          <a:schemeClr val="lt1"/>
        </a:solidFill>
        <a:effectLst/>
      </p:bgPr>
    </p:bg>
    <p:spTree>
      <p:nvGrpSpPr>
        <p:cNvPr id="1" name="Shape 81"/>
        <p:cNvGrpSpPr/>
        <p:nvPr/>
      </p:nvGrpSpPr>
      <p:grpSpPr>
        <a:xfrm>
          <a:off x="0" y="0"/>
          <a:ext cx="0" cy="0"/>
          <a:chOff x="0" y="0"/>
          <a:chExt cx="0" cy="0"/>
        </a:xfrm>
      </p:grpSpPr>
      <p:sp>
        <p:nvSpPr>
          <p:cNvPr id="82" name="Google Shape;82;p14"/>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83" name="Google Shape;83;p14"/>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84" name="Google Shape;84;p1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5" name="Google Shape;85;p14"/>
          <p:cNvSpPr txBox="1">
            <a:spLocks noGrp="1"/>
          </p:cNvSpPr>
          <p:nvPr>
            <p:ph type="title"/>
          </p:nvPr>
        </p:nvSpPr>
        <p:spPr>
          <a:xfrm>
            <a:off x="686104" y="381965"/>
            <a:ext cx="7772400" cy="753545"/>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Clr>
                <a:srgbClr val="BA0C2F"/>
              </a:buClr>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Red/Gray 3 Content">
  <p:cSld name="1_Red/Gray 3 Content">
    <p:bg>
      <p:bgPr>
        <a:solidFill>
          <a:schemeClr val="lt1"/>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88" name="Google Shape;88;p15"/>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89" name="Google Shape;89;p15"/>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90" name="Google Shape;90;p15"/>
          <p:cNvSpPr txBox="1">
            <a:spLocks noGrp="1"/>
          </p:cNvSpPr>
          <p:nvPr>
            <p:ph type="body" idx="3"/>
          </p:nvPr>
        </p:nvSpPr>
        <p:spPr>
          <a:xfrm>
            <a:off x="331454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91" name="Google Shape;91;p15"/>
          <p:cNvSpPr txBox="1">
            <a:spLocks noGrp="1"/>
          </p:cNvSpPr>
          <p:nvPr>
            <p:ph type="title"/>
          </p:nvPr>
        </p:nvSpPr>
        <p:spPr>
          <a:xfrm>
            <a:off x="686104" y="381965"/>
            <a:ext cx="7772400" cy="753545"/>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SzPts val="1400"/>
              <a:buNone/>
              <a:defRPr sz="2400" i="0" u="none" strike="noStrike" cap="none">
                <a:solidFill>
                  <a:schemeClr val="bg1"/>
                </a:solidFill>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6104" y="358816"/>
            <a:ext cx="7772400" cy="776770"/>
          </a:xfrm>
          <a:prstGeom prst="rect">
            <a:avLst/>
          </a:prstGeom>
          <a:solidFill>
            <a:srgbClr val="C00000"/>
          </a:solidFill>
          <a:ln>
            <a:noFill/>
          </a:ln>
        </p:spPr>
        <p:txBody>
          <a:bodyPr spcFirstLastPara="1" wrap="square" lIns="91175" tIns="91175" rIns="91175" bIns="91175" anchor="b" anchorCtr="0">
            <a:noAutofit/>
          </a:bodyPr>
          <a:lstStyle>
            <a:lvl1pPr marL="0" marR="0" lvl="0" indent="0" algn="l" rtl="0">
              <a:spcBef>
                <a:spcPts val="0"/>
              </a:spcBef>
              <a:spcAft>
                <a:spcPts val="0"/>
              </a:spcAft>
              <a:buClr>
                <a:schemeClr val="accent2"/>
              </a:buClr>
              <a:buSzPts val="1400"/>
              <a:buFont typeface="Source Sans Pro"/>
              <a:buNone/>
              <a:defRPr sz="2400" b="1" i="0" u="none" strike="noStrike" cap="none">
                <a:solidFill>
                  <a:schemeClr val="accent2"/>
                </a:solidFill>
                <a:latin typeface="Source Sans Pro"/>
                <a:ea typeface="Source Sans Pro"/>
                <a:cs typeface="Source Sans Pro"/>
                <a:sym typeface="Source Sans Pro"/>
              </a:defRPr>
            </a:lvl1pPr>
            <a:lvl2pPr lvl="1"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2pPr>
            <a:lvl3pPr lvl="2"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3pPr>
            <a:lvl4pPr lvl="3"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4pPr>
            <a:lvl5pPr lvl="4"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5pPr>
            <a:lvl6pPr lvl="5"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6pPr>
            <a:lvl7pPr lvl="6"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7pPr>
            <a:lvl8pPr lvl="7"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8pPr>
            <a:lvl9pPr lvl="8" indent="0">
              <a:spcBef>
                <a:spcPts val="0"/>
              </a:spcBef>
              <a:spcAft>
                <a:spcPts val="0"/>
              </a:spcAft>
              <a:buSzPts val="1400"/>
              <a:buFont typeface="Source Sans Pro Light"/>
              <a:buNone/>
              <a:defRPr sz="1800">
                <a:latin typeface="Source Sans Pro Light"/>
                <a:ea typeface="Source Sans Pro Light"/>
                <a:cs typeface="Source Sans Pro Light"/>
                <a:sym typeface="Source Sans Pro Light"/>
              </a:defRPr>
            </a:lvl9pPr>
          </a:lstStyle>
          <a:p>
            <a:endParaRPr/>
          </a:p>
        </p:txBody>
      </p:sp>
      <p:sp>
        <p:nvSpPr>
          <p:cNvPr id="7" name="Google Shape;7;p1"/>
          <p:cNvSpPr txBox="1">
            <a:spLocks noGrp="1"/>
          </p:cNvSpPr>
          <p:nvPr>
            <p:ph type="body" idx="1"/>
          </p:nvPr>
        </p:nvSpPr>
        <p:spPr>
          <a:xfrm>
            <a:off x="685800"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spcBef>
                <a:spcPts val="0"/>
              </a:spcBef>
              <a:spcAft>
                <a:spcPts val="0"/>
              </a:spcAft>
              <a:buClr>
                <a:srgbClr val="6C6463"/>
              </a:buClr>
              <a:buSzPts val="1600"/>
              <a:buFont typeface="Source Sans Pro"/>
              <a:buChar char="•"/>
              <a:defRPr sz="1600" i="0" u="none" strike="noStrike" cap="none">
                <a:solidFill>
                  <a:srgbClr val="6C6463"/>
                </a:solidFill>
                <a:latin typeface="Source Sans Pro"/>
                <a:ea typeface="Source Sans Pro"/>
                <a:cs typeface="Source Sans Pro"/>
                <a:sym typeface="Source Sans Pro"/>
              </a:defRPr>
            </a:lvl1pPr>
            <a:lvl2pPr marL="914400" marR="0" lvl="1" indent="-330200" algn="l" rtl="0">
              <a:spcBef>
                <a:spcPts val="800"/>
              </a:spcBef>
              <a:spcAft>
                <a:spcPts val="0"/>
              </a:spcAft>
              <a:buClr>
                <a:srgbClr val="6C6463"/>
              </a:buClr>
              <a:buSzPts val="1600"/>
              <a:buFont typeface="Source Sans Pro"/>
              <a:buChar char="–"/>
              <a:defRPr sz="1600" i="0" u="none" strike="noStrike" cap="none">
                <a:solidFill>
                  <a:srgbClr val="6C6463"/>
                </a:solidFill>
                <a:latin typeface="Source Sans Pro"/>
                <a:ea typeface="Source Sans Pro"/>
                <a:cs typeface="Source Sans Pro"/>
                <a:sym typeface="Source Sans Pro"/>
              </a:defRPr>
            </a:lvl2pPr>
            <a:lvl3pPr marL="1371600" marR="0" lvl="2" indent="-342900" algn="l" rtl="0">
              <a:spcBef>
                <a:spcPts val="800"/>
              </a:spcBef>
              <a:spcAft>
                <a:spcPts val="0"/>
              </a:spcAft>
              <a:buClr>
                <a:srgbClr val="6C6463"/>
              </a:buClr>
              <a:buSzPts val="1800"/>
              <a:buFont typeface="Source Sans Pro"/>
              <a:buChar char="•"/>
              <a:defRPr sz="1800" i="0" u="none" strike="noStrike" cap="none">
                <a:solidFill>
                  <a:srgbClr val="6C6463"/>
                </a:solidFill>
                <a:latin typeface="Source Sans Pro"/>
                <a:ea typeface="Source Sans Pro"/>
                <a:cs typeface="Source Sans Pro"/>
                <a:sym typeface="Source Sans Pro"/>
              </a:defRPr>
            </a:lvl3pPr>
            <a:lvl4pPr marL="1828800" marR="0" lvl="3" indent="-330200" algn="l" rtl="0">
              <a:spcBef>
                <a:spcPts val="300"/>
              </a:spcBef>
              <a:spcAft>
                <a:spcPts val="0"/>
              </a:spcAft>
              <a:buClr>
                <a:srgbClr val="6C6463"/>
              </a:buClr>
              <a:buSzPts val="1600"/>
              <a:buFont typeface="Source Sans Pro"/>
              <a:buChar char="–"/>
              <a:defRPr sz="1600" i="0" u="none" strike="noStrike" cap="none">
                <a:solidFill>
                  <a:srgbClr val="6C6463"/>
                </a:solidFill>
                <a:latin typeface="Source Sans Pro"/>
                <a:ea typeface="Source Sans Pro"/>
                <a:cs typeface="Source Sans Pro"/>
                <a:sym typeface="Source Sans Pro"/>
              </a:defRPr>
            </a:lvl4pPr>
            <a:lvl5pPr marL="2286000" marR="0" lvl="4" indent="-317500" algn="l" rtl="0">
              <a:spcBef>
                <a:spcPts val="300"/>
              </a:spcBef>
              <a:spcAft>
                <a:spcPts val="0"/>
              </a:spcAft>
              <a:buClr>
                <a:srgbClr val="6C6463"/>
              </a:buClr>
              <a:buSzPts val="1400"/>
              <a:buFont typeface="Source Sans Pro"/>
              <a:buChar char="»"/>
              <a:defRPr sz="1400" i="0" u="none" strike="noStrike" cap="none">
                <a:solidFill>
                  <a:srgbClr val="6C6463"/>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Source Sans Pro"/>
              <a:buChar char="•"/>
              <a:defRPr sz="200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Source Sans Pro"/>
              <a:buChar char="•"/>
              <a:defRPr sz="200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Source Sans Pro"/>
              <a:buChar char="•"/>
              <a:defRPr sz="200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Source Sans Pro"/>
              <a:buChar char="•"/>
              <a:defRPr sz="2000" i="0" u="none" strike="noStrike" cap="none">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None/>
              <a:defRPr sz="600" i="0" u="none" strike="noStrike" cap="none">
                <a:solidFill>
                  <a:srgbClr val="6C6463"/>
                </a:solidFill>
                <a:latin typeface="Source Sans Pro"/>
                <a:ea typeface="Source Sans Pro"/>
                <a:cs typeface="Source Sans Pro"/>
                <a:sym typeface="Source Sans Pro"/>
              </a:defRPr>
            </a:lvl1pPr>
            <a:lvl2pPr marL="0" marR="0" lvl="1" indent="0" algn="r" rtl="0">
              <a:spcBef>
                <a:spcPts val="0"/>
              </a:spcBef>
              <a:buNone/>
              <a:defRPr sz="600" i="0" u="none" strike="noStrike" cap="none">
                <a:solidFill>
                  <a:srgbClr val="6C6463"/>
                </a:solidFill>
                <a:latin typeface="Source Sans Pro"/>
                <a:ea typeface="Source Sans Pro"/>
                <a:cs typeface="Source Sans Pro"/>
                <a:sym typeface="Source Sans Pro"/>
              </a:defRPr>
            </a:lvl2pPr>
            <a:lvl3pPr marL="0" marR="0" lvl="2" indent="0" algn="r" rtl="0">
              <a:spcBef>
                <a:spcPts val="0"/>
              </a:spcBef>
              <a:buNone/>
              <a:defRPr sz="600" i="0" u="none" strike="noStrike" cap="none">
                <a:solidFill>
                  <a:srgbClr val="6C6463"/>
                </a:solidFill>
                <a:latin typeface="Source Sans Pro"/>
                <a:ea typeface="Source Sans Pro"/>
                <a:cs typeface="Source Sans Pro"/>
                <a:sym typeface="Source Sans Pro"/>
              </a:defRPr>
            </a:lvl3pPr>
            <a:lvl4pPr marL="0" marR="0" lvl="3" indent="0" algn="r" rtl="0">
              <a:spcBef>
                <a:spcPts val="0"/>
              </a:spcBef>
              <a:buNone/>
              <a:defRPr sz="600" i="0" u="none" strike="noStrike" cap="none">
                <a:solidFill>
                  <a:srgbClr val="6C6463"/>
                </a:solidFill>
                <a:latin typeface="Source Sans Pro"/>
                <a:ea typeface="Source Sans Pro"/>
                <a:cs typeface="Source Sans Pro"/>
                <a:sym typeface="Source Sans Pro"/>
              </a:defRPr>
            </a:lvl4pPr>
            <a:lvl5pPr marL="0" marR="0" lvl="4" indent="0" algn="r" rtl="0">
              <a:spcBef>
                <a:spcPts val="0"/>
              </a:spcBef>
              <a:buNone/>
              <a:defRPr sz="600" i="0" u="none" strike="noStrike" cap="none">
                <a:solidFill>
                  <a:srgbClr val="6C6463"/>
                </a:solidFill>
                <a:latin typeface="Source Sans Pro"/>
                <a:ea typeface="Source Sans Pro"/>
                <a:cs typeface="Source Sans Pro"/>
                <a:sym typeface="Source Sans Pro"/>
              </a:defRPr>
            </a:lvl5pPr>
            <a:lvl6pPr marL="0" marR="0" lvl="5" indent="0" algn="r" rtl="0">
              <a:spcBef>
                <a:spcPts val="0"/>
              </a:spcBef>
              <a:buNone/>
              <a:defRPr sz="600" i="0" u="none" strike="noStrike" cap="none">
                <a:solidFill>
                  <a:srgbClr val="6C6463"/>
                </a:solidFill>
                <a:latin typeface="Source Sans Pro"/>
                <a:ea typeface="Source Sans Pro"/>
                <a:cs typeface="Source Sans Pro"/>
                <a:sym typeface="Source Sans Pro"/>
              </a:defRPr>
            </a:lvl6pPr>
            <a:lvl7pPr marL="0" marR="0" lvl="6" indent="0" algn="r" rtl="0">
              <a:spcBef>
                <a:spcPts val="0"/>
              </a:spcBef>
              <a:buNone/>
              <a:defRPr sz="600" i="0" u="none" strike="noStrike" cap="none">
                <a:solidFill>
                  <a:srgbClr val="6C6463"/>
                </a:solidFill>
                <a:latin typeface="Source Sans Pro"/>
                <a:ea typeface="Source Sans Pro"/>
                <a:cs typeface="Source Sans Pro"/>
                <a:sym typeface="Source Sans Pro"/>
              </a:defRPr>
            </a:lvl7pPr>
            <a:lvl8pPr marL="0" marR="0" lvl="7" indent="0" algn="r" rtl="0">
              <a:spcBef>
                <a:spcPts val="0"/>
              </a:spcBef>
              <a:buNone/>
              <a:defRPr sz="600" i="0" u="none" strike="noStrike" cap="none">
                <a:solidFill>
                  <a:srgbClr val="6C6463"/>
                </a:solidFill>
                <a:latin typeface="Source Sans Pro"/>
                <a:ea typeface="Source Sans Pro"/>
                <a:cs typeface="Source Sans Pro"/>
                <a:sym typeface="Source Sans Pro"/>
              </a:defRPr>
            </a:lvl8pPr>
            <a:lvl9pPr marL="0" marR="0" lvl="8" indent="0" algn="r" rtl="0">
              <a:spcBef>
                <a:spcPts val="0"/>
              </a:spcBef>
              <a:buNone/>
              <a:defRPr sz="600" i="0" u="none" strike="noStrike" cap="none">
                <a:solidFill>
                  <a:srgbClr val="6C6463"/>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0" y="0"/>
            <a:ext cx="9144000" cy="5148000"/>
          </a:xfrm>
          <a:prstGeom prst="frame">
            <a:avLst>
              <a:gd name="adj1" fmla="val 2963"/>
            </a:avLst>
          </a:prstGeom>
          <a:solidFill>
            <a:srgbClr val="FFFFFF"/>
          </a:solidFill>
          <a:ln>
            <a:noFill/>
          </a:ln>
        </p:spPr>
        <p:txBody>
          <a:bodyPr spcFirstLastPara="1" wrap="square" lIns="91175" tIns="45575" rIns="91175" bIns="45575" anchor="ctr" anchorCtr="0">
            <a:noAutofit/>
          </a:bodyPr>
          <a:lstStyle/>
          <a:p>
            <a:pPr marL="0" marR="0" lvl="0" indent="0" algn="ctr" rtl="0">
              <a:spcBef>
                <a:spcPts val="0"/>
              </a:spcBef>
              <a:spcAft>
                <a:spcPts val="0"/>
              </a:spcAft>
              <a:buNone/>
            </a:pPr>
            <a:endParaRPr sz="1800" i="0" u="none" strike="noStrike" cap="none">
              <a:solidFill>
                <a:srgbClr val="FFFFFF"/>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51" r:id="rId3"/>
    <p:sldLayoutId id="2147483652" r:id="rId4"/>
    <p:sldLayoutId id="2147483654" r:id="rId5"/>
    <p:sldLayoutId id="2147483655" r:id="rId6"/>
    <p:sldLayoutId id="2147483658" r:id="rId7"/>
    <p:sldLayoutId id="2147483660" r:id="rId8"/>
    <p:sldLayoutId id="2147483661" r:id="rId9"/>
    <p:sldLayoutId id="2147483662" r:id="rId10"/>
    <p:sldLayoutId id="2147483663" r:id="rId11"/>
    <p:sldLayoutId id="2147483664" r:id="rId12"/>
    <p:sldLayoutId id="2147483669" r:id="rId13"/>
    <p:sldLayoutId id="2147483670" r:id="rId14"/>
    <p:sldLayoutId id="2147483671" r:id="rId15"/>
    <p:sldLayoutId id="2147483672" r:id="rId16"/>
    <p:sldLayoutId id="2147483673" r:id="rId17"/>
    <p:sldLayoutId id="2147483675" r:id="rId18"/>
    <p:sldLayoutId id="2147483676" r:id="rId19"/>
    <p:sldLayoutId id="2147483677" r:id="rId20"/>
    <p:sldLayoutId id="2147483678" r:id="rId21"/>
    <p:sldLayoutId id="2147483679" r:id="rId22"/>
    <p:sldLayoutId id="2147483699" r:id="rId23"/>
    <p:sldLayoutId id="2147483700" r:id="rId24"/>
    <p:sldLayoutId id="2147483702" r:id="rId25"/>
    <p:sldLayoutId id="2147483703" r:id="rId26"/>
    <p:sldLayoutId id="2147483704" r:id="rId27"/>
    <p:sldLayoutId id="2147483705" r:id="rId28"/>
    <p:sldLayoutId id="2147483706" r:id="rId29"/>
    <p:sldLayoutId id="2147483707" r:id="rId30"/>
    <p:sldLayoutId id="2147483708"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2.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3.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0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4.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7.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1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4.xml"/><Relationship Id="rId1" Type="http://schemas.openxmlformats.org/officeDocument/2006/relationships/slideLayout" Target="../slideLayouts/slideLayout5.xml"/><Relationship Id="rId4" Type="http://schemas.openxmlformats.org/officeDocument/2006/relationships/hyperlink" Target="https://www.youtube.com/watch?v=g_DnQxiGErU"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3.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hyperlink" Target="https://www.workwithusaid.gov/" TargetMode="External"/><Relationship Id="rId7" Type="http://schemas.openxmlformats.org/officeDocument/2006/relationships/hyperlink" Target="https://www.usaid.gov/results-and-data/planning/country-strategies-cdcs" TargetMode="External"/><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hyperlink" Target="https://www.usaid.gov/business-forecast" TargetMode="External"/><Relationship Id="rId5" Type="http://schemas.openxmlformats.org/officeDocument/2006/relationships/hyperlink" Target="http://www.grants.gov/" TargetMode="External"/><Relationship Id="rId4" Type="http://schemas.openxmlformats.org/officeDocument/2006/relationships/hyperlink" Target="https://www.sam.go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hyperlink" Target="https://sam.gov/content/home" TargetMode="External"/><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hyperlink" Target="https://www.workwithusaid.org/" TargetMode="External"/><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hyperlink" Target="http://www.grants.gov/" TargetMode="External"/><Relationship Id="rId2" Type="http://schemas.openxmlformats.org/officeDocument/2006/relationships/notesSlide" Target="../notesSlides/notesSlide65.xml"/><Relationship Id="rId1" Type="http://schemas.openxmlformats.org/officeDocument/2006/relationships/slideLayout" Target="../slideLayouts/slideLayout28.xml"/><Relationship Id="rId4" Type="http://schemas.openxmlformats.org/officeDocument/2006/relationships/hyperlink" Target="http://www.sam.gov/"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hyperlink" Target="https://start.mural.co/free-forever?utm_medium=paid-search&amp;utm_source=adwords&amp;utm_campaign=11265145092&amp;utm_campaign_id=11265145092&amp;utm_term=mural%20board&amp;gad_source=1&amp;gclid=CjwKCAiAlcyuBhBnEiwAOGZ2S3lUMSjaaEidhvtUontIL08viK5UUpIgMwUNRvLBLuqo2NTh8Ur3KxoCqy4QAvD_BwE" TargetMode="External"/><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hyperlink" Target="https://miro.com/?gclsrc=aw.ds&amp;utm_source=google&amp;utm_medium=cpc&amp;utm_campaign=S%7CGOO%7CBRN%7CUS%7CEN-EN%7CBrand%7CExact&amp;utm_adgroup=&amp;adgroupid=140324301985&amp;utm_custom=18258206285&amp;utm_content=668037264239&amp;utm_term=miro+board&amp;matchtype=e&amp;device=c&amp;location=9014916&amp;gad_source=1&amp;gclid=CjwKCAiAlcyuBhBnEiwAOGZ2S2AbzUlkKLF4ObKiw6KHsxo3IFKBTMFyDag_lGako7_xxLXHGANd1hoC6cIQAvD_Bw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hyperlink" Target="https://www.project-management-skills.com/fishbone-diagram.html"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www.usaid.gov/zimbabwe/zimbabwe-country-development-cooperation-strategy" TargetMode="External"/><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hyperlink" Target="https://www.usaid.gov/sites/default/files/2022-12/USAID-Youth-in-Development-Policy-2022-Update-508.pdf" TargetMode="External"/><Relationship Id="rId5" Type="http://schemas.openxmlformats.org/officeDocument/2006/relationships/hyperlink" Target="https://www.usaid.gov/sites/default/files/2023-03/2023_Gender%20Policy_508.pdf" TargetMode="External"/><Relationship Id="rId4" Type="http://schemas.openxmlformats.org/officeDocument/2006/relationships/image" Target="../media/image36.png"/></Relationships>
</file>

<file path=ppt/slides/_rels/slide8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hyperlink" Target="https://www.usaid.gov/sites/default/files/2023-07/USAID_LGBTQI-Inclusive-Development-Policy_August-2023_1.pdf" TargetMode="External"/><Relationship Id="rId5" Type="http://schemas.openxmlformats.org/officeDocument/2006/relationships/hyperlink" Target="https://www.usaid.gov/sites/default/files/2022-05/USAID-IndigenousPeoples-Policy-mar-2020.pdf" TargetMode="External"/><Relationship Id="rId4" Type="http://schemas.openxmlformats.org/officeDocument/2006/relationships/image" Target="../media/image38.jpeg"/></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9.xml"/><Relationship Id="rId1" Type="http://schemas.openxmlformats.org/officeDocument/2006/relationships/slideLayout" Target="../slideLayouts/slideLayout5.xml"/><Relationship Id="rId6" Type="http://schemas.openxmlformats.org/officeDocument/2006/relationships/hyperlink" Target="https://www.state.gov/wp-content/uploads/2023/02/PEPFAR-2023-Country-and-Regional-Operational-Plan.pdf" TargetMode="External"/><Relationship Id="rId5" Type="http://schemas.openxmlformats.org/officeDocument/2006/relationships/hyperlink" Target="https://www.state.gov/pepfar-five-year-strategy-2022/" TargetMode="Externa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8" Type="http://schemas.openxmlformats.org/officeDocument/2006/relationships/hyperlink" Target="https://www.3ieimpact.org/resources" TargetMode="External"/><Relationship Id="rId13" Type="http://schemas.openxmlformats.org/officeDocument/2006/relationships/hyperlink" Target="https://www.dol.gov/agencies/oasp/evaluation/currentstudies/clearinghouse-for-labor-evaluation-and-research-clear-advancement-reviews-innovations-and-syntheses-of-evidence" TargetMode="External"/><Relationship Id="rId3" Type="http://schemas.openxmlformats.org/officeDocument/2006/relationships/hyperlink" Target="https://dec.usaid.gov/dec/home/Default.aspx" TargetMode="External"/><Relationship Id="rId7" Type="http://schemas.openxmlformats.org/officeDocument/2006/relationships/hyperlink" Target="https://idea.usaid.gov/" TargetMode="External"/><Relationship Id="rId12" Type="http://schemas.openxmlformats.org/officeDocument/2006/relationships/hyperlink" Target="https://eric.ed.gov/?id=ED602035" TargetMode="External"/><Relationship Id="rId2" Type="http://schemas.openxmlformats.org/officeDocument/2006/relationships/notesSlide" Target="../notesSlides/notesSlide91.xml"/><Relationship Id="rId1" Type="http://schemas.openxmlformats.org/officeDocument/2006/relationships/slideLayout" Target="../slideLayouts/slideLayout5.xml"/><Relationship Id="rId6" Type="http://schemas.openxmlformats.org/officeDocument/2006/relationships/hyperlink" Target="https://roadmaps.usaid.gov/" TargetMode="External"/><Relationship Id="rId11" Type="http://schemas.openxmlformats.org/officeDocument/2006/relationships/hyperlink" Target="https://www.acf.hhs.gov/opre/research-and-evaluation-clearinghouses" TargetMode="External"/><Relationship Id="rId5" Type="http://schemas.openxmlformats.org/officeDocument/2006/relationships/hyperlink" Target="https://2017-2020.usaid.gov/who-we-are/resource-portal" TargetMode="External"/><Relationship Id="rId10" Type="http://schemas.openxmlformats.org/officeDocument/2006/relationships/hyperlink" Target="https://www.campbellcollaboration.org/explore/about.html" TargetMode="External"/><Relationship Id="rId4" Type="http://schemas.openxmlformats.org/officeDocument/2006/relationships/hyperlink" Target="https://data.usaid.gov/stories/s/DDL-Overview/27e3-m9pi/#:~:text=The%20Development%20Data%20Library%28DDL%29%20is%20USAID%E2%80%99s%20publicly%20available,international%20development%20and%20improve%20program%20development%20and%20performance." TargetMode="External"/><Relationship Id="rId9" Type="http://schemas.openxmlformats.org/officeDocument/2006/relationships/hyperlink" Target="https://www.cochranelibrary.com/library"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usaidlearninglab.org/resources/theory-change-workbook-step-step-process-developing-or-strengthening-theories-change" TargetMode="External"/><Relationship Id="rId2" Type="http://schemas.openxmlformats.org/officeDocument/2006/relationships/notesSlide" Target="../notesSlides/notesSlide92.xml"/><Relationship Id="rId1" Type="http://schemas.openxmlformats.org/officeDocument/2006/relationships/slideLayout" Target="../slideLayouts/slideLayout5.xml"/><Relationship Id="rId6" Type="http://schemas.openxmlformats.org/officeDocument/2006/relationships/hyperlink" Target="https://www.usaid.gov/sites/default/files/2022-05/_508_RF_Technical_Note_Final_2013_0722.pdf" TargetMode="External"/><Relationship Id="rId5" Type="http://schemas.openxmlformats.org/officeDocument/2006/relationships/hyperlink" Target="https://usaidlearninglab.org/system/files/resource/files/project_logic_model_how_to_note_final_sep1.pdf" TargetMode="External"/><Relationship Id="rId4" Type="http://schemas.openxmlformats.org/officeDocument/2006/relationships/hyperlink" Target="https://usaidlearninglab.org/community/blog/what-thing-called-theory-change"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hyperlink" Target="https://www.smartdraw.com/organizational-chart/organizational-chart-tips.htm" TargetMode="External"/><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hyperlink" Target="http://www.smartdraw.com/organizational-chart/organizational-chart-tips.htm"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hyperlink" Target="https://www.state.gov/wp-content/uploads/2023/02/FY23-MER-2.6.1-Indicator-Reference-Guide.pdf" TargetMode="External"/><Relationship Id="rId7" Type="http://schemas.openxmlformats.org/officeDocument/2006/relationships/image" Target="../media/image43.png"/><Relationship Id="rId2" Type="http://schemas.openxmlformats.org/officeDocument/2006/relationships/notesSlide" Target="../notesSlides/notesSlide98.xml"/><Relationship Id="rId1" Type="http://schemas.openxmlformats.org/officeDocument/2006/relationships/slideLayout" Target="../slideLayouts/slideLayout5.xml"/><Relationship Id="rId6" Type="http://schemas.openxmlformats.org/officeDocument/2006/relationships/hyperlink" Target="https://www.usaid.gov/work-usaid/get-grant-or-contract/trainings-how-work-usaid/monitoring-evaluation-learning" TargetMode="External"/><Relationship Id="rId5" Type="http://schemas.openxmlformats.org/officeDocument/2006/relationships/hyperlink" Target="https://www.state.gov/wp-content/uploads/2023/02/Indicator-Frequency-Table-MER-2.6.1.pdf" TargetMode="External"/><Relationship Id="rId4" Type="http://schemas.openxmlformats.org/officeDocument/2006/relationships/hyperlink" Target="https://www.state.gov/wp-content/uploads/2023/02/MER-2.0-Infographic-Version-2.6.1-FY23.pdf"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9.xml"/><Relationship Id="rId1" Type="http://schemas.openxmlformats.org/officeDocument/2006/relationships/slideLayout" Target="../slideLayouts/slideLayout30.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p:nvPr/>
        </p:nvSpPr>
        <p:spPr>
          <a:xfrm>
            <a:off x="1" y="1545"/>
            <a:ext cx="9113108" cy="105916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algn="ctr"/>
            <a:endParaRPr>
              <a:solidFill>
                <a:schemeClr val="dk1"/>
              </a:solidFill>
              <a:latin typeface="Gill Sans"/>
              <a:ea typeface="Gill Sans"/>
              <a:cs typeface="Gill Sans"/>
              <a:sym typeface="Gill Sans"/>
            </a:endParaRPr>
          </a:p>
        </p:txBody>
      </p:sp>
      <p:pic>
        <p:nvPicPr>
          <p:cNvPr id="75" name="Google Shape;75;p16" descr="Logo&#10;&#10;Description automatically generated"/>
          <p:cNvPicPr preferRelativeResize="0"/>
          <p:nvPr/>
        </p:nvPicPr>
        <p:blipFill rotWithShape="1">
          <a:blip r:embed="rId3">
            <a:alphaModFix/>
          </a:blip>
          <a:srcRect/>
          <a:stretch/>
        </p:blipFill>
        <p:spPr>
          <a:xfrm>
            <a:off x="6279991" y="280926"/>
            <a:ext cx="2159773" cy="836362"/>
          </a:xfrm>
          <a:prstGeom prst="rect">
            <a:avLst/>
          </a:prstGeom>
          <a:noFill/>
          <a:ln>
            <a:noFill/>
          </a:ln>
        </p:spPr>
      </p:pic>
      <p:sp>
        <p:nvSpPr>
          <p:cNvPr id="76" name="Google Shape;76;p16"/>
          <p:cNvSpPr/>
          <p:nvPr/>
        </p:nvSpPr>
        <p:spPr>
          <a:xfrm>
            <a:off x="555089" y="2607855"/>
            <a:ext cx="685800" cy="685800"/>
          </a:xfrm>
          <a:prstGeom prst="rect">
            <a:avLst/>
          </a:prstGeom>
          <a:solidFill>
            <a:srgbClr val="002F6C"/>
          </a:solidFill>
          <a:ln>
            <a:noFill/>
          </a:ln>
        </p:spPr>
        <p:txBody>
          <a:bodyPr spcFirstLastPara="1" wrap="square" lIns="68575" tIns="34275" rIns="68575" bIns="34275" anchor="ctr" anchorCtr="0">
            <a:noAutofit/>
          </a:bodyPr>
          <a:lstStyle/>
          <a:p>
            <a:pPr algn="ctr"/>
            <a:endParaRPr>
              <a:solidFill>
                <a:schemeClr val="dk1"/>
              </a:solidFill>
              <a:latin typeface="Gill Sans"/>
              <a:ea typeface="Gill Sans"/>
              <a:cs typeface="Gill Sans"/>
              <a:sym typeface="Gill Sans"/>
            </a:endParaRPr>
          </a:p>
        </p:txBody>
      </p:sp>
      <p:pic>
        <p:nvPicPr>
          <p:cNvPr id="77" name="Google Shape;77;p16" descr="A picture containing logo&#10;&#10;Description automatically generated"/>
          <p:cNvPicPr preferRelativeResize="0"/>
          <p:nvPr/>
        </p:nvPicPr>
        <p:blipFill rotWithShape="1">
          <a:blip r:embed="rId4">
            <a:alphaModFix/>
          </a:blip>
          <a:srcRect/>
          <a:stretch/>
        </p:blipFill>
        <p:spPr>
          <a:xfrm>
            <a:off x="1017639" y="204696"/>
            <a:ext cx="1397570" cy="821671"/>
          </a:xfrm>
          <a:prstGeom prst="rect">
            <a:avLst/>
          </a:prstGeom>
          <a:noFill/>
          <a:ln>
            <a:noFill/>
          </a:ln>
        </p:spPr>
      </p:pic>
      <p:sp>
        <p:nvSpPr>
          <p:cNvPr id="78" name="Google Shape;78;p16"/>
          <p:cNvSpPr txBox="1">
            <a:spLocks noGrp="1"/>
          </p:cNvSpPr>
          <p:nvPr>
            <p:ph type="ctrTitle"/>
          </p:nvPr>
        </p:nvSpPr>
        <p:spPr>
          <a:xfrm>
            <a:off x="361188" y="1609344"/>
            <a:ext cx="6533388" cy="2112264"/>
          </a:xfrm>
          <a:prstGeom prst="rect">
            <a:avLst/>
          </a:prstGeom>
          <a:noFill/>
          <a:ln>
            <a:noFill/>
          </a:ln>
        </p:spPr>
        <p:txBody>
          <a:bodyPr spcFirstLastPara="1" vert="horz" wrap="square" lIns="68575" tIns="34275" rIns="68575" bIns="34275" rtlCol="0" anchor="b" anchorCtr="0">
            <a:noAutofit/>
          </a:bodyPr>
          <a:lstStyle/>
          <a:p>
            <a:pPr algn="ctr"/>
            <a:br>
              <a:rPr lang="fr-CM" sz="4000" dirty="0">
                <a:latin typeface="Source Sans Pro" panose="020B0503030403020204" pitchFamily="34" charset="0"/>
              </a:rPr>
            </a:br>
            <a:br>
              <a:rPr lang="fr-CM" sz="4000" dirty="0">
                <a:latin typeface="Source Sans Pro" panose="020B0503030403020204" pitchFamily="34" charset="0"/>
              </a:rPr>
            </a:br>
            <a:r>
              <a:rPr lang="fr-CM" sz="4000" dirty="0">
                <a:latin typeface="Source Sans Pro" panose="020B0503030403020204" pitchFamily="34" charset="0"/>
              </a:rPr>
              <a:t>TRAINING ON </a:t>
            </a:r>
            <a:r>
              <a:rPr lang="en-US" sz="4000" dirty="0">
                <a:latin typeface="Source Sans Pro" panose="020B0503030403020204" pitchFamily="34" charset="0"/>
              </a:rPr>
              <a:t>BUSINESS DEVELOPMENT:</a:t>
            </a:r>
            <a:br>
              <a:rPr lang="en-US" sz="4000" dirty="0">
                <a:latin typeface="Source Sans Pro" panose="020B0503030403020204" pitchFamily="34" charset="0"/>
              </a:rPr>
            </a:br>
            <a:r>
              <a:rPr lang="en-US" sz="4000" dirty="0">
                <a:latin typeface="Source Sans Pro" panose="020B0503030403020204" pitchFamily="34" charset="0"/>
              </a:rPr>
              <a:t>FUNDING OPPORTUNITIES FROM USG</a:t>
            </a:r>
            <a:endParaRPr lang="fr-CM" sz="4000" dirty="0">
              <a:latin typeface="Source Sans Pro" panose="020B0503030403020204" pitchFamily="34" charset="0"/>
            </a:endParaRPr>
          </a:p>
        </p:txBody>
      </p:sp>
      <p:sp>
        <p:nvSpPr>
          <p:cNvPr id="4" name="Google Shape;307;p51">
            <a:extLst>
              <a:ext uri="{FF2B5EF4-FFF2-40B4-BE49-F238E27FC236}">
                <a16:creationId xmlns:a16="http://schemas.microsoft.com/office/drawing/2014/main" id="{3979490A-4FBC-7807-6A7F-CA125FC4F730}"/>
              </a:ext>
            </a:extLst>
          </p:cNvPr>
          <p:cNvSpPr txBox="1"/>
          <p:nvPr/>
        </p:nvSpPr>
        <p:spPr>
          <a:xfrm>
            <a:off x="195846" y="3626463"/>
            <a:ext cx="4643616" cy="1364129"/>
          </a:xfrm>
          <a:prstGeom prst="rect">
            <a:avLst/>
          </a:prstGeom>
          <a:noFill/>
          <a:ln>
            <a:noFill/>
          </a:ln>
        </p:spPr>
        <p:txBody>
          <a:bodyPr spcFirstLastPara="1" wrap="square" lIns="121567" tIns="121567" rIns="121567" bIns="121567"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39">
              <a:spcBef>
                <a:spcPts val="1067"/>
              </a:spcBef>
            </a:pPr>
            <a:r>
              <a:rPr lang="en-US" sz="1500" kern="0">
                <a:solidFill>
                  <a:srgbClr val="FFFFFF"/>
                </a:solidFill>
                <a:latin typeface="Source Sans Pro" panose="020B0503030403020204" pitchFamily="34" charset="0"/>
                <a:ea typeface="Source Sans Pro" panose="020B0503030403020204" pitchFamily="34" charset="0"/>
                <a:cs typeface="Source Sans Pro"/>
                <a:sym typeface="Source Sans Pro"/>
              </a:rPr>
              <a:t>Presenter: </a:t>
            </a:r>
          </a:p>
          <a:p>
            <a:pPr defTabSz="1219139">
              <a:spcBef>
                <a:spcPts val="1067"/>
              </a:spcBef>
            </a:pPr>
            <a:r>
              <a:rPr lang="en-US" sz="1500" kern="0">
                <a:solidFill>
                  <a:srgbClr val="FFFFFF"/>
                </a:solidFill>
                <a:latin typeface="Source Sans Pro" panose="020B0503030403020204" pitchFamily="34" charset="0"/>
                <a:ea typeface="Source Sans Pro" panose="020B0503030403020204" pitchFamily="34" charset="0"/>
                <a:cs typeface="Source Sans Pro"/>
              </a:rPr>
              <a:t>Date:  Month XX, 202X</a:t>
            </a:r>
          </a:p>
        </p:txBody>
      </p:sp>
      <p:pic>
        <p:nvPicPr>
          <p:cNvPr id="5" name="Picture 4" descr="A black background with white text&#10;&#10;Description automatically generated">
            <a:extLst>
              <a:ext uri="{FF2B5EF4-FFF2-40B4-BE49-F238E27FC236}">
                <a16:creationId xmlns:a16="http://schemas.microsoft.com/office/drawing/2014/main" id="{596FB379-AA0A-C835-8AFF-56051F906DAD}"/>
              </a:ext>
            </a:extLst>
          </p:cNvPr>
          <p:cNvPicPr>
            <a:picLocks noChangeAspect="1"/>
          </p:cNvPicPr>
          <p:nvPr/>
        </p:nvPicPr>
        <p:blipFill rotWithShape="1">
          <a:blip r:embed="rId5"/>
          <a:srcRect l="7023" t="5639" r="9200" b="44136"/>
          <a:stretch/>
        </p:blipFill>
        <p:spPr>
          <a:xfrm>
            <a:off x="6209136" y="4449157"/>
            <a:ext cx="2816352" cy="603505"/>
          </a:xfrm>
          <a:prstGeom prst="rect">
            <a:avLst/>
          </a:prstGeom>
        </p:spPr>
      </p:pic>
      <p:pic>
        <p:nvPicPr>
          <p:cNvPr id="3" name="Picture 2">
            <a:extLst>
              <a:ext uri="{FF2B5EF4-FFF2-40B4-BE49-F238E27FC236}">
                <a16:creationId xmlns:a16="http://schemas.microsoft.com/office/drawing/2014/main" id="{DEFDD10A-0FEE-542F-BB0C-34AEDA3CBD7F}"/>
              </a:ext>
            </a:extLst>
          </p:cNvPr>
          <p:cNvPicPr>
            <a:picLocks noChangeAspect="1"/>
          </p:cNvPicPr>
          <p:nvPr/>
        </p:nvPicPr>
        <p:blipFill rotWithShape="1">
          <a:blip r:embed="rId6"/>
          <a:srcRect l="991" t="1293" r="1142"/>
          <a:stretch/>
        </p:blipFill>
        <p:spPr>
          <a:xfrm rot="697395">
            <a:off x="6630233" y="1458215"/>
            <a:ext cx="2094660" cy="2746055"/>
          </a:xfrm>
          <a:prstGeom prst="rect">
            <a:avLst/>
          </a:prstGeom>
          <a:ln w="9525">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
        <p:nvSpPr>
          <p:cNvPr id="2" name="object 3">
            <a:extLst>
              <a:ext uri="{FF2B5EF4-FFF2-40B4-BE49-F238E27FC236}">
                <a16:creationId xmlns:a16="http://schemas.microsoft.com/office/drawing/2014/main" id="{8486E7C9-89C6-C301-E686-1959DE14B657}"/>
              </a:ext>
            </a:extLst>
          </p:cNvPr>
          <p:cNvSpPr txBox="1">
            <a:spLocks/>
          </p:cNvSpPr>
          <p:nvPr/>
        </p:nvSpPr>
        <p:spPr>
          <a:xfrm>
            <a:off x="187325" y="1949610"/>
            <a:ext cx="8769350" cy="1000274"/>
          </a:xfrm>
          <a:prstGeom prst="rect">
            <a:avLst/>
          </a:prstGeom>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algn="ctr">
              <a:lnSpc>
                <a:spcPts val="3915"/>
              </a:lnSpc>
            </a:pPr>
            <a:r>
              <a:rPr lang="en-US" sz="4000" b="1" spc="-38">
                <a:latin typeface="Source Sans Pro" panose="020B0503030403020204" pitchFamily="34" charset="0"/>
                <a:ea typeface="Source Sans Pro" panose="020B0503030403020204" pitchFamily="34" charset="0"/>
              </a:rPr>
              <a:t>MODULE 2: </a:t>
            </a:r>
          </a:p>
          <a:p>
            <a:pPr marL="9525" algn="ctr">
              <a:lnSpc>
                <a:spcPts val="3915"/>
              </a:lnSpc>
            </a:pPr>
            <a:r>
              <a:rPr lang="en-US" sz="4000" b="1" spc="-38">
                <a:latin typeface="Source Sans Pro" panose="020B0503030403020204" pitchFamily="34" charset="0"/>
                <a:ea typeface="Source Sans Pro" panose="020B0503030403020204" pitchFamily="34" charset="0"/>
              </a:rPr>
              <a:t>OVERVIEW OF BUSINESS DEVELOPMENT</a:t>
            </a:r>
            <a:endParaRPr lang="en-US" sz="4000"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023488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370332" y="870561"/>
            <a:ext cx="5385816" cy="2398419"/>
          </a:xfrm>
          <a:ln w="28575">
            <a:noFill/>
          </a:ln>
        </p:spPr>
        <p:txBody>
          <a:bodyPr>
            <a:noAutofit/>
          </a:bodyPr>
          <a:lstStyle/>
          <a:p>
            <a:pPr marL="0" indent="0">
              <a:spcBef>
                <a:spcPts val="400"/>
              </a:spcBef>
              <a:spcAft>
                <a:spcPts val="400"/>
              </a:spcAft>
              <a:buNone/>
            </a:pPr>
            <a:r>
              <a:rPr lang="en-US" sz="1500" b="1">
                <a:solidFill>
                  <a:schemeClr val="tx1">
                    <a:lumMod val="95000"/>
                    <a:lumOff val="5000"/>
                  </a:schemeClr>
                </a:solidFill>
              </a:rPr>
              <a:t>Organizational Capacity: </a:t>
            </a:r>
          </a:p>
          <a:p>
            <a:pPr marL="285750" indent="-285750">
              <a:spcBef>
                <a:spcPts val="400"/>
              </a:spcBef>
              <a:spcAft>
                <a:spcPts val="400"/>
              </a:spcAft>
              <a:buClr>
                <a:schemeClr val="tx1"/>
              </a:buClr>
              <a:buSzPct val="100000"/>
              <a:buFont typeface="Wingdings" panose="05000000000000000000" pitchFamily="2" charset="2"/>
              <a:buChar char="§"/>
              <a:defRPr/>
            </a:pPr>
            <a:r>
              <a:rPr lang="en-US" sz="1500">
                <a:solidFill>
                  <a:schemeClr val="tx1">
                    <a:lumMod val="95000"/>
                    <a:lumOff val="5000"/>
                  </a:schemeClr>
                </a:solidFill>
                <a:sym typeface="Arial"/>
              </a:rPr>
              <a:t>Appears as a narrative within the technical application</a:t>
            </a:r>
          </a:p>
          <a:p>
            <a:pPr marL="285750" indent="-285750">
              <a:spcBef>
                <a:spcPts val="400"/>
              </a:spcBef>
              <a:spcAft>
                <a:spcPts val="400"/>
              </a:spcAft>
              <a:buClr>
                <a:schemeClr val="tx1"/>
              </a:buClr>
              <a:buSzPct val="100000"/>
              <a:buFont typeface="Wingdings" panose="05000000000000000000" pitchFamily="2" charset="2"/>
              <a:buChar char="§"/>
              <a:defRPr/>
            </a:pPr>
            <a:r>
              <a:rPr lang="en-US" sz="1500">
                <a:solidFill>
                  <a:schemeClr val="tx1">
                    <a:lumMod val="95000"/>
                    <a:lumOff val="5000"/>
                  </a:schemeClr>
                </a:solidFill>
                <a:sym typeface="Arial"/>
              </a:rPr>
              <a:t>Demonstrates that you can perform the SOW of the opportunity by describing past and current work related to the SOW of the opportunity</a:t>
            </a:r>
          </a:p>
          <a:p>
            <a:pPr marL="285750" indent="-285750">
              <a:spcBef>
                <a:spcPts val="400"/>
              </a:spcBef>
              <a:spcAft>
                <a:spcPts val="400"/>
              </a:spcAft>
              <a:buClr>
                <a:schemeClr val="tx1"/>
              </a:buClr>
              <a:buSzPct val="100000"/>
              <a:buFont typeface="Wingdings" panose="05000000000000000000" pitchFamily="2" charset="2"/>
              <a:buChar char="§"/>
              <a:defRPr/>
            </a:pPr>
            <a:r>
              <a:rPr lang="en-US" sz="1500">
                <a:solidFill>
                  <a:schemeClr val="tx1">
                    <a:lumMod val="95000"/>
                    <a:lumOff val="5000"/>
                  </a:schemeClr>
                </a:solidFill>
                <a:sym typeface="Arial"/>
              </a:rPr>
              <a:t>Includes experience of the prime and the consortium partners </a:t>
            </a:r>
          </a:p>
          <a:p>
            <a:pPr marL="285750" indent="-285750">
              <a:spcBef>
                <a:spcPts val="400"/>
              </a:spcBef>
              <a:spcAft>
                <a:spcPts val="400"/>
              </a:spcAft>
              <a:buClr>
                <a:schemeClr val="tx1"/>
              </a:buClr>
              <a:buSzPct val="100000"/>
              <a:buFont typeface="Wingdings" panose="05000000000000000000" pitchFamily="2" charset="2"/>
              <a:buChar char="§"/>
              <a:defRPr/>
            </a:pPr>
            <a:r>
              <a:rPr lang="en-US" sz="1500">
                <a:solidFill>
                  <a:schemeClr val="tx1">
                    <a:lumMod val="95000"/>
                    <a:lumOff val="5000"/>
                  </a:schemeClr>
                </a:solidFill>
                <a:sym typeface="Arial"/>
              </a:rPr>
              <a:t>Experience as a subrecipient is relevant</a:t>
            </a:r>
          </a:p>
        </p:txBody>
      </p:sp>
      <p:pic>
        <p:nvPicPr>
          <p:cNvPr id="5" name="Picture 4">
            <a:extLst>
              <a:ext uri="{FF2B5EF4-FFF2-40B4-BE49-F238E27FC236}">
                <a16:creationId xmlns:a16="http://schemas.microsoft.com/office/drawing/2014/main" id="{79847BCF-2139-8C73-2150-B5E23A53EE0B}"/>
              </a:ext>
            </a:extLst>
          </p:cNvPr>
          <p:cNvPicPr>
            <a:picLocks noChangeAspect="1"/>
          </p:cNvPicPr>
          <p:nvPr/>
        </p:nvPicPr>
        <p:blipFill rotWithShape="1">
          <a:blip r:embed="rId3"/>
          <a:srcRect t="1697"/>
          <a:stretch/>
        </p:blipFill>
        <p:spPr>
          <a:xfrm>
            <a:off x="5559553" y="938679"/>
            <a:ext cx="3543300" cy="2578251"/>
          </a:xfrm>
          <a:prstGeom prst="rect">
            <a:avLst/>
          </a:prstGeom>
        </p:spPr>
      </p:pic>
      <p:sp>
        <p:nvSpPr>
          <p:cNvPr id="4" name="Google Shape;385;p56">
            <a:extLst>
              <a:ext uri="{FF2B5EF4-FFF2-40B4-BE49-F238E27FC236}">
                <a16:creationId xmlns:a16="http://schemas.microsoft.com/office/drawing/2014/main" id="{E1C505A0-5846-10E1-719A-9377F2D9CC1F}"/>
              </a:ext>
            </a:extLst>
          </p:cNvPr>
          <p:cNvSpPr/>
          <p:nvPr/>
        </p:nvSpPr>
        <p:spPr>
          <a:xfrm>
            <a:off x="0" y="0"/>
            <a:ext cx="9144000" cy="854963"/>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ORGANIZATIONAL CAPACITY AND HISTORY OF PERFORMANCE</a:t>
            </a:r>
            <a:endParaRPr lang="en" sz="3200" b="1">
              <a:solidFill>
                <a:srgbClr val="FFFFFF"/>
              </a:solidFill>
              <a:latin typeface="Source Sans Pro"/>
              <a:ea typeface="Source Sans Pro"/>
              <a:cs typeface="Source Sans Pro"/>
            </a:endParaRPr>
          </a:p>
        </p:txBody>
      </p:sp>
      <p:sp>
        <p:nvSpPr>
          <p:cNvPr id="6" name="Content Placeholder 2">
            <a:extLst>
              <a:ext uri="{FF2B5EF4-FFF2-40B4-BE49-F238E27FC236}">
                <a16:creationId xmlns:a16="http://schemas.microsoft.com/office/drawing/2014/main" id="{3CF7C515-8FFE-CE5B-C776-B1078C4FE181}"/>
              </a:ext>
            </a:extLst>
          </p:cNvPr>
          <p:cNvSpPr txBox="1">
            <a:spLocks/>
          </p:cNvSpPr>
          <p:nvPr/>
        </p:nvSpPr>
        <p:spPr>
          <a:xfrm>
            <a:off x="410805" y="3217531"/>
            <a:ext cx="8673759" cy="1679081"/>
          </a:xfrm>
          <a:prstGeom prst="rect">
            <a:avLst/>
          </a:prstGeom>
          <a:noFill/>
          <a:ln w="28575">
            <a:noFill/>
          </a:ln>
        </p:spPr>
        <p:txBody>
          <a:bodyPr spcFirstLastPara="1" vert="horz" wrap="square" lIns="68381" tIns="68381" rIns="68381" bIns="68381" rtlCol="0" anchor="t" anchorCtr="0">
            <a:noAutofit/>
          </a:bodyPr>
          <a:lstStyle>
            <a:lvl1pPr marL="609585" marR="0" lvl="0" indent="-440256" algn="l" defTabSz="914400" rtl="0" eaLnBrk="1" latinLnBrk="0" hangingPunct="1">
              <a:lnSpc>
                <a:spcPct val="90000"/>
              </a:lnSpc>
              <a:spcBef>
                <a:spcPts val="0"/>
              </a:spcBef>
              <a:spcAft>
                <a:spcPts val="0"/>
              </a:spcAft>
              <a:buClr>
                <a:srgbClr val="6C6463"/>
              </a:buClr>
              <a:buSzPts val="1600"/>
              <a:buFont typeface="Wingdings" panose="05000000000000000000" pitchFamily="2" charset="2"/>
              <a:buChar char="§"/>
              <a:defRPr sz="2000" i="0" u="none" strike="noStrike" kern="1200" cap="none">
                <a:solidFill>
                  <a:srgbClr val="6C6463"/>
                </a:solidFill>
                <a:latin typeface="Source Sans Pro" panose="020B0503030403020204" pitchFamily="34" charset="0"/>
                <a:ea typeface="Source Sans Pro" panose="020B0503030403020204" pitchFamily="34" charset="0"/>
                <a:cs typeface="+mn-cs"/>
              </a:defRPr>
            </a:lvl1pPr>
            <a:lvl2pPr marL="1219170" marR="0" lvl="1" indent="-440256" algn="l" defTabSz="914400" rtl="0" eaLnBrk="1" latinLnBrk="0" hangingPunct="1">
              <a:lnSpc>
                <a:spcPct val="90000"/>
              </a:lnSpc>
              <a:spcBef>
                <a:spcPts val="1067"/>
              </a:spcBef>
              <a:spcAft>
                <a:spcPts val="0"/>
              </a:spcAft>
              <a:buClr>
                <a:srgbClr val="6C6463"/>
              </a:buClr>
              <a:buSzPts val="1600"/>
              <a:buFont typeface="Arial" panose="020B0604020202020204" pitchFamily="34" charset="0"/>
              <a:buChar char="–"/>
              <a:defRPr sz="2133" i="0" u="none" strike="noStrike" kern="1200" cap="none">
                <a:solidFill>
                  <a:srgbClr val="6C6463"/>
                </a:solidFill>
                <a:latin typeface="+mn-lt"/>
                <a:ea typeface="+mn-ea"/>
                <a:cs typeface="+mn-cs"/>
              </a:defRPr>
            </a:lvl2pPr>
            <a:lvl3pPr marL="1828754" marR="0" lvl="2" indent="-440256" algn="l" defTabSz="914400" rtl="0" eaLnBrk="1" latinLnBrk="0" hangingPunct="1">
              <a:lnSpc>
                <a:spcPct val="90000"/>
              </a:lnSpc>
              <a:spcBef>
                <a:spcPts val="1067"/>
              </a:spcBef>
              <a:spcAft>
                <a:spcPts val="0"/>
              </a:spcAft>
              <a:buClr>
                <a:srgbClr val="6C6463"/>
              </a:buClr>
              <a:buSzPts val="1600"/>
              <a:buFont typeface="Arial" panose="020B0604020202020204" pitchFamily="34" charset="0"/>
              <a:buChar char="•"/>
              <a:defRPr sz="2133" i="0" u="none" strike="noStrike" kern="1200" cap="none">
                <a:solidFill>
                  <a:srgbClr val="6C6463"/>
                </a:solidFill>
                <a:latin typeface="+mn-lt"/>
                <a:ea typeface="+mn-ea"/>
                <a:cs typeface="+mn-cs"/>
              </a:defRPr>
            </a:lvl3pPr>
            <a:lvl4pPr marL="2438339" marR="0" lvl="3" indent="-423323" algn="l" defTabSz="914400" rtl="0" eaLnBrk="1" latinLnBrk="0" hangingPunct="1">
              <a:lnSpc>
                <a:spcPct val="90000"/>
              </a:lnSpc>
              <a:spcBef>
                <a:spcPts val="400"/>
              </a:spcBef>
              <a:spcAft>
                <a:spcPts val="0"/>
              </a:spcAft>
              <a:buClr>
                <a:srgbClr val="6C6463"/>
              </a:buClr>
              <a:buSzPts val="1400"/>
              <a:buFont typeface="Arial" panose="020B0604020202020204" pitchFamily="34" charset="0"/>
              <a:buChar char="–"/>
              <a:defRPr sz="1867" i="0" u="none" strike="noStrike" kern="1200" cap="none">
                <a:solidFill>
                  <a:srgbClr val="6C6463"/>
                </a:solidFill>
                <a:latin typeface="+mn-lt"/>
                <a:ea typeface="+mn-ea"/>
                <a:cs typeface="+mn-cs"/>
              </a:defRPr>
            </a:lvl4pPr>
            <a:lvl5pPr marL="3047924" marR="0" lvl="4" indent="-440256" algn="l" defTabSz="914400" rtl="0" eaLnBrk="1" latinLnBrk="0" hangingPunct="1">
              <a:lnSpc>
                <a:spcPct val="90000"/>
              </a:lnSpc>
              <a:spcBef>
                <a:spcPts val="400"/>
              </a:spcBef>
              <a:spcAft>
                <a:spcPts val="0"/>
              </a:spcAft>
              <a:buClr>
                <a:srgbClr val="6C6463"/>
              </a:buClr>
              <a:buSzPts val="1600"/>
              <a:buFont typeface="Arial" panose="020B0604020202020204" pitchFamily="34" charset="0"/>
              <a:buChar char="»"/>
              <a:defRPr sz="2133" i="0" u="none" strike="noStrike" kern="1200" cap="none">
                <a:solidFill>
                  <a:srgbClr val="6C6463"/>
                </a:solidFill>
                <a:latin typeface="+mn-lt"/>
                <a:ea typeface="+mn-ea"/>
                <a:cs typeface="+mn-cs"/>
              </a:defRPr>
            </a:lvl5pPr>
            <a:lvl6pPr marL="3657509" marR="0" lvl="5" indent="-457189" algn="l" defTabSz="914400" rtl="0" eaLnBrk="1" latinLnBrk="0" hangingPunct="1">
              <a:lnSpc>
                <a:spcPct val="90000"/>
              </a:lnSpc>
              <a:spcBef>
                <a:spcPts val="533"/>
              </a:spcBef>
              <a:spcAft>
                <a:spcPts val="0"/>
              </a:spcAft>
              <a:buClr>
                <a:schemeClr val="dk1"/>
              </a:buClr>
              <a:buSzPts val="1800"/>
              <a:buFont typeface="Arial" panose="020B0604020202020204" pitchFamily="34" charset="0"/>
              <a:buChar char="•"/>
              <a:defRPr sz="2400" i="0" u="none" strike="noStrike" kern="1200" cap="none">
                <a:solidFill>
                  <a:schemeClr val="dk1"/>
                </a:solidFill>
                <a:latin typeface="+mn-lt"/>
                <a:ea typeface="+mn-ea"/>
                <a:cs typeface="+mn-cs"/>
              </a:defRPr>
            </a:lvl6pPr>
            <a:lvl7pPr marL="4267093" marR="0" lvl="6" indent="-457189" algn="l" defTabSz="914400" rtl="0" eaLnBrk="1" latinLnBrk="0" hangingPunct="1">
              <a:lnSpc>
                <a:spcPct val="90000"/>
              </a:lnSpc>
              <a:spcBef>
                <a:spcPts val="533"/>
              </a:spcBef>
              <a:spcAft>
                <a:spcPts val="0"/>
              </a:spcAft>
              <a:buClr>
                <a:schemeClr val="dk1"/>
              </a:buClr>
              <a:buSzPts val="1800"/>
              <a:buFont typeface="Arial" panose="020B0604020202020204" pitchFamily="34" charset="0"/>
              <a:buChar char="•"/>
              <a:defRPr sz="2400" i="0" u="none" strike="noStrike" kern="1200" cap="none">
                <a:solidFill>
                  <a:schemeClr val="dk1"/>
                </a:solidFill>
                <a:latin typeface="+mn-lt"/>
                <a:ea typeface="+mn-ea"/>
                <a:cs typeface="+mn-cs"/>
              </a:defRPr>
            </a:lvl7pPr>
            <a:lvl8pPr marL="4876678" marR="0" lvl="7" indent="-457189" algn="l" defTabSz="914400" rtl="0" eaLnBrk="1" latinLnBrk="0" hangingPunct="1">
              <a:lnSpc>
                <a:spcPct val="90000"/>
              </a:lnSpc>
              <a:spcBef>
                <a:spcPts val="533"/>
              </a:spcBef>
              <a:spcAft>
                <a:spcPts val="0"/>
              </a:spcAft>
              <a:buClr>
                <a:schemeClr val="dk1"/>
              </a:buClr>
              <a:buSzPts val="1800"/>
              <a:buFont typeface="Arial" panose="020B0604020202020204" pitchFamily="34" charset="0"/>
              <a:buChar char="•"/>
              <a:defRPr sz="2400" i="0" u="none" strike="noStrike" kern="1200" cap="none">
                <a:solidFill>
                  <a:schemeClr val="dk1"/>
                </a:solidFill>
                <a:latin typeface="+mn-lt"/>
                <a:ea typeface="+mn-ea"/>
                <a:cs typeface="+mn-cs"/>
              </a:defRPr>
            </a:lvl8pPr>
            <a:lvl9pPr marL="5486263" marR="0" lvl="8" indent="-457189" algn="l" defTabSz="914400" rtl="0" eaLnBrk="1" latinLnBrk="0" hangingPunct="1">
              <a:lnSpc>
                <a:spcPct val="90000"/>
              </a:lnSpc>
              <a:spcBef>
                <a:spcPts val="533"/>
              </a:spcBef>
              <a:spcAft>
                <a:spcPts val="0"/>
              </a:spcAft>
              <a:buClr>
                <a:schemeClr val="dk1"/>
              </a:buClr>
              <a:buSzPts val="1800"/>
              <a:buFont typeface="Arial" panose="020B0604020202020204" pitchFamily="34" charset="0"/>
              <a:buChar char="•"/>
              <a:defRPr sz="2400" i="0" u="none" strike="noStrike" kern="1200" cap="none">
                <a:solidFill>
                  <a:schemeClr val="dk1"/>
                </a:solidFill>
                <a:latin typeface="+mn-lt"/>
                <a:ea typeface="+mn-ea"/>
                <a:cs typeface="+mn-cs"/>
              </a:defRPr>
            </a:lvl9pPr>
          </a:lstStyle>
          <a:p>
            <a:pPr marL="0" indent="0">
              <a:spcBef>
                <a:spcPts val="400"/>
              </a:spcBef>
              <a:spcAft>
                <a:spcPts val="400"/>
              </a:spcAft>
              <a:buNone/>
            </a:pPr>
            <a:r>
              <a:rPr lang="en-US" sz="1500" b="1">
                <a:solidFill>
                  <a:schemeClr val="tx1"/>
                </a:solidFill>
                <a:latin typeface="Source Sans Pro"/>
                <a:ea typeface="Source Sans Pro"/>
                <a:cs typeface="Source Sans Pro"/>
                <a:sym typeface="Source Sans Pro"/>
              </a:rPr>
              <a:t>History of Performance/Past Performance: </a:t>
            </a:r>
          </a:p>
          <a:p>
            <a:pPr marL="285750" indent="-285750">
              <a:lnSpc>
                <a:spcPct val="100000"/>
              </a:lnSpc>
              <a:spcBef>
                <a:spcPts val="400"/>
              </a:spcBef>
              <a:spcAft>
                <a:spcPts val="400"/>
              </a:spcAft>
              <a:buClr>
                <a:schemeClr val="tx1"/>
              </a:buClr>
              <a:buSzPct val="100000"/>
              <a:defRPr/>
            </a:pPr>
            <a:r>
              <a:rPr lang="en-US" sz="1500">
                <a:solidFill>
                  <a:schemeClr val="tx1">
                    <a:lumMod val="95000"/>
                    <a:lumOff val="5000"/>
                  </a:schemeClr>
                </a:solidFill>
                <a:latin typeface="Source Sans Pro"/>
                <a:ea typeface="Source Sans Pro"/>
                <a:cs typeface="Source Sans Pro"/>
                <a:sym typeface="Source Sans Pro"/>
              </a:rPr>
              <a:t>Put information about prime recipients and consortium partners in the annexes.</a:t>
            </a:r>
          </a:p>
          <a:p>
            <a:pPr marL="285750" indent="-285750">
              <a:lnSpc>
                <a:spcPct val="100000"/>
              </a:lnSpc>
              <a:spcBef>
                <a:spcPts val="400"/>
              </a:spcBef>
              <a:spcAft>
                <a:spcPts val="400"/>
              </a:spcAft>
              <a:buClr>
                <a:schemeClr val="tx1"/>
              </a:buClr>
              <a:buSzPct val="100000"/>
              <a:defRPr/>
            </a:pPr>
            <a:r>
              <a:rPr lang="en-US" sz="1500">
                <a:solidFill>
                  <a:schemeClr val="tx1">
                    <a:lumMod val="95000"/>
                    <a:lumOff val="5000"/>
                  </a:schemeClr>
                </a:solidFill>
                <a:latin typeface="Source Sans Pro"/>
                <a:ea typeface="Source Sans Pro"/>
                <a:cs typeface="Source Sans Pro"/>
                <a:sym typeface="Source Sans Pro"/>
              </a:rPr>
              <a:t>Using the template provided by the donor, describe specific projects that you’ve recently implemented related to the SOW of the opportunity. </a:t>
            </a:r>
          </a:p>
          <a:p>
            <a:pPr marL="285750" indent="-285750">
              <a:lnSpc>
                <a:spcPct val="100000"/>
              </a:lnSpc>
              <a:spcBef>
                <a:spcPts val="400"/>
              </a:spcBef>
              <a:spcAft>
                <a:spcPts val="400"/>
              </a:spcAft>
              <a:buClr>
                <a:schemeClr val="tx1"/>
              </a:buClr>
              <a:buSzPct val="100000"/>
              <a:defRPr/>
            </a:pPr>
            <a:r>
              <a:rPr lang="en-US" sz="1500">
                <a:solidFill>
                  <a:schemeClr val="tx1">
                    <a:lumMod val="95000"/>
                    <a:lumOff val="5000"/>
                  </a:schemeClr>
                </a:solidFill>
                <a:latin typeface="Source Sans Pro"/>
                <a:ea typeface="Source Sans Pro"/>
                <a:cs typeface="Source Sans Pro"/>
                <a:sym typeface="Source Sans Pro"/>
              </a:rPr>
              <a:t>The donor will contact staff who are familiar with your work and can speak to your performance. </a:t>
            </a:r>
          </a:p>
        </p:txBody>
      </p:sp>
    </p:spTree>
    <p:extLst>
      <p:ext uri="{BB962C8B-B14F-4D97-AF65-F5344CB8AC3E}">
        <p14:creationId xmlns:p14="http://schemas.microsoft.com/office/powerpoint/2010/main" val="28897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additive="base">
                                        <p:cTn id="4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40729" y="753248"/>
            <a:ext cx="7848904" cy="3850555"/>
          </a:xfrm>
          <a:ln w="28575">
            <a:noFill/>
          </a:ln>
        </p:spPr>
        <p:txBody>
          <a:bodyPr>
            <a:normAutofit/>
          </a:bodyPr>
          <a:lstStyle/>
          <a:p>
            <a:pPr marL="0" indent="0">
              <a:spcBef>
                <a:spcPts val="600"/>
              </a:spcBef>
              <a:spcAft>
                <a:spcPts val="600"/>
              </a:spcAft>
              <a:buNone/>
            </a:pPr>
            <a:r>
              <a:rPr lang="en-US" sz="1500" b="1" dirty="0">
                <a:solidFill>
                  <a:schemeClr val="tx1"/>
                </a:solidFill>
              </a:rPr>
              <a:t>The donor may require you to address other important aspects of project design and implementation. For example:</a:t>
            </a:r>
          </a:p>
          <a:p>
            <a:pPr marL="342892" indent="-342892">
              <a:spcBef>
                <a:spcPts val="600"/>
              </a:spcBef>
              <a:spcAft>
                <a:spcPts val="600"/>
              </a:spcAft>
              <a:buClr>
                <a:schemeClr val="tx1"/>
              </a:buClr>
              <a:buSzPct val="100000"/>
              <a:buFont typeface="Wingdings" panose="05000000000000000000" pitchFamily="2" charset="2"/>
              <a:buChar char="§"/>
            </a:pPr>
            <a:r>
              <a:rPr lang="en-US" sz="1500" b="1" dirty="0">
                <a:solidFill>
                  <a:schemeClr val="tx1"/>
                </a:solidFill>
              </a:rPr>
              <a:t>Gender:</a:t>
            </a:r>
            <a:r>
              <a:rPr lang="en-US" sz="1500" dirty="0">
                <a:solidFill>
                  <a:schemeClr val="tx1"/>
                </a:solidFill>
              </a:rPr>
              <a:t> Conduct a gender analysis and incorporate activities into the application to reduce gender gaps in the expected program outcomes. A gender action plan is required as part of the work plan. </a:t>
            </a:r>
          </a:p>
          <a:p>
            <a:pPr marL="342892" indent="-342892">
              <a:spcBef>
                <a:spcPts val="600"/>
              </a:spcBef>
              <a:spcAft>
                <a:spcPts val="600"/>
              </a:spcAft>
              <a:buClr>
                <a:schemeClr val="tx1"/>
              </a:buClr>
              <a:buSzPct val="100000"/>
              <a:buFont typeface="Wingdings" panose="05000000000000000000" pitchFamily="2" charset="2"/>
              <a:buChar char="§"/>
            </a:pPr>
            <a:r>
              <a:rPr lang="en-US" sz="1500" b="1" dirty="0">
                <a:solidFill>
                  <a:schemeClr val="tx1"/>
                </a:solidFill>
              </a:rPr>
              <a:t>Youth</a:t>
            </a:r>
            <a:r>
              <a:rPr lang="en-US" sz="1500" dirty="0">
                <a:solidFill>
                  <a:schemeClr val="tx1"/>
                </a:solidFill>
              </a:rPr>
              <a:t>: Develop and implement youth-friendly service packages, employ a Positive Youth Development (PYD) approach, and propose concrete and practical approaches.</a:t>
            </a:r>
          </a:p>
        </p:txBody>
      </p:sp>
      <p:sp>
        <p:nvSpPr>
          <p:cNvPr id="4" name="Google Shape;385;p56">
            <a:extLst>
              <a:ext uri="{FF2B5EF4-FFF2-40B4-BE49-F238E27FC236}">
                <a16:creationId xmlns:a16="http://schemas.microsoft.com/office/drawing/2014/main" id="{72B5E273-7300-2C53-666A-BBDB8B87FD1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CROSS-CUTTING ISSUES</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311339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21-04-06 at 15.47.33.png">
            <a:extLst>
              <a:ext uri="{FF2B5EF4-FFF2-40B4-BE49-F238E27FC236}">
                <a16:creationId xmlns:a16="http://schemas.microsoft.com/office/drawing/2014/main" id="{43346622-D7E3-E7D2-494E-2173FC54A844}"/>
              </a:ext>
            </a:extLst>
          </p:cNvPr>
          <p:cNvPicPr>
            <a:picLocks noChangeAspect="1"/>
          </p:cNvPicPr>
          <p:nvPr/>
        </p:nvPicPr>
        <p:blipFill>
          <a:blip r:embed="rId3"/>
          <a:stretch>
            <a:fillRect/>
          </a:stretch>
        </p:blipFill>
        <p:spPr>
          <a:xfrm>
            <a:off x="370703" y="960867"/>
            <a:ext cx="3838575" cy="3819525"/>
          </a:xfrm>
          <a:prstGeom prst="rect">
            <a:avLst/>
          </a:prstGeom>
        </p:spPr>
      </p:pic>
      <p:pic>
        <p:nvPicPr>
          <p:cNvPr id="6" name="Picture 5" descr="Screenshot 2021-04-06 at 15.47.41.png">
            <a:extLst>
              <a:ext uri="{FF2B5EF4-FFF2-40B4-BE49-F238E27FC236}">
                <a16:creationId xmlns:a16="http://schemas.microsoft.com/office/drawing/2014/main" id="{8B98043A-E622-94D2-7309-D55C8E1171AF}"/>
              </a:ext>
            </a:extLst>
          </p:cNvPr>
          <p:cNvPicPr>
            <a:picLocks noChangeAspect="1"/>
          </p:cNvPicPr>
          <p:nvPr/>
        </p:nvPicPr>
        <p:blipFill>
          <a:blip r:embed="rId4"/>
          <a:stretch>
            <a:fillRect/>
          </a:stretch>
        </p:blipFill>
        <p:spPr>
          <a:xfrm>
            <a:off x="4543425" y="971550"/>
            <a:ext cx="3381375" cy="3819525"/>
          </a:xfrm>
          <a:prstGeom prst="rect">
            <a:avLst/>
          </a:prstGeom>
        </p:spPr>
      </p:pic>
      <p:sp>
        <p:nvSpPr>
          <p:cNvPr id="8" name="Title 3">
            <a:extLst>
              <a:ext uri="{FF2B5EF4-FFF2-40B4-BE49-F238E27FC236}">
                <a16:creationId xmlns:a16="http://schemas.microsoft.com/office/drawing/2014/main" id="{5F496618-81FC-6D9A-57C2-F9174F40D67C}"/>
              </a:ext>
            </a:extLst>
          </p:cNvPr>
          <p:cNvSpPr txBox="1">
            <a:spLocks/>
          </p:cNvSpPr>
          <p:nvPr/>
        </p:nvSpPr>
        <p:spPr>
          <a:xfrm>
            <a:off x="9828" y="-3858"/>
            <a:ext cx="9133448" cy="1030017"/>
          </a:xfrm>
          <a:prstGeom prst="rect">
            <a:avLst/>
          </a:prstGeom>
          <a:solidFill>
            <a:srgbClr val="C00000"/>
          </a:solidFill>
          <a:ln>
            <a:noFill/>
          </a:ln>
        </p:spPr>
        <p:txBody>
          <a:bodyPr spcFirstLastPara="1" wrap="square" lIns="91175" tIns="91175" rIns="91175" bIns="91175"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2"/>
              </a:buClr>
              <a:buSzPts val="1400"/>
              <a:buFont typeface="Source Sans Pro"/>
              <a:buNone/>
              <a:defRPr sz="2400" b="1" i="0" u="none" strike="noStrike" cap="none">
                <a:solidFill>
                  <a:schemeClr val="bg1"/>
                </a:solidFill>
                <a:latin typeface="Source Sans Pro"/>
                <a:ea typeface="Source Sans Pro"/>
                <a:cs typeface="Source Sans Pro"/>
                <a:sym typeface="Source Sans Pro"/>
              </a:defRPr>
            </a:lvl1pPr>
            <a:lvl2pPr marR="0" lvl="1"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2pPr>
            <a:lvl3pPr marR="0" lvl="2"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3pPr>
            <a:lvl4pPr marR="0" lvl="3"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4pPr>
            <a:lvl5pPr marR="0" lvl="4"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5pPr>
            <a:lvl6pPr marR="0" lvl="5"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6pPr>
            <a:lvl7pPr marR="0" lvl="6"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7pPr>
            <a:lvl8pPr marR="0" lvl="7"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8pPr>
            <a:lvl9pPr marR="0" lvl="8"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9pPr>
          </a:lstStyle>
          <a:p>
            <a:pPr marL="342900" indent="-342900" algn="ctr">
              <a:buFont typeface="Arial"/>
              <a:buChar char="•"/>
            </a:pPr>
            <a:r>
              <a:rPr lang="en-US" sz="3200"/>
              <a:t>GENDER INTEGRATION 8 MINIMUM STANDARDS (1) </a:t>
            </a:r>
          </a:p>
        </p:txBody>
      </p:sp>
    </p:spTree>
    <p:extLst>
      <p:ext uri="{BB962C8B-B14F-4D97-AF65-F5344CB8AC3E}">
        <p14:creationId xmlns:p14="http://schemas.microsoft.com/office/powerpoint/2010/main" val="20693203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D103F4-D387-D3C3-84B7-045EDE1A5E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103</a:t>
            </a:fld>
            <a:endParaRPr lang="en"/>
          </a:p>
        </p:txBody>
      </p:sp>
      <p:pic>
        <p:nvPicPr>
          <p:cNvPr id="5" name="Picture 4" descr="Screenshot 2021-04-06 at 15.48.52.png">
            <a:extLst>
              <a:ext uri="{FF2B5EF4-FFF2-40B4-BE49-F238E27FC236}">
                <a16:creationId xmlns:a16="http://schemas.microsoft.com/office/drawing/2014/main" id="{3EC275D7-BA12-9B20-5400-7499ADBB5266}"/>
              </a:ext>
            </a:extLst>
          </p:cNvPr>
          <p:cNvPicPr>
            <a:picLocks noChangeAspect="1"/>
          </p:cNvPicPr>
          <p:nvPr/>
        </p:nvPicPr>
        <p:blipFill>
          <a:blip r:embed="rId3"/>
          <a:stretch>
            <a:fillRect/>
          </a:stretch>
        </p:blipFill>
        <p:spPr>
          <a:xfrm>
            <a:off x="524454" y="1047750"/>
            <a:ext cx="3380217" cy="3638550"/>
          </a:xfrm>
          <a:prstGeom prst="rect">
            <a:avLst/>
          </a:prstGeom>
          <a:ln>
            <a:solidFill>
              <a:schemeClr val="bg1"/>
            </a:solidFill>
          </a:ln>
        </p:spPr>
      </p:pic>
      <p:pic>
        <p:nvPicPr>
          <p:cNvPr id="6" name="Picture 5" descr="Screenshot 2021-04-06 at 15.49.02.png">
            <a:extLst>
              <a:ext uri="{FF2B5EF4-FFF2-40B4-BE49-F238E27FC236}">
                <a16:creationId xmlns:a16="http://schemas.microsoft.com/office/drawing/2014/main" id="{6D4EF4BD-542D-608D-F9B1-28CA4BF24DD8}"/>
              </a:ext>
            </a:extLst>
          </p:cNvPr>
          <p:cNvPicPr>
            <a:picLocks noChangeAspect="1"/>
          </p:cNvPicPr>
          <p:nvPr/>
        </p:nvPicPr>
        <p:blipFill>
          <a:blip r:embed="rId4"/>
          <a:stretch>
            <a:fillRect/>
          </a:stretch>
        </p:blipFill>
        <p:spPr>
          <a:xfrm>
            <a:off x="4925471" y="1047750"/>
            <a:ext cx="3112582" cy="3638550"/>
          </a:xfrm>
          <a:prstGeom prst="rect">
            <a:avLst/>
          </a:prstGeom>
          <a:ln>
            <a:solidFill>
              <a:schemeClr val="bg1"/>
            </a:solidFill>
          </a:ln>
        </p:spPr>
      </p:pic>
      <p:sp>
        <p:nvSpPr>
          <p:cNvPr id="9" name="Title 3">
            <a:extLst>
              <a:ext uri="{FF2B5EF4-FFF2-40B4-BE49-F238E27FC236}">
                <a16:creationId xmlns:a16="http://schemas.microsoft.com/office/drawing/2014/main" id="{375DEBBE-759D-D03E-9D39-B45A73A5542C}"/>
              </a:ext>
            </a:extLst>
          </p:cNvPr>
          <p:cNvSpPr txBox="1">
            <a:spLocks/>
          </p:cNvSpPr>
          <p:nvPr/>
        </p:nvSpPr>
        <p:spPr>
          <a:xfrm>
            <a:off x="9828" y="-3858"/>
            <a:ext cx="9133448" cy="1030017"/>
          </a:xfrm>
          <a:prstGeom prst="rect">
            <a:avLst/>
          </a:prstGeom>
          <a:solidFill>
            <a:srgbClr val="C00000"/>
          </a:solidFill>
          <a:ln>
            <a:noFill/>
          </a:ln>
        </p:spPr>
        <p:txBody>
          <a:bodyPr spcFirstLastPara="1" wrap="square" lIns="91175" tIns="91175" rIns="91175" bIns="91175"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2"/>
              </a:buClr>
              <a:buSzPts val="1400"/>
              <a:buFont typeface="Source Sans Pro"/>
              <a:buNone/>
              <a:defRPr sz="2400" b="1" i="0" u="none" strike="noStrike" cap="none">
                <a:solidFill>
                  <a:schemeClr val="bg1"/>
                </a:solidFill>
                <a:latin typeface="Source Sans Pro"/>
                <a:ea typeface="Source Sans Pro"/>
                <a:cs typeface="Source Sans Pro"/>
                <a:sym typeface="Source Sans Pro"/>
              </a:defRPr>
            </a:lvl1pPr>
            <a:lvl2pPr marR="0" lvl="1"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2pPr>
            <a:lvl3pPr marR="0" lvl="2"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3pPr>
            <a:lvl4pPr marR="0" lvl="3"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4pPr>
            <a:lvl5pPr marR="0" lvl="4"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5pPr>
            <a:lvl6pPr marR="0" lvl="5"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6pPr>
            <a:lvl7pPr marR="0" lvl="6"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7pPr>
            <a:lvl8pPr marR="0" lvl="7"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8pPr>
            <a:lvl9pPr marR="0" lvl="8" indent="0" algn="l" rtl="0">
              <a:lnSpc>
                <a:spcPct val="100000"/>
              </a:lnSpc>
              <a:spcBef>
                <a:spcPts val="0"/>
              </a:spcBef>
              <a:spcAft>
                <a:spcPts val="0"/>
              </a:spcAft>
              <a:buClr>
                <a:srgbClr val="000000"/>
              </a:buClr>
              <a:buSzPts val="1400"/>
              <a:buFont typeface="Source Sans Pro Light"/>
              <a:buNone/>
              <a:defRPr sz="1800" b="0" i="0" u="none" strike="noStrike" cap="none">
                <a:solidFill>
                  <a:srgbClr val="000000"/>
                </a:solidFill>
                <a:latin typeface="Source Sans Pro Light"/>
                <a:ea typeface="Source Sans Pro Light"/>
                <a:cs typeface="Source Sans Pro Light"/>
                <a:sym typeface="Source Sans Pro Light"/>
              </a:defRPr>
            </a:lvl9pPr>
          </a:lstStyle>
          <a:p>
            <a:pPr marL="342900" indent="-342900" algn="ctr">
              <a:buFont typeface="Arial"/>
              <a:buChar char="•"/>
            </a:pPr>
            <a:r>
              <a:rPr lang="en-US" sz="3200"/>
              <a:t>GENDER INTEGRATION 8 MINIMUM STANDARDS (2) </a:t>
            </a:r>
          </a:p>
        </p:txBody>
      </p:sp>
    </p:spTree>
    <p:extLst>
      <p:ext uri="{BB962C8B-B14F-4D97-AF65-F5344CB8AC3E}">
        <p14:creationId xmlns:p14="http://schemas.microsoft.com/office/powerpoint/2010/main" val="20114357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AE144368-5793-71B4-1A80-AE31AF7D2379}"/>
              </a:ext>
            </a:extLst>
          </p:cNvPr>
          <p:cNvSpPr>
            <a:spLocks noGrp="1"/>
          </p:cNvSpPr>
          <p:nvPr>
            <p:ph sz="half" idx="2"/>
          </p:nvPr>
        </p:nvSpPr>
        <p:spPr>
          <a:xfrm>
            <a:off x="423733" y="1207874"/>
            <a:ext cx="4439211" cy="3394472"/>
          </a:xfrm>
        </p:spPr>
        <p:txBody>
          <a:bodyPr/>
          <a:lstStyle/>
          <a:p>
            <a:pPr marL="127000" indent="0">
              <a:buNone/>
            </a:pPr>
            <a:r>
              <a:rPr lang="en-US" sz="1500" b="1" dirty="0">
                <a:solidFill>
                  <a:schemeClr val="tx1"/>
                </a:solidFill>
              </a:rPr>
              <a:t>USAID defines the different stages of youth as follows:</a:t>
            </a:r>
            <a:endParaRPr lang="en-US" sz="1500" dirty="0">
              <a:solidFill>
                <a:schemeClr val="tx1"/>
              </a:solidFill>
            </a:endParaRPr>
          </a:p>
          <a:p>
            <a:pPr marL="342892" indent="-342892">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Early adolescence (10–14) Adolescence (15–19) </a:t>
            </a:r>
          </a:p>
          <a:p>
            <a:pPr marL="342892" indent="-342892">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Emerging adulthood (20–24) Transition to adulthood (25–29)</a:t>
            </a:r>
          </a:p>
        </p:txBody>
      </p:sp>
      <p:sp>
        <p:nvSpPr>
          <p:cNvPr id="3" name="Slide Number Placeholder 2">
            <a:extLst>
              <a:ext uri="{FF2B5EF4-FFF2-40B4-BE49-F238E27FC236}">
                <a16:creationId xmlns:a16="http://schemas.microsoft.com/office/drawing/2014/main" id="{0127D1B9-FAC0-5757-4F8F-1C1EB8CA9870}"/>
              </a:ext>
            </a:extLst>
          </p:cNvPr>
          <p:cNvSpPr>
            <a:spLocks noGrp="1"/>
          </p:cNvSpPr>
          <p:nvPr>
            <p:ph type="sldNum" sz="quarter" idx="12"/>
          </p:nvPr>
        </p:nvSpPr>
        <p:spPr>
          <a:xfrm>
            <a:off x="6858000" y="4825484"/>
            <a:ext cx="2133600" cy="184800"/>
          </a:xfrm>
        </p:spPr>
        <p:txBody>
          <a:bodyPr wrap="square" anchor="ctr">
            <a:normAutofit fontScale="70000" lnSpcReduction="20000"/>
          </a:bodyPr>
          <a:lstStyle/>
          <a:p>
            <a:pPr marL="0" lvl="0" indent="0" rtl="0">
              <a:lnSpc>
                <a:spcPct val="90000"/>
              </a:lnSpc>
              <a:spcBef>
                <a:spcPts val="0"/>
              </a:spcBef>
              <a:spcAft>
                <a:spcPts val="600"/>
              </a:spcAft>
              <a:buNone/>
            </a:pPr>
            <a:fld id="{00000000-1234-1234-1234-123412341234}" type="slidenum">
              <a:rPr lang="en" sz="200"/>
              <a:pPr marL="0" lvl="0" indent="0" rtl="0">
                <a:lnSpc>
                  <a:spcPct val="90000"/>
                </a:lnSpc>
                <a:spcBef>
                  <a:spcPts val="0"/>
                </a:spcBef>
                <a:spcAft>
                  <a:spcPts val="600"/>
                </a:spcAft>
                <a:buNone/>
              </a:pPr>
              <a:t>104</a:t>
            </a:fld>
            <a:endParaRPr lang="en" sz="200"/>
          </a:p>
        </p:txBody>
      </p:sp>
      <p:pic>
        <p:nvPicPr>
          <p:cNvPr id="8" name="Picture 7" descr="A blue and white cover with a group of people&#10;&#10;Description automatically generated">
            <a:extLst>
              <a:ext uri="{FF2B5EF4-FFF2-40B4-BE49-F238E27FC236}">
                <a16:creationId xmlns:a16="http://schemas.microsoft.com/office/drawing/2014/main" id="{6E446DE8-11C2-D2B3-D79D-136DC202BDEF}"/>
              </a:ext>
            </a:extLst>
          </p:cNvPr>
          <p:cNvPicPr>
            <a:picLocks noChangeAspect="1"/>
          </p:cNvPicPr>
          <p:nvPr/>
        </p:nvPicPr>
        <p:blipFill>
          <a:blip r:embed="rId3"/>
          <a:stretch>
            <a:fillRect/>
          </a:stretch>
        </p:blipFill>
        <p:spPr>
          <a:xfrm>
            <a:off x="5510865" y="1113393"/>
            <a:ext cx="2694513" cy="3056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Google Shape;385;p56">
            <a:extLst>
              <a:ext uri="{FF2B5EF4-FFF2-40B4-BE49-F238E27FC236}">
                <a16:creationId xmlns:a16="http://schemas.microsoft.com/office/drawing/2014/main" id="{241E10C1-7848-AEF5-9AC1-DDDFAEB67D0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YOUTH </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2579362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75381E-3833-59CC-0526-B03CEFBC7F82}"/>
              </a:ext>
            </a:extLst>
          </p:cNvPr>
          <p:cNvSpPr>
            <a:spLocks noGrp="1"/>
          </p:cNvSpPr>
          <p:nvPr>
            <p:ph sz="half" idx="1"/>
          </p:nvPr>
        </p:nvSpPr>
        <p:spPr>
          <a:xfrm>
            <a:off x="462280" y="803911"/>
            <a:ext cx="4038600" cy="3394472"/>
          </a:xfrm>
        </p:spPr>
        <p:txBody>
          <a:bodyPr/>
          <a:lstStyle/>
          <a:p>
            <a:pPr marL="127000" indent="0" algn="l">
              <a:spcBef>
                <a:spcPts val="600"/>
              </a:spcBef>
              <a:spcAft>
                <a:spcPts val="600"/>
              </a:spcAft>
              <a:buNone/>
            </a:pPr>
            <a:r>
              <a:rPr lang="en-US" sz="1500" b="1" i="0" dirty="0">
                <a:solidFill>
                  <a:srgbClr val="000000"/>
                </a:solidFill>
                <a:latin typeface="Source Sans Pro" panose="020B0503030403020204" pitchFamily="34" charset="0"/>
                <a:ea typeface="Source Sans Pro" panose="020B0503030403020204" pitchFamily="34" charset="0"/>
                <a:cs typeface="Times New Roman"/>
              </a:rPr>
              <a:t>VISION:</a:t>
            </a:r>
            <a:r>
              <a:rPr lang="en-US" sz="1500" b="0" i="0" dirty="0">
                <a:solidFill>
                  <a:srgbClr val="000000"/>
                </a:solidFill>
                <a:latin typeface="Source Sans Pro" panose="020B0503030403020204" pitchFamily="34" charset="0"/>
                <a:ea typeface="Source Sans Pro" panose="020B0503030403020204" pitchFamily="34" charset="0"/>
                <a:cs typeface="Times New Roman"/>
              </a:rPr>
              <a:t> USAID envisions a world in which young people have agency, rights, influence, and opportunities to pursue their life goals and contribute to the development of their communities.</a:t>
            </a:r>
            <a:endParaRPr lang="en-US" sz="1500" dirty="0">
              <a:solidFill>
                <a:srgbClr val="000000"/>
              </a:solidFill>
              <a:latin typeface="Source Sans Pro" panose="020B0503030403020204" pitchFamily="34" charset="0"/>
              <a:ea typeface="Source Sans Pro" panose="020B0503030403020204" pitchFamily="34" charset="0"/>
              <a:cs typeface="Times New Roman"/>
            </a:endParaRPr>
          </a:p>
          <a:p>
            <a:pPr marL="127000" indent="0" algn="l">
              <a:spcBef>
                <a:spcPts val="600"/>
              </a:spcBef>
              <a:spcAft>
                <a:spcPts val="600"/>
              </a:spcAft>
              <a:buNone/>
            </a:pPr>
            <a:r>
              <a:rPr lang="en-US" sz="1500" b="1" i="0" dirty="0">
                <a:solidFill>
                  <a:srgbClr val="000000"/>
                </a:solidFill>
                <a:latin typeface="Source Sans Pro" panose="020B0503030403020204" pitchFamily="34" charset="0"/>
                <a:ea typeface="Source Sans Pro" panose="020B0503030403020204" pitchFamily="34" charset="0"/>
                <a:cs typeface="Times New Roman"/>
              </a:rPr>
              <a:t>GOAL:</a:t>
            </a:r>
            <a:r>
              <a:rPr lang="en-US" sz="1500" b="0" i="0" dirty="0">
                <a:solidFill>
                  <a:srgbClr val="000000"/>
                </a:solidFill>
                <a:latin typeface="Source Sans Pro" panose="020B0503030403020204" pitchFamily="34" charset="0"/>
                <a:ea typeface="Source Sans Pro" panose="020B0503030403020204" pitchFamily="34" charset="0"/>
                <a:cs typeface="Times New Roman"/>
              </a:rPr>
              <a:t> Increase the meaningful participation of youth within their communities, schools, organizations, economies, peer groups, and families, enhancing their skills, providing opportunities, and fostering healthy relationships so they may build on their collective leadership.</a:t>
            </a:r>
            <a:endParaRPr lang="en-US" sz="1500" dirty="0">
              <a:latin typeface="Source Sans Pro" panose="020B0503030403020204" pitchFamily="34" charset="0"/>
              <a:ea typeface="Source Sans Pro" panose="020B0503030403020204" pitchFamily="34" charset="0"/>
            </a:endParaRPr>
          </a:p>
          <a:p>
            <a:pPr algn="l">
              <a:spcBef>
                <a:spcPts val="600"/>
              </a:spcBef>
              <a:spcAft>
                <a:spcPts val="600"/>
              </a:spcAft>
            </a:pPr>
            <a:endParaRPr lang="en-US" sz="1500" dirty="0">
              <a:latin typeface="Source Sans Pro" panose="020B0503030403020204" pitchFamily="34" charset="0"/>
              <a:ea typeface="Source Sans Pro" panose="020B0503030403020204" pitchFamily="34" charset="0"/>
            </a:endParaRPr>
          </a:p>
        </p:txBody>
      </p:sp>
      <p:sp>
        <p:nvSpPr>
          <p:cNvPr id="4" name="Content Placeholder 3">
            <a:extLst>
              <a:ext uri="{FF2B5EF4-FFF2-40B4-BE49-F238E27FC236}">
                <a16:creationId xmlns:a16="http://schemas.microsoft.com/office/drawing/2014/main" id="{E39C037B-21CA-5E9B-47FC-A04B59BF7BD8}"/>
              </a:ext>
            </a:extLst>
          </p:cNvPr>
          <p:cNvSpPr>
            <a:spLocks noGrp="1"/>
          </p:cNvSpPr>
          <p:nvPr>
            <p:ph sz="half" idx="2"/>
          </p:nvPr>
        </p:nvSpPr>
        <p:spPr>
          <a:xfrm>
            <a:off x="4561840" y="748031"/>
            <a:ext cx="4208505" cy="3394472"/>
          </a:xfrm>
        </p:spPr>
        <p:txBody>
          <a:bodyPr/>
          <a:lstStyle/>
          <a:p>
            <a:pPr marL="127000" indent="0">
              <a:spcBef>
                <a:spcPts val="600"/>
              </a:spcBef>
              <a:spcAft>
                <a:spcPts val="600"/>
              </a:spcAft>
              <a:buNone/>
            </a:pPr>
            <a:r>
              <a:rPr lang="en-US" sz="1500" b="1" i="0" dirty="0">
                <a:solidFill>
                  <a:srgbClr val="000000"/>
                </a:solidFill>
                <a:latin typeface="Source Sans Pro" panose="020B0503030403020204" pitchFamily="34" charset="0"/>
                <a:ea typeface="Source Sans Pro" panose="020B0503030403020204" pitchFamily="34" charset="0"/>
                <a:cs typeface="Times New Roman"/>
              </a:rPr>
              <a:t>POLICY OBJECTIVES:</a:t>
            </a:r>
            <a:endParaRPr lang="en-US" sz="1500" b="1" dirty="0">
              <a:solidFill>
                <a:srgbClr val="000000"/>
              </a:solidFill>
              <a:latin typeface="Source Sans Pro" panose="020B0503030403020204" pitchFamily="34" charset="0"/>
              <a:ea typeface="Source Sans Pro" panose="020B0503030403020204" pitchFamily="34" charset="0"/>
              <a:cs typeface="Times New Roman"/>
            </a:endParaRPr>
          </a:p>
          <a:p>
            <a:pPr marL="127000" indent="0">
              <a:spcBef>
                <a:spcPts val="600"/>
              </a:spcBef>
              <a:spcAft>
                <a:spcPts val="600"/>
              </a:spcAft>
              <a:buNone/>
            </a:pPr>
            <a:r>
              <a:rPr lang="en-US" sz="1500" b="1" dirty="0">
                <a:solidFill>
                  <a:srgbClr val="000000"/>
                </a:solidFill>
                <a:latin typeface="Source Sans Pro" panose="020B0503030403020204" pitchFamily="34" charset="0"/>
                <a:ea typeface="Source Sans Pro" panose="020B0503030403020204" pitchFamily="34" charset="0"/>
                <a:cs typeface="Times New Roman"/>
              </a:rPr>
              <a:t>ACCESS</a:t>
            </a:r>
            <a:r>
              <a:rPr lang="en-US" sz="1500" b="1" i="0" dirty="0">
                <a:solidFill>
                  <a:srgbClr val="000000"/>
                </a:solidFill>
                <a:latin typeface="Source Sans Pro" panose="020B0503030403020204" pitchFamily="34" charset="0"/>
                <a:ea typeface="Source Sans Pro" panose="020B0503030403020204" pitchFamily="34" charset="0"/>
                <a:cs typeface="Times New Roman"/>
              </a:rPr>
              <a:t>:</a:t>
            </a:r>
            <a:r>
              <a:rPr lang="en-US" sz="1500" b="0" i="0" dirty="0">
                <a:solidFill>
                  <a:srgbClr val="000000"/>
                </a:solidFill>
                <a:latin typeface="Source Sans Pro" panose="020B0503030403020204" pitchFamily="34" charset="0"/>
                <a:ea typeface="Source Sans Pro" panose="020B0503030403020204" pitchFamily="34" charset="0"/>
                <a:cs typeface="Times New Roman"/>
              </a:rPr>
              <a:t> Youth are better able to access high-quality information, safe services, and livelihood opportunities and build the skills they need to lead healthy, productive, and engaged lives.</a:t>
            </a:r>
            <a:endParaRPr lang="en-US" sz="1500" dirty="0">
              <a:solidFill>
                <a:srgbClr val="000000"/>
              </a:solidFill>
              <a:latin typeface="Source Sans Pro" panose="020B0503030403020204" pitchFamily="34" charset="0"/>
              <a:ea typeface="Source Sans Pro" panose="020B0503030403020204" pitchFamily="34" charset="0"/>
              <a:cs typeface="Times New Roman"/>
            </a:endParaRPr>
          </a:p>
          <a:p>
            <a:pPr marL="127000" indent="0">
              <a:spcBef>
                <a:spcPts val="600"/>
              </a:spcBef>
              <a:spcAft>
                <a:spcPts val="600"/>
              </a:spcAft>
              <a:buNone/>
            </a:pPr>
            <a:r>
              <a:rPr lang="en-US" sz="1500" b="1" dirty="0">
                <a:solidFill>
                  <a:srgbClr val="000000"/>
                </a:solidFill>
                <a:latin typeface="Source Sans Pro" panose="020B0503030403020204" pitchFamily="34" charset="0"/>
                <a:ea typeface="Source Sans Pro" panose="020B0503030403020204" pitchFamily="34" charset="0"/>
                <a:cs typeface="Times New Roman"/>
              </a:rPr>
              <a:t>PARTICIPATION</a:t>
            </a:r>
            <a:r>
              <a:rPr lang="en-US" sz="1500" b="1" i="0" dirty="0">
                <a:solidFill>
                  <a:srgbClr val="000000"/>
                </a:solidFill>
                <a:latin typeface="Source Sans Pro" panose="020B0503030403020204" pitchFamily="34" charset="0"/>
                <a:ea typeface="Source Sans Pro" panose="020B0503030403020204" pitchFamily="34" charset="0"/>
                <a:cs typeface="Times New Roman"/>
              </a:rPr>
              <a:t>: </a:t>
            </a:r>
            <a:r>
              <a:rPr lang="en-US" sz="1500" b="0" i="0" dirty="0">
                <a:solidFill>
                  <a:srgbClr val="000000"/>
                </a:solidFill>
                <a:latin typeface="Source Sans Pro" panose="020B0503030403020204" pitchFamily="34" charset="0"/>
                <a:ea typeface="Source Sans Pro" panose="020B0503030403020204" pitchFamily="34" charset="0"/>
                <a:cs typeface="Times New Roman"/>
              </a:rPr>
              <a:t>Youth have the right to fully participate in decision-making as key partners contributing to individual, household, community, and national well-being.</a:t>
            </a:r>
            <a:endParaRPr lang="en-US" sz="1500" dirty="0">
              <a:solidFill>
                <a:srgbClr val="000000"/>
              </a:solidFill>
              <a:latin typeface="Source Sans Pro" panose="020B0503030403020204" pitchFamily="34" charset="0"/>
              <a:ea typeface="Source Sans Pro" panose="020B0503030403020204" pitchFamily="34" charset="0"/>
              <a:cs typeface="Times New Roman"/>
            </a:endParaRPr>
          </a:p>
          <a:p>
            <a:pPr marL="127000" indent="0" algn="l">
              <a:spcBef>
                <a:spcPts val="600"/>
              </a:spcBef>
              <a:spcAft>
                <a:spcPts val="600"/>
              </a:spcAft>
              <a:buNone/>
            </a:pPr>
            <a:r>
              <a:rPr lang="en-US" sz="1500" b="1" dirty="0">
                <a:solidFill>
                  <a:srgbClr val="000000"/>
                </a:solidFill>
                <a:latin typeface="Source Sans Pro" panose="020B0503030403020204" pitchFamily="34" charset="0"/>
                <a:ea typeface="Source Sans Pro" panose="020B0503030403020204" pitchFamily="34" charset="0"/>
                <a:cs typeface="Times New Roman"/>
              </a:rPr>
              <a:t>SYSTEMS</a:t>
            </a:r>
            <a:r>
              <a:rPr lang="en-US" sz="1500" b="1" i="0" dirty="0">
                <a:solidFill>
                  <a:srgbClr val="000000"/>
                </a:solidFill>
                <a:latin typeface="Source Sans Pro" panose="020B0503030403020204" pitchFamily="34" charset="0"/>
                <a:ea typeface="Source Sans Pro" panose="020B0503030403020204" pitchFamily="34" charset="0"/>
                <a:cs typeface="Times New Roman"/>
              </a:rPr>
              <a:t>: </a:t>
            </a:r>
            <a:r>
              <a:rPr lang="en-US" sz="1500" b="0" i="0" dirty="0">
                <a:solidFill>
                  <a:srgbClr val="000000"/>
                </a:solidFill>
                <a:latin typeface="Source Sans Pro" panose="020B0503030403020204" pitchFamily="34" charset="0"/>
                <a:ea typeface="Source Sans Pro" panose="020B0503030403020204" pitchFamily="34" charset="0"/>
                <a:cs typeface="Times New Roman"/>
              </a:rPr>
              <a:t>Youth have a stronger collective voice in and are better served by local and national systems through more coordinated and effective services, practices, and policies that embody the principles of PYD.</a:t>
            </a:r>
            <a:endParaRPr lang="en-US" sz="1500" b="0" i="0" dirty="0">
              <a:latin typeface="Source Sans Pro" panose="020B0503030403020204" pitchFamily="34" charset="0"/>
              <a:ea typeface="Source Sans Pro" panose="020B0503030403020204" pitchFamily="34" charset="0"/>
              <a:cs typeface="Times New Roman"/>
            </a:endParaRPr>
          </a:p>
          <a:p>
            <a:pPr algn="l">
              <a:spcBef>
                <a:spcPts val="600"/>
              </a:spcBef>
              <a:spcAft>
                <a:spcPts val="600"/>
              </a:spcAft>
            </a:pPr>
            <a:endParaRPr lang="en-US" sz="1500" dirty="0">
              <a:latin typeface="Source Sans Pro" panose="020B0503030403020204" pitchFamily="34" charset="0"/>
              <a:ea typeface="Source Sans Pro" panose="020B0503030403020204" pitchFamily="34" charset="0"/>
            </a:endParaRPr>
          </a:p>
        </p:txBody>
      </p:sp>
      <p:sp>
        <p:nvSpPr>
          <p:cNvPr id="5" name="Slide Number Placeholder 4">
            <a:extLst>
              <a:ext uri="{FF2B5EF4-FFF2-40B4-BE49-F238E27FC236}">
                <a16:creationId xmlns:a16="http://schemas.microsoft.com/office/drawing/2014/main" id="{49FD9D52-0B9F-870E-7754-EB3575D351BA}"/>
              </a:ext>
            </a:extLst>
          </p:cNvPr>
          <p:cNvSpPr>
            <a:spLocks noGrp="1"/>
          </p:cNvSpPr>
          <p:nvPr>
            <p:ph type="sldNum" sz="quarter" idx="12"/>
          </p:nvPr>
        </p:nvSpPr>
        <p:spPr/>
        <p:txBody>
          <a:bodyPr/>
          <a:lstStyle/>
          <a:p>
            <a:fld id="{12F929FC-FCF9-5B4F-884B-550AE81E3ADF}" type="slidenum">
              <a:rPr lang="en-US" smtClean="0"/>
              <a:t>105</a:t>
            </a:fld>
            <a:endParaRPr lang="en-US"/>
          </a:p>
        </p:txBody>
      </p:sp>
      <p:sp>
        <p:nvSpPr>
          <p:cNvPr id="6" name="Google Shape;385;p56">
            <a:extLst>
              <a:ext uri="{FF2B5EF4-FFF2-40B4-BE49-F238E27FC236}">
                <a16:creationId xmlns:a16="http://schemas.microsoft.com/office/drawing/2014/main" id="{E0091FBC-1A20-CFF6-03E4-D6F5B13E6A6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YOUTH DEVELOPMENT POLICY  (YDP)</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12866106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40729" y="753248"/>
            <a:ext cx="7848904" cy="3850555"/>
          </a:xfrm>
          <a:ln w="28575">
            <a:noFill/>
          </a:ln>
        </p:spPr>
        <p:txBody>
          <a:bodyPr>
            <a:normAutofit/>
          </a:bodyPr>
          <a:lstStyle/>
          <a:p>
            <a:pPr marL="0" indent="0">
              <a:spcBef>
                <a:spcPts val="600"/>
              </a:spcBef>
              <a:spcAft>
                <a:spcPts val="600"/>
              </a:spcAft>
              <a:buNone/>
            </a:pPr>
            <a:r>
              <a:rPr lang="en-US" sz="1500" dirty="0">
                <a:solidFill>
                  <a:schemeClr val="tx1">
                    <a:lumMod val="95000"/>
                    <a:lumOff val="5000"/>
                  </a:schemeClr>
                </a:solidFill>
              </a:rPr>
              <a:t>Go back to the solicitation document (RFA, RFP) to confirm what the cost presentation should look like; use and/or modify the provided templates. It will most likely contain, at a minimum, a summary budget, a detailed budget, and a budget narrative.</a:t>
            </a:r>
          </a:p>
          <a:p>
            <a:pPr marL="0" indent="0">
              <a:spcBef>
                <a:spcPts val="600"/>
              </a:spcBef>
              <a:spcAft>
                <a:spcPts val="600"/>
              </a:spcAft>
              <a:buNone/>
            </a:pPr>
            <a:r>
              <a:rPr lang="en-US" sz="1500" dirty="0">
                <a:solidFill>
                  <a:schemeClr val="tx1">
                    <a:lumMod val="95000"/>
                    <a:lumOff val="5000"/>
                  </a:schemeClr>
                </a:solidFill>
              </a:rPr>
              <a:t>USAID will evaluate your cost proposal (that of your organization and each partner/sub-recipient) on three criteria:</a:t>
            </a:r>
          </a:p>
          <a:p>
            <a:pPr marL="685800" lvl="1" indent="-385763">
              <a:spcBef>
                <a:spcPts val="600"/>
              </a:spcBef>
              <a:spcAft>
                <a:spcPts val="600"/>
              </a:spcAft>
              <a:buClr>
                <a:schemeClr val="tx1"/>
              </a:buClr>
              <a:buSzPct val="100000"/>
              <a:buAutoNum type="arabicPeriod"/>
            </a:pPr>
            <a:r>
              <a:rPr lang="en-US" sz="1500" b="1" dirty="0">
                <a:solidFill>
                  <a:schemeClr val="tx1">
                    <a:lumMod val="95000"/>
                    <a:lumOff val="5000"/>
                  </a:schemeClr>
                </a:solidFill>
              </a:rPr>
              <a:t>Reasonable: </a:t>
            </a:r>
            <a:r>
              <a:rPr lang="en-US" sz="1500" dirty="0">
                <a:solidFill>
                  <a:schemeClr val="tx1">
                    <a:lumMod val="95000"/>
                    <a:lumOff val="5000"/>
                  </a:schemeClr>
                </a:solidFill>
              </a:rPr>
              <a:t>Costs are generally recognized as ordinary and necessary.</a:t>
            </a:r>
          </a:p>
          <a:p>
            <a:pPr marL="685800" lvl="1" indent="-385763">
              <a:spcBef>
                <a:spcPts val="600"/>
              </a:spcBef>
              <a:spcAft>
                <a:spcPts val="600"/>
              </a:spcAft>
              <a:buClr>
                <a:schemeClr val="tx1"/>
              </a:buClr>
              <a:buSzPct val="100000"/>
              <a:buAutoNum type="arabicPeriod"/>
            </a:pPr>
            <a:r>
              <a:rPr lang="en-US" sz="1500" b="1" dirty="0">
                <a:solidFill>
                  <a:schemeClr val="tx1">
                    <a:lumMod val="95000"/>
                    <a:lumOff val="5000"/>
                  </a:schemeClr>
                </a:solidFill>
              </a:rPr>
              <a:t>Allocable: </a:t>
            </a:r>
            <a:r>
              <a:rPr lang="en-US" sz="1500" dirty="0">
                <a:solidFill>
                  <a:schemeClr val="tx1">
                    <a:lumMod val="95000"/>
                    <a:lumOff val="5000"/>
                  </a:schemeClr>
                </a:solidFill>
              </a:rPr>
              <a:t>Costs are incurred specifically for the award.</a:t>
            </a:r>
          </a:p>
          <a:p>
            <a:pPr marL="685800" lvl="1" indent="-385763">
              <a:spcBef>
                <a:spcPts val="600"/>
              </a:spcBef>
              <a:spcAft>
                <a:spcPts val="600"/>
              </a:spcAft>
              <a:buClr>
                <a:schemeClr val="tx1"/>
              </a:buClr>
              <a:buSzPct val="100000"/>
              <a:buAutoNum type="arabicPeriod"/>
            </a:pPr>
            <a:r>
              <a:rPr lang="en-US" sz="1500" b="1" dirty="0">
                <a:solidFill>
                  <a:schemeClr val="tx1">
                    <a:lumMod val="95000"/>
                    <a:lumOff val="5000"/>
                  </a:schemeClr>
                </a:solidFill>
              </a:rPr>
              <a:t>Allowable: </a:t>
            </a:r>
            <a:r>
              <a:rPr lang="en-US" sz="1500" dirty="0">
                <a:solidFill>
                  <a:schemeClr val="tx1">
                    <a:lumMod val="95000"/>
                    <a:lumOff val="5000"/>
                  </a:schemeClr>
                </a:solidFill>
              </a:rPr>
              <a:t>Costs are not disallowed by the terms of the award.</a:t>
            </a:r>
          </a:p>
          <a:p>
            <a:pPr marL="0" indent="-157163">
              <a:spcBef>
                <a:spcPts val="600"/>
              </a:spcBef>
              <a:spcAft>
                <a:spcPts val="600"/>
              </a:spcAft>
              <a:buNone/>
            </a:pPr>
            <a:r>
              <a:rPr lang="en-US" sz="1500" dirty="0">
                <a:solidFill>
                  <a:schemeClr val="tx1">
                    <a:lumMod val="95000"/>
                    <a:lumOff val="5000"/>
                  </a:schemeClr>
                </a:solidFill>
              </a:rPr>
              <a:t>Make sure the budget aligns with the technical proposal (work plan).</a:t>
            </a:r>
          </a:p>
          <a:p>
            <a:pPr marL="0" indent="-157163">
              <a:spcBef>
                <a:spcPts val="600"/>
              </a:spcBef>
              <a:spcAft>
                <a:spcPts val="600"/>
              </a:spcAft>
              <a:buNone/>
            </a:pPr>
            <a:r>
              <a:rPr lang="en-US" sz="1500" dirty="0">
                <a:solidFill>
                  <a:schemeClr val="tx1">
                    <a:lumMod val="95000"/>
                    <a:lumOff val="5000"/>
                  </a:schemeClr>
                </a:solidFill>
              </a:rPr>
              <a:t>Coordination with other teams is key to successful budget development!</a:t>
            </a:r>
          </a:p>
        </p:txBody>
      </p:sp>
      <p:sp>
        <p:nvSpPr>
          <p:cNvPr id="4" name="Google Shape;385;p56">
            <a:extLst>
              <a:ext uri="{FF2B5EF4-FFF2-40B4-BE49-F238E27FC236}">
                <a16:creationId xmlns:a16="http://schemas.microsoft.com/office/drawing/2014/main" id="{72B5E273-7300-2C53-666A-BBDB8B87FD1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5.1.2 COST PROPOSAL</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40276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347537" y="675525"/>
            <a:ext cx="7848904" cy="732652"/>
          </a:xfrm>
          <a:ln w="28575">
            <a:noFill/>
          </a:ln>
        </p:spPr>
        <p:txBody>
          <a:bodyPr>
            <a:noAutofit/>
          </a:bodyPr>
          <a:lstStyle/>
          <a:p>
            <a:pPr marL="0" indent="0">
              <a:spcBef>
                <a:spcPts val="600"/>
              </a:spcBef>
              <a:spcAft>
                <a:spcPts val="600"/>
              </a:spcAft>
              <a:buNone/>
            </a:pPr>
            <a:r>
              <a:rPr lang="en-US" sz="1500" b="1">
                <a:solidFill>
                  <a:schemeClr val="tx1">
                    <a:lumMod val="95000"/>
                    <a:lumOff val="5000"/>
                  </a:schemeClr>
                </a:solidFill>
              </a:rPr>
              <a:t>Ensure that the Excel format and level of detail respond to donor/proposal requirements and meet the policies of your organization.  </a:t>
            </a:r>
            <a:endParaRPr lang="en-US">
              <a:solidFill>
                <a:schemeClr val="tx1">
                  <a:lumMod val="95000"/>
                  <a:lumOff val="5000"/>
                </a:schemeClr>
              </a:solidFill>
            </a:endParaRPr>
          </a:p>
        </p:txBody>
      </p:sp>
      <p:sp>
        <p:nvSpPr>
          <p:cNvPr id="4" name="Google Shape;385;p56">
            <a:extLst>
              <a:ext uri="{FF2B5EF4-FFF2-40B4-BE49-F238E27FC236}">
                <a16:creationId xmlns:a16="http://schemas.microsoft.com/office/drawing/2014/main" id="{72B5E273-7300-2C53-666A-BBDB8B87FD1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BUDGET TEMPLATE</a:t>
            </a:r>
            <a:endParaRPr lang="en" sz="3200" b="1">
              <a:solidFill>
                <a:srgbClr val="FFFFFF"/>
              </a:solidFill>
              <a:latin typeface="Source Sans Pro"/>
              <a:ea typeface="Source Sans Pro"/>
              <a:cs typeface="Source Sans Pro"/>
            </a:endParaRPr>
          </a:p>
        </p:txBody>
      </p:sp>
      <p:pic>
        <p:nvPicPr>
          <p:cNvPr id="2" name="Picture 1">
            <a:extLst>
              <a:ext uri="{FF2B5EF4-FFF2-40B4-BE49-F238E27FC236}">
                <a16:creationId xmlns:a16="http://schemas.microsoft.com/office/drawing/2014/main" id="{9F7397C1-A085-49C2-6BF7-8F732AEEADC4}"/>
              </a:ext>
            </a:extLst>
          </p:cNvPr>
          <p:cNvPicPr>
            <a:picLocks noChangeAspect="1"/>
          </p:cNvPicPr>
          <p:nvPr/>
        </p:nvPicPr>
        <p:blipFill>
          <a:blip r:embed="rId3"/>
          <a:stretch>
            <a:fillRect/>
          </a:stretch>
        </p:blipFill>
        <p:spPr>
          <a:xfrm>
            <a:off x="392202" y="1389888"/>
            <a:ext cx="4280382" cy="3385997"/>
          </a:xfrm>
          <a:prstGeom prst="rect">
            <a:avLst/>
          </a:prstGeom>
          <a:ln w="9525">
            <a:solidFill>
              <a:schemeClr val="tx1"/>
            </a:solidFill>
          </a:ln>
        </p:spPr>
      </p:pic>
      <p:pic>
        <p:nvPicPr>
          <p:cNvPr id="5" name="Picture 4">
            <a:extLst>
              <a:ext uri="{FF2B5EF4-FFF2-40B4-BE49-F238E27FC236}">
                <a16:creationId xmlns:a16="http://schemas.microsoft.com/office/drawing/2014/main" id="{93AB2F93-D953-74D9-110C-18D937DA77E1}"/>
              </a:ext>
            </a:extLst>
          </p:cNvPr>
          <p:cNvPicPr>
            <a:picLocks noChangeAspect="1"/>
          </p:cNvPicPr>
          <p:nvPr/>
        </p:nvPicPr>
        <p:blipFill>
          <a:blip r:embed="rId4"/>
          <a:stretch>
            <a:fillRect/>
          </a:stretch>
        </p:blipFill>
        <p:spPr>
          <a:xfrm>
            <a:off x="4767007" y="1383942"/>
            <a:ext cx="4155605" cy="3402942"/>
          </a:xfrm>
          <a:prstGeom prst="rect">
            <a:avLst/>
          </a:prstGeom>
          <a:ln w="9525">
            <a:solidFill>
              <a:schemeClr val="tx1"/>
            </a:solidFill>
          </a:ln>
        </p:spPr>
      </p:pic>
    </p:spTree>
    <p:extLst>
      <p:ext uri="{BB962C8B-B14F-4D97-AF65-F5344CB8AC3E}">
        <p14:creationId xmlns:p14="http://schemas.microsoft.com/office/powerpoint/2010/main" val="134958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5;p56">
            <a:extLst>
              <a:ext uri="{FF2B5EF4-FFF2-40B4-BE49-F238E27FC236}">
                <a16:creationId xmlns:a16="http://schemas.microsoft.com/office/drawing/2014/main" id="{72B5E273-7300-2C53-666A-BBDB8B87FD1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BUDGET CATEGORIES</a:t>
            </a:r>
            <a:endParaRPr lang="en" sz="3200" b="1">
              <a:solidFill>
                <a:srgbClr val="FFFFFF"/>
              </a:solidFill>
              <a:latin typeface="Source Sans Pro"/>
              <a:ea typeface="Source Sans Pro"/>
              <a:cs typeface="Source Sans Pro"/>
            </a:endParaRPr>
          </a:p>
        </p:txBody>
      </p:sp>
      <p:pic>
        <p:nvPicPr>
          <p:cNvPr id="8" name="Content Placeholder 4">
            <a:extLst>
              <a:ext uri="{FF2B5EF4-FFF2-40B4-BE49-F238E27FC236}">
                <a16:creationId xmlns:a16="http://schemas.microsoft.com/office/drawing/2014/main" id="{3C65DE98-C32F-0C74-74E2-CDAFDEED169F}"/>
              </a:ext>
            </a:extLst>
          </p:cNvPr>
          <p:cNvPicPr>
            <a:picLocks noChangeAspect="1"/>
          </p:cNvPicPr>
          <p:nvPr/>
        </p:nvPicPr>
        <p:blipFill rotWithShape="1">
          <a:blip r:embed="rId3"/>
          <a:srcRect t="13151"/>
          <a:stretch/>
        </p:blipFill>
        <p:spPr>
          <a:xfrm>
            <a:off x="1" y="722376"/>
            <a:ext cx="9144000" cy="4059935"/>
          </a:xfrm>
          <a:prstGeom prst="rect">
            <a:avLst/>
          </a:prstGeom>
          <a:noFill/>
          <a:ln>
            <a:noFill/>
          </a:ln>
        </p:spPr>
      </p:pic>
    </p:spTree>
    <p:extLst>
      <p:ext uri="{BB962C8B-B14F-4D97-AF65-F5344CB8AC3E}">
        <p14:creationId xmlns:p14="http://schemas.microsoft.com/office/powerpoint/2010/main" val="37385442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D2EC2F-F0A3-71E2-5394-0CBAB0381F39}"/>
              </a:ext>
            </a:extLst>
          </p:cNvPr>
          <p:cNvSpPr>
            <a:spLocks noGrp="1"/>
          </p:cNvSpPr>
          <p:nvPr>
            <p:ph type="body" idx="1"/>
          </p:nvPr>
        </p:nvSpPr>
        <p:spPr>
          <a:xfrm>
            <a:off x="795832" y="806602"/>
            <a:ext cx="7772400" cy="3519410"/>
          </a:xfrm>
        </p:spPr>
        <p:txBody>
          <a:bodyPr/>
          <a:lstStyle/>
          <a:p>
            <a:pPr marL="342892" indent="-342892">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Every solicitation asks for a list of key personnel and staff required for your project. </a:t>
            </a:r>
          </a:p>
          <a:p>
            <a:pPr marL="342892" indent="-342892">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Your budget proposal should include the following  for key personnel: </a:t>
            </a:r>
          </a:p>
          <a:p>
            <a:pPr marL="685800" indent="-341313">
              <a:spcBef>
                <a:spcPts val="600"/>
              </a:spcBef>
              <a:spcAft>
                <a:spcPts val="600"/>
              </a:spcAft>
              <a:buClr>
                <a:schemeClr val="tx1"/>
              </a:buClr>
              <a:buSzPct val="100000"/>
              <a:buFont typeface="Courier New" panose="02070309020205020404" pitchFamily="49" charset="0"/>
              <a:buChar char="o"/>
            </a:pPr>
            <a:r>
              <a:rPr lang="en-US" sz="1500" dirty="0">
                <a:solidFill>
                  <a:schemeClr val="tx1"/>
                </a:solidFill>
              </a:rPr>
              <a:t>Position</a:t>
            </a:r>
          </a:p>
          <a:p>
            <a:pPr marL="685800" indent="-341313">
              <a:spcBef>
                <a:spcPts val="600"/>
              </a:spcBef>
              <a:spcAft>
                <a:spcPts val="600"/>
              </a:spcAft>
              <a:buClr>
                <a:schemeClr val="tx1"/>
              </a:buClr>
              <a:buSzPct val="100000"/>
              <a:buFont typeface="Courier New" panose="02070309020205020404" pitchFamily="49" charset="0"/>
              <a:buChar char="o"/>
            </a:pPr>
            <a:r>
              <a:rPr lang="en-US" sz="1500" dirty="0">
                <a:solidFill>
                  <a:schemeClr val="tx1"/>
                </a:solidFill>
              </a:rPr>
              <a:t>Name</a:t>
            </a:r>
          </a:p>
          <a:p>
            <a:pPr marL="685800" indent="-341313">
              <a:spcBef>
                <a:spcPts val="600"/>
              </a:spcBef>
              <a:spcAft>
                <a:spcPts val="600"/>
              </a:spcAft>
              <a:buClr>
                <a:schemeClr val="tx1"/>
              </a:buClr>
              <a:buSzPct val="100000"/>
              <a:buFont typeface="Courier New" panose="02070309020205020404" pitchFamily="49" charset="0"/>
              <a:buChar char="o"/>
            </a:pPr>
            <a:r>
              <a:rPr lang="en-US" sz="1500" dirty="0">
                <a:solidFill>
                  <a:schemeClr val="tx1"/>
                </a:solidFill>
              </a:rPr>
              <a:t>Nationality</a:t>
            </a:r>
          </a:p>
          <a:p>
            <a:pPr marL="685800" indent="-341313">
              <a:spcBef>
                <a:spcPts val="600"/>
              </a:spcBef>
              <a:spcAft>
                <a:spcPts val="600"/>
              </a:spcAft>
              <a:buClr>
                <a:schemeClr val="tx1"/>
              </a:buClr>
              <a:buSzPct val="100000"/>
              <a:buFont typeface="Courier New" panose="02070309020205020404" pitchFamily="49" charset="0"/>
              <a:buChar char="o"/>
            </a:pPr>
            <a:r>
              <a:rPr lang="en-US" sz="1500" dirty="0">
                <a:solidFill>
                  <a:schemeClr val="tx1"/>
                </a:solidFill>
              </a:rPr>
              <a:t>Daily Rate</a:t>
            </a:r>
          </a:p>
          <a:p>
            <a:pPr marL="685800" indent="-341313">
              <a:spcBef>
                <a:spcPts val="600"/>
              </a:spcBef>
              <a:spcAft>
                <a:spcPts val="600"/>
              </a:spcAft>
              <a:buClr>
                <a:schemeClr val="tx1"/>
              </a:buClr>
              <a:buSzPct val="100000"/>
              <a:buFont typeface="Courier New" panose="02070309020205020404" pitchFamily="49" charset="0"/>
              <a:buChar char="o"/>
            </a:pPr>
            <a:r>
              <a:rPr lang="en-US" sz="1500" dirty="0">
                <a:solidFill>
                  <a:schemeClr val="tx1"/>
                </a:solidFill>
              </a:rPr>
              <a:t>Number of proposed workdays</a:t>
            </a:r>
          </a:p>
          <a:p>
            <a:pPr marL="685800" indent="-341313">
              <a:spcBef>
                <a:spcPts val="600"/>
              </a:spcBef>
              <a:spcAft>
                <a:spcPts val="600"/>
              </a:spcAft>
              <a:buClr>
                <a:schemeClr val="tx1"/>
              </a:buClr>
              <a:buSzPct val="100000"/>
              <a:buFont typeface="Courier New" panose="02070309020205020404" pitchFamily="49" charset="0"/>
              <a:buChar char="o"/>
            </a:pPr>
            <a:r>
              <a:rPr lang="en-US" sz="1500" dirty="0">
                <a:solidFill>
                  <a:schemeClr val="tx1"/>
                </a:solidFill>
              </a:rPr>
              <a:t>Total costs </a:t>
            </a:r>
          </a:p>
          <a:p>
            <a:pPr marL="342892" indent="-342892">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You must follow the requirements, salary limits, and cost thresholds provided. </a:t>
            </a:r>
          </a:p>
          <a:p>
            <a:endParaRPr lang="en-US" dirty="0"/>
          </a:p>
        </p:txBody>
      </p:sp>
      <p:sp>
        <p:nvSpPr>
          <p:cNvPr id="5" name="TextBox 4">
            <a:extLst>
              <a:ext uri="{FF2B5EF4-FFF2-40B4-BE49-F238E27FC236}">
                <a16:creationId xmlns:a16="http://schemas.microsoft.com/office/drawing/2014/main" id="{626FEE0C-D1B8-F126-2E2B-A37984449633}"/>
              </a:ext>
            </a:extLst>
          </p:cNvPr>
          <p:cNvSpPr txBox="1"/>
          <p:nvPr/>
        </p:nvSpPr>
        <p:spPr>
          <a:xfrm rot="10800000" flipV="1">
            <a:off x="6233020" y="4823791"/>
            <a:ext cx="2625754" cy="323165"/>
          </a:xfrm>
          <a:prstGeom prst="rect">
            <a:avLst/>
          </a:prstGeom>
          <a:noFill/>
        </p:spPr>
        <p:txBody>
          <a:bodyPr wrap="square" rtlCol="0">
            <a:spAutoFit/>
          </a:bodyPr>
          <a:lstStyle/>
          <a:p>
            <a:r>
              <a:rPr lang="en-US" sz="1500" dirty="0">
                <a:solidFill>
                  <a:schemeClr val="bg1"/>
                </a:solidFill>
                <a:latin typeface="Source Sans Pro" panose="020B0503030403020204" pitchFamily="34" charset="0"/>
                <a:ea typeface="Source Sans Pro" panose="020B0503030403020204" pitchFamily="34" charset="0"/>
              </a:rPr>
              <a:t>Source: </a:t>
            </a:r>
            <a:r>
              <a:rPr lang="en-US" sz="1500" dirty="0" err="1">
                <a:solidFill>
                  <a:schemeClr val="bg1"/>
                </a:solidFill>
                <a:latin typeface="Source Sans Pro" panose="020B0503030403020204" pitchFamily="34" charset="0"/>
                <a:ea typeface="Source Sans Pro" panose="020B0503030403020204" pitchFamily="34" charset="0"/>
              </a:rPr>
              <a:t>WorkwithUSAID</a:t>
            </a:r>
            <a:endParaRPr lang="en-US" sz="1500" dirty="0">
              <a:solidFill>
                <a:schemeClr val="bg1"/>
              </a:solidFill>
              <a:latin typeface="Source Sans Pro" panose="020B0503030403020204" pitchFamily="34" charset="0"/>
              <a:ea typeface="Source Sans Pro" panose="020B0503030403020204" pitchFamily="34" charset="0"/>
            </a:endParaRPr>
          </a:p>
        </p:txBody>
      </p:sp>
      <p:sp>
        <p:nvSpPr>
          <p:cNvPr id="6" name="Google Shape;385;p56">
            <a:extLst>
              <a:ext uri="{FF2B5EF4-FFF2-40B4-BE49-F238E27FC236}">
                <a16:creationId xmlns:a16="http://schemas.microsoft.com/office/drawing/2014/main" id="{42CD2A08-1D05-C908-48C2-D09AE1201E9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SALARIES AND WAGES (1) </a:t>
            </a:r>
            <a:endParaRPr lang="en" sz="3200" b="1" dirty="0">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1081233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1175644" y="693362"/>
            <a:ext cx="7141407" cy="3597338"/>
          </a:xfrm>
          <a:prstGeom prst="rect">
            <a:avLst/>
          </a:prstGeom>
        </p:spPr>
        <p:txBody>
          <a:bodyPr>
            <a:noAutofit/>
          </a:bodyPr>
          <a:lstStyle/>
          <a:p>
            <a:pPr marL="0" marR="0" indent="0" algn="just">
              <a:spcBef>
                <a:spcPts val="1200"/>
              </a:spcBef>
              <a:spcAft>
                <a:spcPts val="1200"/>
              </a:spcAft>
              <a:buNone/>
            </a:pPr>
            <a:r>
              <a:rPr lang="en-GB" sz="1500" b="1">
                <a:solidFill>
                  <a:schemeClr val="tx1"/>
                </a:solidFill>
                <a:effectLst/>
                <a:latin typeface="Source Sans Pro" panose="020B0503030403020204" pitchFamily="34" charset="0"/>
                <a:ea typeface="Source Sans Pro" panose="020B0503030403020204" pitchFamily="34" charset="0"/>
                <a:cs typeface="Gill Sans"/>
              </a:rPr>
              <a:t>Learning Objectives:</a:t>
            </a:r>
            <a:endParaRPr lang="en-US" sz="1500">
              <a:solidFill>
                <a:schemeClr val="tx1"/>
              </a:solidFill>
              <a:effectLst/>
              <a:latin typeface="Source Sans Pro" panose="020B0503030403020204" pitchFamily="34" charset="0"/>
              <a:ea typeface="Source Sans Pro" panose="020B0503030403020204" pitchFamily="34" charset="0"/>
            </a:endParaRPr>
          </a:p>
          <a:p>
            <a:pPr marL="342892" lvl="0" indent="-342892">
              <a:spcBef>
                <a:spcPts val="600"/>
              </a:spcBef>
              <a:spcAft>
                <a:spcPts val="600"/>
              </a:spcAft>
              <a:buClr>
                <a:schemeClr val="tx1"/>
              </a:buClr>
              <a:buSzPct val="100000"/>
              <a:buFont typeface="Wingdings" panose="05000000000000000000" pitchFamily="2" charset="2"/>
              <a:buChar char="§"/>
            </a:pPr>
            <a:r>
              <a:rPr lang="en-GB" sz="1500">
                <a:solidFill>
                  <a:schemeClr val="tx1"/>
                </a:solidFill>
                <a:latin typeface="Source Sans Pro" panose="020B0503030403020204" pitchFamily="34" charset="0"/>
                <a:ea typeface="Source Sans Pro" panose="020B0503030403020204" pitchFamily="34" charset="0"/>
              </a:rPr>
              <a:t>Acquire a basic knowledge of key terms and concepts around BD and proposal development;</a:t>
            </a:r>
            <a:endParaRPr lang="en-US" sz="1500">
              <a:solidFill>
                <a:schemeClr val="tx1"/>
              </a:solidFill>
              <a:latin typeface="Source Sans Pro" panose="020B0503030403020204" pitchFamily="34" charset="0"/>
              <a:ea typeface="Source Sans Pro" panose="020B0503030403020204" pitchFamily="34" charset="0"/>
            </a:endParaRPr>
          </a:p>
          <a:p>
            <a:pPr marL="342892" lvl="0" indent="-342892">
              <a:spcBef>
                <a:spcPts val="600"/>
              </a:spcBef>
              <a:spcAft>
                <a:spcPts val="600"/>
              </a:spcAft>
              <a:buClr>
                <a:schemeClr val="tx1"/>
              </a:buClr>
              <a:buSzPct val="100000"/>
              <a:buFont typeface="Wingdings" panose="05000000000000000000" pitchFamily="2" charset="2"/>
              <a:buChar char="§"/>
            </a:pPr>
            <a:r>
              <a:rPr lang="en-GB" sz="1500">
                <a:solidFill>
                  <a:schemeClr val="tx1"/>
                </a:solidFill>
                <a:latin typeface="Source Sans Pro" panose="020B0503030403020204" pitchFamily="34" charset="0"/>
                <a:ea typeface="Source Sans Pro" panose="020B0503030403020204" pitchFamily="34" charset="0"/>
              </a:rPr>
              <a:t>Understand the types of funding opportunities that PEPFAR/USAID and other USG agencies tend to release that are eligible for LIPs; and</a:t>
            </a:r>
            <a:endParaRPr lang="en-US" sz="1500">
              <a:solidFill>
                <a:schemeClr val="tx1"/>
              </a:solidFill>
              <a:latin typeface="Source Sans Pro" panose="020B0503030403020204" pitchFamily="34" charset="0"/>
              <a:ea typeface="Source Sans Pro" panose="020B0503030403020204" pitchFamily="34" charset="0"/>
            </a:endParaRPr>
          </a:p>
          <a:p>
            <a:pPr marL="342892" lvl="0" indent="-342892">
              <a:spcBef>
                <a:spcPts val="600"/>
              </a:spcBef>
              <a:spcAft>
                <a:spcPts val="600"/>
              </a:spcAft>
              <a:buClr>
                <a:schemeClr val="tx1"/>
              </a:buClr>
              <a:buSzPct val="100000"/>
              <a:buFont typeface="Wingdings" panose="05000000000000000000" pitchFamily="2" charset="2"/>
              <a:buChar char="§"/>
            </a:pPr>
            <a:r>
              <a:rPr lang="en-GB" sz="1500">
                <a:solidFill>
                  <a:schemeClr val="tx1"/>
                </a:solidFill>
                <a:latin typeface="Source Sans Pro" panose="020B0503030403020204" pitchFamily="34" charset="0"/>
                <a:ea typeface="Source Sans Pro" panose="020B0503030403020204" pitchFamily="34" charset="0"/>
              </a:rPr>
              <a:t>Be aware of the main phases in the solicitation/proposal development process.</a:t>
            </a:r>
          </a:p>
          <a:p>
            <a:pPr marL="0" lvl="0" indent="0">
              <a:spcBef>
                <a:spcPts val="450"/>
              </a:spcBef>
              <a:spcAft>
                <a:spcPts val="450"/>
              </a:spcAft>
              <a:buClr>
                <a:schemeClr val="tx1"/>
              </a:buClr>
              <a:buSzPct val="100000"/>
              <a:buNone/>
            </a:pPr>
            <a:r>
              <a:rPr lang="en-US" sz="1500" b="1">
                <a:solidFill>
                  <a:schemeClr val="tx1"/>
                </a:solidFill>
                <a:latin typeface="Source Sans Pro" panose="020B0503030403020204" pitchFamily="34" charset="0"/>
                <a:ea typeface="Source Sans Pro" panose="020B0503030403020204" pitchFamily="34" charset="0"/>
              </a:rPr>
              <a:t>This module covers:</a:t>
            </a:r>
          </a:p>
          <a:p>
            <a:pPr marL="342900" indent="-342900">
              <a:spcBef>
                <a:spcPts val="600"/>
              </a:spcBef>
              <a:spcAft>
                <a:spcPts val="600"/>
              </a:spcAft>
              <a:buClr>
                <a:schemeClr val="tx1"/>
              </a:buClr>
              <a:buSzPct val="100000"/>
              <a:buFont typeface="Source Sans Pro"/>
              <a:buAutoNum type="arabicParenR"/>
            </a:pPr>
            <a:r>
              <a:rPr lang="en-US" sz="1500">
                <a:solidFill>
                  <a:schemeClr val="tx1"/>
                </a:solidFill>
                <a:latin typeface="Source Sans Pro" panose="020B0503030403020204" pitchFamily="34" charset="0"/>
                <a:ea typeface="Source Sans Pro" panose="020B0503030403020204" pitchFamily="34" charset="0"/>
              </a:rPr>
              <a:t>Business Development/Proposal Development in the Context of USG Funding for LIPs, and </a:t>
            </a:r>
          </a:p>
          <a:p>
            <a:pPr marL="342900" indent="-342900">
              <a:spcBef>
                <a:spcPts val="600"/>
              </a:spcBef>
              <a:spcAft>
                <a:spcPts val="600"/>
              </a:spcAft>
              <a:buClr>
                <a:schemeClr val="tx1"/>
              </a:buClr>
              <a:buSzPct val="100000"/>
              <a:buFont typeface="Source Sans Pro"/>
              <a:buAutoNum type="arabicParenR"/>
            </a:pPr>
            <a:r>
              <a:rPr lang="en-US" sz="1500">
                <a:solidFill>
                  <a:schemeClr val="tx1"/>
                </a:solidFill>
                <a:latin typeface="Source Sans Pro" panose="020B0503030403020204" pitchFamily="34" charset="0"/>
                <a:ea typeface="Source Sans Pro" panose="020B0503030403020204" pitchFamily="34" charset="0"/>
              </a:rPr>
              <a:t>2) </a:t>
            </a:r>
            <a:r>
              <a:rPr lang="en-GB" sz="1500">
                <a:solidFill>
                  <a:schemeClr val="tx1"/>
                </a:solidFill>
                <a:latin typeface="Source Sans Pro" panose="020B0503030403020204" pitchFamily="34" charset="0"/>
                <a:ea typeface="Source Sans Pro" panose="020B0503030403020204" pitchFamily="34" charset="0"/>
              </a:rPr>
              <a:t>Overview of Mechanism and Process for Issuing USG Funding.</a:t>
            </a:r>
            <a:endParaRPr lang="en-US" sz="1500">
              <a:solidFill>
                <a:schemeClr val="tx1"/>
              </a:solidFill>
              <a:latin typeface="Source Sans Pro" panose="020B0503030403020204" pitchFamily="34" charset="0"/>
              <a:ea typeface="Source Sans Pro" panose="020B0503030403020204" pitchFamily="34" charset="0"/>
            </a:endParaRPr>
          </a:p>
        </p:txBody>
      </p:sp>
      <p:sp>
        <p:nvSpPr>
          <p:cNvPr id="3" name="Google Shape;385;p56">
            <a:extLst>
              <a:ext uri="{FF2B5EF4-FFF2-40B4-BE49-F238E27FC236}">
                <a16:creationId xmlns:a16="http://schemas.microsoft.com/office/drawing/2014/main" id="{C50D72BD-0DB0-57B2-13FE-7A6278D84777}"/>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2.0 OVERVIEW OF BUSINESS DEVELOPMENT</a:t>
            </a:r>
          </a:p>
        </p:txBody>
      </p:sp>
      <p:pic>
        <p:nvPicPr>
          <p:cNvPr id="2" name="Graphic 4" descr="Graphic 4">
            <a:extLst>
              <a:ext uri="{FF2B5EF4-FFF2-40B4-BE49-F238E27FC236}">
                <a16:creationId xmlns:a16="http://schemas.microsoft.com/office/drawing/2014/main" id="{BBC9F7A6-05D5-961C-3A55-DE5D65DD4217}"/>
              </a:ext>
            </a:extLst>
          </p:cNvPr>
          <p:cNvPicPr>
            <a:picLocks noChangeAspect="1"/>
          </p:cNvPicPr>
          <p:nvPr/>
        </p:nvPicPr>
        <p:blipFill rotWithShape="1">
          <a:blip r:embed="rId3"/>
          <a:srcRect l="11363" t="4933" r="12758" b="7332"/>
          <a:stretch/>
        </p:blipFill>
        <p:spPr>
          <a:xfrm>
            <a:off x="265176" y="1681018"/>
            <a:ext cx="738909" cy="854364"/>
          </a:xfrm>
          <a:prstGeom prst="rect">
            <a:avLst/>
          </a:prstGeom>
          <a:ln w="12700">
            <a:miter lim="400000"/>
          </a:ln>
        </p:spPr>
      </p:pic>
    </p:spTree>
    <p:extLst>
      <p:ext uri="{BB962C8B-B14F-4D97-AF65-F5344CB8AC3E}">
        <p14:creationId xmlns:p14="http://schemas.microsoft.com/office/powerpoint/2010/main" val="1117751197"/>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1692FF-28CC-8DDB-6504-2E90F57AF631}"/>
              </a:ext>
            </a:extLst>
          </p:cNvPr>
          <p:cNvSpPr>
            <a:spLocks noGrp="1"/>
          </p:cNvSpPr>
          <p:nvPr>
            <p:ph type="body" idx="1"/>
          </p:nvPr>
        </p:nvSpPr>
        <p:spPr>
          <a:xfrm>
            <a:off x="424325" y="682971"/>
            <a:ext cx="7891839" cy="1107358"/>
          </a:xfrm>
        </p:spPr>
        <p:txBody>
          <a:bodyPr>
            <a:normAutofit/>
          </a:bodyPr>
          <a:lstStyle/>
          <a:p>
            <a:pPr marL="127000" indent="0">
              <a:buNone/>
            </a:pPr>
            <a:r>
              <a:rPr lang="en-US" sz="1500" b="1">
                <a:solidFill>
                  <a:schemeClr val="tx1">
                    <a:lumMod val="95000"/>
                    <a:lumOff val="5000"/>
                  </a:schemeClr>
                </a:solidFill>
              </a:rPr>
              <a:t>ASAP Salary Survey: </a:t>
            </a:r>
            <a:r>
              <a:rPr lang="en-US" sz="1500">
                <a:solidFill>
                  <a:schemeClr val="tx1">
                    <a:lumMod val="95000"/>
                    <a:lumOff val="5000"/>
                  </a:schemeClr>
                </a:solidFill>
              </a:rPr>
              <a:t>In April 2021, ASAP administered an online salary survey to gather profile information about each local implementing partner (LIP) supported, including their number of current staff, staff salaries, salary scales if available, benefits information, and reasons for attrition. </a:t>
            </a:r>
          </a:p>
        </p:txBody>
      </p:sp>
      <p:pic>
        <p:nvPicPr>
          <p:cNvPr id="3" name="Picture 2">
            <a:extLst>
              <a:ext uri="{FF2B5EF4-FFF2-40B4-BE49-F238E27FC236}">
                <a16:creationId xmlns:a16="http://schemas.microsoft.com/office/drawing/2014/main" id="{2B37B583-C91F-4756-D66B-2044652B41FC}"/>
              </a:ext>
            </a:extLst>
          </p:cNvPr>
          <p:cNvPicPr>
            <a:picLocks noChangeAspect="1"/>
          </p:cNvPicPr>
          <p:nvPr/>
        </p:nvPicPr>
        <p:blipFill rotWithShape="1">
          <a:blip r:embed="rId3"/>
          <a:srcRect l="1535" t="6113" r="3731" b="6372"/>
          <a:stretch/>
        </p:blipFill>
        <p:spPr>
          <a:xfrm>
            <a:off x="1646457" y="1635036"/>
            <a:ext cx="6349766" cy="3147276"/>
          </a:xfrm>
          <a:prstGeom prst="rect">
            <a:avLst/>
          </a:prstGeom>
        </p:spPr>
      </p:pic>
      <p:sp>
        <p:nvSpPr>
          <p:cNvPr id="5" name="Google Shape;385;p56">
            <a:extLst>
              <a:ext uri="{FF2B5EF4-FFF2-40B4-BE49-F238E27FC236}">
                <a16:creationId xmlns:a16="http://schemas.microsoft.com/office/drawing/2014/main" id="{68638AB8-ABDF-8F07-75E6-969382C6AC74}"/>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SALARIES AND WAGES (2)</a:t>
            </a:r>
            <a:endParaRPr lang="en" sz="3200" b="1" dirty="0">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26423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1692FF-28CC-8DDB-6504-2E90F57AF631}"/>
              </a:ext>
            </a:extLst>
          </p:cNvPr>
          <p:cNvSpPr>
            <a:spLocks noGrp="1"/>
          </p:cNvSpPr>
          <p:nvPr>
            <p:ph type="body" idx="1"/>
          </p:nvPr>
        </p:nvSpPr>
        <p:spPr>
          <a:xfrm>
            <a:off x="735788" y="733174"/>
            <a:ext cx="7772400" cy="3174900"/>
          </a:xfrm>
        </p:spPr>
        <p:txBody>
          <a:bodyPr>
            <a:normAutofit/>
          </a:bodyPr>
          <a:lstStyle/>
          <a:p>
            <a:pPr marL="127000" indent="0">
              <a:spcBef>
                <a:spcPts val="600"/>
              </a:spcBef>
              <a:spcAft>
                <a:spcPts val="600"/>
              </a:spcAft>
              <a:buNone/>
            </a:pPr>
            <a:r>
              <a:rPr lang="en-US" sz="1500" b="1" dirty="0">
                <a:solidFill>
                  <a:schemeClr val="tx1">
                    <a:lumMod val="95000"/>
                    <a:lumOff val="5000"/>
                  </a:schemeClr>
                </a:solidFill>
              </a:rPr>
              <a:t>Key takeaways from the ASAP survey:</a:t>
            </a:r>
          </a:p>
          <a:p>
            <a:pPr marL="285750" indent="-285750">
              <a:spcBef>
                <a:spcPts val="600"/>
              </a:spcBef>
              <a:spcAft>
                <a:spcPts val="600"/>
              </a:spcAft>
              <a:buClr>
                <a:schemeClr val="tx1"/>
              </a:buClr>
              <a:buSzPct val="100000"/>
              <a:buFont typeface="Wingdings" panose="05000000000000000000" pitchFamily="2" charset="2"/>
              <a:buChar char="§"/>
              <a:defRPr/>
            </a:pPr>
            <a:r>
              <a:rPr lang="en-US" sz="1500" dirty="0">
                <a:solidFill>
                  <a:schemeClr val="tx1">
                    <a:lumMod val="95000"/>
                    <a:lumOff val="5000"/>
                  </a:schemeClr>
                </a:solidFill>
              </a:rPr>
              <a:t>Be aware of market standards for different positions and implement actions that allow you to be competitive within the local job market. </a:t>
            </a:r>
          </a:p>
          <a:p>
            <a:pPr lvl="1">
              <a:spcBef>
                <a:spcPts val="600"/>
              </a:spcBef>
              <a:spcAft>
                <a:spcPts val="600"/>
              </a:spcAft>
              <a:buClr>
                <a:schemeClr val="accent4">
                  <a:lumMod val="95000"/>
                  <a:lumOff val="5000"/>
                </a:schemeClr>
              </a:buClr>
              <a:buSzPct val="100000"/>
              <a:defRPr/>
            </a:pPr>
            <a:r>
              <a:rPr lang="en-US" sz="1500" dirty="0">
                <a:solidFill>
                  <a:schemeClr val="tx1"/>
                </a:solidFill>
                <a:latin typeface="Source Sans Pro" panose="020B0503030403020204" pitchFamily="34" charset="0"/>
                <a:ea typeface="Source Sans Pro" panose="020B0503030403020204" pitchFamily="34" charset="0"/>
              </a:rPr>
              <a:t>Review your organization’s salary scales and revise (with HR) if possible.</a:t>
            </a:r>
          </a:p>
          <a:p>
            <a:pPr lvl="1">
              <a:spcBef>
                <a:spcPts val="600"/>
              </a:spcBef>
              <a:spcAft>
                <a:spcPts val="600"/>
              </a:spcAft>
              <a:buClr>
                <a:schemeClr val="accent4">
                  <a:lumMod val="95000"/>
                  <a:lumOff val="5000"/>
                </a:schemeClr>
              </a:buClr>
              <a:buSzPct val="100000"/>
              <a:defRPr/>
            </a:pPr>
            <a:r>
              <a:rPr lang="en-US" sz="1500" dirty="0">
                <a:solidFill>
                  <a:schemeClr val="tx1"/>
                </a:solidFill>
                <a:latin typeface="Source Sans Pro" panose="020B0503030403020204" pitchFamily="34" charset="0"/>
                <a:ea typeface="Source Sans Pro" panose="020B0503030403020204" pitchFamily="34" charset="0"/>
              </a:rPr>
              <a:t>Do comparisons within the market.</a:t>
            </a:r>
          </a:p>
          <a:p>
            <a:pPr lvl="1">
              <a:spcBef>
                <a:spcPts val="600"/>
              </a:spcBef>
              <a:spcAft>
                <a:spcPts val="600"/>
              </a:spcAft>
              <a:buClr>
                <a:schemeClr val="accent4">
                  <a:lumMod val="95000"/>
                  <a:lumOff val="5000"/>
                </a:schemeClr>
              </a:buClr>
              <a:buSzPct val="100000"/>
              <a:defRPr/>
            </a:pPr>
            <a:r>
              <a:rPr lang="en-US" sz="1500" dirty="0">
                <a:solidFill>
                  <a:schemeClr val="tx1"/>
                </a:solidFill>
                <a:latin typeface="Source Sans Pro" panose="020B0503030403020204" pitchFamily="34" charset="0"/>
                <a:ea typeface="Source Sans Pro" panose="020B0503030403020204" pitchFamily="34" charset="0"/>
              </a:rPr>
              <a:t>Budget for the positions as needed for new awards.</a:t>
            </a:r>
          </a:p>
          <a:p>
            <a:pPr lvl="1">
              <a:spcBef>
                <a:spcPts val="600"/>
              </a:spcBef>
              <a:spcAft>
                <a:spcPts val="600"/>
              </a:spcAft>
              <a:buClr>
                <a:schemeClr val="accent4">
                  <a:lumMod val="95000"/>
                  <a:lumOff val="5000"/>
                </a:schemeClr>
              </a:buClr>
              <a:buSzPct val="100000"/>
              <a:defRPr/>
            </a:pPr>
            <a:r>
              <a:rPr lang="en-US" sz="1500" dirty="0">
                <a:solidFill>
                  <a:schemeClr val="tx1"/>
                </a:solidFill>
                <a:latin typeface="Source Sans Pro" panose="020B0503030403020204" pitchFamily="34" charset="0"/>
                <a:ea typeface="Source Sans Pro" panose="020B0503030403020204" pitchFamily="34" charset="0"/>
              </a:rPr>
              <a:t>Advocate with USAID for what is needed to ensure that you can hire and retain high-caliber staff.</a:t>
            </a:r>
          </a:p>
        </p:txBody>
      </p:sp>
      <p:sp>
        <p:nvSpPr>
          <p:cNvPr id="3" name="Google Shape;385;p56">
            <a:extLst>
              <a:ext uri="{FF2B5EF4-FFF2-40B4-BE49-F238E27FC236}">
                <a16:creationId xmlns:a16="http://schemas.microsoft.com/office/drawing/2014/main" id="{36419B1E-D723-3020-E30A-B2372E0293EA}"/>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SALARIES AND WAGES (3)</a:t>
            </a:r>
            <a:endParaRPr lang="en" sz="3200" b="1" dirty="0">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7449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8A9857-0F89-C78D-6626-491ACA7B3EA2}"/>
              </a:ext>
            </a:extLst>
          </p:cNvPr>
          <p:cNvSpPr txBox="1"/>
          <p:nvPr/>
        </p:nvSpPr>
        <p:spPr>
          <a:xfrm>
            <a:off x="309881" y="746273"/>
            <a:ext cx="8342712" cy="3016210"/>
          </a:xfrm>
          <a:prstGeom prst="rect">
            <a:avLst/>
          </a:prstGeom>
          <a:noFill/>
        </p:spPr>
        <p:txBody>
          <a:bodyPr wrap="square">
            <a:spAutoFit/>
          </a:bodyPr>
          <a:lstStyle/>
          <a:p>
            <a:pPr marL="285750" indent="-285750">
              <a:spcBef>
                <a:spcPts val="600"/>
              </a:spcBef>
              <a:spcAft>
                <a:spcPts val="600"/>
              </a:spcAft>
              <a:buClr>
                <a:schemeClr val="tx1"/>
              </a:buClr>
              <a:buSzPct val="100000"/>
              <a:buFont typeface="Wingdings" panose="05000000000000000000" pitchFamily="2" charset="2"/>
              <a:buChar char="§"/>
              <a:defRPr/>
            </a:pPr>
            <a:r>
              <a:rPr lang="en-US" sz="1500" dirty="0">
                <a:solidFill>
                  <a:schemeClr val="tx1">
                    <a:lumMod val="95000"/>
                    <a:lumOff val="5000"/>
                  </a:schemeClr>
                </a:solidFill>
                <a:latin typeface="Source Sans Pro"/>
                <a:ea typeface="Source Sans Pro"/>
                <a:sym typeface="Source Sans Pro"/>
              </a:rPr>
              <a:t>Indirect costs are costs incurred for a common purpose that is too time-consuming/costly to allocate to a specific cost objective.</a:t>
            </a:r>
          </a:p>
          <a:p>
            <a:pPr marL="285750" indent="-285750">
              <a:spcBef>
                <a:spcPts val="600"/>
              </a:spcBef>
              <a:spcAft>
                <a:spcPts val="600"/>
              </a:spcAft>
              <a:buClr>
                <a:schemeClr val="tx1"/>
              </a:buClr>
              <a:buSzPct val="100000"/>
              <a:buFont typeface="Wingdings" panose="05000000000000000000" pitchFamily="2" charset="2"/>
              <a:buChar char="§"/>
              <a:defRPr/>
            </a:pPr>
            <a:r>
              <a:rPr lang="en-US" sz="1500" dirty="0">
                <a:solidFill>
                  <a:schemeClr val="tx1">
                    <a:lumMod val="95000"/>
                    <a:lumOff val="5000"/>
                  </a:schemeClr>
                </a:solidFill>
                <a:latin typeface="Source Sans Pro"/>
                <a:ea typeface="Source Sans Pro"/>
              </a:rPr>
              <a:t>These typically include expenses that cannot be attributed to one single activity, such as general and administrative (G&amp;A) costs associated with executive leadership of the organization, cross-cutting support staff and office space</a:t>
            </a:r>
            <a:r>
              <a:rPr lang="en-US" sz="1500" dirty="0">
                <a:solidFill>
                  <a:schemeClr val="tx1">
                    <a:lumMod val="95000"/>
                    <a:lumOff val="5000"/>
                  </a:schemeClr>
                </a:solidFill>
                <a:latin typeface="Source Sans Pro"/>
                <a:ea typeface="Source Sans Pro"/>
                <a:sym typeface="Source Sans Pro"/>
              </a:rPr>
              <a:t>, utilities, and clerical and managerial staff salaries. </a:t>
            </a:r>
          </a:p>
          <a:p>
            <a:pPr marL="285750" indent="-285750">
              <a:spcBef>
                <a:spcPts val="600"/>
              </a:spcBef>
              <a:spcAft>
                <a:spcPts val="600"/>
              </a:spcAft>
              <a:buClr>
                <a:schemeClr val="tx1"/>
              </a:buClr>
              <a:buSzPct val="100000"/>
              <a:buFont typeface="Wingdings" panose="05000000000000000000" pitchFamily="2" charset="2"/>
              <a:buChar char="§"/>
              <a:defRPr/>
            </a:pPr>
            <a:r>
              <a:rPr lang="en-US" sz="1500" dirty="0">
                <a:solidFill>
                  <a:schemeClr val="tx1">
                    <a:lumMod val="95000"/>
                    <a:lumOff val="5000"/>
                  </a:schemeClr>
                </a:solidFill>
                <a:latin typeface="Source Sans Pro"/>
                <a:ea typeface="Source Sans Pro"/>
                <a:sym typeface="Source Sans Pro"/>
              </a:rPr>
              <a:t>To the extent that indirect costs are reasonable, allowable, and allocable, they are a legitimate cost of doing business payable under a U.S. Government assistance award. </a:t>
            </a:r>
          </a:p>
          <a:p>
            <a:pPr marL="285750" indent="-285750">
              <a:spcBef>
                <a:spcPts val="600"/>
              </a:spcBef>
              <a:spcAft>
                <a:spcPts val="600"/>
              </a:spcAft>
              <a:buClr>
                <a:schemeClr val="tx1"/>
              </a:buClr>
              <a:buSzPct val="100000"/>
              <a:buFont typeface="Wingdings" panose="05000000000000000000" pitchFamily="2" charset="2"/>
              <a:buChar char="§"/>
              <a:defRPr/>
            </a:pPr>
            <a:r>
              <a:rPr lang="en-US" sz="1500" dirty="0">
                <a:solidFill>
                  <a:schemeClr val="tx1">
                    <a:lumMod val="95000"/>
                    <a:lumOff val="5000"/>
                  </a:schemeClr>
                </a:solidFill>
                <a:latin typeface="Source Sans Pro"/>
                <a:ea typeface="Source Sans Pro"/>
                <a:sym typeface="Source Sans Pro"/>
              </a:rPr>
              <a:t>For Fixed Amount Awards (FAAs), there is no line item for indirect costs, but you can factor it into the total costs. </a:t>
            </a:r>
          </a:p>
          <a:p>
            <a:pPr marL="285750" indent="-285750">
              <a:spcBef>
                <a:spcPts val="600"/>
              </a:spcBef>
              <a:spcAft>
                <a:spcPts val="600"/>
              </a:spcAft>
              <a:buClr>
                <a:schemeClr val="tx1"/>
              </a:buClr>
              <a:buSzPct val="100000"/>
              <a:buFont typeface="Wingdings" panose="05000000000000000000" pitchFamily="2" charset="2"/>
              <a:buChar char="§"/>
              <a:defRPr/>
            </a:pPr>
            <a:endParaRPr lang="en-US" sz="1500" dirty="0">
              <a:solidFill>
                <a:schemeClr val="tx1">
                  <a:lumMod val="95000"/>
                  <a:lumOff val="5000"/>
                </a:schemeClr>
              </a:solidFill>
              <a:latin typeface="Source Sans Pro"/>
              <a:ea typeface="Source Sans Pro"/>
              <a:sym typeface="Source Sans Pro"/>
            </a:endParaRPr>
          </a:p>
        </p:txBody>
      </p:sp>
      <p:sp>
        <p:nvSpPr>
          <p:cNvPr id="2" name="Google Shape;385;p56">
            <a:extLst>
              <a:ext uri="{FF2B5EF4-FFF2-40B4-BE49-F238E27FC236}">
                <a16:creationId xmlns:a16="http://schemas.microsoft.com/office/drawing/2014/main" id="{B04C983F-C1B2-18D7-9C70-B77118B0946F}"/>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INDIRECT COSTS (1)</a:t>
            </a:r>
            <a:endParaRPr lang="en" sz="3200" b="1" dirty="0">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27401774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9C5C6E-740E-3DD9-5E7D-0A2E1805545F}"/>
              </a:ext>
            </a:extLst>
          </p:cNvPr>
          <p:cNvSpPr>
            <a:spLocks noGrp="1"/>
          </p:cNvSpPr>
          <p:nvPr>
            <p:ph type="body" idx="1"/>
          </p:nvPr>
        </p:nvSpPr>
        <p:spPr>
          <a:xfrm>
            <a:off x="723049" y="917207"/>
            <a:ext cx="7772400" cy="3174900"/>
          </a:xfrm>
        </p:spPr>
        <p:txBody>
          <a:bodyPr/>
          <a:lstStyle/>
          <a:p>
            <a:pPr marL="127000" indent="0">
              <a:spcBef>
                <a:spcPts val="600"/>
              </a:spcBef>
              <a:spcAft>
                <a:spcPts val="600"/>
              </a:spcAft>
              <a:buClr>
                <a:schemeClr val="tx1"/>
              </a:buClr>
              <a:buSzPct val="100000"/>
              <a:buNone/>
            </a:pPr>
            <a:r>
              <a:rPr lang="en-US" sz="1500" dirty="0">
                <a:solidFill>
                  <a:schemeClr val="tx1"/>
                </a:solidFill>
              </a:rPr>
              <a:t>In addition to salaries and wages, an organization may provide: </a:t>
            </a:r>
          </a:p>
          <a:p>
            <a:pPr>
              <a:spcBef>
                <a:spcPts val="600"/>
              </a:spcBef>
              <a:spcAft>
                <a:spcPts val="600"/>
              </a:spcAft>
              <a:buClr>
                <a:schemeClr val="tx1"/>
              </a:buClr>
              <a:buSzPct val="100000"/>
              <a:buFont typeface="Wingdings" panose="05000000000000000000" pitchFamily="2" charset="2"/>
              <a:buChar char="§"/>
            </a:pPr>
            <a:r>
              <a:rPr lang="en-US" sz="1500" b="1" dirty="0">
                <a:solidFill>
                  <a:schemeClr val="tx1"/>
                </a:solidFill>
              </a:rPr>
              <a:t>Fringe benefits </a:t>
            </a:r>
            <a:r>
              <a:rPr lang="en-US" sz="1500" dirty="0">
                <a:solidFill>
                  <a:schemeClr val="tx1"/>
                </a:solidFill>
              </a:rPr>
              <a:t>such as vacation days, health insurance, and retirement benefits. These may be presented as direct costs or as a percentage per  authorized indirect cost rate</a:t>
            </a:r>
          </a:p>
          <a:p>
            <a:pPr>
              <a:spcBef>
                <a:spcPts val="600"/>
              </a:spcBef>
              <a:spcAft>
                <a:spcPts val="600"/>
              </a:spcAft>
              <a:buClr>
                <a:schemeClr val="tx1"/>
              </a:buClr>
              <a:buSzPct val="100000"/>
              <a:buFont typeface="Wingdings" panose="05000000000000000000" pitchFamily="2" charset="2"/>
              <a:buChar char="§"/>
            </a:pPr>
            <a:r>
              <a:rPr lang="en-US" sz="1500" b="1" dirty="0">
                <a:solidFill>
                  <a:schemeClr val="tx1"/>
                </a:solidFill>
              </a:rPr>
              <a:t>Benefit allowances </a:t>
            </a:r>
            <a:r>
              <a:rPr lang="en-US" sz="1500" dirty="0">
                <a:solidFill>
                  <a:schemeClr val="tx1"/>
                </a:solidFill>
              </a:rPr>
              <a:t>for costs such as housing, storage, and education.</a:t>
            </a:r>
          </a:p>
          <a:p>
            <a:pPr>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Allowances must be broken down by specific type such as housing allowance.</a:t>
            </a:r>
          </a:p>
        </p:txBody>
      </p:sp>
      <p:sp>
        <p:nvSpPr>
          <p:cNvPr id="6" name="Google Shape;385;p56">
            <a:extLst>
              <a:ext uri="{FF2B5EF4-FFF2-40B4-BE49-F238E27FC236}">
                <a16:creationId xmlns:a16="http://schemas.microsoft.com/office/drawing/2014/main" id="{86953E91-366D-2A02-5446-64D0B8BD6F7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FRINGE BENEFITS AND ALLOWANCES</a:t>
            </a:r>
            <a:endParaRPr lang="en" sz="3200" b="1" dirty="0">
              <a:solidFill>
                <a:srgbClr val="FFFFFF"/>
              </a:solidFill>
              <a:latin typeface="Source Sans Pro"/>
              <a:ea typeface="Source Sans Pro"/>
              <a:cs typeface="Source Sans Pro"/>
            </a:endParaRPr>
          </a:p>
        </p:txBody>
      </p:sp>
      <p:sp>
        <p:nvSpPr>
          <p:cNvPr id="7" name="TextBox 6">
            <a:extLst>
              <a:ext uri="{FF2B5EF4-FFF2-40B4-BE49-F238E27FC236}">
                <a16:creationId xmlns:a16="http://schemas.microsoft.com/office/drawing/2014/main" id="{55E06EC9-9564-819C-3D9E-3FF347836D8D}"/>
              </a:ext>
            </a:extLst>
          </p:cNvPr>
          <p:cNvSpPr txBox="1"/>
          <p:nvPr/>
        </p:nvSpPr>
        <p:spPr>
          <a:xfrm rot="10800000" flipV="1">
            <a:off x="6233020" y="4823791"/>
            <a:ext cx="2625754" cy="323165"/>
          </a:xfrm>
          <a:prstGeom prst="rect">
            <a:avLst/>
          </a:prstGeom>
          <a:noFill/>
        </p:spPr>
        <p:txBody>
          <a:bodyPr wrap="square" rtlCol="0">
            <a:spAutoFit/>
          </a:bodyPr>
          <a:lstStyle/>
          <a:p>
            <a:r>
              <a:rPr lang="en-US" sz="1500" dirty="0">
                <a:solidFill>
                  <a:schemeClr val="bg1"/>
                </a:solidFill>
                <a:latin typeface="Source Sans Pro" panose="020B0503030403020204" pitchFamily="34" charset="0"/>
                <a:ea typeface="Source Sans Pro" panose="020B0503030403020204" pitchFamily="34" charset="0"/>
              </a:rPr>
              <a:t>Source: </a:t>
            </a:r>
            <a:r>
              <a:rPr lang="en-US" sz="1500" dirty="0" err="1">
                <a:solidFill>
                  <a:schemeClr val="bg1"/>
                </a:solidFill>
                <a:latin typeface="Source Sans Pro" panose="020B0503030403020204" pitchFamily="34" charset="0"/>
                <a:ea typeface="Source Sans Pro" panose="020B0503030403020204" pitchFamily="34" charset="0"/>
              </a:rPr>
              <a:t>WorkwithUSAID</a:t>
            </a:r>
            <a:endParaRPr lang="en-US" sz="15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2876690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00540F-EF90-D417-FA0E-60600E2A77DD}"/>
              </a:ext>
            </a:extLst>
          </p:cNvPr>
          <p:cNvSpPr>
            <a:spLocks noGrp="1"/>
          </p:cNvSpPr>
          <p:nvPr>
            <p:ph type="body" idx="1"/>
          </p:nvPr>
        </p:nvSpPr>
        <p:spPr>
          <a:xfrm>
            <a:off x="795832" y="911758"/>
            <a:ext cx="7772400" cy="3174900"/>
          </a:xfrm>
        </p:spPr>
        <p:txBody>
          <a:bodyPr/>
          <a:lstStyle/>
          <a:p>
            <a:pPr marL="127000" indent="0">
              <a:spcBef>
                <a:spcPts val="600"/>
              </a:spcBef>
              <a:spcAft>
                <a:spcPts val="600"/>
              </a:spcAft>
              <a:buNone/>
            </a:pPr>
            <a:r>
              <a:rPr lang="en-US" sz="1500" b="1" dirty="0">
                <a:solidFill>
                  <a:schemeClr val="tx1"/>
                </a:solidFill>
              </a:rPr>
              <a:t>Separate domestic and international travel costs</a:t>
            </a:r>
            <a:endParaRPr lang="en-US" sz="1500" dirty="0">
              <a:solidFill>
                <a:schemeClr val="tx1"/>
              </a:solidFill>
            </a:endParaRPr>
          </a:p>
          <a:p>
            <a:pPr marL="127000" indent="0">
              <a:spcBef>
                <a:spcPts val="600"/>
              </a:spcBef>
              <a:spcAft>
                <a:spcPts val="600"/>
              </a:spcAft>
              <a:buNone/>
            </a:pPr>
            <a:r>
              <a:rPr lang="en-US" sz="1500" dirty="0">
                <a:solidFill>
                  <a:schemeClr val="tx1"/>
                </a:solidFill>
              </a:rPr>
              <a:t>Provide the number of trips you anticipate and the estimated cost per trip including airfare and per diem.  Describe the basis for calculations.</a:t>
            </a:r>
          </a:p>
          <a:p>
            <a:pPr marL="127000" indent="0">
              <a:spcBef>
                <a:spcPts val="600"/>
              </a:spcBef>
              <a:spcAft>
                <a:spcPts val="600"/>
              </a:spcAft>
              <a:buNone/>
            </a:pPr>
            <a:r>
              <a:rPr lang="en-US" sz="1500" b="1" dirty="0">
                <a:solidFill>
                  <a:schemeClr val="tx1"/>
                </a:solidFill>
              </a:rPr>
              <a:t>International travel must: </a:t>
            </a:r>
          </a:p>
          <a:p>
            <a:pPr>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Be approved in advance</a:t>
            </a:r>
          </a:p>
          <a:p>
            <a:pPr>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Comply with Fly America Act whenever possible</a:t>
            </a:r>
          </a:p>
        </p:txBody>
      </p:sp>
      <p:sp>
        <p:nvSpPr>
          <p:cNvPr id="3" name="Slide Number Placeholder 2">
            <a:extLst>
              <a:ext uri="{FF2B5EF4-FFF2-40B4-BE49-F238E27FC236}">
                <a16:creationId xmlns:a16="http://schemas.microsoft.com/office/drawing/2014/main" id="{CE2B2E7F-0048-B3F2-1A3A-BED15B01DC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114</a:t>
            </a:fld>
            <a:endParaRPr lang="en-US"/>
          </a:p>
        </p:txBody>
      </p:sp>
      <p:sp>
        <p:nvSpPr>
          <p:cNvPr id="6" name="Google Shape;385;p56">
            <a:extLst>
              <a:ext uri="{FF2B5EF4-FFF2-40B4-BE49-F238E27FC236}">
                <a16:creationId xmlns:a16="http://schemas.microsoft.com/office/drawing/2014/main" id="{F956E52D-5753-B17F-ADE4-3D1734EA86B7}"/>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TRAVEL AND TRANSPORTATION </a:t>
            </a:r>
            <a:endParaRPr lang="en" sz="3200" b="1" dirty="0">
              <a:solidFill>
                <a:srgbClr val="FFFFFF"/>
              </a:solidFill>
              <a:latin typeface="Source Sans Pro"/>
              <a:ea typeface="Source Sans Pro"/>
              <a:cs typeface="Source Sans Pro"/>
            </a:endParaRPr>
          </a:p>
        </p:txBody>
      </p:sp>
      <p:sp>
        <p:nvSpPr>
          <p:cNvPr id="7" name="TextBox 6">
            <a:extLst>
              <a:ext uri="{FF2B5EF4-FFF2-40B4-BE49-F238E27FC236}">
                <a16:creationId xmlns:a16="http://schemas.microsoft.com/office/drawing/2014/main" id="{A9FCDBF6-59B1-D083-3194-06A9F90A4A1E}"/>
              </a:ext>
            </a:extLst>
          </p:cNvPr>
          <p:cNvSpPr txBox="1"/>
          <p:nvPr/>
        </p:nvSpPr>
        <p:spPr>
          <a:xfrm rot="10800000" flipV="1">
            <a:off x="6233020" y="4823791"/>
            <a:ext cx="2625754" cy="323165"/>
          </a:xfrm>
          <a:prstGeom prst="rect">
            <a:avLst/>
          </a:prstGeom>
          <a:noFill/>
        </p:spPr>
        <p:txBody>
          <a:bodyPr wrap="square" rtlCol="0">
            <a:spAutoFit/>
          </a:bodyPr>
          <a:lstStyle/>
          <a:p>
            <a:r>
              <a:rPr lang="en-US" sz="1500" dirty="0">
                <a:solidFill>
                  <a:schemeClr val="bg1"/>
                </a:solidFill>
                <a:latin typeface="Source Sans Pro" panose="020B0503030403020204" pitchFamily="34" charset="0"/>
                <a:ea typeface="Source Sans Pro" panose="020B0503030403020204" pitchFamily="34" charset="0"/>
              </a:rPr>
              <a:t>Source: </a:t>
            </a:r>
            <a:r>
              <a:rPr lang="en-US" sz="1500" dirty="0" err="1">
                <a:solidFill>
                  <a:schemeClr val="bg1"/>
                </a:solidFill>
                <a:latin typeface="Source Sans Pro" panose="020B0503030403020204" pitchFamily="34" charset="0"/>
                <a:ea typeface="Source Sans Pro" panose="020B0503030403020204" pitchFamily="34" charset="0"/>
              </a:rPr>
              <a:t>WorkwithUSAID</a:t>
            </a:r>
            <a:endParaRPr lang="en-US" sz="15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949401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CE0446-4606-CB69-57F7-46EB5B7EFE25}"/>
              </a:ext>
            </a:extLst>
          </p:cNvPr>
          <p:cNvSpPr>
            <a:spLocks noGrp="1"/>
          </p:cNvSpPr>
          <p:nvPr>
            <p:ph type="body" idx="1"/>
          </p:nvPr>
        </p:nvSpPr>
        <p:spPr>
          <a:xfrm>
            <a:off x="699959" y="912589"/>
            <a:ext cx="7772400" cy="3174900"/>
          </a:xfrm>
        </p:spPr>
        <p:txBody>
          <a:bodyPr/>
          <a:lstStyle/>
          <a:p>
            <a:pPr marL="127000" indent="0">
              <a:spcBef>
                <a:spcPts val="600"/>
              </a:spcBef>
              <a:spcAft>
                <a:spcPts val="600"/>
              </a:spcAft>
              <a:buNone/>
            </a:pPr>
            <a:r>
              <a:rPr lang="en-US" sz="1500" b="1" dirty="0">
                <a:solidFill>
                  <a:schemeClr val="tx1"/>
                </a:solidFill>
              </a:rPr>
              <a:t>USAID rules require you to break down and explain pricing and justify all equipment and supplies.</a:t>
            </a:r>
            <a:endParaRPr lang="en-US" sz="1500" dirty="0">
              <a:solidFill>
                <a:schemeClr val="tx1"/>
              </a:solidFill>
            </a:endParaRPr>
          </a:p>
          <a:p>
            <a:pPr>
              <a:spcBef>
                <a:spcPts val="600"/>
              </a:spcBef>
              <a:spcAft>
                <a:spcPts val="600"/>
              </a:spcAft>
              <a:buClr>
                <a:schemeClr val="tx1"/>
              </a:buClr>
              <a:buFont typeface="Wingdings" panose="05000000000000000000" pitchFamily="2" charset="2"/>
              <a:buChar char="§"/>
            </a:pPr>
            <a:r>
              <a:rPr lang="en-US" sz="1500" b="1" dirty="0">
                <a:solidFill>
                  <a:schemeClr val="tx1"/>
                </a:solidFill>
              </a:rPr>
              <a:t>Equipment: </a:t>
            </a:r>
            <a:r>
              <a:rPr lang="en-US" sz="1500" dirty="0">
                <a:solidFill>
                  <a:schemeClr val="tx1"/>
                </a:solidFill>
              </a:rPr>
              <a:t>Non-expendable personal property with a useful life of more than two years and a unit cost of more than $500.</a:t>
            </a:r>
          </a:p>
          <a:p>
            <a:pPr>
              <a:spcBef>
                <a:spcPts val="600"/>
              </a:spcBef>
              <a:spcAft>
                <a:spcPts val="600"/>
              </a:spcAft>
              <a:buClr>
                <a:schemeClr val="tx1"/>
              </a:buClr>
              <a:buFont typeface="Wingdings" panose="05000000000000000000" pitchFamily="2" charset="2"/>
              <a:buChar char="§"/>
            </a:pPr>
            <a:r>
              <a:rPr lang="en-US" sz="1500" b="1" dirty="0">
                <a:solidFill>
                  <a:schemeClr val="tx1"/>
                </a:solidFill>
              </a:rPr>
              <a:t>Supplies: </a:t>
            </a:r>
            <a:r>
              <a:rPr lang="en-US" sz="1500" dirty="0">
                <a:solidFill>
                  <a:schemeClr val="tx1"/>
                </a:solidFill>
              </a:rPr>
              <a:t>Include all other items that cost less than $500 and consumable supplies such as pens, pencils, and paper </a:t>
            </a:r>
          </a:p>
        </p:txBody>
      </p:sp>
      <p:sp>
        <p:nvSpPr>
          <p:cNvPr id="5" name="Google Shape;385;p56">
            <a:extLst>
              <a:ext uri="{FF2B5EF4-FFF2-40B4-BE49-F238E27FC236}">
                <a16:creationId xmlns:a16="http://schemas.microsoft.com/office/drawing/2014/main" id="{CD653C96-EAA7-A4F0-0D9D-87F207D9E5B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EQUIPMENT AND SUPPLIES</a:t>
            </a:r>
            <a:endParaRPr lang="en" sz="3200" b="1" dirty="0">
              <a:solidFill>
                <a:srgbClr val="FFFFFF"/>
              </a:solidFill>
              <a:latin typeface="Source Sans Pro"/>
              <a:ea typeface="Source Sans Pro"/>
              <a:cs typeface="Source Sans Pro"/>
            </a:endParaRPr>
          </a:p>
        </p:txBody>
      </p:sp>
      <p:sp>
        <p:nvSpPr>
          <p:cNvPr id="6" name="TextBox 5">
            <a:extLst>
              <a:ext uri="{FF2B5EF4-FFF2-40B4-BE49-F238E27FC236}">
                <a16:creationId xmlns:a16="http://schemas.microsoft.com/office/drawing/2014/main" id="{8D41A332-BA19-37DE-0946-5B04B878ED7A}"/>
              </a:ext>
            </a:extLst>
          </p:cNvPr>
          <p:cNvSpPr txBox="1"/>
          <p:nvPr/>
        </p:nvSpPr>
        <p:spPr>
          <a:xfrm rot="10800000" flipV="1">
            <a:off x="6233020" y="4823791"/>
            <a:ext cx="2625754" cy="323165"/>
          </a:xfrm>
          <a:prstGeom prst="rect">
            <a:avLst/>
          </a:prstGeom>
          <a:noFill/>
        </p:spPr>
        <p:txBody>
          <a:bodyPr wrap="square" rtlCol="0">
            <a:spAutoFit/>
          </a:bodyPr>
          <a:lstStyle/>
          <a:p>
            <a:r>
              <a:rPr lang="en-US" sz="1500" dirty="0">
                <a:solidFill>
                  <a:schemeClr val="bg1"/>
                </a:solidFill>
                <a:latin typeface="Source Sans Pro" panose="020B0503030403020204" pitchFamily="34" charset="0"/>
                <a:ea typeface="Source Sans Pro" panose="020B0503030403020204" pitchFamily="34" charset="0"/>
              </a:rPr>
              <a:t>Source: </a:t>
            </a:r>
            <a:r>
              <a:rPr lang="en-US" sz="1500" dirty="0" err="1">
                <a:solidFill>
                  <a:schemeClr val="bg1"/>
                </a:solidFill>
                <a:latin typeface="Source Sans Pro" panose="020B0503030403020204" pitchFamily="34" charset="0"/>
                <a:ea typeface="Source Sans Pro" panose="020B0503030403020204" pitchFamily="34" charset="0"/>
              </a:rPr>
              <a:t>WorkwithUSAID</a:t>
            </a:r>
            <a:endParaRPr lang="en-US" sz="15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039915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18938-9CC9-7A2B-FFDF-467FFEB386C9}"/>
              </a:ext>
            </a:extLst>
          </p:cNvPr>
          <p:cNvSpPr>
            <a:spLocks noGrp="1"/>
          </p:cNvSpPr>
          <p:nvPr>
            <p:ph type="body" idx="1"/>
          </p:nvPr>
        </p:nvSpPr>
        <p:spPr>
          <a:xfrm>
            <a:off x="732286" y="935680"/>
            <a:ext cx="7772400" cy="3174900"/>
          </a:xfrm>
        </p:spPr>
        <p:txBody>
          <a:bodyPr/>
          <a:lstStyle/>
          <a:p>
            <a:pPr marL="127000" indent="0">
              <a:spcBef>
                <a:spcPts val="600"/>
              </a:spcBef>
              <a:spcAft>
                <a:spcPts val="600"/>
              </a:spcAft>
              <a:buNone/>
            </a:pPr>
            <a:r>
              <a:rPr lang="en-US" sz="1500" b="1" dirty="0">
                <a:solidFill>
                  <a:schemeClr val="tx1"/>
                </a:solidFill>
              </a:rPr>
              <a:t>A subcontractor is a partner contracted by a lead, or “prime,” partner to meet activity objectives. </a:t>
            </a:r>
            <a:endParaRPr lang="en-US" sz="1500" dirty="0">
              <a:solidFill>
                <a:schemeClr val="tx1"/>
              </a:solidFill>
            </a:endParaRPr>
          </a:p>
          <a:p>
            <a:pPr>
              <a:spcBef>
                <a:spcPts val="600"/>
              </a:spcBef>
              <a:spcAft>
                <a:spcPts val="600"/>
              </a:spcAft>
              <a:buClr>
                <a:schemeClr val="tx1"/>
              </a:buClr>
              <a:buFont typeface="Wingdings" panose="05000000000000000000" pitchFamily="2" charset="2"/>
              <a:buChar char="§"/>
            </a:pPr>
            <a:r>
              <a:rPr lang="en-US" sz="1500" dirty="0">
                <a:solidFill>
                  <a:schemeClr val="tx1"/>
                </a:solidFill>
              </a:rPr>
              <a:t>A subcontractor helps make programming decisions, and its performance is measured against activity goals. </a:t>
            </a:r>
          </a:p>
          <a:p>
            <a:pPr>
              <a:spcBef>
                <a:spcPts val="600"/>
              </a:spcBef>
              <a:spcAft>
                <a:spcPts val="600"/>
              </a:spcAft>
              <a:buClr>
                <a:schemeClr val="tx1"/>
              </a:buClr>
              <a:buFont typeface="Wingdings" panose="05000000000000000000" pitchFamily="2" charset="2"/>
              <a:buChar char="§"/>
            </a:pPr>
            <a:r>
              <a:rPr lang="en-US" sz="1500" dirty="0">
                <a:solidFill>
                  <a:schemeClr val="tx1"/>
                </a:solidFill>
              </a:rPr>
              <a:t>Submit detailed budgets for each subcontractor in separate worksheets or tabs of your Excel file. </a:t>
            </a:r>
          </a:p>
          <a:p>
            <a:pPr>
              <a:spcBef>
                <a:spcPts val="600"/>
              </a:spcBef>
              <a:spcAft>
                <a:spcPts val="600"/>
              </a:spcAft>
              <a:buClr>
                <a:schemeClr val="tx1"/>
              </a:buClr>
              <a:buFont typeface="Wingdings" panose="05000000000000000000" pitchFamily="2" charset="2"/>
              <a:buChar char="§"/>
            </a:pPr>
            <a:r>
              <a:rPr lang="en-US" sz="1500" dirty="0">
                <a:solidFill>
                  <a:schemeClr val="tx1"/>
                </a:solidFill>
              </a:rPr>
              <a:t>The format of a subcontractor’s budget should be the same as that of the prime’s budget.</a:t>
            </a:r>
          </a:p>
        </p:txBody>
      </p:sp>
      <p:sp>
        <p:nvSpPr>
          <p:cNvPr id="6" name="Google Shape;385;p56">
            <a:extLst>
              <a:ext uri="{FF2B5EF4-FFF2-40B4-BE49-F238E27FC236}">
                <a16:creationId xmlns:a16="http://schemas.microsoft.com/office/drawing/2014/main" id="{6BAEFB76-70F0-37D7-72E0-5125EBC53AD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SUBCONTRACTORS </a:t>
            </a:r>
            <a:endParaRPr lang="en" sz="3200" b="1" dirty="0">
              <a:solidFill>
                <a:srgbClr val="FFFFFF"/>
              </a:solidFill>
              <a:latin typeface="Source Sans Pro"/>
              <a:ea typeface="Source Sans Pro"/>
              <a:cs typeface="Source Sans Pro"/>
            </a:endParaRPr>
          </a:p>
        </p:txBody>
      </p:sp>
      <p:sp>
        <p:nvSpPr>
          <p:cNvPr id="7" name="TextBox 6">
            <a:extLst>
              <a:ext uri="{FF2B5EF4-FFF2-40B4-BE49-F238E27FC236}">
                <a16:creationId xmlns:a16="http://schemas.microsoft.com/office/drawing/2014/main" id="{E248FBFA-2A49-659B-EAFE-FB91E92C02AD}"/>
              </a:ext>
            </a:extLst>
          </p:cNvPr>
          <p:cNvSpPr txBox="1"/>
          <p:nvPr/>
        </p:nvSpPr>
        <p:spPr>
          <a:xfrm rot="10800000" flipV="1">
            <a:off x="6233020" y="4823791"/>
            <a:ext cx="2625754" cy="323165"/>
          </a:xfrm>
          <a:prstGeom prst="rect">
            <a:avLst/>
          </a:prstGeom>
          <a:noFill/>
        </p:spPr>
        <p:txBody>
          <a:bodyPr wrap="square" rtlCol="0">
            <a:spAutoFit/>
          </a:bodyPr>
          <a:lstStyle/>
          <a:p>
            <a:r>
              <a:rPr lang="en-US" sz="1500" dirty="0">
                <a:solidFill>
                  <a:schemeClr val="bg1"/>
                </a:solidFill>
                <a:latin typeface="Source Sans Pro" panose="020B0503030403020204" pitchFamily="34" charset="0"/>
                <a:ea typeface="Source Sans Pro" panose="020B0503030403020204" pitchFamily="34" charset="0"/>
              </a:rPr>
              <a:t>Source: </a:t>
            </a:r>
            <a:r>
              <a:rPr lang="en-US" sz="1500" dirty="0" err="1">
                <a:solidFill>
                  <a:schemeClr val="bg1"/>
                </a:solidFill>
                <a:latin typeface="Source Sans Pro" panose="020B0503030403020204" pitchFamily="34" charset="0"/>
                <a:ea typeface="Source Sans Pro" panose="020B0503030403020204" pitchFamily="34" charset="0"/>
              </a:rPr>
              <a:t>WorkwithUSAID</a:t>
            </a:r>
            <a:endParaRPr lang="en-US" sz="15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5146434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D6B1F2-1A29-E93C-D0B6-D5C17C90C3B9}"/>
              </a:ext>
            </a:extLst>
          </p:cNvPr>
          <p:cNvSpPr>
            <a:spLocks noGrp="1"/>
          </p:cNvSpPr>
          <p:nvPr>
            <p:ph type="body" sz="quarter" idx="1"/>
          </p:nvPr>
        </p:nvSpPr>
        <p:spPr>
          <a:xfrm>
            <a:off x="807720" y="1022350"/>
            <a:ext cx="7233920" cy="1200150"/>
          </a:xfrm>
        </p:spPr>
        <p:txBody>
          <a:bodyPr/>
          <a:lstStyle/>
          <a:p>
            <a:pPr marL="457200" lvl="4" indent="-330200">
              <a:spcBef>
                <a:spcPts val="400"/>
              </a:spcBef>
              <a:spcAft>
                <a:spcPts val="400"/>
              </a:spcAft>
              <a:buClr>
                <a:schemeClr val="tx1"/>
              </a:buClr>
              <a:buSzPts val="1600"/>
              <a:buFont typeface="Wingdings" panose="05000000000000000000" pitchFamily="2" charset="2"/>
              <a:buChar char="§"/>
            </a:pPr>
            <a:r>
              <a:rPr lang="en-US" sz="1500" dirty="0">
                <a:solidFill>
                  <a:schemeClr val="tx1"/>
                </a:solidFill>
              </a:rPr>
              <a:t>Many proposals include a Grants Program  to solicit additional  service providers for specific needs</a:t>
            </a:r>
            <a:endParaRPr lang="en-US" sz="3200" dirty="0">
              <a:solidFill>
                <a:schemeClr val="tx1"/>
              </a:solidFill>
            </a:endParaRPr>
          </a:p>
          <a:p>
            <a:pPr marL="457200" lvl="4" indent="-330200">
              <a:spcBef>
                <a:spcPts val="400"/>
              </a:spcBef>
              <a:spcAft>
                <a:spcPts val="400"/>
              </a:spcAft>
              <a:buClr>
                <a:schemeClr val="tx1"/>
              </a:buClr>
              <a:buSzPts val="1600"/>
              <a:buFont typeface="Wingdings" panose="05000000000000000000" pitchFamily="2" charset="2"/>
              <a:buChar char="§"/>
            </a:pPr>
            <a:r>
              <a:rPr lang="en-US" sz="1500" dirty="0">
                <a:solidFill>
                  <a:schemeClr val="tx1"/>
                </a:solidFill>
              </a:rPr>
              <a:t>A portion of the budget is allocated every year for small grants </a:t>
            </a:r>
          </a:p>
        </p:txBody>
      </p:sp>
      <p:sp>
        <p:nvSpPr>
          <p:cNvPr id="2" name="Google Shape;385;p56">
            <a:extLst>
              <a:ext uri="{FF2B5EF4-FFF2-40B4-BE49-F238E27FC236}">
                <a16:creationId xmlns:a16="http://schemas.microsoft.com/office/drawing/2014/main" id="{3D662BF5-FB5A-F7A5-0A2B-B62511715338}"/>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GRANTS PROGRAM </a:t>
            </a:r>
          </a:p>
        </p:txBody>
      </p:sp>
    </p:spTree>
    <p:extLst>
      <p:ext uri="{BB962C8B-B14F-4D97-AF65-F5344CB8AC3E}">
        <p14:creationId xmlns:p14="http://schemas.microsoft.com/office/powerpoint/2010/main" val="820076497"/>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55ACDE-B19E-F2DD-9A18-DBF794E43904}"/>
              </a:ext>
            </a:extLst>
          </p:cNvPr>
          <p:cNvSpPr>
            <a:spLocks noGrp="1"/>
          </p:cNvSpPr>
          <p:nvPr>
            <p:ph type="body" idx="1"/>
          </p:nvPr>
        </p:nvSpPr>
        <p:spPr>
          <a:xfrm>
            <a:off x="658672" y="907186"/>
            <a:ext cx="7772400" cy="3174900"/>
          </a:xfrm>
        </p:spPr>
        <p:txBody>
          <a:bodyPr/>
          <a:lstStyle/>
          <a:p>
            <a:pPr marL="127000" indent="0">
              <a:spcBef>
                <a:spcPts val="600"/>
              </a:spcBef>
              <a:spcAft>
                <a:spcPts val="600"/>
              </a:spcAft>
              <a:buNone/>
            </a:pPr>
            <a:r>
              <a:rPr lang="en-US" b="1" dirty="0">
                <a:solidFill>
                  <a:schemeClr val="tx1"/>
                </a:solidFill>
              </a:rPr>
              <a:t>Partners may also work with consultants to help with activity implementation. </a:t>
            </a:r>
            <a:endParaRPr lang="en-US" dirty="0">
              <a:solidFill>
                <a:schemeClr val="tx1"/>
              </a:solidFill>
            </a:endParaRPr>
          </a:p>
          <a:p>
            <a:pPr>
              <a:spcBef>
                <a:spcPts val="600"/>
              </a:spcBef>
              <a:spcAft>
                <a:spcPts val="600"/>
              </a:spcAft>
              <a:buClr>
                <a:schemeClr val="tx1"/>
              </a:buClr>
              <a:buFont typeface="Wingdings" panose="05000000000000000000" pitchFamily="2" charset="2"/>
              <a:buChar char="§"/>
            </a:pPr>
            <a:r>
              <a:rPr lang="en-US" dirty="0">
                <a:solidFill>
                  <a:schemeClr val="tx1"/>
                </a:solidFill>
              </a:rPr>
              <a:t>A </a:t>
            </a:r>
            <a:r>
              <a:rPr lang="en-US" b="1" dirty="0">
                <a:solidFill>
                  <a:schemeClr val="tx1"/>
                </a:solidFill>
              </a:rPr>
              <a:t>consultant </a:t>
            </a:r>
            <a:r>
              <a:rPr lang="en-US" dirty="0">
                <a:solidFill>
                  <a:schemeClr val="tx1"/>
                </a:solidFill>
              </a:rPr>
              <a:t>is a technical expert or specialist who is not your regular employee. A consultant is also a subcontractor. </a:t>
            </a:r>
          </a:p>
          <a:p>
            <a:pPr>
              <a:spcBef>
                <a:spcPts val="600"/>
              </a:spcBef>
              <a:spcAft>
                <a:spcPts val="600"/>
              </a:spcAft>
              <a:buClr>
                <a:schemeClr val="tx1"/>
              </a:buClr>
              <a:buFont typeface="Wingdings" panose="05000000000000000000" pitchFamily="2" charset="2"/>
              <a:buChar char="§"/>
            </a:pPr>
            <a:r>
              <a:rPr lang="en-US" dirty="0">
                <a:solidFill>
                  <a:schemeClr val="tx1"/>
                </a:solidFill>
              </a:rPr>
              <a:t>Include consultant labor costs in this section of the budget. </a:t>
            </a:r>
          </a:p>
          <a:p>
            <a:pPr>
              <a:spcBef>
                <a:spcPts val="600"/>
              </a:spcBef>
              <a:spcAft>
                <a:spcPts val="600"/>
              </a:spcAft>
              <a:buClr>
                <a:schemeClr val="tx1"/>
              </a:buClr>
              <a:buFont typeface="Wingdings" panose="05000000000000000000" pitchFamily="2" charset="2"/>
              <a:buChar char="§"/>
            </a:pPr>
            <a:r>
              <a:rPr lang="en-US" dirty="0">
                <a:solidFill>
                  <a:schemeClr val="tx1"/>
                </a:solidFill>
              </a:rPr>
              <a:t>These costs can also be presented as a separate section of your cost proposal.</a:t>
            </a:r>
          </a:p>
        </p:txBody>
      </p:sp>
      <p:sp>
        <p:nvSpPr>
          <p:cNvPr id="6" name="Google Shape;385;p56">
            <a:extLst>
              <a:ext uri="{FF2B5EF4-FFF2-40B4-BE49-F238E27FC236}">
                <a16:creationId xmlns:a16="http://schemas.microsoft.com/office/drawing/2014/main" id="{1CD36DDE-16D8-63AC-88F3-2846B7AE0341}"/>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CONSULTANTS </a:t>
            </a:r>
          </a:p>
        </p:txBody>
      </p:sp>
      <p:sp>
        <p:nvSpPr>
          <p:cNvPr id="7" name="TextBox 6">
            <a:extLst>
              <a:ext uri="{FF2B5EF4-FFF2-40B4-BE49-F238E27FC236}">
                <a16:creationId xmlns:a16="http://schemas.microsoft.com/office/drawing/2014/main" id="{DB3922DD-58BC-0756-33A1-8D499E394B1A}"/>
              </a:ext>
            </a:extLst>
          </p:cNvPr>
          <p:cNvSpPr txBox="1"/>
          <p:nvPr/>
        </p:nvSpPr>
        <p:spPr>
          <a:xfrm rot="10800000" flipV="1">
            <a:off x="6233020" y="4823791"/>
            <a:ext cx="2625754" cy="323165"/>
          </a:xfrm>
          <a:prstGeom prst="rect">
            <a:avLst/>
          </a:prstGeom>
          <a:noFill/>
        </p:spPr>
        <p:txBody>
          <a:bodyPr wrap="square" rtlCol="0">
            <a:spAutoFit/>
          </a:bodyPr>
          <a:lstStyle/>
          <a:p>
            <a:r>
              <a:rPr lang="en-US" sz="1500" dirty="0">
                <a:solidFill>
                  <a:schemeClr val="bg1"/>
                </a:solidFill>
                <a:latin typeface="Source Sans Pro" panose="020B0503030403020204" pitchFamily="34" charset="0"/>
                <a:ea typeface="Source Sans Pro" panose="020B0503030403020204" pitchFamily="34" charset="0"/>
              </a:rPr>
              <a:t>Source: </a:t>
            </a:r>
            <a:r>
              <a:rPr lang="en-US" sz="1500" dirty="0" err="1">
                <a:solidFill>
                  <a:schemeClr val="bg1"/>
                </a:solidFill>
                <a:latin typeface="Source Sans Pro" panose="020B0503030403020204" pitchFamily="34" charset="0"/>
                <a:ea typeface="Source Sans Pro" panose="020B0503030403020204" pitchFamily="34" charset="0"/>
              </a:rPr>
              <a:t>WorkwithUSAID</a:t>
            </a:r>
            <a:endParaRPr lang="en-US" sz="15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991207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B6CC34-9843-F2F0-B517-C58F007670FD}"/>
              </a:ext>
            </a:extLst>
          </p:cNvPr>
          <p:cNvSpPr>
            <a:spLocks noGrp="1"/>
          </p:cNvSpPr>
          <p:nvPr>
            <p:ph type="body" idx="1"/>
          </p:nvPr>
        </p:nvSpPr>
        <p:spPr>
          <a:xfrm>
            <a:off x="667816" y="971194"/>
            <a:ext cx="7772400" cy="3174900"/>
          </a:xfrm>
        </p:spPr>
        <p:txBody>
          <a:bodyPr/>
          <a:lstStyle/>
          <a:p>
            <a:pPr marL="127000" indent="0">
              <a:spcBef>
                <a:spcPts val="600"/>
              </a:spcBef>
              <a:spcAft>
                <a:spcPts val="600"/>
              </a:spcAft>
              <a:buNone/>
            </a:pPr>
            <a:r>
              <a:rPr lang="en-US" sz="1500" dirty="0">
                <a:solidFill>
                  <a:schemeClr val="tx1"/>
                </a:solidFill>
              </a:rPr>
              <a:t>This section generally includes two types of costs: </a:t>
            </a:r>
          </a:p>
          <a:p>
            <a:pPr>
              <a:spcBef>
                <a:spcPts val="600"/>
              </a:spcBef>
              <a:spcAft>
                <a:spcPts val="600"/>
              </a:spcAft>
              <a:buClr>
                <a:schemeClr val="tx1"/>
              </a:buClr>
              <a:buSzPct val="100000"/>
              <a:buFont typeface="Wingdings" panose="05000000000000000000" pitchFamily="2" charset="2"/>
              <a:buChar char="§"/>
            </a:pPr>
            <a:r>
              <a:rPr lang="en-US" sz="1500" b="1" dirty="0">
                <a:solidFill>
                  <a:schemeClr val="tx1"/>
                </a:solidFill>
              </a:rPr>
              <a:t>Field office operations costs </a:t>
            </a:r>
          </a:p>
          <a:p>
            <a:pPr>
              <a:spcBef>
                <a:spcPts val="600"/>
              </a:spcBef>
              <a:spcAft>
                <a:spcPts val="600"/>
              </a:spcAft>
              <a:buClr>
                <a:schemeClr val="tx1"/>
              </a:buClr>
              <a:buSzPct val="100000"/>
              <a:buFont typeface="Wingdings" panose="05000000000000000000" pitchFamily="2" charset="2"/>
              <a:buChar char="§"/>
            </a:pPr>
            <a:r>
              <a:rPr lang="en-US" sz="1500" b="1" dirty="0">
                <a:solidFill>
                  <a:schemeClr val="tx1"/>
                </a:solidFill>
              </a:rPr>
              <a:t>Programmatic costs </a:t>
            </a:r>
            <a:endParaRPr lang="en-US" sz="1500" dirty="0">
              <a:solidFill>
                <a:schemeClr val="tx1"/>
              </a:solidFill>
            </a:endParaRPr>
          </a:p>
          <a:p>
            <a:pPr marL="127000" indent="0">
              <a:spcBef>
                <a:spcPts val="600"/>
              </a:spcBef>
              <a:spcAft>
                <a:spcPts val="600"/>
              </a:spcAft>
              <a:buNone/>
            </a:pPr>
            <a:r>
              <a:rPr lang="en-US" sz="1500" dirty="0">
                <a:solidFill>
                  <a:schemeClr val="tx1"/>
                </a:solidFill>
              </a:rPr>
              <a:t>Sometimes, the line between these two categories is difficult to determine. </a:t>
            </a:r>
          </a:p>
          <a:p>
            <a:pPr marL="127000" indent="0">
              <a:spcBef>
                <a:spcPts val="600"/>
              </a:spcBef>
              <a:spcAft>
                <a:spcPts val="600"/>
              </a:spcAft>
              <a:buNone/>
            </a:pPr>
            <a:r>
              <a:rPr lang="en-US" sz="1500" dirty="0">
                <a:solidFill>
                  <a:schemeClr val="tx1"/>
                </a:solidFill>
              </a:rPr>
              <a:t>Do your best to assign direct costs to either the operations or programmatic function.</a:t>
            </a:r>
          </a:p>
        </p:txBody>
      </p:sp>
      <p:sp>
        <p:nvSpPr>
          <p:cNvPr id="6" name="Google Shape;385;p56">
            <a:extLst>
              <a:ext uri="{FF2B5EF4-FFF2-40B4-BE49-F238E27FC236}">
                <a16:creationId xmlns:a16="http://schemas.microsoft.com/office/drawing/2014/main" id="{12FED016-3E13-5C24-2A01-FF125BCF9EF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OTHER DIRECT COSTS </a:t>
            </a:r>
          </a:p>
        </p:txBody>
      </p:sp>
      <p:sp>
        <p:nvSpPr>
          <p:cNvPr id="7" name="TextBox 6">
            <a:extLst>
              <a:ext uri="{FF2B5EF4-FFF2-40B4-BE49-F238E27FC236}">
                <a16:creationId xmlns:a16="http://schemas.microsoft.com/office/drawing/2014/main" id="{B2F90B76-C6C2-147C-37C6-7BDB791F7422}"/>
              </a:ext>
            </a:extLst>
          </p:cNvPr>
          <p:cNvSpPr txBox="1"/>
          <p:nvPr/>
        </p:nvSpPr>
        <p:spPr>
          <a:xfrm rot="10800000" flipV="1">
            <a:off x="6233020" y="4823791"/>
            <a:ext cx="2625754" cy="323165"/>
          </a:xfrm>
          <a:prstGeom prst="rect">
            <a:avLst/>
          </a:prstGeom>
          <a:noFill/>
        </p:spPr>
        <p:txBody>
          <a:bodyPr wrap="square" rtlCol="0">
            <a:spAutoFit/>
          </a:bodyPr>
          <a:lstStyle/>
          <a:p>
            <a:r>
              <a:rPr lang="en-US" sz="1500" dirty="0">
                <a:solidFill>
                  <a:schemeClr val="bg1"/>
                </a:solidFill>
                <a:latin typeface="Source Sans Pro" panose="020B0503030403020204" pitchFamily="34" charset="0"/>
                <a:ea typeface="Source Sans Pro" panose="020B0503030403020204" pitchFamily="34" charset="0"/>
              </a:rPr>
              <a:t>Source: </a:t>
            </a:r>
            <a:r>
              <a:rPr lang="en-US" sz="1500" dirty="0" err="1">
                <a:solidFill>
                  <a:schemeClr val="bg1"/>
                </a:solidFill>
                <a:latin typeface="Source Sans Pro" panose="020B0503030403020204" pitchFamily="34" charset="0"/>
                <a:ea typeface="Source Sans Pro" panose="020B0503030403020204" pitchFamily="34" charset="0"/>
              </a:rPr>
              <a:t>WorkwithUSAID</a:t>
            </a:r>
            <a:endParaRPr lang="en-US" sz="15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884976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974477" y="721075"/>
            <a:ext cx="4941692" cy="3597338"/>
          </a:xfrm>
          <a:prstGeom prst="rect">
            <a:avLst/>
          </a:prstGeom>
        </p:spPr>
        <p:txBody>
          <a:bodyPr>
            <a:noAutofit/>
          </a:bodyPr>
          <a:lstStyle/>
          <a:p>
            <a:pPr marL="0" marR="0" indent="0" algn="just">
              <a:spcBef>
                <a:spcPts val="600"/>
              </a:spcBef>
              <a:spcAft>
                <a:spcPts val="600"/>
              </a:spcAft>
              <a:buNone/>
            </a:pPr>
            <a:r>
              <a:rPr lang="en-US" sz="1500" b="1">
                <a:solidFill>
                  <a:schemeClr val="tx1"/>
                </a:solidFill>
                <a:effectLst/>
                <a:latin typeface="Source Sans Pro" panose="020B0503030403020204" pitchFamily="34" charset="0"/>
                <a:ea typeface="Source Sans Pro" panose="020B0503030403020204" pitchFamily="34" charset="0"/>
                <a:cs typeface="Gill Sans"/>
              </a:rPr>
              <a:t>USG funding opportunities for LIPs</a:t>
            </a:r>
            <a:endParaRPr lang="fr-FR" sz="1500">
              <a:solidFill>
                <a:schemeClr val="tx1"/>
              </a:solidFill>
              <a:effectLst/>
              <a:latin typeface="Source Sans Pro" panose="020B0503030403020204" pitchFamily="34" charset="0"/>
              <a:ea typeface="Source Sans Pro" panose="020B0503030403020204" pitchFamily="34" charset="0"/>
            </a:endParaRPr>
          </a:p>
          <a:p>
            <a:pPr>
              <a:spcBef>
                <a:spcPts val="600"/>
              </a:spcBef>
              <a:spcAft>
                <a:spcPts val="600"/>
              </a:spcAft>
              <a:buClr>
                <a:schemeClr val="tx1"/>
              </a:buClr>
              <a:buSzPct val="100000"/>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The USG’s relatively new Local Capacity Strengthening (LCS) Policy and Locally-Led Development (LLD) agenda aim to increase the proportion of funding going directly to local organizations. </a:t>
            </a:r>
          </a:p>
          <a:p>
            <a:pPr>
              <a:spcBef>
                <a:spcPts val="600"/>
              </a:spcBef>
              <a:spcAft>
                <a:spcPts val="600"/>
              </a:spcAft>
              <a:buClr>
                <a:schemeClr val="tx1"/>
              </a:buClr>
              <a:buSzPct val="100000"/>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There is therefore greater opportunity for local organizations to become Prime Recipients of USAID and other USG funding agencies than in the past. </a:t>
            </a:r>
          </a:p>
          <a:p>
            <a:pPr>
              <a:spcBef>
                <a:spcPts val="600"/>
              </a:spcBef>
              <a:spcAft>
                <a:spcPts val="600"/>
              </a:spcAft>
              <a:buClr>
                <a:schemeClr val="tx1"/>
              </a:buClr>
              <a:buSzPct val="100000"/>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Strengthening your Business Development (BD) skills and systems will better position you for such opportunities.</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2.1 PROPOSAL DEVELOPMENT FOR USG FUNDING</a:t>
            </a:r>
          </a:p>
        </p:txBody>
      </p:sp>
      <p:pic>
        <p:nvPicPr>
          <p:cNvPr id="4" name="Picture 3" descr="A brochure of people raising their hands&#10;&#10;Description automatically generated">
            <a:extLst>
              <a:ext uri="{FF2B5EF4-FFF2-40B4-BE49-F238E27FC236}">
                <a16:creationId xmlns:a16="http://schemas.microsoft.com/office/drawing/2014/main" id="{DF273C72-AAC7-9810-222D-1F110416AAF3}"/>
              </a:ext>
            </a:extLst>
          </p:cNvPr>
          <p:cNvPicPr>
            <a:picLocks noChangeAspect="1"/>
          </p:cNvPicPr>
          <p:nvPr/>
        </p:nvPicPr>
        <p:blipFill>
          <a:blip r:embed="rId3"/>
          <a:stretch>
            <a:fillRect/>
          </a:stretch>
        </p:blipFill>
        <p:spPr>
          <a:xfrm>
            <a:off x="6012358" y="695648"/>
            <a:ext cx="2994482" cy="4086664"/>
          </a:xfrm>
          <a:prstGeom prst="rect">
            <a:avLst/>
          </a:prstGeom>
          <a:ln>
            <a:solidFill>
              <a:schemeClr val="accent1"/>
            </a:solidFill>
          </a:ln>
        </p:spPr>
      </p:pic>
    </p:spTree>
    <p:extLst>
      <p:ext uri="{BB962C8B-B14F-4D97-AF65-F5344CB8AC3E}">
        <p14:creationId xmlns:p14="http://schemas.microsoft.com/office/powerpoint/2010/main" val="2068852987"/>
      </p:ext>
    </p:extLst>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027DA8-F13F-6031-AF89-203C21739E03}"/>
              </a:ext>
            </a:extLst>
          </p:cNvPr>
          <p:cNvSpPr>
            <a:spLocks noGrp="1"/>
          </p:cNvSpPr>
          <p:nvPr>
            <p:ph type="body" idx="1"/>
          </p:nvPr>
        </p:nvSpPr>
        <p:spPr>
          <a:xfrm>
            <a:off x="814120" y="802030"/>
            <a:ext cx="7772400" cy="3174900"/>
          </a:xfrm>
        </p:spPr>
        <p:txBody>
          <a:bodyPr/>
          <a:lstStyle/>
          <a:p>
            <a:pPr marL="127000" indent="0">
              <a:spcBef>
                <a:spcPts val="600"/>
              </a:spcBef>
              <a:spcAft>
                <a:spcPts val="600"/>
              </a:spcAft>
              <a:buNone/>
            </a:pPr>
            <a:r>
              <a:rPr lang="en-US" sz="1500" dirty="0">
                <a:solidFill>
                  <a:schemeClr val="tx1"/>
                </a:solidFill>
              </a:rPr>
              <a:t>Indirect costs include expenses that cannot be attributed to one activity, such as costs in the head office for implementing multiple activities. </a:t>
            </a:r>
          </a:p>
          <a:p>
            <a:pPr marL="127000" indent="0">
              <a:spcBef>
                <a:spcPts val="600"/>
              </a:spcBef>
              <a:spcAft>
                <a:spcPts val="600"/>
              </a:spcAft>
              <a:buNone/>
            </a:pPr>
            <a:r>
              <a:rPr lang="en-US" sz="1500" dirty="0">
                <a:solidFill>
                  <a:schemeClr val="tx1"/>
                </a:solidFill>
              </a:rPr>
              <a:t>Rates for indirect costs may be submitted in two ways: </a:t>
            </a:r>
          </a:p>
          <a:p>
            <a:pPr>
              <a:spcBef>
                <a:spcPts val="600"/>
              </a:spcBef>
              <a:spcAft>
                <a:spcPts val="600"/>
              </a:spcAft>
              <a:buClr>
                <a:schemeClr val="tx1"/>
              </a:buClr>
              <a:buSzPct val="100000"/>
              <a:buFont typeface="Wingdings" panose="05000000000000000000" pitchFamily="2" charset="2"/>
              <a:buChar char="§"/>
            </a:pPr>
            <a:r>
              <a:rPr lang="en-US" sz="1500" b="1" dirty="0">
                <a:solidFill>
                  <a:schemeClr val="tx1"/>
                </a:solidFill>
              </a:rPr>
              <a:t>Established partners </a:t>
            </a:r>
            <a:r>
              <a:rPr lang="en-US" sz="1500" dirty="0">
                <a:solidFill>
                  <a:schemeClr val="tx1"/>
                </a:solidFill>
              </a:rPr>
              <a:t>typically apply preapproved rates from a Negotiated Indirect Cost Rate Agreement (NICRA) with the Agency. </a:t>
            </a:r>
          </a:p>
          <a:p>
            <a:pPr>
              <a:spcBef>
                <a:spcPts val="600"/>
              </a:spcBef>
              <a:spcAft>
                <a:spcPts val="600"/>
              </a:spcAft>
              <a:buClr>
                <a:schemeClr val="tx1"/>
              </a:buClr>
              <a:buSzPct val="100000"/>
              <a:buFont typeface="Wingdings" panose="05000000000000000000" pitchFamily="2" charset="2"/>
              <a:buChar char="§"/>
            </a:pPr>
            <a:r>
              <a:rPr lang="en-US" sz="1500" b="1" dirty="0">
                <a:solidFill>
                  <a:schemeClr val="tx1"/>
                </a:solidFill>
              </a:rPr>
              <a:t>New partners </a:t>
            </a:r>
            <a:r>
              <a:rPr lang="en-US" sz="1500" dirty="0">
                <a:solidFill>
                  <a:schemeClr val="tx1"/>
                </a:solidFill>
              </a:rPr>
              <a:t>without a NICRA may opt to budget costs as “direct costs” or they may propose a rate, such as the 10  de minimis rate. </a:t>
            </a:r>
          </a:p>
        </p:txBody>
      </p:sp>
      <p:sp>
        <p:nvSpPr>
          <p:cNvPr id="8" name="Google Shape;385;p56">
            <a:extLst>
              <a:ext uri="{FF2B5EF4-FFF2-40B4-BE49-F238E27FC236}">
                <a16:creationId xmlns:a16="http://schemas.microsoft.com/office/drawing/2014/main" id="{825BCFF4-C629-354B-0A09-015645FB8F05}"/>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INDIRECT COSTS (2)</a:t>
            </a:r>
            <a:endParaRPr lang="en" sz="3200" b="1" dirty="0">
              <a:solidFill>
                <a:srgbClr val="FFFFFF"/>
              </a:solidFill>
              <a:latin typeface="Source Sans Pro"/>
              <a:ea typeface="Source Sans Pro"/>
              <a:cs typeface="Source Sans Pro"/>
            </a:endParaRPr>
          </a:p>
        </p:txBody>
      </p:sp>
      <p:sp>
        <p:nvSpPr>
          <p:cNvPr id="9" name="TextBox 8">
            <a:extLst>
              <a:ext uri="{FF2B5EF4-FFF2-40B4-BE49-F238E27FC236}">
                <a16:creationId xmlns:a16="http://schemas.microsoft.com/office/drawing/2014/main" id="{50B1FA99-04EC-2231-B843-A66F0AA867AB}"/>
              </a:ext>
            </a:extLst>
          </p:cNvPr>
          <p:cNvSpPr txBox="1"/>
          <p:nvPr/>
        </p:nvSpPr>
        <p:spPr>
          <a:xfrm rot="10800000" flipV="1">
            <a:off x="6233020" y="4823791"/>
            <a:ext cx="2625754" cy="323165"/>
          </a:xfrm>
          <a:prstGeom prst="rect">
            <a:avLst/>
          </a:prstGeom>
          <a:noFill/>
        </p:spPr>
        <p:txBody>
          <a:bodyPr wrap="square" rtlCol="0">
            <a:spAutoFit/>
          </a:bodyPr>
          <a:lstStyle/>
          <a:p>
            <a:r>
              <a:rPr lang="en-US" sz="1500" dirty="0">
                <a:solidFill>
                  <a:schemeClr val="bg1"/>
                </a:solidFill>
                <a:latin typeface="Source Sans Pro" panose="020B0503030403020204" pitchFamily="34" charset="0"/>
                <a:ea typeface="Source Sans Pro" panose="020B0503030403020204" pitchFamily="34" charset="0"/>
              </a:rPr>
              <a:t>Source: </a:t>
            </a:r>
            <a:r>
              <a:rPr lang="en-US" sz="1500" dirty="0" err="1">
                <a:solidFill>
                  <a:schemeClr val="bg1"/>
                </a:solidFill>
                <a:latin typeface="Source Sans Pro" panose="020B0503030403020204" pitchFamily="34" charset="0"/>
                <a:ea typeface="Source Sans Pro" panose="020B0503030403020204" pitchFamily="34" charset="0"/>
              </a:rPr>
              <a:t>WorkwithUSAID</a:t>
            </a:r>
            <a:endParaRPr lang="en-US" sz="15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500902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676FEDAD-9371-650C-CFF2-3C2D08766F74}"/>
              </a:ext>
            </a:extLst>
          </p:cNvPr>
          <p:cNvSpPr>
            <a:spLocks noGrp="1"/>
          </p:cNvSpPr>
          <p:nvPr>
            <p:ph type="body" idx="1"/>
          </p:nvPr>
        </p:nvSpPr>
        <p:spPr>
          <a:xfrm>
            <a:off x="171040" y="673203"/>
            <a:ext cx="8972960" cy="4026616"/>
          </a:xfrm>
        </p:spPr>
        <p:txBody>
          <a:bodyPr>
            <a:noAutofit/>
          </a:bodyPr>
          <a:lstStyle/>
          <a:p>
            <a:pPr marL="0" lvl="0" indent="0">
              <a:spcBef>
                <a:spcPts val="600"/>
              </a:spcBef>
              <a:buNone/>
            </a:pPr>
            <a:r>
              <a:rPr lang="en-US" sz="1500" dirty="0">
                <a:solidFill>
                  <a:srgbClr val="0C0C0C"/>
                </a:solidFill>
                <a:latin typeface="Source Sans Pro" panose="020B0503030403020204" pitchFamily="34" charset="0"/>
                <a:ea typeface="Source Sans Pro" panose="020B0503030403020204" pitchFamily="34" charset="0"/>
              </a:rPr>
              <a:t>These typically include expenses that cannot be attributed to one single activity, such as general and administrative (G&amp;A) costs associated with executive leadership of the organization, cross-cutting support staff and office space, etc.</a:t>
            </a:r>
            <a:endParaRPr lang="en-US" sz="1500" dirty="0">
              <a:latin typeface="Source Sans Pro" panose="020B0503030403020204" pitchFamily="34" charset="0"/>
              <a:ea typeface="Source Sans Pro" panose="020B0503030403020204" pitchFamily="34" charset="0"/>
            </a:endParaRPr>
          </a:p>
          <a:p>
            <a:pPr marL="0" lvl="0" indent="0">
              <a:spcBef>
                <a:spcPts val="1200"/>
              </a:spcBef>
              <a:buNone/>
            </a:pPr>
            <a:r>
              <a:rPr lang="en-US" sz="1500" dirty="0">
                <a:solidFill>
                  <a:srgbClr val="0C0C0C"/>
                </a:solidFill>
                <a:latin typeface="Source Sans Pro" panose="020B0503030403020204" pitchFamily="34" charset="0"/>
                <a:ea typeface="Source Sans Pro" panose="020B0503030403020204" pitchFamily="34" charset="0"/>
              </a:rPr>
              <a:t>Rates for indirect costs may be set in two ways for the US Government: </a:t>
            </a:r>
            <a:endParaRPr lang="en-US" sz="1500" dirty="0">
              <a:latin typeface="Source Sans Pro" panose="020B0503030403020204" pitchFamily="34" charset="0"/>
              <a:ea typeface="Source Sans Pro" panose="020B0503030403020204" pitchFamily="34" charset="0"/>
            </a:endParaRPr>
          </a:p>
          <a:p>
            <a:pPr marL="0" lvl="0" indent="0">
              <a:spcBef>
                <a:spcPts val="1200"/>
              </a:spcBef>
              <a:buNone/>
            </a:pPr>
            <a:r>
              <a:rPr lang="en-US" sz="1500" b="1" dirty="0">
                <a:solidFill>
                  <a:srgbClr val="0C0C0C"/>
                </a:solidFill>
                <a:latin typeface="Source Sans Pro" panose="020B0503030403020204" pitchFamily="34" charset="0"/>
                <a:ea typeface="Source Sans Pro" panose="020B0503030403020204" pitchFamily="34" charset="0"/>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07"/>
                  </a:ext>
                </a:extLst>
              </a:rPr>
              <a:t>10 %  or 15% De Minimis: </a:t>
            </a:r>
            <a:endParaRPr lang="en-US" sz="1500" dirty="0">
              <a:latin typeface="Source Sans Pro" panose="020B0503030403020204" pitchFamily="34" charset="0"/>
              <a:ea typeface="Source Sans Pro" panose="020B0503030403020204" pitchFamily="34" charset="0"/>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08"/>
                </a:ext>
              </a:extLst>
            </a:endParaRPr>
          </a:p>
          <a:p>
            <a:pPr marL="0" lvl="0" indent="0">
              <a:spcBef>
                <a:spcPts val="1200"/>
              </a:spcBef>
              <a:buClr>
                <a:schemeClr val="dk1"/>
              </a:buClr>
              <a:buSzPts val="1500"/>
              <a:buNone/>
            </a:pPr>
            <a:r>
              <a:rPr lang="en-US" sz="1500" dirty="0">
                <a:solidFill>
                  <a:schemeClr val="dk1"/>
                </a:solidFill>
                <a:latin typeface="Source Sans Pro" panose="020B0503030403020204" pitchFamily="34" charset="0"/>
                <a:ea typeface="Source Sans Pro" panose="020B0503030403020204" pitchFamily="34" charset="0"/>
                <a:cs typeface="Arial"/>
                <a:sym typeface="Arial"/>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09"/>
                  </a:ext>
                </a:extLst>
              </a:rPr>
              <a:t>Before October  2024 USAID Local organizations are entitled to 10 % of </a:t>
            </a:r>
            <a:r>
              <a:rPr lang="en-US" sz="1500" dirty="0">
                <a:solidFill>
                  <a:schemeClr val="dk1"/>
                </a:solidFill>
                <a:latin typeface="Source Sans Pro" panose="020B0503030403020204" pitchFamily="34" charset="0"/>
                <a:ea typeface="Source Sans Pro" panose="020B0503030403020204" pitchFamily="34" charset="0"/>
                <a:cs typeface="Arial"/>
                <a:sym typeface="Arial"/>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0"/>
                  </a:ext>
                </a:extLst>
              </a:rPr>
              <a:t>M</a:t>
            </a:r>
            <a:r>
              <a:rPr lang="en-US" sz="1500" dirty="0">
                <a:solidFill>
                  <a:schemeClr val="dk1"/>
                </a:solidFill>
                <a:latin typeface="Source Sans Pro" panose="020B0503030403020204" pitchFamily="34" charset="0"/>
                <a:ea typeface="Source Sans Pro" panose="020B0503030403020204" pitchFamily="34" charset="0"/>
                <a:cs typeface="Arial"/>
                <a:sym typeface="Arial"/>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1"/>
                  </a:ext>
                </a:extLst>
              </a:rPr>
              <a:t>odified Direct Costs</a:t>
            </a:r>
          </a:p>
          <a:p>
            <a:pPr marL="0" lvl="0" indent="0">
              <a:spcBef>
                <a:spcPts val="1200"/>
              </a:spcBef>
              <a:buClr>
                <a:schemeClr val="dk1"/>
              </a:buClr>
              <a:buSzPts val="1500"/>
              <a:buNone/>
            </a:pPr>
            <a:r>
              <a:rPr lang="en-US" sz="1500" dirty="0">
                <a:solidFill>
                  <a:schemeClr val="dk1"/>
                </a:solidFill>
                <a:latin typeface="Source Sans Pro" panose="020B0503030403020204" pitchFamily="34" charset="0"/>
                <a:ea typeface="Source Sans Pro" panose="020B0503030403020204" pitchFamily="34" charset="0"/>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1"/>
                  </a:ext>
                </a:extLst>
              </a:rPr>
              <a:t>After October 2024 it will be 15%. </a:t>
            </a:r>
            <a:endParaRPr lang="en-US" sz="1500" dirty="0">
              <a:latin typeface="Source Sans Pro" panose="020B0503030403020204" pitchFamily="34" charset="0"/>
              <a:ea typeface="Source Sans Pro" panose="020B0503030403020204" pitchFamily="34" charset="0"/>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2"/>
                </a:ext>
              </a:extLst>
            </a:endParaRPr>
          </a:p>
          <a:p>
            <a:pPr marL="0" lvl="0" indent="0">
              <a:spcBef>
                <a:spcPts val="1200"/>
              </a:spcBef>
              <a:buClr>
                <a:schemeClr val="dk1"/>
              </a:buClr>
              <a:buSzPts val="1500"/>
              <a:buNone/>
            </a:pPr>
            <a:r>
              <a:rPr lang="en-US" sz="1500" b="1" dirty="0">
                <a:solidFill>
                  <a:schemeClr val="dk1"/>
                </a:solidFill>
                <a:latin typeface="Source Sans Pro" panose="020B0503030403020204" pitchFamily="34" charset="0"/>
                <a:ea typeface="Source Sans Pro" panose="020B0503030403020204" pitchFamily="34" charset="0"/>
                <a:cs typeface="Arial"/>
                <a:sym typeface="Arial"/>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3"/>
                  </a:ext>
                </a:extLst>
              </a:rPr>
              <a:t>NICRA:</a:t>
            </a:r>
            <a:endParaRPr lang="en-US" sz="1500" dirty="0">
              <a:latin typeface="Source Sans Pro" panose="020B0503030403020204" pitchFamily="34" charset="0"/>
              <a:ea typeface="Source Sans Pro" panose="020B0503030403020204" pitchFamily="34" charset="0"/>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4"/>
                </a:ext>
              </a:extLst>
            </a:endParaRPr>
          </a:p>
          <a:p>
            <a:pPr marL="0" lvl="0" indent="0">
              <a:spcBef>
                <a:spcPts val="1200"/>
              </a:spcBef>
              <a:buClr>
                <a:schemeClr val="dk1"/>
              </a:buClr>
              <a:buSzPts val="1500"/>
              <a:buNone/>
            </a:pPr>
            <a:r>
              <a:rPr lang="en-US" sz="1500" dirty="0">
                <a:solidFill>
                  <a:schemeClr val="dk1"/>
                </a:solidFill>
                <a:latin typeface="Source Sans Pro" panose="020B0503030403020204" pitchFamily="34" charset="0"/>
                <a:ea typeface="Source Sans Pro" panose="020B0503030403020204" pitchFamily="34" charset="0"/>
                <a:cs typeface="Arial"/>
                <a:sym typeface="Arial"/>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5"/>
                  </a:ext>
                </a:extLst>
              </a:rPr>
              <a:t>Well-established partners typically apply pre-approved rates from a Negotiated Indirect Cost Rate Agreement (NICRA) with USAID. (Note: If you have a NICRA, do not include costs in the budget that are covered by your indirect cost rate.)</a:t>
            </a:r>
            <a:endParaRPr lang="en-US" sz="1500" dirty="0">
              <a:latin typeface="Source Sans Pro" panose="020B0503030403020204" pitchFamily="34" charset="0"/>
              <a:ea typeface="Source Sans Pro" panose="020B0503030403020204" pitchFamily="34" charset="0"/>
            </a:endParaRPr>
          </a:p>
          <a:p>
            <a:pPr marL="0" lvl="0" indent="0">
              <a:spcBef>
                <a:spcPts val="1200"/>
              </a:spcBef>
              <a:spcAft>
                <a:spcPts val="600"/>
              </a:spcAft>
              <a:buClr>
                <a:schemeClr val="dk1"/>
              </a:buClr>
              <a:buSzPts val="1500"/>
              <a:buNone/>
            </a:pPr>
            <a:endParaRPr lang="en-US" sz="1500" dirty="0">
              <a:solidFill>
                <a:schemeClr val="dk1"/>
              </a:solidFill>
              <a:latin typeface="Source Sans Pro" panose="020B0503030403020204" pitchFamily="34" charset="0"/>
              <a:ea typeface="Source Sans Pro" panose="020B0503030403020204" pitchFamily="34" charset="0"/>
              <a:cs typeface="Arial"/>
              <a:sym typeface="Arial"/>
            </a:endParaRPr>
          </a:p>
        </p:txBody>
      </p:sp>
      <p:sp>
        <p:nvSpPr>
          <p:cNvPr id="4" name="Google Shape;385;p56">
            <a:extLst>
              <a:ext uri="{FF2B5EF4-FFF2-40B4-BE49-F238E27FC236}">
                <a16:creationId xmlns:a16="http://schemas.microsoft.com/office/drawing/2014/main" id="{7F5D1E09-0E7A-19D4-A306-12628E798B7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INDIRECT COSTS (3)</a:t>
            </a:r>
            <a:endParaRPr lang="en" sz="3200" b="1" dirty="0">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55231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163217-9730-C3EE-EFFF-5CCEF28198CA}"/>
              </a:ext>
            </a:extLst>
          </p:cNvPr>
          <p:cNvPicPr>
            <a:picLocks noChangeAspect="1"/>
          </p:cNvPicPr>
          <p:nvPr/>
        </p:nvPicPr>
        <p:blipFill rotWithShape="1">
          <a:blip r:embed="rId3"/>
          <a:srcRect l="1469" r="1500" b="2532"/>
          <a:stretch/>
        </p:blipFill>
        <p:spPr>
          <a:xfrm>
            <a:off x="0" y="635508"/>
            <a:ext cx="5015484" cy="4133087"/>
          </a:xfrm>
          <a:prstGeom prst="rect">
            <a:avLst/>
          </a:prstGeom>
        </p:spPr>
      </p:pic>
      <p:sp>
        <p:nvSpPr>
          <p:cNvPr id="8" name="TextBox 7">
            <a:extLst>
              <a:ext uri="{FF2B5EF4-FFF2-40B4-BE49-F238E27FC236}">
                <a16:creationId xmlns:a16="http://schemas.microsoft.com/office/drawing/2014/main" id="{248A9857-0F89-C78D-6626-491ACA7B3EA2}"/>
              </a:ext>
            </a:extLst>
          </p:cNvPr>
          <p:cNvSpPr txBox="1"/>
          <p:nvPr/>
        </p:nvSpPr>
        <p:spPr>
          <a:xfrm>
            <a:off x="5468637" y="746273"/>
            <a:ext cx="3183955" cy="3400931"/>
          </a:xfrm>
          <a:prstGeom prst="rect">
            <a:avLst/>
          </a:prstGeom>
          <a:noFill/>
        </p:spPr>
        <p:txBody>
          <a:bodyPr wrap="square">
            <a:spAutoFit/>
          </a:bodyPr>
          <a:lstStyle/>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latin typeface="Source Sans Pro"/>
                <a:ea typeface="Source Sans Pro"/>
                <a:sym typeface="Source Sans Pro"/>
              </a:rPr>
              <a:t>As per USG regulations, all local not-for-profit organizations are entitled to the ‘10% de minimis’ and must flow it down to eligible subrecipients. </a:t>
            </a:r>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latin typeface="Source Sans Pro"/>
                <a:ea typeface="Source Sans Pro"/>
                <a:sym typeface="Source Sans Pro"/>
              </a:rPr>
              <a:t>It must be included in the proposal budget.  You cannot request it after you have received funding for your first year.  However, you can include it in the Year 2 Budget. </a:t>
            </a:r>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latin typeface="Source Sans Pro"/>
                <a:ea typeface="Source Sans Pro"/>
                <a:sym typeface="Source Sans Pro"/>
              </a:rPr>
              <a:t>No supporting documentation is required</a:t>
            </a:r>
          </a:p>
        </p:txBody>
      </p:sp>
      <p:sp>
        <p:nvSpPr>
          <p:cNvPr id="2" name="Google Shape;385;p56">
            <a:extLst>
              <a:ext uri="{FF2B5EF4-FFF2-40B4-BE49-F238E27FC236}">
                <a16:creationId xmlns:a16="http://schemas.microsoft.com/office/drawing/2014/main" id="{B04C983F-C1B2-18D7-9C70-B77118B0946F}"/>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INDIRECT COSTS (4)</a:t>
            </a:r>
            <a:endParaRPr lang="en" sz="3200" b="1" dirty="0">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21980696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6346B2-DCF4-9FA8-D32F-509BDEC302B5}"/>
              </a:ext>
            </a:extLst>
          </p:cNvPr>
          <p:cNvSpPr>
            <a:spLocks noGrp="1"/>
          </p:cNvSpPr>
          <p:nvPr>
            <p:ph type="body" idx="1"/>
          </p:nvPr>
        </p:nvSpPr>
        <p:spPr>
          <a:xfrm>
            <a:off x="773555" y="876760"/>
            <a:ext cx="7772400" cy="3846115"/>
          </a:xfrm>
        </p:spPr>
        <p:txBody>
          <a:bodyPr/>
          <a:lstStyle/>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Step 1:   Start with the final budget</a:t>
            </a:r>
            <a:endParaRPr lang="en-US"/>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Step 2:    Exclude:</a:t>
            </a: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Equipment</a:t>
            </a: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Construction</a:t>
            </a: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Charges for Patient Care </a:t>
            </a: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Participant Costs for Training – Scholarships, Fellowships</a:t>
            </a: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Subrecipients &gt;$25,000</a:t>
            </a:r>
            <a:endParaRPr lang="en-US"/>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Step 3: Subtract excluded amounts from the total budget for MTDC</a:t>
            </a:r>
            <a:endParaRPr lang="en-US"/>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Step 4:  Calculate 10% of MTDC</a:t>
            </a:r>
            <a:endParaRPr lang="en-US"/>
          </a:p>
        </p:txBody>
      </p:sp>
      <p:sp>
        <p:nvSpPr>
          <p:cNvPr id="5" name="Google Shape;385;p56">
            <a:extLst>
              <a:ext uri="{FF2B5EF4-FFF2-40B4-BE49-F238E27FC236}">
                <a16:creationId xmlns:a16="http://schemas.microsoft.com/office/drawing/2014/main" id="{EF819582-92FA-183C-1687-29E157C23F2C}"/>
              </a:ext>
            </a:extLst>
          </p:cNvPr>
          <p:cNvSpPr/>
          <p:nvPr/>
        </p:nvSpPr>
        <p:spPr>
          <a:xfrm>
            <a:off x="0" y="-59435"/>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10% MODIFIED TOTAL DIRECT COSTS </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7439121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314AD9-7F04-A181-3E59-24E91BDFF3E0}"/>
              </a:ext>
            </a:extLst>
          </p:cNvPr>
          <p:cNvSpPr>
            <a:spLocks noGrp="1"/>
          </p:cNvSpPr>
          <p:nvPr>
            <p:ph type="body" idx="1"/>
          </p:nvPr>
        </p:nvSpPr>
        <p:spPr>
          <a:xfrm>
            <a:off x="4197096" y="874907"/>
            <a:ext cx="4293108" cy="3174900"/>
          </a:xfrm>
        </p:spPr>
        <p:txBody>
          <a:bodyPr/>
          <a:lstStyle/>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Well-established partners typically apply pre-approved rates from a Negotiated Indirect Cost Rate Agreement (NICRA) with USAID. (Note: If you have a NICRA, do not include costs in the budget that are covered by your indirect cost rate.)</a:t>
            </a:r>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It is important local organizations continue to advocate  for the  NICRA with  the Agreement of Contract Officer and their  leadership. </a:t>
            </a:r>
          </a:p>
        </p:txBody>
      </p:sp>
      <p:pic>
        <p:nvPicPr>
          <p:cNvPr id="6" name="Picture 5">
            <a:extLst>
              <a:ext uri="{FF2B5EF4-FFF2-40B4-BE49-F238E27FC236}">
                <a16:creationId xmlns:a16="http://schemas.microsoft.com/office/drawing/2014/main" id="{7C84744E-8ADD-1E45-5341-88D1BFD060D3}"/>
              </a:ext>
            </a:extLst>
          </p:cNvPr>
          <p:cNvPicPr>
            <a:picLocks noChangeAspect="1"/>
          </p:cNvPicPr>
          <p:nvPr/>
        </p:nvPicPr>
        <p:blipFill>
          <a:blip r:embed="rId3"/>
          <a:stretch>
            <a:fillRect/>
          </a:stretch>
        </p:blipFill>
        <p:spPr>
          <a:xfrm>
            <a:off x="245364" y="644652"/>
            <a:ext cx="3496083" cy="4138049"/>
          </a:xfrm>
          <a:prstGeom prst="rect">
            <a:avLst/>
          </a:prstGeom>
          <a:ln>
            <a:solidFill>
              <a:schemeClr val="tx1"/>
            </a:solidFill>
          </a:ln>
        </p:spPr>
      </p:pic>
      <p:sp>
        <p:nvSpPr>
          <p:cNvPr id="8" name="TextBox 7">
            <a:extLst>
              <a:ext uri="{FF2B5EF4-FFF2-40B4-BE49-F238E27FC236}">
                <a16:creationId xmlns:a16="http://schemas.microsoft.com/office/drawing/2014/main" id="{7C7ABC1F-3BFF-ACC1-DB0B-C9592CCBB25D}"/>
              </a:ext>
            </a:extLst>
          </p:cNvPr>
          <p:cNvSpPr txBox="1"/>
          <p:nvPr/>
        </p:nvSpPr>
        <p:spPr>
          <a:xfrm>
            <a:off x="4646541" y="3641358"/>
            <a:ext cx="3790877" cy="769441"/>
          </a:xfrm>
          <a:prstGeom prst="rect">
            <a:avLst/>
          </a:prstGeom>
          <a:noFill/>
        </p:spPr>
        <p:txBody>
          <a:bodyPr wrap="square">
            <a:spAutoFit/>
          </a:bodyPr>
          <a:lstStyle/>
          <a:p>
            <a:r>
              <a:rPr lang="en-US" sz="1500">
                <a:solidFill>
                  <a:schemeClr val="tx1"/>
                </a:solidFill>
                <a:latin typeface="Source Sans Pro" panose="020B0503030403020204" pitchFamily="34" charset="0"/>
                <a:ea typeface="Source Sans Pro" panose="020B0503030403020204" pitchFamily="34" charset="0"/>
              </a:rPr>
              <a:t>Link to UST/TMG webinar:  </a:t>
            </a:r>
            <a:r>
              <a:rPr lang="en-US" sz="1500">
                <a:solidFill>
                  <a:schemeClr val="tx1"/>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A Guide to Your First NICRA</a:t>
            </a:r>
            <a:endParaRPr lang="en-US" sz="1500">
              <a:solidFill>
                <a:schemeClr val="tx1"/>
              </a:solidFill>
              <a:latin typeface="Source Sans Pro" panose="020B0503030403020204" pitchFamily="34" charset="0"/>
              <a:ea typeface="Source Sans Pro" panose="020B0503030403020204" pitchFamily="34" charset="0"/>
            </a:endParaRPr>
          </a:p>
          <a:p>
            <a:endParaRPr lang="en-US"/>
          </a:p>
        </p:txBody>
      </p:sp>
      <p:sp>
        <p:nvSpPr>
          <p:cNvPr id="5" name="Google Shape;385;p56">
            <a:extLst>
              <a:ext uri="{FF2B5EF4-FFF2-40B4-BE49-F238E27FC236}">
                <a16:creationId xmlns:a16="http://schemas.microsoft.com/office/drawing/2014/main" id="{9209C926-EF5A-4996-5AE9-DF57B60F9802}"/>
              </a:ext>
            </a:extLst>
          </p:cNvPr>
          <p:cNvSpPr/>
          <p:nvPr/>
        </p:nvSpPr>
        <p:spPr>
          <a:xfrm>
            <a:off x="0" y="-59435"/>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NICRA </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32496803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C19EC2-53DF-366E-BB42-D7B7922E93EB}"/>
              </a:ext>
            </a:extLst>
          </p:cNvPr>
          <p:cNvSpPr>
            <a:spLocks noGrp="1"/>
          </p:cNvSpPr>
          <p:nvPr>
            <p:ph type="body" idx="1"/>
          </p:nvPr>
        </p:nvSpPr>
        <p:spPr>
          <a:xfrm>
            <a:off x="137160" y="689949"/>
            <a:ext cx="4524862" cy="3955345"/>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Cost share, or "matching," refers to the resources that the recipient contributes to the total cost of a project. </a:t>
            </a:r>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Matching becomes a condition of an award when it is part of the approved award budget and is verifiable from the recipient's records; it must be reported on throughout the LOP.</a:t>
            </a:r>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Only non-USG funds or in-kind items not donated by USG, count towards cost share.</a:t>
            </a:r>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Contributions come from the prime recipient directly and/or from its sub-recipients. Cost share can/should flow down to sub-partners, with an awareness of the risks. </a:t>
            </a:r>
          </a:p>
        </p:txBody>
      </p:sp>
      <p:pic>
        <p:nvPicPr>
          <p:cNvPr id="4" name="Picture 3">
            <a:extLst>
              <a:ext uri="{FF2B5EF4-FFF2-40B4-BE49-F238E27FC236}">
                <a16:creationId xmlns:a16="http://schemas.microsoft.com/office/drawing/2014/main" id="{B3123E0F-94F7-4461-B68D-38322DC82DB8}"/>
              </a:ext>
            </a:extLst>
          </p:cNvPr>
          <p:cNvPicPr>
            <a:picLocks noChangeAspect="1"/>
          </p:cNvPicPr>
          <p:nvPr/>
        </p:nvPicPr>
        <p:blipFill>
          <a:blip r:embed="rId3"/>
          <a:stretch>
            <a:fillRect/>
          </a:stretch>
        </p:blipFill>
        <p:spPr>
          <a:xfrm>
            <a:off x="4850892" y="829918"/>
            <a:ext cx="4293108" cy="3826247"/>
          </a:xfrm>
          <a:prstGeom prst="rect">
            <a:avLst/>
          </a:prstGeom>
        </p:spPr>
      </p:pic>
      <p:sp>
        <p:nvSpPr>
          <p:cNvPr id="5" name="Google Shape;385;p56">
            <a:extLst>
              <a:ext uri="{FF2B5EF4-FFF2-40B4-BE49-F238E27FC236}">
                <a16:creationId xmlns:a16="http://schemas.microsoft.com/office/drawing/2014/main" id="{ABCD87D8-C3EF-B6E5-E4E5-B2D2454136BA}"/>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COST SHARE (1)</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263133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C19EC2-53DF-366E-BB42-D7B7922E93EB}"/>
              </a:ext>
            </a:extLst>
          </p:cNvPr>
          <p:cNvSpPr>
            <a:spLocks noGrp="1"/>
          </p:cNvSpPr>
          <p:nvPr>
            <p:ph type="body" idx="1"/>
          </p:nvPr>
        </p:nvSpPr>
        <p:spPr>
          <a:xfrm>
            <a:off x="366646" y="754829"/>
            <a:ext cx="8458200" cy="3821743"/>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Many recipients make the mistake of over-promising on Cost Share within the proposal, and it can be very challenging to meet those commitments during the implementation stage.</a:t>
            </a: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Make sure you have carefully thought through your Cost Share strategy and gotten any subrecipients to sign off on their contributions. </a:t>
            </a: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Be conservative and realistic when proposing the amounts you will contribute, and make sure that all proposed sources are realistic and will remain available over the Life of the Project (LOP).</a:t>
            </a:r>
          </a:p>
        </p:txBody>
      </p:sp>
      <p:sp>
        <p:nvSpPr>
          <p:cNvPr id="4" name="Google Shape;385;p56">
            <a:extLst>
              <a:ext uri="{FF2B5EF4-FFF2-40B4-BE49-F238E27FC236}">
                <a16:creationId xmlns:a16="http://schemas.microsoft.com/office/drawing/2014/main" id="{47A35125-FEA1-B402-1EA4-6EAEFEECE9D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COST SHARE (2)</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85205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59256" y="833018"/>
            <a:ext cx="7772400" cy="3174900"/>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en-US" sz="1500" b="1">
                <a:solidFill>
                  <a:schemeClr val="tx1"/>
                </a:solidFill>
              </a:rPr>
              <a:t>A budget narrative includes:</a:t>
            </a:r>
            <a:endParaRPr lang="en-US" sz="1500">
              <a:solidFill>
                <a:schemeClr val="tx1"/>
              </a:solidFill>
            </a:endParaRP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Explanations of budget categories</a:t>
            </a: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Descriptions and justifications of each line item</a:t>
            </a: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Sufficient detail for USAID to assess proposed costs and see precisely how its money will be spent</a:t>
            </a:r>
            <a:endParaRPr lang="en-US" sz="1500">
              <a:solidFill>
                <a:schemeClr val="tx1"/>
              </a:solidFill>
            </a:endParaRP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solidFill>
              </a:rPr>
              <a:t>To make it easy for reviewers to understand, ensure that your budget narrative follows the exact format and order of your detailed Excel budget. </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solidFill>
              </a:rPr>
              <a:t>Instead of showing mathematical calculations, explain the rationale for the proposed cost items. Justify the quantity and unit costs.</a:t>
            </a:r>
          </a:p>
        </p:txBody>
      </p:sp>
      <p:sp>
        <p:nvSpPr>
          <p:cNvPr id="4" name="Google Shape;385;p56">
            <a:extLst>
              <a:ext uri="{FF2B5EF4-FFF2-40B4-BE49-F238E27FC236}">
                <a16:creationId xmlns:a16="http://schemas.microsoft.com/office/drawing/2014/main" id="{DA15CA9F-6A7C-5784-961E-1E9D817C78A5}"/>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BUDGET NARRATIVE</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229009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3D8F6D-D46B-28D7-D8D2-EEBC02513B5E}"/>
              </a:ext>
            </a:extLst>
          </p:cNvPr>
          <p:cNvPicPr>
            <a:picLocks noChangeAspect="1"/>
          </p:cNvPicPr>
          <p:nvPr/>
        </p:nvPicPr>
        <p:blipFill>
          <a:blip r:embed="rId3"/>
          <a:stretch>
            <a:fillRect/>
          </a:stretch>
        </p:blipFill>
        <p:spPr>
          <a:xfrm>
            <a:off x="5975604" y="713233"/>
            <a:ext cx="3168396" cy="3431694"/>
          </a:xfrm>
          <a:prstGeom prst="rect">
            <a:avLst/>
          </a:prstGeom>
        </p:spPr>
      </p:pic>
      <p:sp>
        <p:nvSpPr>
          <p:cNvPr id="9" name="TextBox 8">
            <a:extLst>
              <a:ext uri="{FF2B5EF4-FFF2-40B4-BE49-F238E27FC236}">
                <a16:creationId xmlns:a16="http://schemas.microsoft.com/office/drawing/2014/main" id="{FD1EDDDC-A9E6-9BDA-A267-053C0EE39125}"/>
              </a:ext>
            </a:extLst>
          </p:cNvPr>
          <p:cNvSpPr txBox="1"/>
          <p:nvPr/>
        </p:nvSpPr>
        <p:spPr>
          <a:xfrm>
            <a:off x="73152" y="617835"/>
            <a:ext cx="5902452" cy="4108817"/>
          </a:xfrm>
          <a:prstGeom prst="rect">
            <a:avLst/>
          </a:prstGeom>
          <a:noFill/>
        </p:spPr>
        <p:txBody>
          <a:bodyPr wrap="square">
            <a:spAutoFit/>
          </a:bodyPr>
          <a:lstStyle/>
          <a:p>
            <a:pPr algn="l"/>
            <a:r>
              <a:rPr lang="en-US" sz="1450" b="1">
                <a:solidFill>
                  <a:schemeClr val="tx1">
                    <a:lumMod val="95000"/>
                    <a:lumOff val="5000"/>
                  </a:schemeClr>
                </a:solidFill>
                <a:latin typeface="Source Sans Pro" panose="020B0503030403020204" pitchFamily="34" charset="0"/>
                <a:ea typeface="Source Sans Pro" panose="020B0503030403020204" pitchFamily="34" charset="0"/>
              </a:rPr>
              <a:t>3.1.3 Short-term Technical Assistance (STTA) Expatriate/Consultants Flights</a:t>
            </a:r>
          </a:p>
          <a:p>
            <a:pPr algn="l"/>
            <a:r>
              <a:rPr lang="en-US" sz="1450">
                <a:solidFill>
                  <a:schemeClr val="tx1">
                    <a:lumMod val="95000"/>
                    <a:lumOff val="5000"/>
                  </a:schemeClr>
                </a:solidFill>
                <a:latin typeface="Source Sans Pro" panose="020B0503030403020204" pitchFamily="34" charset="0"/>
                <a:ea typeface="Source Sans Pro" panose="020B0503030403020204" pitchFamily="34" charset="0"/>
              </a:rPr>
              <a:t>The budget includes 3 round-trip airfares at $1,500 on average per airfare from the U.S. city to Almaty for consultants’ travel to post. Airfare costs are based on current Fly America-compliant, refundable economy-class airfare quotes from our in-house travel agent from a U.S. city to Almaty Kazakhstan. Three trips per year are budgeted for each program year.</a:t>
            </a:r>
          </a:p>
          <a:p>
            <a:pPr algn="l"/>
            <a:endParaRPr lang="en-US" sz="1450">
              <a:solidFill>
                <a:schemeClr val="tx1">
                  <a:lumMod val="95000"/>
                  <a:lumOff val="5000"/>
                </a:schemeClr>
              </a:solidFill>
              <a:latin typeface="Source Sans Pro" panose="020B0503030403020204" pitchFamily="34" charset="0"/>
              <a:ea typeface="Source Sans Pro" panose="020B0503030403020204" pitchFamily="34" charset="0"/>
            </a:endParaRPr>
          </a:p>
          <a:p>
            <a:pPr algn="l"/>
            <a:r>
              <a:rPr lang="en-US" sz="1450" b="1">
                <a:solidFill>
                  <a:schemeClr val="tx1">
                    <a:lumMod val="95000"/>
                    <a:lumOff val="5000"/>
                  </a:schemeClr>
                </a:solidFill>
                <a:latin typeface="Source Sans Pro" panose="020B0503030403020204" pitchFamily="34" charset="0"/>
                <a:ea typeface="Source Sans Pro" panose="020B0503030403020204" pitchFamily="34" charset="0"/>
              </a:rPr>
              <a:t>3.1.4 Per Diem (Lodging and M&amp;IE) and Ground Transport</a:t>
            </a:r>
          </a:p>
          <a:p>
            <a:pPr algn="l"/>
            <a:r>
              <a:rPr lang="en-US" sz="1450">
                <a:solidFill>
                  <a:schemeClr val="tx1">
                    <a:lumMod val="95000"/>
                    <a:lumOff val="5000"/>
                  </a:schemeClr>
                </a:solidFill>
                <a:latin typeface="Source Sans Pro" panose="020B0503030403020204" pitchFamily="34" charset="0"/>
                <a:ea typeface="Source Sans Pro" panose="020B0503030403020204" pitchFamily="34" charset="0"/>
              </a:rPr>
              <a:t>Per diem is budgeted based on the rates provided in the Department of State Standardized Regulations (DSSR), Chapter 925. The following assumptions have been budgeted per diem:  a) </a:t>
            </a:r>
            <a:r>
              <a:rPr lang="en-US" sz="1450" i="1">
                <a:solidFill>
                  <a:schemeClr val="tx1">
                    <a:lumMod val="95000"/>
                    <a:lumOff val="5000"/>
                  </a:schemeClr>
                </a:solidFill>
                <a:latin typeface="Source Sans Pro" panose="020B0503030403020204" pitchFamily="34" charset="0"/>
                <a:ea typeface="Source Sans Pro" panose="020B0503030403020204" pitchFamily="34" charset="0"/>
              </a:rPr>
              <a:t>International Travel Per Diem: </a:t>
            </a:r>
            <a:r>
              <a:rPr lang="en-US" sz="1450">
                <a:solidFill>
                  <a:schemeClr val="tx1">
                    <a:lumMod val="95000"/>
                    <a:lumOff val="5000"/>
                  </a:schemeClr>
                </a:solidFill>
                <a:latin typeface="Source Sans Pro" panose="020B0503030403020204" pitchFamily="34" charset="0"/>
                <a:ea typeface="Source Sans Pro" panose="020B0503030403020204" pitchFamily="34" charset="0"/>
              </a:rPr>
              <a:t>Lodging and M&amp;IE is budgeted at $316/day per the DSSR for international HQ, STTA, and consultants traveling to Kazakhstan. Each trip is budgeted for 14 days inclusive of travel days. We calculated per diem days based on the LOE budgeted under personnel for HQ, STTA, and international consultants. b) </a:t>
            </a:r>
            <a:r>
              <a:rPr lang="en-US" sz="1450" i="1">
                <a:solidFill>
                  <a:schemeClr val="tx1">
                    <a:lumMod val="95000"/>
                    <a:lumOff val="5000"/>
                  </a:schemeClr>
                </a:solidFill>
                <a:latin typeface="Source Sans Pro" panose="020B0503030403020204" pitchFamily="34" charset="0"/>
                <a:ea typeface="Source Sans Pro" panose="020B0503030403020204" pitchFamily="34" charset="0"/>
              </a:rPr>
              <a:t>Ground Transport: </a:t>
            </a:r>
            <a:r>
              <a:rPr lang="en-US" sz="1450">
                <a:solidFill>
                  <a:schemeClr val="tx1">
                    <a:lumMod val="95000"/>
                    <a:lumOff val="5000"/>
                  </a:schemeClr>
                </a:solidFill>
                <a:latin typeface="Source Sans Pro" panose="020B0503030403020204" pitchFamily="34" charset="0"/>
                <a:ea typeface="Source Sans Pro" panose="020B0503030403020204" pitchFamily="34" charset="0"/>
              </a:rPr>
              <a:t>$150 per trip is budgeted for ground transport for HQ, STTA, and consultant travel to Kazakhstan.</a:t>
            </a:r>
          </a:p>
        </p:txBody>
      </p:sp>
      <p:sp>
        <p:nvSpPr>
          <p:cNvPr id="4" name="Oval 3">
            <a:extLst>
              <a:ext uri="{FF2B5EF4-FFF2-40B4-BE49-F238E27FC236}">
                <a16:creationId xmlns:a16="http://schemas.microsoft.com/office/drawing/2014/main" id="{19A68944-8C5C-ED8A-31C5-AB76549C008B}"/>
              </a:ext>
            </a:extLst>
          </p:cNvPr>
          <p:cNvSpPr/>
          <p:nvPr/>
        </p:nvSpPr>
        <p:spPr>
          <a:xfrm>
            <a:off x="5820313" y="1847087"/>
            <a:ext cx="2953355" cy="3475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DC403A8-C965-514B-C301-C89A02E42F4C}"/>
              </a:ext>
            </a:extLst>
          </p:cNvPr>
          <p:cNvSpPr/>
          <p:nvPr/>
        </p:nvSpPr>
        <p:spPr>
          <a:xfrm>
            <a:off x="5865876" y="2130552"/>
            <a:ext cx="2930652" cy="439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85;p56">
            <a:extLst>
              <a:ext uri="{FF2B5EF4-FFF2-40B4-BE49-F238E27FC236}">
                <a16:creationId xmlns:a16="http://schemas.microsoft.com/office/drawing/2014/main" id="{225C48FF-B4DB-2D33-4BBC-80260740F56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BUDGET NARRATIVE EXAMPLE </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220214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4" grpId="0" animBg="1"/>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686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5.2 TIPS AND CONSIDERATIONS FOR A STRONG AND COMPLIANT PROPOSAL PACKAGE</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808189" y="874596"/>
            <a:ext cx="7279679" cy="3514388"/>
          </a:xfrm>
        </p:spPr>
        <p:txBody>
          <a:bodyPr>
            <a:noAutofit/>
          </a:bodyPr>
          <a:lstStyle/>
          <a:p>
            <a:pPr marL="0" lvl="4" indent="0" algn="just">
              <a:spcBef>
                <a:spcPts val="600"/>
              </a:spcBef>
              <a:spcAft>
                <a:spcPts val="600"/>
              </a:spcAft>
              <a:buSzPts val="1600"/>
              <a:buNone/>
            </a:pPr>
            <a:r>
              <a:rPr lang="en-US" sz="1500" b="1">
                <a:solidFill>
                  <a:schemeClr val="tx1">
                    <a:lumMod val="95000"/>
                    <a:lumOff val="5000"/>
                  </a:schemeClr>
                </a:solidFill>
                <a:latin typeface="Source Sans Pro" panose="020B0503030403020204" pitchFamily="34" charset="0"/>
                <a:ea typeface="Source Sans Pro" panose="020B0503030403020204" pitchFamily="34" charset="0"/>
              </a:rPr>
              <a:t>Get the proposal package ready for review</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Once your team has a complete draft, your proposal lead and/or another senior staff member should review the draft to ensure that it is clear, consistent, and professional and that its language reflects the language in USAID’s solicitation. </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Obtain as much internal feedback as possible from team members with technical expertise and even from colleagues on other comparable initiatives. </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If your organization has a win theme, make sure that your reviewers are aware of this theme and can evaluate its effectiveness. </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Make sure they have a copy of the solicitation and highlight the evaluation criteria, as well.</a:t>
            </a:r>
          </a:p>
        </p:txBody>
      </p:sp>
    </p:spTree>
    <p:extLst>
      <p:ext uri="{BB962C8B-B14F-4D97-AF65-F5344CB8AC3E}">
        <p14:creationId xmlns:p14="http://schemas.microsoft.com/office/powerpoint/2010/main" val="272530414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1129462" y="771875"/>
            <a:ext cx="7631229" cy="3597338"/>
          </a:xfrm>
          <a:prstGeom prst="rect">
            <a:avLst/>
          </a:prstGeom>
        </p:spPr>
        <p:txBody>
          <a:bodyPr>
            <a:noAutofit/>
          </a:bodyPr>
          <a:lstStyle/>
          <a:p>
            <a:pPr>
              <a:buClr>
                <a:schemeClr val="tx1"/>
              </a:buClr>
              <a:buSzPct val="100000"/>
              <a:buFont typeface="Wingdings" panose="05000000000000000000" pitchFamily="2" charset="2"/>
              <a:buChar char="§"/>
            </a:pPr>
            <a:r>
              <a:rPr lang="en-US" sz="1500" dirty="0">
                <a:solidFill>
                  <a:schemeClr val="tx1"/>
                </a:solidFill>
                <a:effectLst/>
                <a:latin typeface="Source Sans Pro" panose="020B0503030403020204" pitchFamily="34" charset="0"/>
                <a:ea typeface="Source Sans Pro" panose="020B0503030403020204" pitchFamily="34" charset="0"/>
              </a:rPr>
              <a:t>BD is the process of </a:t>
            </a:r>
            <a:r>
              <a:rPr lang="en-US" sz="1500" b="1" dirty="0">
                <a:solidFill>
                  <a:schemeClr val="tx1"/>
                </a:solidFill>
                <a:effectLst/>
                <a:latin typeface="Source Sans Pro" panose="020B0503030403020204" pitchFamily="34" charset="0"/>
                <a:ea typeface="Source Sans Pro" panose="020B0503030403020204" pitchFamily="34" charset="0"/>
              </a:rPr>
              <a:t>implementing partnership strategies and pursuing funding opportunities across your organization to promote growth and boost revenue</a:t>
            </a:r>
            <a:r>
              <a:rPr lang="en-US" sz="1500" dirty="0">
                <a:solidFill>
                  <a:schemeClr val="tx1"/>
                </a:solidFill>
                <a:effectLst/>
                <a:latin typeface="Source Sans Pro" panose="020B0503030403020204" pitchFamily="34" charset="0"/>
                <a:ea typeface="Source Sans Pro" panose="020B0503030403020204" pitchFamily="34" charset="0"/>
              </a:rPr>
              <a:t>. </a:t>
            </a:r>
            <a:r>
              <a:rPr lang="en-US" sz="1500" dirty="0">
                <a:solidFill>
                  <a:schemeClr val="tx1"/>
                </a:solidFill>
                <a:latin typeface="Source Sans Pro" panose="020B0503030403020204" pitchFamily="34" charset="0"/>
                <a:ea typeface="Source Sans Pro" panose="020B0503030403020204" pitchFamily="34" charset="0"/>
              </a:rPr>
              <a:t>It involves:</a:t>
            </a:r>
          </a:p>
          <a:p>
            <a:pPr lvl="1">
              <a:buClr>
                <a:schemeClr val="tx1"/>
              </a:buClr>
              <a:buSzPct val="100000"/>
            </a:pPr>
            <a:r>
              <a:rPr lang="en-US" sz="1500" dirty="0">
                <a:solidFill>
                  <a:schemeClr val="tx1"/>
                </a:solidFill>
                <a:latin typeface="Source Sans Pro" panose="020B0503030403020204" pitchFamily="34" charset="0"/>
                <a:ea typeface="Source Sans Pro" panose="020B0503030403020204" pitchFamily="34" charset="0"/>
              </a:rPr>
              <a:t>identifying new prospects for maintaining and growing an organization’s presence and portfolio;</a:t>
            </a:r>
          </a:p>
          <a:p>
            <a:pPr lvl="1">
              <a:buClr>
                <a:schemeClr val="tx1"/>
              </a:buClr>
              <a:buSzPct val="100000"/>
            </a:pPr>
            <a:r>
              <a:rPr lang="en-US" sz="1500" dirty="0">
                <a:solidFill>
                  <a:schemeClr val="tx1"/>
                </a:solidFill>
                <a:latin typeface="Source Sans Pro" panose="020B0503030403020204" pitchFamily="34" charset="0"/>
                <a:ea typeface="Source Sans Pro" panose="020B0503030403020204" pitchFamily="34" charset="0"/>
              </a:rPr>
              <a:t>establishing both long-term strategic partnerships and project/proposal-specific partnerships;</a:t>
            </a:r>
          </a:p>
          <a:p>
            <a:pPr lvl="1">
              <a:buClr>
                <a:schemeClr val="tx1"/>
              </a:buClr>
              <a:buSzPct val="100000"/>
            </a:pPr>
            <a:r>
              <a:rPr lang="en-US" sz="1500" dirty="0">
                <a:solidFill>
                  <a:schemeClr val="tx1"/>
                </a:solidFill>
                <a:latin typeface="Source Sans Pro" panose="020B0503030403020204" pitchFamily="34" charset="0"/>
                <a:ea typeface="Source Sans Pro" panose="020B0503030403020204" pitchFamily="34" charset="0"/>
              </a:rPr>
              <a:t>converting contacts and leads into donors or partners; and</a:t>
            </a:r>
          </a:p>
          <a:p>
            <a:pPr lvl="1">
              <a:buClr>
                <a:schemeClr val="tx1"/>
              </a:buClr>
              <a:buSzPct val="100000"/>
            </a:pPr>
            <a:r>
              <a:rPr lang="en-US" sz="1500" dirty="0">
                <a:solidFill>
                  <a:schemeClr val="tx1"/>
                </a:solidFill>
                <a:latin typeface="Source Sans Pro" panose="020B0503030403020204" pitchFamily="34" charset="0"/>
                <a:ea typeface="Source Sans Pro" panose="020B0503030403020204" pitchFamily="34" charset="0"/>
              </a:rPr>
              <a:t>pursuing projects and programs that enable your organization to deliver on its mission and vision.</a:t>
            </a:r>
            <a:r>
              <a:rPr lang="en-GB" sz="1500" dirty="0">
                <a:solidFill>
                  <a:schemeClr val="tx1"/>
                </a:solidFill>
                <a:latin typeface="Source Sans Pro" panose="020B0503030403020204" pitchFamily="34" charset="0"/>
                <a:ea typeface="Source Sans Pro" panose="020B0503030403020204" pitchFamily="34" charset="0"/>
              </a:rPr>
              <a:t> </a:t>
            </a:r>
          </a:p>
          <a:p>
            <a:endParaRPr lang="fr-FR" sz="1500" dirty="0">
              <a:solidFill>
                <a:schemeClr val="tx1"/>
              </a:solidFill>
              <a:effectLst/>
              <a:latin typeface="Source Sans Pro" panose="020B0503030403020204" pitchFamily="34" charset="0"/>
              <a:ea typeface="Source Sans Pro" panose="020B0503030403020204" pitchFamily="34" charset="0"/>
            </a:endParaRPr>
          </a:p>
          <a:p>
            <a:pPr>
              <a:buClr>
                <a:schemeClr val="tx1"/>
              </a:buClr>
              <a:buSzPct val="100000"/>
              <a:buFont typeface="Wingdings" panose="05000000000000000000" pitchFamily="2" charset="2"/>
              <a:buChar char="§"/>
            </a:pPr>
            <a:r>
              <a:rPr lang="en-ZA" sz="1500" dirty="0">
                <a:solidFill>
                  <a:schemeClr val="tx1"/>
                </a:solidFill>
                <a:latin typeface="Source Sans Pro" panose="020B0503030403020204" pitchFamily="34" charset="0"/>
                <a:ea typeface="Source Sans Pro" panose="020B0503030403020204" pitchFamily="34" charset="0"/>
              </a:rPr>
              <a:t>BD is a critical first step of PEPFAR/USAID program development and implementation.</a:t>
            </a:r>
          </a:p>
          <a:p>
            <a:pPr marL="0" lvl="0" indent="0">
              <a:spcBef>
                <a:spcPts val="600"/>
              </a:spcBef>
              <a:spcAft>
                <a:spcPts val="600"/>
              </a:spcAft>
              <a:buClr>
                <a:schemeClr val="tx1"/>
              </a:buClr>
              <a:buSzPct val="100000"/>
              <a:buNone/>
            </a:pPr>
            <a:endParaRPr lang="en-US" sz="1500" dirty="0">
              <a:solidFill>
                <a:schemeClr val="tx1"/>
              </a:solidFill>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WHAT IS BUSINESS DEVELOPMENT (BD)?</a:t>
            </a:r>
          </a:p>
        </p:txBody>
      </p:sp>
    </p:spTree>
    <p:extLst>
      <p:ext uri="{BB962C8B-B14F-4D97-AF65-F5344CB8AC3E}">
        <p14:creationId xmlns:p14="http://schemas.microsoft.com/office/powerpoint/2010/main" val="2982081225"/>
      </p:ext>
    </p:extLst>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AE0C35-F378-DB4C-A5FF-291869F406E7}"/>
              </a:ext>
            </a:extLst>
          </p:cNvPr>
          <p:cNvSpPr>
            <a:spLocks noGrp="1"/>
          </p:cNvSpPr>
          <p:nvPr>
            <p:ph type="body" idx="1"/>
          </p:nvPr>
        </p:nvSpPr>
        <p:spPr>
          <a:xfrm>
            <a:off x="764310" y="896552"/>
            <a:ext cx="7772400" cy="3174900"/>
          </a:xfrm>
        </p:spPr>
        <p:txBody>
          <a:bodyPr/>
          <a:lstStyle/>
          <a:p>
            <a:pPr marL="11113" indent="0">
              <a:spcBef>
                <a:spcPts val="600"/>
              </a:spcBef>
              <a:spcAft>
                <a:spcPts val="600"/>
              </a:spcAft>
              <a:buNone/>
            </a:pPr>
            <a:r>
              <a:rPr lang="en-US" sz="150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After a proposal/application has passed the compliance check, USAID reviewers consider three key factors to determine whether it is complete and whether the applicant meets the Agency’s expectations:</a:t>
            </a:r>
            <a:endParaRPr lang="en-US" sz="1500" b="1" i="0" u="none" strike="noStrike" baseline="0">
              <a:solidFill>
                <a:schemeClr val="tx1">
                  <a:lumMod val="95000"/>
                  <a:lumOff val="5000"/>
                </a:schemeClr>
              </a:solidFill>
              <a:latin typeface="Source Sans Pro" panose="020B0503030403020204" pitchFamily="34" charset="0"/>
              <a:ea typeface="Source Sans Pro" panose="020B0503030403020204" pitchFamily="34" charset="0"/>
            </a:endParaRPr>
          </a:p>
          <a:p>
            <a:pPr marL="342900" indent="-342900">
              <a:spcBef>
                <a:spcPts val="600"/>
              </a:spcBef>
              <a:spcAft>
                <a:spcPts val="600"/>
              </a:spcAft>
              <a:buClr>
                <a:schemeClr val="tx1"/>
              </a:buClr>
              <a:buSzPct val="100000"/>
              <a:buAutoNum type="arabicPeriod"/>
            </a:pPr>
            <a:r>
              <a:rPr lang="en-US" sz="1500" b="1" i="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Past performance: </a:t>
            </a:r>
            <a:r>
              <a:rPr lang="en-US" sz="1500" b="0" i="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Experience can help predict success in future efforts. </a:t>
            </a:r>
          </a:p>
          <a:p>
            <a:pPr marL="342900" indent="-342900">
              <a:spcBef>
                <a:spcPts val="600"/>
              </a:spcBef>
              <a:spcAft>
                <a:spcPts val="600"/>
              </a:spcAft>
              <a:buClr>
                <a:schemeClr val="tx1"/>
              </a:buClr>
              <a:buSzPct val="100000"/>
              <a:buAutoNum type="arabicPeriod"/>
            </a:pPr>
            <a:r>
              <a:rPr lang="en-US" sz="1500" b="1" i="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Cost: </a:t>
            </a:r>
            <a:r>
              <a:rPr lang="en-US" sz="1500" b="0" i="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USAID aims to fund the best value for high-quality programming. </a:t>
            </a:r>
          </a:p>
          <a:p>
            <a:pPr marL="342900" indent="-342900">
              <a:spcBef>
                <a:spcPts val="600"/>
              </a:spcBef>
              <a:spcAft>
                <a:spcPts val="600"/>
              </a:spcAft>
              <a:buClr>
                <a:schemeClr val="tx1"/>
              </a:buClr>
              <a:buSzPct val="100000"/>
              <a:buAutoNum type="arabicPeriod"/>
            </a:pPr>
            <a:r>
              <a:rPr lang="en-US" sz="1500" b="1" i="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Responsibility: </a:t>
            </a:r>
            <a:r>
              <a:rPr lang="en-US" sz="1500" b="0" i="0" u="none" strike="noStrike" baseline="0">
                <a:solidFill>
                  <a:schemeClr val="tx1">
                    <a:lumMod val="95000"/>
                    <a:lumOff val="5000"/>
                  </a:schemeClr>
                </a:solidFill>
                <a:latin typeface="Source Sans Pro" panose="020B0503030403020204" pitchFamily="34" charset="0"/>
                <a:ea typeface="Source Sans Pro" panose="020B0503030403020204" pitchFamily="34" charset="0"/>
              </a:rPr>
              <a:t>The Agency will consider financial soundness and business integrity. </a:t>
            </a:r>
            <a:endParaRPr lang="en-US" sz="1500" b="0">
              <a:solidFill>
                <a:schemeClr val="tx1">
                  <a:lumMod val="95000"/>
                  <a:lumOff val="5000"/>
                </a:schemeClr>
              </a:solidFill>
              <a:effectLst/>
              <a:latin typeface="Source Sans Pro" panose="020B0503030403020204" pitchFamily="34" charset="0"/>
              <a:ea typeface="Source Sans Pro" panose="020B0503030403020204" pitchFamily="34" charset="0"/>
              <a:cs typeface="Gill Sans MT" panose="020B0502020104020203" pitchFamily="34" charset="0"/>
            </a:endParaRPr>
          </a:p>
        </p:txBody>
      </p:sp>
      <p:sp>
        <p:nvSpPr>
          <p:cNvPr id="5" name="Google Shape;385;p56">
            <a:extLst>
              <a:ext uri="{FF2B5EF4-FFF2-40B4-BE49-F238E27FC236}">
                <a16:creationId xmlns:a16="http://schemas.microsoft.com/office/drawing/2014/main" id="{A2D8D279-2153-29E4-4124-0DF4723D6DF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KEY CONSIDERATIONS FOR A WINNING PROPOSAL</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42422561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322215-7B9D-E1B7-61ED-903935FAAD0C}"/>
              </a:ext>
            </a:extLst>
          </p:cNvPr>
          <p:cNvSpPr>
            <a:spLocks noGrp="1"/>
          </p:cNvSpPr>
          <p:nvPr>
            <p:ph type="body" idx="1"/>
          </p:nvPr>
        </p:nvSpPr>
        <p:spPr>
          <a:xfrm>
            <a:off x="657842" y="673203"/>
            <a:ext cx="7791518" cy="3260691"/>
          </a:xfrm>
        </p:spPr>
        <p:txBody>
          <a:bodyPr/>
          <a:lstStyle/>
          <a:p>
            <a:pPr marL="0" indent="0" algn="just">
              <a:spcBef>
                <a:spcPts val="600"/>
              </a:spcBef>
              <a:spcAft>
                <a:spcPts val="600"/>
              </a:spcAft>
              <a:buNone/>
            </a:pPr>
            <a:r>
              <a:rPr lang="en-GB" sz="1500">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A proposal must grab and maintain the interest of the reader while addressing all evaluation criteria and instil confidence in your technical expertise and ability to communicate.</a:t>
            </a:r>
            <a:endParaRPr lang="en-GB" sz="1500">
              <a:solidFill>
                <a:schemeClr val="tx1">
                  <a:lumMod val="95000"/>
                  <a:lumOff val="5000"/>
                </a:schemeClr>
              </a:solidFill>
              <a:effectLst/>
              <a:latin typeface="Source Sans Pro" panose="020B0503030403020204" pitchFamily="34" charset="0"/>
              <a:ea typeface="Source Sans Pro" panose="020B0503030403020204" pitchFamily="34" charset="0"/>
            </a:endParaRPr>
          </a:p>
          <a:p>
            <a:pPr marL="342900" lvl="0" indent="-342900" algn="just">
              <a:spcBef>
                <a:spcPts val="600"/>
              </a:spcBef>
              <a:spcAft>
                <a:spcPts val="600"/>
              </a:spcAft>
              <a:buClr>
                <a:schemeClr val="tx1"/>
              </a:buClr>
              <a:buSzPct val="100000"/>
              <a:buFont typeface="Wingdings" panose="05000000000000000000" pitchFamily="2" charset="2"/>
              <a:buChar char="§"/>
            </a:pPr>
            <a:r>
              <a:rPr lang="en-GB" sz="1500" b="1">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Be clear: </a:t>
            </a:r>
            <a:r>
              <a:rPr lang="en-GB" sz="1500">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Avoid jargon and overly technical language. If you must explain a technical component of the project, do not assume knowledge or expertise. Spell out all acronyms at first use. </a:t>
            </a:r>
            <a:endParaRPr lang="en-GB" sz="1500">
              <a:solidFill>
                <a:schemeClr val="tx1">
                  <a:lumMod val="95000"/>
                  <a:lumOff val="5000"/>
                </a:schemeClr>
              </a:solidFill>
              <a:effectLst/>
              <a:latin typeface="Source Sans Pro" panose="020B0503030403020204" pitchFamily="34" charset="0"/>
              <a:ea typeface="Source Sans Pro" panose="020B0503030403020204" pitchFamily="34" charset="0"/>
            </a:endParaRPr>
          </a:p>
          <a:p>
            <a:pPr marL="342900" lvl="0" indent="-342900" algn="just">
              <a:spcBef>
                <a:spcPts val="600"/>
              </a:spcBef>
              <a:spcAft>
                <a:spcPts val="600"/>
              </a:spcAft>
              <a:buClr>
                <a:schemeClr val="tx1"/>
              </a:buClr>
              <a:buSzPct val="100000"/>
              <a:buFont typeface="Wingdings" panose="05000000000000000000" pitchFamily="2" charset="2"/>
              <a:buChar char="§"/>
            </a:pPr>
            <a:r>
              <a:rPr lang="en-GB" sz="1500" b="1">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Be consistent: </a:t>
            </a:r>
            <a:r>
              <a:rPr lang="en-GB" sz="1500">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Maintain a consistent tone/voice in your narrative, especially when sections are drafted by different team members. For example, decide if it is appropriate to use “we” to refer to your organization, or to use the third person (e.g., “XYZ Organization).”</a:t>
            </a:r>
          </a:p>
          <a:p>
            <a:pPr marL="342900" lvl="0" indent="-342900" algn="just">
              <a:spcBef>
                <a:spcPts val="600"/>
              </a:spcBef>
              <a:spcAft>
                <a:spcPts val="600"/>
              </a:spcAft>
              <a:buClr>
                <a:schemeClr val="tx1"/>
              </a:buClr>
              <a:buSzPct val="100000"/>
              <a:buFont typeface="Wingdings" panose="05000000000000000000" pitchFamily="2" charset="2"/>
              <a:buChar char="§"/>
            </a:pPr>
            <a:r>
              <a:rPr lang="en-GB" sz="1500" b="1">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Be professional: </a:t>
            </a:r>
            <a:r>
              <a:rPr lang="en-GB" sz="150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Avoid informal language, including contractions, and read your proposal from USAID’s point of view to assess how well your idea addresses the needs outlined in the solicitation.</a:t>
            </a:r>
          </a:p>
          <a:p>
            <a:pPr marL="342900" lvl="0" indent="-342900" algn="just">
              <a:spcBef>
                <a:spcPts val="600"/>
              </a:spcBef>
              <a:spcAft>
                <a:spcPts val="600"/>
              </a:spcAft>
              <a:buClr>
                <a:schemeClr val="tx1"/>
              </a:buClr>
              <a:buSzPct val="100000"/>
              <a:buFont typeface="Wingdings" panose="05000000000000000000" pitchFamily="2" charset="2"/>
              <a:buChar char="§"/>
            </a:pPr>
            <a:r>
              <a:rPr lang="en-GB" sz="1500" b="1">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“Mirror” NOFO language:  </a:t>
            </a:r>
            <a:r>
              <a:rPr lang="en-GB" sz="1500">
                <a:solidFill>
                  <a:schemeClr val="tx1"/>
                </a:solidFill>
                <a:effectLst/>
                <a:latin typeface="Source Sans Pro" panose="020B0503030403020204" pitchFamily="34" charset="0"/>
                <a:ea typeface="Source Sans Pro" panose="020B0503030403020204" pitchFamily="34" charset="0"/>
                <a:cs typeface="Gill Sans" panose="020B0502020104020203" pitchFamily="34" charset="-79"/>
              </a:rPr>
              <a:t>Use the same terminology and framing used in the solicitation. A strong proposal should be very easy for the donor to review, speaking directly to the solicitation’s evaluation criteria.</a:t>
            </a:r>
            <a:r>
              <a:rPr lang="en-GB" sz="1500">
                <a:solidFill>
                  <a:schemeClr val="tx1"/>
                </a:solidFill>
                <a:effectLst/>
                <a:latin typeface="Source Sans Pro" panose="020B0503030403020204" pitchFamily="34" charset="0"/>
                <a:ea typeface="Source Sans Pro" panose="020B0503030403020204" pitchFamily="34" charset="0"/>
              </a:rPr>
              <a:t> </a:t>
            </a:r>
            <a:endParaRPr lang="en-US" sz="1500">
              <a:solidFill>
                <a:schemeClr val="tx1"/>
              </a:solidFill>
              <a:latin typeface="Source Sans Pro" panose="020B0503030403020204" pitchFamily="34" charset="0"/>
              <a:ea typeface="Source Sans Pro" panose="020B0503030403020204" pitchFamily="34" charset="0"/>
            </a:endParaRPr>
          </a:p>
          <a:p>
            <a:pPr marL="342900" lvl="0" indent="-342900" algn="just">
              <a:spcBef>
                <a:spcPts val="600"/>
              </a:spcBef>
              <a:spcAft>
                <a:spcPts val="600"/>
              </a:spcAft>
              <a:buClr>
                <a:schemeClr val="tx1"/>
              </a:buClr>
              <a:buSzPct val="100000"/>
              <a:buFont typeface="Wingdings" panose="05000000000000000000" pitchFamily="2" charset="2"/>
              <a:buChar char="§"/>
            </a:pPr>
            <a:endParaRPr lang="en-US" sz="1500">
              <a:solidFill>
                <a:schemeClr val="tx1">
                  <a:lumMod val="95000"/>
                  <a:lumOff val="5000"/>
                </a:schemeClr>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944B8BBE-4F92-3151-DA44-9847001516D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WRITING/EDITING TIPS</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30574752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AE0C35-F378-DB4C-A5FF-291869F406E7}"/>
              </a:ext>
            </a:extLst>
          </p:cNvPr>
          <p:cNvSpPr>
            <a:spLocks noGrp="1"/>
          </p:cNvSpPr>
          <p:nvPr>
            <p:ph type="body" idx="1"/>
          </p:nvPr>
        </p:nvSpPr>
        <p:spPr>
          <a:xfrm>
            <a:off x="845820" y="811578"/>
            <a:ext cx="7772400" cy="3174900"/>
          </a:xfrm>
        </p:spPr>
        <p:txBody>
          <a:bodyPr/>
          <a:lstStyle/>
          <a:p>
            <a:pPr marL="342900" indent="-342900" algn="just" defTabSz="45720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Create a checklist of everything that is required </a:t>
            </a:r>
          </a:p>
          <a:p>
            <a:pPr marL="342900" indent="-342900" algn="just" defTabSz="45720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Only provide what the donor has asked for, and why (for the thing being evaluated, not proposing something the donor is not looking for).</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Adhere to the submission deadline. </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Meet eligibility requirements. and </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Comply with instructions, including page limitations. Pages that run beyond the limit will not be evaluated. </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Evaluate and compare/align with criteria.</a:t>
            </a:r>
          </a:p>
        </p:txBody>
      </p:sp>
      <p:sp>
        <p:nvSpPr>
          <p:cNvPr id="5" name="Google Shape;385;p56">
            <a:extLst>
              <a:ext uri="{FF2B5EF4-FFF2-40B4-BE49-F238E27FC236}">
                <a16:creationId xmlns:a16="http://schemas.microsoft.com/office/drawing/2014/main" id="{75F3C247-717E-727C-4915-1D53C49C90F9}"/>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TIPS FOR COMPLIANCE WITH THE SOLICITATION</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41855888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580510" y="712338"/>
            <a:ext cx="8327268" cy="4083689"/>
          </a:xfrm>
        </p:spPr>
        <p:txBody>
          <a:bodyPr>
            <a:noAutofit/>
          </a:bodyPr>
          <a:lstStyle/>
          <a:p>
            <a:pPr marL="0" indent="0">
              <a:spcBef>
                <a:spcPts val="600"/>
              </a:spcBef>
              <a:spcAft>
                <a:spcPts val="600"/>
              </a:spcAft>
              <a:buNone/>
            </a:pPr>
            <a:r>
              <a:rPr lang="en-US" sz="1500" b="1" dirty="0">
                <a:solidFill>
                  <a:schemeClr val="tx1">
                    <a:lumMod val="95000"/>
                    <a:lumOff val="5000"/>
                  </a:schemeClr>
                </a:solidFill>
              </a:rPr>
              <a:t>Proposal Review Process (1)</a:t>
            </a:r>
          </a:p>
          <a:p>
            <a:pPr marL="228600" indent="-228600">
              <a:spcBef>
                <a:spcPts val="600"/>
              </a:spcBef>
              <a:spcAft>
                <a:spcPts val="600"/>
              </a:spcAft>
              <a:buClr>
                <a:schemeClr val="tx1"/>
              </a:buClr>
              <a:buSzPct val="100000"/>
              <a:buFont typeface="+mj-lt"/>
              <a:buAutoNum type="arabicPeriod"/>
            </a:pPr>
            <a:r>
              <a:rPr lang="en-US" sz="1500" dirty="0">
                <a:solidFill>
                  <a:schemeClr val="tx1">
                    <a:lumMod val="95000"/>
                    <a:lumOff val="5000"/>
                  </a:schemeClr>
                </a:solidFill>
              </a:rPr>
              <a:t>Plan for your organization’s reviews </a:t>
            </a:r>
            <a:r>
              <a:rPr lang="en-US" sz="1500" b="1" dirty="0">
                <a:solidFill>
                  <a:schemeClr val="tx1">
                    <a:lumMod val="95000"/>
                    <a:lumOff val="5000"/>
                  </a:schemeClr>
                </a:solidFill>
              </a:rPr>
              <a:t>at different points </a:t>
            </a:r>
            <a:r>
              <a:rPr lang="en-US" sz="1500" dirty="0">
                <a:solidFill>
                  <a:schemeClr val="tx1">
                    <a:lumMod val="95000"/>
                    <a:lumOff val="5000"/>
                  </a:schemeClr>
                </a:solidFill>
              </a:rPr>
              <a:t>in the proposal development process, e.g.:</a:t>
            </a:r>
          </a:p>
          <a:p>
            <a:pPr lvl="1">
              <a:spcBef>
                <a:spcPts val="600"/>
              </a:spcBef>
              <a:spcAft>
                <a:spcPts val="600"/>
              </a:spcAft>
              <a:buClr>
                <a:schemeClr val="accent4">
                  <a:lumMod val="95000"/>
                  <a:lumOff val="5000"/>
                </a:schemeClr>
              </a:buClr>
              <a:buSzPct val="100000"/>
              <a:defRPr/>
            </a:pPr>
            <a:r>
              <a:rPr lang="en-US" sz="1500" dirty="0">
                <a:solidFill>
                  <a:schemeClr val="tx1"/>
                </a:solidFill>
                <a:latin typeface="Source Sans Pro" panose="020B0503030403020204" pitchFamily="34" charset="0"/>
                <a:ea typeface="Source Sans Pro" panose="020B0503030403020204" pitchFamily="34" charset="0"/>
              </a:rPr>
              <a:t>Early project design stage</a:t>
            </a:r>
          </a:p>
          <a:p>
            <a:pPr lvl="1">
              <a:spcBef>
                <a:spcPts val="600"/>
              </a:spcBef>
              <a:spcAft>
                <a:spcPts val="600"/>
              </a:spcAft>
              <a:buClr>
                <a:schemeClr val="accent4">
                  <a:lumMod val="95000"/>
                  <a:lumOff val="5000"/>
                </a:schemeClr>
              </a:buClr>
              <a:buSzPct val="100000"/>
              <a:defRPr/>
            </a:pPr>
            <a:r>
              <a:rPr lang="en-US" sz="1500" dirty="0">
                <a:solidFill>
                  <a:schemeClr val="tx1"/>
                </a:solidFill>
                <a:latin typeface="Source Sans Pro" panose="020B0503030403020204" pitchFamily="34" charset="0"/>
                <a:ea typeface="Source Sans Pro" panose="020B0503030403020204" pitchFamily="34" charset="0"/>
              </a:rPr>
              <a:t>Mid-way through project design and proposal development</a:t>
            </a:r>
          </a:p>
          <a:p>
            <a:pPr lvl="1">
              <a:spcBef>
                <a:spcPts val="600"/>
              </a:spcBef>
              <a:spcAft>
                <a:spcPts val="600"/>
              </a:spcAft>
              <a:buClr>
                <a:schemeClr val="accent4">
                  <a:lumMod val="95000"/>
                  <a:lumOff val="5000"/>
                </a:schemeClr>
              </a:buClr>
              <a:buSzPct val="100000"/>
              <a:defRPr/>
            </a:pPr>
            <a:r>
              <a:rPr lang="en-US" sz="1500" dirty="0">
                <a:solidFill>
                  <a:schemeClr val="tx1"/>
                </a:solidFill>
                <a:latin typeface="Source Sans Pro" panose="020B0503030403020204" pitchFamily="34" charset="0"/>
                <a:ea typeface="Source Sans Pro" panose="020B0503030403020204" pitchFamily="34" charset="0"/>
              </a:rPr>
              <a:t>At the end, before submission</a:t>
            </a:r>
          </a:p>
          <a:p>
            <a:pPr marL="228600" indent="-228600">
              <a:spcBef>
                <a:spcPts val="600"/>
              </a:spcBef>
              <a:spcAft>
                <a:spcPts val="600"/>
              </a:spcAft>
              <a:buClr>
                <a:schemeClr val="tx1"/>
              </a:buClr>
              <a:buSzPct val="100000"/>
              <a:buFont typeface="+mj-lt"/>
              <a:buAutoNum type="arabicPeriod"/>
            </a:pPr>
            <a:r>
              <a:rPr lang="en-US" sz="1500" dirty="0">
                <a:solidFill>
                  <a:schemeClr val="tx1">
                    <a:lumMod val="95000"/>
                    <a:lumOff val="5000"/>
                  </a:schemeClr>
                </a:solidFill>
              </a:rPr>
              <a:t>Plan for separate reviews of different aspects/components of the proposal, e.g.:</a:t>
            </a:r>
          </a:p>
          <a:p>
            <a:pPr lvl="1">
              <a:spcBef>
                <a:spcPts val="600"/>
              </a:spcBef>
              <a:spcAft>
                <a:spcPts val="600"/>
              </a:spcAft>
              <a:buClr>
                <a:schemeClr val="accent4">
                  <a:lumMod val="95000"/>
                  <a:lumOff val="5000"/>
                </a:schemeClr>
              </a:buClr>
              <a:buSzPct val="100000"/>
              <a:defRPr/>
            </a:pPr>
            <a:r>
              <a:rPr lang="en-US" sz="1500" dirty="0">
                <a:solidFill>
                  <a:schemeClr val="tx1"/>
                </a:solidFill>
                <a:latin typeface="Source Sans Pro" panose="020B0503030403020204" pitchFamily="34" charset="0"/>
                <a:ea typeface="Source Sans Pro" panose="020B0503030403020204" pitchFamily="34" charset="0"/>
              </a:rPr>
              <a:t>Technical and M&amp;E aspects</a:t>
            </a:r>
          </a:p>
          <a:p>
            <a:pPr lvl="1">
              <a:spcBef>
                <a:spcPts val="600"/>
              </a:spcBef>
              <a:spcAft>
                <a:spcPts val="600"/>
              </a:spcAft>
              <a:buClr>
                <a:schemeClr val="accent4">
                  <a:lumMod val="95000"/>
                  <a:lumOff val="5000"/>
                </a:schemeClr>
              </a:buClr>
              <a:buSzPct val="100000"/>
              <a:defRPr/>
            </a:pPr>
            <a:r>
              <a:rPr lang="en-US" sz="1500" dirty="0">
                <a:solidFill>
                  <a:schemeClr val="tx1"/>
                </a:solidFill>
                <a:latin typeface="Source Sans Pro" panose="020B0503030403020204" pitchFamily="34" charset="0"/>
                <a:ea typeface="Source Sans Pro" panose="020B0503030403020204" pitchFamily="34" charset="0"/>
              </a:rPr>
              <a:t>Management and staffing aspects</a:t>
            </a:r>
          </a:p>
          <a:p>
            <a:pPr lvl="1">
              <a:spcBef>
                <a:spcPts val="600"/>
              </a:spcBef>
              <a:spcAft>
                <a:spcPts val="600"/>
              </a:spcAft>
              <a:buClr>
                <a:schemeClr val="accent4">
                  <a:lumMod val="95000"/>
                  <a:lumOff val="5000"/>
                </a:schemeClr>
              </a:buClr>
              <a:buSzPct val="100000"/>
              <a:defRPr/>
            </a:pPr>
            <a:r>
              <a:rPr lang="en-US" sz="1500" dirty="0">
                <a:solidFill>
                  <a:schemeClr val="tx1"/>
                </a:solidFill>
                <a:latin typeface="Source Sans Pro" panose="020B0503030403020204" pitchFamily="34" charset="0"/>
                <a:ea typeface="Source Sans Pro" panose="020B0503030403020204" pitchFamily="34" charset="0"/>
              </a:rPr>
              <a:t>Financial aspects</a:t>
            </a:r>
          </a:p>
          <a:p>
            <a:pPr lvl="1">
              <a:spcBef>
                <a:spcPts val="600"/>
              </a:spcBef>
              <a:spcAft>
                <a:spcPts val="600"/>
              </a:spcAft>
              <a:buClr>
                <a:schemeClr val="accent4">
                  <a:lumMod val="95000"/>
                  <a:lumOff val="5000"/>
                </a:schemeClr>
              </a:buClr>
              <a:buSzPct val="100000"/>
              <a:defRPr/>
            </a:pPr>
            <a:r>
              <a:rPr lang="en-US" sz="1500" dirty="0">
                <a:solidFill>
                  <a:schemeClr val="tx1"/>
                </a:solidFill>
                <a:latin typeface="Source Sans Pro" panose="020B0503030403020204" pitchFamily="34" charset="0"/>
                <a:ea typeface="Source Sans Pro" panose="020B0503030403020204" pitchFamily="34" charset="0"/>
              </a:rPr>
              <a:t>Overall compliance</a:t>
            </a:r>
          </a:p>
        </p:txBody>
      </p:sp>
      <p:sp>
        <p:nvSpPr>
          <p:cNvPr id="4" name="Google Shape;385;p56">
            <a:extLst>
              <a:ext uri="{FF2B5EF4-FFF2-40B4-BE49-F238E27FC236}">
                <a16:creationId xmlns:a16="http://schemas.microsoft.com/office/drawing/2014/main" id="{836A84EC-885A-F4D2-5136-0A66660E4AE1}"/>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5.3 PROPOSAL REVIEW AND EDITING (1)</a:t>
            </a:r>
          </a:p>
        </p:txBody>
      </p:sp>
    </p:spTree>
    <p:extLst>
      <p:ext uri="{BB962C8B-B14F-4D97-AF65-F5344CB8AC3E}">
        <p14:creationId xmlns:p14="http://schemas.microsoft.com/office/powerpoint/2010/main" val="95231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603370" y="840355"/>
            <a:ext cx="8327268" cy="3855090"/>
          </a:xfrm>
        </p:spPr>
        <p:txBody>
          <a:bodyPr>
            <a:noAutofit/>
          </a:bodyPr>
          <a:lstStyle/>
          <a:p>
            <a:pPr marL="342900" indent="-342900">
              <a:spcBef>
                <a:spcPts val="600"/>
              </a:spcBef>
              <a:spcAft>
                <a:spcPts val="600"/>
              </a:spcAft>
              <a:buClr>
                <a:schemeClr val="tx1"/>
              </a:buClr>
              <a:buSzPct val="100000"/>
              <a:buFont typeface="+mj-lt"/>
              <a:buAutoNum type="arabicPeriod" startAt="3"/>
            </a:pPr>
            <a:r>
              <a:rPr lang="en-US" sz="1500" dirty="0">
                <a:solidFill>
                  <a:schemeClr val="tx1">
                    <a:lumMod val="95000"/>
                    <a:lumOff val="5000"/>
                  </a:schemeClr>
                </a:solidFill>
              </a:rPr>
              <a:t>Identify staff (separate from the proposal team) that can serve as the reviewers of each stage and/or component of the proposal, alert them of timelines well in advance and, if needed, orient them on how to review.</a:t>
            </a:r>
          </a:p>
          <a:p>
            <a:pPr marL="342900" indent="-342900">
              <a:spcBef>
                <a:spcPts val="600"/>
              </a:spcBef>
              <a:spcAft>
                <a:spcPts val="600"/>
              </a:spcAft>
              <a:buClr>
                <a:schemeClr val="tx1"/>
              </a:buClr>
              <a:buSzPct val="100000"/>
              <a:buFont typeface="+mj-lt"/>
              <a:buAutoNum type="arabicPeriod" startAt="3"/>
            </a:pPr>
            <a:r>
              <a:rPr lang="en-US" sz="1500" dirty="0">
                <a:solidFill>
                  <a:schemeClr val="tx1">
                    <a:lumMod val="95000"/>
                    <a:lumOff val="5000"/>
                  </a:schemeClr>
                </a:solidFill>
              </a:rPr>
              <a:t>Follow a consistent process for each review; give reviewers instructions with clear deadlines; share the call for proposals with them in advance, pointing out scoring criteria.</a:t>
            </a:r>
          </a:p>
        </p:txBody>
      </p:sp>
      <p:sp>
        <p:nvSpPr>
          <p:cNvPr id="4" name="Google Shape;385;p56">
            <a:extLst>
              <a:ext uri="{FF2B5EF4-FFF2-40B4-BE49-F238E27FC236}">
                <a16:creationId xmlns:a16="http://schemas.microsoft.com/office/drawing/2014/main" id="{35D6D28E-4138-B808-A432-A0CB9E579C61}"/>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PROPOSAL REVIEW PROCESS (2)</a:t>
            </a:r>
          </a:p>
        </p:txBody>
      </p:sp>
    </p:spTree>
    <p:extLst>
      <p:ext uri="{BB962C8B-B14F-4D97-AF65-F5344CB8AC3E}">
        <p14:creationId xmlns:p14="http://schemas.microsoft.com/office/powerpoint/2010/main" val="209456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548875" y="665002"/>
            <a:ext cx="8327268" cy="4100962"/>
          </a:xfrm>
        </p:spPr>
        <p:txBody>
          <a:bodyPr>
            <a:noAutofit/>
          </a:bodyPr>
          <a:lstStyle/>
          <a:p>
            <a:pPr marL="342900" indent="-342900" algn="just">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To assess the pre-planning strategy/goals (review during early stages of design);</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To predict competitors’ likely solutions and strategies (review during early stages of design);</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To assess proposed partnerships;</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To predict how the donor will evaluate your proposal, and propose ways to improve it;</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To verify cost proposal matches the technical proposal;</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That technical proposal  accurately reflects M&amp;E indicators;</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To verify compliance and execution of your win strategy;</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To review your budget and approve your pricing strategy;</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To confirm that your proposal incorporates necessary changes from previous reviews and is ready to submit (final review); and</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To record lessons learned (after-action review) and improve your proposal development process. </a:t>
            </a:r>
          </a:p>
        </p:txBody>
      </p:sp>
      <p:sp>
        <p:nvSpPr>
          <p:cNvPr id="4" name="Google Shape;385;p56">
            <a:extLst>
              <a:ext uri="{FF2B5EF4-FFF2-40B4-BE49-F238E27FC236}">
                <a16:creationId xmlns:a16="http://schemas.microsoft.com/office/drawing/2014/main" id="{561E6142-0715-1BA1-7010-39295A676044}"/>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AIMS OF DIFFERENT TYPES OF REVIEWS</a:t>
            </a:r>
          </a:p>
        </p:txBody>
      </p:sp>
    </p:spTree>
    <p:extLst>
      <p:ext uri="{BB962C8B-B14F-4D97-AF65-F5344CB8AC3E}">
        <p14:creationId xmlns:p14="http://schemas.microsoft.com/office/powerpoint/2010/main" val="8989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A002A-1B71-E2F8-EF9A-6FBE944EEA66}"/>
              </a:ext>
            </a:extLst>
          </p:cNvPr>
          <p:cNvSpPr>
            <a:spLocks noGrp="1"/>
          </p:cNvSpPr>
          <p:nvPr>
            <p:ph type="body" idx="1"/>
          </p:nvPr>
        </p:nvSpPr>
        <p:spPr>
          <a:xfrm>
            <a:off x="787704" y="903353"/>
            <a:ext cx="7772400" cy="3174900"/>
          </a:xfrm>
        </p:spPr>
        <p:txBody>
          <a:bodyPr/>
          <a:lstStyle/>
          <a:p>
            <a:pPr marL="469900" indent="-342900">
              <a:spcBef>
                <a:spcPts val="600"/>
              </a:spcBef>
              <a:spcAft>
                <a:spcPts val="600"/>
              </a:spcAft>
              <a:buClr>
                <a:schemeClr val="tx1"/>
              </a:buClr>
              <a:buSzPct val="100000"/>
              <a:buFont typeface="+mj-lt"/>
              <a:buAutoNum type="arabicPeriod"/>
            </a:pPr>
            <a:r>
              <a:rPr lang="en-US" sz="1500" b="1" dirty="0">
                <a:solidFill>
                  <a:schemeClr val="tx1"/>
                </a:solidFill>
                <a:latin typeface="Source Sans Pro" panose="020B0503030403020204" pitchFamily="34" charset="0"/>
                <a:ea typeface="Source Sans Pro" panose="020B0503030403020204" pitchFamily="34" charset="0"/>
              </a:rPr>
              <a:t>Cost proposal: </a:t>
            </a:r>
            <a:r>
              <a:rPr lang="en-US" sz="1500" dirty="0">
                <a:solidFill>
                  <a:schemeClr val="tx1"/>
                </a:solidFill>
                <a:latin typeface="Source Sans Pro" panose="020B0503030403020204" pitchFamily="34" charset="0"/>
                <a:ea typeface="Source Sans Pro" panose="020B0503030403020204" pitchFamily="34" charset="0"/>
              </a:rPr>
              <a:t>Does it match the technical proposal  and management section? </a:t>
            </a:r>
          </a:p>
          <a:p>
            <a:pPr marL="469900" indent="-342900">
              <a:spcBef>
                <a:spcPts val="600"/>
              </a:spcBef>
              <a:spcAft>
                <a:spcPts val="600"/>
              </a:spcAft>
              <a:buClr>
                <a:schemeClr val="tx1"/>
              </a:buClr>
              <a:buSzPct val="100000"/>
              <a:buFont typeface="+mj-lt"/>
              <a:buAutoNum type="arabicPeriod"/>
            </a:pPr>
            <a:r>
              <a:rPr lang="en-US" sz="1500" b="1" dirty="0">
                <a:solidFill>
                  <a:schemeClr val="tx1"/>
                </a:solidFill>
                <a:effectLst/>
                <a:latin typeface="Source Sans Pro" panose="020B0503030403020204" pitchFamily="34" charset="0"/>
                <a:ea typeface="Source Sans Pro" panose="020B0503030403020204" pitchFamily="34" charset="0"/>
              </a:rPr>
              <a:t>MEL Plan: </a:t>
            </a:r>
            <a:r>
              <a:rPr lang="en-US" sz="1500" dirty="0">
                <a:solidFill>
                  <a:schemeClr val="tx1"/>
                </a:solidFill>
                <a:effectLst/>
                <a:latin typeface="Source Sans Pro" panose="020B0503030403020204" pitchFamily="34" charset="0"/>
                <a:ea typeface="Source Sans Pro" panose="020B0503030403020204" pitchFamily="34" charset="0"/>
              </a:rPr>
              <a:t>Are the selected indicators in line with the technical proposal and does the cost proposal have sufficient funding? </a:t>
            </a:r>
            <a:endParaRPr lang="en-US" sz="1500" dirty="0">
              <a:solidFill>
                <a:schemeClr val="tx1"/>
              </a:solidFill>
              <a:latin typeface="Source Sans Pro" panose="020B0503030403020204" pitchFamily="34" charset="0"/>
              <a:ea typeface="Source Sans Pro" panose="020B0503030403020204" pitchFamily="34" charset="0"/>
            </a:endParaRPr>
          </a:p>
        </p:txBody>
      </p:sp>
      <p:sp>
        <p:nvSpPr>
          <p:cNvPr id="3" name="Slide Number Placeholder 2">
            <a:extLst>
              <a:ext uri="{FF2B5EF4-FFF2-40B4-BE49-F238E27FC236}">
                <a16:creationId xmlns:a16="http://schemas.microsoft.com/office/drawing/2014/main" id="{8EE6294E-655F-0280-562E-369466FF2A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136</a:t>
            </a:fld>
            <a:endParaRPr lang="en-US"/>
          </a:p>
        </p:txBody>
      </p:sp>
      <p:sp>
        <p:nvSpPr>
          <p:cNvPr id="5" name="Google Shape;385;p56">
            <a:extLst>
              <a:ext uri="{FF2B5EF4-FFF2-40B4-BE49-F238E27FC236}">
                <a16:creationId xmlns:a16="http://schemas.microsoft.com/office/drawing/2014/main" id="{9087370A-A6AB-49AD-BBF5-25D823A17F5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REVIEW QUESTIONS </a:t>
            </a:r>
          </a:p>
        </p:txBody>
      </p:sp>
    </p:spTree>
    <p:extLst>
      <p:ext uri="{BB962C8B-B14F-4D97-AF65-F5344CB8AC3E}">
        <p14:creationId xmlns:p14="http://schemas.microsoft.com/office/powerpoint/2010/main" val="21344120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322215-7B9D-E1B7-61ED-903935FAAD0C}"/>
              </a:ext>
            </a:extLst>
          </p:cNvPr>
          <p:cNvSpPr>
            <a:spLocks noGrp="1"/>
          </p:cNvSpPr>
          <p:nvPr>
            <p:ph type="body" idx="1"/>
          </p:nvPr>
        </p:nvSpPr>
        <p:spPr>
          <a:xfrm>
            <a:off x="777544" y="834034"/>
            <a:ext cx="7772400" cy="3174900"/>
          </a:xfrm>
        </p:spPr>
        <p:txBody>
          <a:bodyPr/>
          <a:lstStyle/>
          <a:p>
            <a:pPr marL="342900" indent="-342900" algn="just">
              <a:spcBef>
                <a:spcPts val="600"/>
              </a:spcBef>
              <a:spcAft>
                <a:spcPts val="600"/>
              </a:spcAft>
              <a:buClr>
                <a:schemeClr val="tx1"/>
              </a:buClr>
              <a:buSzPct val="100000"/>
              <a:buFont typeface="Wingdings" panose="05000000000000000000" pitchFamily="2" charset="2"/>
              <a:buChar char="§"/>
            </a:pPr>
            <a:r>
              <a:rPr lang="en-GB"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Allow at least two weeks for review and editing.</a:t>
            </a:r>
          </a:p>
          <a:p>
            <a:pPr marL="342900" indent="-342900" algn="just">
              <a:spcBef>
                <a:spcPts val="600"/>
              </a:spcBef>
              <a:spcAft>
                <a:spcPts val="600"/>
              </a:spcAft>
              <a:buClr>
                <a:schemeClr val="tx1"/>
              </a:buClr>
              <a:buSzPct val="100000"/>
              <a:buFont typeface="Wingdings" panose="05000000000000000000" pitchFamily="2" charset="2"/>
              <a:buChar char="§"/>
            </a:pPr>
            <a:r>
              <a:rPr lang="en-GB"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Keep these reviews on a tight schedule; they may undergo multiple organized levels of review with specific goals at each session. </a:t>
            </a:r>
          </a:p>
          <a:p>
            <a:pPr marL="342900" indent="-342900" algn="just">
              <a:spcBef>
                <a:spcPts val="600"/>
              </a:spcBef>
              <a:spcAft>
                <a:spcPts val="600"/>
              </a:spcAft>
              <a:buClr>
                <a:schemeClr val="tx1"/>
              </a:buClr>
              <a:buSzPct val="100000"/>
              <a:buFont typeface="Wingdings" panose="05000000000000000000" pitchFamily="2" charset="2"/>
              <a:buChar char="§"/>
            </a:pPr>
            <a:r>
              <a:rPr lang="en-GB"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The proposal manager supporting your development team will track the schedule your team develops. </a:t>
            </a:r>
          </a:p>
          <a:p>
            <a:pPr marL="342900" indent="-342900" algn="just">
              <a:spcBef>
                <a:spcPts val="600"/>
              </a:spcBef>
              <a:spcAft>
                <a:spcPts val="600"/>
              </a:spcAft>
              <a:buClr>
                <a:schemeClr val="tx1"/>
              </a:buClr>
              <a:buSzPct val="100000"/>
              <a:buFont typeface="Wingdings" panose="05000000000000000000" pitchFamily="2" charset="2"/>
              <a:buChar char="§"/>
            </a:pPr>
            <a:r>
              <a:rPr lang="en-GB" sz="1500" dirty="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Proposal timeframes are short, so this manager should remind your team members about internal deadlines. </a:t>
            </a:r>
          </a:p>
          <a:p>
            <a:endParaRPr lang="en-US" dirty="0">
              <a:solidFill>
                <a:schemeClr val="tx1"/>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4CFAFB91-125F-AD41-D3A5-369D6B8ED7E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TIME MANAGEMENT IS KEY!</a:t>
            </a:r>
          </a:p>
        </p:txBody>
      </p:sp>
    </p:spTree>
    <p:extLst>
      <p:ext uri="{BB962C8B-B14F-4D97-AF65-F5344CB8AC3E}">
        <p14:creationId xmlns:p14="http://schemas.microsoft.com/office/powerpoint/2010/main" val="34373418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31520" y="808887"/>
            <a:ext cx="7772400" cy="3643557"/>
          </a:xfrm>
        </p:spPr>
        <p:txBody>
          <a:bodyPr>
            <a:normAutofit/>
          </a:bodyPr>
          <a:lstStyle/>
          <a:p>
            <a:pPr marL="127000" indent="0">
              <a:spcBef>
                <a:spcPts val="600"/>
              </a:spcBef>
              <a:spcAft>
                <a:spcPts val="600"/>
              </a:spcAft>
              <a:buNone/>
            </a:pPr>
            <a:r>
              <a:rPr lang="en-US" sz="1500" b="1" dirty="0">
                <a:solidFill>
                  <a:schemeClr val="tx1">
                    <a:lumMod val="95000"/>
                    <a:lumOff val="5000"/>
                  </a:schemeClr>
                </a:solidFill>
              </a:rPr>
              <a:t>For proposal finalization and packaging, allocate plenty of time on the proposal development calendar for: </a:t>
            </a:r>
          </a:p>
          <a:p>
            <a:pPr>
              <a:spcBef>
                <a:spcPts val="600"/>
              </a:spcBef>
              <a:spcAft>
                <a:spcPts val="600"/>
              </a:spcAft>
              <a:buClr>
                <a:schemeClr val="tx1"/>
              </a:buClr>
              <a:buSzPct val="100000"/>
              <a:buFont typeface="Wingdings" panose="05000000000000000000" pitchFamily="2" charset="2"/>
              <a:buChar char="§"/>
            </a:pPr>
            <a:r>
              <a:rPr lang="en-US" sz="1500" b="1" u="sng" dirty="0">
                <a:solidFill>
                  <a:schemeClr val="tx1">
                    <a:lumMod val="95000"/>
                    <a:lumOff val="5000"/>
                  </a:schemeClr>
                </a:solidFill>
              </a:rPr>
              <a:t>Copy-editing</a:t>
            </a:r>
            <a:r>
              <a:rPr lang="en-US" sz="1500" b="1" dirty="0">
                <a:solidFill>
                  <a:schemeClr val="tx1">
                    <a:lumMod val="95000"/>
                    <a:lumOff val="5000"/>
                  </a:schemeClr>
                </a:solidFill>
              </a:rPr>
              <a:t>:</a:t>
            </a:r>
            <a:r>
              <a:rPr lang="en-US" sz="1500" dirty="0">
                <a:solidFill>
                  <a:schemeClr val="tx1">
                    <a:lumMod val="95000"/>
                    <a:lumOff val="5000"/>
                  </a:schemeClr>
                </a:solidFill>
              </a:rPr>
              <a:t> Check for spelling errors, grammar, consistent word use, acronyms, etc</a:t>
            </a:r>
            <a:r>
              <a:rPr lang="en-US" sz="1500" i="1" dirty="0">
                <a:solidFill>
                  <a:schemeClr val="tx1">
                    <a:lumMod val="95000"/>
                    <a:lumOff val="5000"/>
                  </a:schemeClr>
                </a:solidFill>
              </a:rPr>
              <a:t>. </a:t>
            </a:r>
          </a:p>
          <a:p>
            <a:pPr>
              <a:spcBef>
                <a:spcPts val="600"/>
              </a:spcBef>
              <a:spcAft>
                <a:spcPts val="600"/>
              </a:spcAft>
              <a:buClr>
                <a:schemeClr val="tx1"/>
              </a:buClr>
              <a:buSzPct val="100000"/>
              <a:buFont typeface="Wingdings" panose="05000000000000000000" pitchFamily="2" charset="2"/>
              <a:buChar char="§"/>
            </a:pPr>
            <a:r>
              <a:rPr lang="en-US" sz="1500" b="1" u="sng" dirty="0">
                <a:solidFill>
                  <a:schemeClr val="tx1">
                    <a:lumMod val="95000"/>
                    <a:lumOff val="5000"/>
                  </a:schemeClr>
                </a:solidFill>
              </a:rPr>
              <a:t>Formatting</a:t>
            </a:r>
            <a:r>
              <a:rPr lang="en-US" sz="1500" b="1" dirty="0">
                <a:solidFill>
                  <a:schemeClr val="tx1">
                    <a:lumMod val="95000"/>
                    <a:lumOff val="5000"/>
                  </a:schemeClr>
                </a:solidFill>
              </a:rPr>
              <a:t>:</a:t>
            </a:r>
            <a:r>
              <a:rPr lang="en-US" sz="1500" dirty="0">
                <a:solidFill>
                  <a:schemeClr val="tx1">
                    <a:lumMod val="95000"/>
                    <a:lumOff val="5000"/>
                  </a:schemeClr>
                </a:solidFill>
              </a:rPr>
              <a:t> Include headers, footers, page numbers, signatures, alignment, tables, text boxes, graphics, etc. </a:t>
            </a:r>
          </a:p>
          <a:p>
            <a:pPr>
              <a:spcBef>
                <a:spcPts val="600"/>
              </a:spcBef>
              <a:spcAft>
                <a:spcPts val="600"/>
              </a:spcAft>
              <a:buClr>
                <a:schemeClr val="tx1"/>
              </a:buClr>
              <a:buSzPct val="100000"/>
              <a:buFont typeface="Wingdings" panose="05000000000000000000" pitchFamily="2" charset="2"/>
              <a:buChar char="§"/>
            </a:pPr>
            <a:r>
              <a:rPr lang="en-US" sz="1500" b="1" u="sng" dirty="0">
                <a:solidFill>
                  <a:schemeClr val="tx1">
                    <a:lumMod val="95000"/>
                    <a:lumOff val="5000"/>
                  </a:schemeClr>
                </a:solidFill>
              </a:rPr>
              <a:t>Packaging:</a:t>
            </a:r>
            <a:r>
              <a:rPr lang="en-US" sz="1500" dirty="0">
                <a:solidFill>
                  <a:schemeClr val="tx1">
                    <a:lumMod val="95000"/>
                    <a:lumOff val="5000"/>
                  </a:schemeClr>
                </a:solidFill>
              </a:rPr>
              <a:t> Compiling the various components and meeting requirements (number of hard copies, etc.)</a:t>
            </a:r>
          </a:p>
          <a:p>
            <a:pPr>
              <a:spcBef>
                <a:spcPts val="600"/>
              </a:spcBef>
              <a:spcAft>
                <a:spcPts val="600"/>
              </a:spcAft>
              <a:buClr>
                <a:schemeClr val="tx1"/>
              </a:buClr>
              <a:buSzPct val="100000"/>
              <a:buFont typeface="Wingdings" panose="05000000000000000000" pitchFamily="2" charset="2"/>
              <a:buChar char="§"/>
            </a:pPr>
            <a:r>
              <a:rPr lang="en-US" sz="1500" b="1" u="sng" dirty="0">
                <a:solidFill>
                  <a:schemeClr val="tx1">
                    <a:lumMod val="95000"/>
                    <a:lumOff val="5000"/>
                  </a:schemeClr>
                </a:solidFill>
              </a:rPr>
              <a:t>Final compliance check/sign-off</a:t>
            </a:r>
            <a:endParaRPr lang="en-US" sz="1500" b="1" dirty="0">
              <a:solidFill>
                <a:schemeClr val="tx1">
                  <a:lumMod val="95000"/>
                  <a:lumOff val="5000"/>
                </a:schemeClr>
              </a:solidFill>
            </a:endParaRPr>
          </a:p>
        </p:txBody>
      </p:sp>
      <p:sp>
        <p:nvSpPr>
          <p:cNvPr id="4" name="Google Shape;385;p56">
            <a:extLst>
              <a:ext uri="{FF2B5EF4-FFF2-40B4-BE49-F238E27FC236}">
                <a16:creationId xmlns:a16="http://schemas.microsoft.com/office/drawing/2014/main" id="{309E98AE-0D35-6478-6512-5C2DFF546BFC}"/>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5.4 PROPOSAL FINALIZATION AND SUBMISSION</a:t>
            </a:r>
          </a:p>
        </p:txBody>
      </p:sp>
    </p:spTree>
    <p:extLst>
      <p:ext uri="{BB962C8B-B14F-4D97-AF65-F5344CB8AC3E}">
        <p14:creationId xmlns:p14="http://schemas.microsoft.com/office/powerpoint/2010/main" val="27460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45236" y="799743"/>
            <a:ext cx="7772400" cy="3643557"/>
          </a:xfrm>
        </p:spPr>
        <p:txBody>
          <a:bodyPr>
            <a:normAutofit/>
          </a:bodyPr>
          <a:lstStyle/>
          <a:p>
            <a:pPr marL="342900" indent="-342900" algn="just">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Aim to submit your application 24 to 48 hours before the deadline (in case of ICT problems, for instance, and other unforeseen last-minute issues).</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Ensure that you use the correct submission email address; copy others at your organization.</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Review the solicitation for any email size restrictions or other submission instructions. </a:t>
            </a:r>
          </a:p>
          <a:p>
            <a:pPr marL="342900" indent="-342900" algn="just">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Ask the donor for confirmation of receipt. (Call them, if needed).</a:t>
            </a:r>
          </a:p>
        </p:txBody>
      </p:sp>
      <p:sp>
        <p:nvSpPr>
          <p:cNvPr id="4" name="Google Shape;385;p56">
            <a:extLst>
              <a:ext uri="{FF2B5EF4-FFF2-40B4-BE49-F238E27FC236}">
                <a16:creationId xmlns:a16="http://schemas.microsoft.com/office/drawing/2014/main" id="{B381D8B8-CEDF-7EF7-9A0D-C27A6C9D7B9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PROPOSAL SUBMISSION</a:t>
            </a:r>
          </a:p>
        </p:txBody>
      </p:sp>
    </p:spTree>
    <p:extLst>
      <p:ext uri="{BB962C8B-B14F-4D97-AF65-F5344CB8AC3E}">
        <p14:creationId xmlns:p14="http://schemas.microsoft.com/office/powerpoint/2010/main" val="34501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1129462" y="771875"/>
            <a:ext cx="7631229" cy="3597338"/>
          </a:xfrm>
          <a:prstGeom prst="rect">
            <a:avLst/>
          </a:prstGeom>
        </p:spPr>
        <p:txBody>
          <a:bodyPr>
            <a:noAutofit/>
          </a:bodyPr>
          <a:lstStyle/>
          <a:p>
            <a:pPr>
              <a:spcBef>
                <a:spcPts val="600"/>
              </a:spcBef>
              <a:spcAft>
                <a:spcPts val="600"/>
              </a:spcAft>
              <a:buClr>
                <a:schemeClr val="tx1"/>
              </a:buClr>
              <a:buSzPct val="100000"/>
              <a:buFont typeface="Wingdings" panose="05000000000000000000" pitchFamily="2" charset="2"/>
              <a:buChar char="§"/>
            </a:pPr>
            <a:r>
              <a:rPr lang="en-US" sz="1500">
                <a:solidFill>
                  <a:schemeClr val="tx1"/>
                </a:solidFill>
              </a:rPr>
              <a:t>Proposal development is a key component of Business Development.  It entails:</a:t>
            </a:r>
          </a:p>
          <a:p>
            <a:pPr lvl="1">
              <a:spcBef>
                <a:spcPts val="600"/>
              </a:spcBef>
              <a:spcAft>
                <a:spcPts val="600"/>
              </a:spcAft>
              <a:buClr>
                <a:schemeClr val="tx1"/>
              </a:buClr>
              <a:buSzPct val="100000"/>
            </a:pPr>
            <a:r>
              <a:rPr lang="en-US" sz="1500">
                <a:solidFill>
                  <a:schemeClr val="tx1"/>
                </a:solidFill>
              </a:rPr>
              <a:t>Identifying potential opportunities and tracking them;</a:t>
            </a:r>
          </a:p>
          <a:p>
            <a:pPr lvl="1">
              <a:spcBef>
                <a:spcPts val="600"/>
              </a:spcBef>
              <a:spcAft>
                <a:spcPts val="600"/>
              </a:spcAft>
              <a:buClr>
                <a:schemeClr val="tx1"/>
              </a:buClr>
              <a:buSzPct val="100000"/>
            </a:pPr>
            <a:r>
              <a:rPr lang="en-US" sz="1500">
                <a:solidFill>
                  <a:schemeClr val="tx1"/>
                </a:solidFill>
              </a:rPr>
              <a:t>Conducting pre-positioning/capture efforts to prepare for a notification of a funding opportunity (NOFO) to be released by the donor;</a:t>
            </a:r>
          </a:p>
          <a:p>
            <a:pPr lvl="1">
              <a:spcBef>
                <a:spcPts val="600"/>
              </a:spcBef>
              <a:spcAft>
                <a:spcPts val="600"/>
              </a:spcAft>
              <a:buClr>
                <a:schemeClr val="tx1"/>
              </a:buClr>
              <a:buSzPct val="100000"/>
            </a:pPr>
            <a:r>
              <a:rPr lang="en-US" sz="1500">
                <a:solidFill>
                  <a:schemeClr val="tx1"/>
                </a:solidFill>
              </a:rPr>
              <a:t>Designing the project, developing the proposal, and submitting the package; and</a:t>
            </a:r>
          </a:p>
          <a:p>
            <a:pPr lvl="1">
              <a:spcBef>
                <a:spcPts val="600"/>
              </a:spcBef>
              <a:spcAft>
                <a:spcPts val="600"/>
              </a:spcAft>
              <a:buClr>
                <a:schemeClr val="tx1"/>
              </a:buClr>
              <a:buSzPct val="100000"/>
            </a:pPr>
            <a:r>
              <a:rPr lang="en-US" sz="1500">
                <a:solidFill>
                  <a:schemeClr val="tx1"/>
                </a:solidFill>
              </a:rPr>
              <a:t>Debriefing on the proposal process (post-action review) as well as the feedback from the donor (whether it was a win or loss).</a:t>
            </a:r>
            <a:endParaRPr lang="en-ZA" sz="1500">
              <a:solidFill>
                <a:schemeClr val="tx1"/>
              </a:solidFill>
            </a:endParaRPr>
          </a:p>
          <a:p>
            <a:pPr>
              <a:spcBef>
                <a:spcPts val="600"/>
              </a:spcBef>
              <a:spcAft>
                <a:spcPts val="600"/>
              </a:spcAft>
              <a:buClr>
                <a:schemeClr val="tx1"/>
              </a:buClr>
              <a:buSzPct val="100000"/>
              <a:buFont typeface="Wingdings" panose="05000000000000000000" pitchFamily="2" charset="2"/>
              <a:buChar char="§"/>
            </a:pPr>
            <a:r>
              <a:rPr lang="en-US" sz="1500">
                <a:solidFill>
                  <a:schemeClr val="tx1"/>
                </a:solidFill>
              </a:rPr>
              <a:t>BD is broader than proposal development. This training focuses mainly on the latter, with an emphasis on USAID/PEPFAR funding opportunities.</a:t>
            </a:r>
            <a:endParaRPr lang="fr-FR" sz="1500">
              <a:solidFill>
                <a:schemeClr val="tx1"/>
              </a:solidFill>
            </a:endParaRPr>
          </a:p>
          <a:p>
            <a:pPr marL="127000" indent="0">
              <a:buClr>
                <a:schemeClr val="tx1"/>
              </a:buClr>
              <a:buSzPct val="100000"/>
              <a:buNone/>
            </a:pPr>
            <a:endParaRPr lang="en-ZA" sz="1500">
              <a:solidFill>
                <a:schemeClr val="tx1"/>
              </a:solidFill>
              <a:latin typeface="Source Sans Pro" panose="020B0503030403020204" pitchFamily="34" charset="0"/>
              <a:ea typeface="Source Sans Pro" panose="020B0503030403020204" pitchFamily="34" charset="0"/>
            </a:endParaRPr>
          </a:p>
          <a:p>
            <a:pPr marL="0" lvl="0" indent="0">
              <a:spcBef>
                <a:spcPts val="600"/>
              </a:spcBef>
              <a:spcAft>
                <a:spcPts val="600"/>
              </a:spcAft>
              <a:buClr>
                <a:schemeClr val="tx1"/>
              </a:buClr>
              <a:buSzPct val="100000"/>
              <a:buNone/>
            </a:pPr>
            <a:endParaRPr lang="en-US" sz="1500">
              <a:solidFill>
                <a:schemeClr val="tx1"/>
              </a:solidFill>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PROPOSAL DEVELOPMENT</a:t>
            </a:r>
          </a:p>
        </p:txBody>
      </p:sp>
    </p:spTree>
    <p:extLst>
      <p:ext uri="{BB962C8B-B14F-4D97-AF65-F5344CB8AC3E}">
        <p14:creationId xmlns:p14="http://schemas.microsoft.com/office/powerpoint/2010/main" val="2405459864"/>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
        <p:nvSpPr>
          <p:cNvPr id="2" name="object 3">
            <a:extLst>
              <a:ext uri="{FF2B5EF4-FFF2-40B4-BE49-F238E27FC236}">
                <a16:creationId xmlns:a16="http://schemas.microsoft.com/office/drawing/2014/main" id="{8486E7C9-89C6-C301-E686-1959DE14B657}"/>
              </a:ext>
            </a:extLst>
          </p:cNvPr>
          <p:cNvSpPr txBox="1">
            <a:spLocks/>
          </p:cNvSpPr>
          <p:nvPr/>
        </p:nvSpPr>
        <p:spPr>
          <a:xfrm>
            <a:off x="187325" y="1949610"/>
            <a:ext cx="8769350" cy="1000274"/>
          </a:xfrm>
          <a:prstGeom prst="rect">
            <a:avLst/>
          </a:prstGeom>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algn="ctr">
              <a:lnSpc>
                <a:spcPts val="3915"/>
              </a:lnSpc>
            </a:pPr>
            <a:r>
              <a:rPr lang="en-US" sz="4000" b="1" spc="-38">
                <a:latin typeface="Source Sans Pro" panose="020B0503030403020204" pitchFamily="34" charset="0"/>
                <a:ea typeface="Source Sans Pro" panose="020B0503030403020204" pitchFamily="34" charset="0"/>
              </a:rPr>
              <a:t>MODULE 6: </a:t>
            </a:r>
          </a:p>
          <a:p>
            <a:pPr marL="9525" algn="ctr">
              <a:lnSpc>
                <a:spcPts val="3915"/>
              </a:lnSpc>
            </a:pPr>
            <a:r>
              <a:rPr lang="en-US" sz="4000" b="1" spc="-38">
                <a:latin typeface="Source Sans Pro" panose="020B0503030403020204" pitchFamily="34" charset="0"/>
                <a:ea typeface="Source Sans Pro" panose="020B0503030403020204" pitchFamily="34" charset="0"/>
              </a:rPr>
              <a:t>POST-SUBMISSION PHASE</a:t>
            </a:r>
          </a:p>
        </p:txBody>
      </p:sp>
    </p:spTree>
    <p:extLst>
      <p:ext uri="{BB962C8B-B14F-4D97-AF65-F5344CB8AC3E}">
        <p14:creationId xmlns:p14="http://schemas.microsoft.com/office/powerpoint/2010/main" val="6272010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FE0CE-F89C-A23A-2D8F-9F36B0BE9455}"/>
              </a:ext>
            </a:extLst>
          </p:cNvPr>
          <p:cNvSpPr>
            <a:spLocks noGrp="1"/>
          </p:cNvSpPr>
          <p:nvPr>
            <p:ph type="title"/>
          </p:nvPr>
        </p:nvSpPr>
        <p:spPr>
          <a:xfrm>
            <a:off x="745540" y="1963934"/>
            <a:ext cx="7772400" cy="699928"/>
          </a:xfrm>
        </p:spPr>
        <p:txBody>
          <a:bodyPr/>
          <a:lstStyle/>
          <a:p>
            <a:pPr algn="ctr"/>
            <a:r>
              <a:rPr lang="en-US"/>
              <a:t>But we submitted the proposal – aren’t we all done?!</a:t>
            </a:r>
          </a:p>
        </p:txBody>
      </p:sp>
      <p:sp>
        <p:nvSpPr>
          <p:cNvPr id="2" name="Google Shape;485;p2">
            <a:extLst>
              <a:ext uri="{FF2B5EF4-FFF2-40B4-BE49-F238E27FC236}">
                <a16:creationId xmlns:a16="http://schemas.microsoft.com/office/drawing/2014/main" id="{47B53B5C-B4B4-EBAF-B24D-08A7F3701D85}"/>
              </a:ext>
            </a:extLst>
          </p:cNvPr>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333003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72972" y="786162"/>
            <a:ext cx="8054484" cy="3419809"/>
          </a:xfrm>
        </p:spPr>
        <p:txBody>
          <a:bodyPr>
            <a:noAutofit/>
          </a:bodyPr>
          <a:lstStyle/>
          <a:p>
            <a:pPr marL="339725" indent="-339725">
              <a:spcAft>
                <a:spcPts val="600"/>
              </a:spcAft>
              <a:buClr>
                <a:schemeClr val="tx1"/>
              </a:buClr>
              <a:buSzPct val="100000"/>
              <a:buFont typeface="Wingdings" panose="05000000000000000000" pitchFamily="2" charset="2"/>
              <a:buChar char="§"/>
            </a:pPr>
            <a:r>
              <a:rPr lang="en-US" sz="1500">
                <a:solidFill>
                  <a:schemeClr val="tx1"/>
                </a:solidFill>
              </a:rPr>
              <a:t>Hold an </a:t>
            </a:r>
            <a:r>
              <a:rPr lang="en-US" sz="1500" b="1">
                <a:solidFill>
                  <a:schemeClr val="tx1"/>
                </a:solidFill>
              </a:rPr>
              <a:t>after-action review </a:t>
            </a:r>
            <a:r>
              <a:rPr lang="en-US" sz="1500">
                <a:solidFill>
                  <a:schemeClr val="tx1"/>
                </a:solidFill>
              </a:rPr>
              <a:t>involving the proposal team and reviewers; you might also have a separate one with the consortium partners. </a:t>
            </a:r>
          </a:p>
          <a:p>
            <a:pPr marL="339725" indent="-339725">
              <a:spcAft>
                <a:spcPts val="600"/>
              </a:spcAft>
              <a:buClr>
                <a:schemeClr val="tx1"/>
              </a:buClr>
              <a:buSzPct val="100000"/>
              <a:buFont typeface="Wingdings" panose="05000000000000000000" pitchFamily="2" charset="2"/>
              <a:buChar char="§"/>
            </a:pPr>
            <a:r>
              <a:rPr lang="en-US" sz="1500">
                <a:solidFill>
                  <a:schemeClr val="tx1"/>
                </a:solidFill>
              </a:rPr>
              <a:t>Debrief as a team to discuss how you might improve the process the next time you apply for an award.</a:t>
            </a:r>
          </a:p>
          <a:p>
            <a:pPr marL="339725" indent="-339725">
              <a:spcAft>
                <a:spcPts val="600"/>
              </a:spcAft>
              <a:buClr>
                <a:schemeClr val="tx1"/>
              </a:buClr>
              <a:buSzPct val="100000"/>
              <a:buFont typeface="Wingdings" panose="05000000000000000000" pitchFamily="2" charset="2"/>
              <a:buChar char="§"/>
            </a:pPr>
            <a:r>
              <a:rPr lang="en-US" sz="1500">
                <a:solidFill>
                  <a:schemeClr val="tx1"/>
                </a:solidFill>
              </a:rPr>
              <a:t>Prepare for the donor to come back with questions/clarifications on your application.</a:t>
            </a:r>
          </a:p>
          <a:p>
            <a:pPr marL="339725" indent="-339725">
              <a:spcAft>
                <a:spcPts val="600"/>
              </a:spcAft>
              <a:buClr>
                <a:schemeClr val="tx1"/>
              </a:buClr>
              <a:buSzPct val="100000"/>
              <a:buFont typeface="Wingdings" panose="05000000000000000000" pitchFamily="2" charset="2"/>
              <a:buChar char="§"/>
            </a:pPr>
            <a:r>
              <a:rPr lang="en-US" sz="1500">
                <a:solidFill>
                  <a:schemeClr val="tx1"/>
                </a:solidFill>
              </a:rPr>
              <a:t>If the donor notifies you that you weren’t successful, request in writing a debrief or a copy of their evaluation of your response (within 10 days of notification from USAID). </a:t>
            </a:r>
          </a:p>
          <a:p>
            <a:pPr marL="339725" indent="-339725">
              <a:spcAft>
                <a:spcPts val="600"/>
              </a:spcAft>
              <a:buClr>
                <a:schemeClr val="tx1"/>
              </a:buClr>
              <a:buSzPct val="100000"/>
              <a:buFont typeface="Wingdings" panose="05000000000000000000" pitchFamily="2" charset="2"/>
              <a:buChar char="§"/>
            </a:pPr>
            <a:r>
              <a:rPr lang="en-US" sz="1500">
                <a:solidFill>
                  <a:schemeClr val="tx1"/>
                </a:solidFill>
              </a:rPr>
              <a:t>Use any feedback obtained to build expertise, enhance systems, and reassess alignment with donor priorities.</a:t>
            </a:r>
          </a:p>
          <a:p>
            <a:pPr marL="339725" indent="-339725">
              <a:spcAft>
                <a:spcPts val="600"/>
              </a:spcAft>
              <a:buClr>
                <a:schemeClr val="tx1"/>
              </a:buClr>
              <a:buSzPct val="100000"/>
              <a:buFont typeface="Wingdings" panose="05000000000000000000" pitchFamily="2" charset="2"/>
              <a:buChar char="§"/>
            </a:pPr>
            <a:r>
              <a:rPr lang="en-US" sz="1500">
                <a:solidFill>
                  <a:schemeClr val="tx1"/>
                </a:solidFill>
              </a:rPr>
              <a:t>After USAID has announced that your proposal has won, notify all consortium members.</a:t>
            </a:r>
          </a:p>
        </p:txBody>
      </p:sp>
      <p:sp>
        <p:nvSpPr>
          <p:cNvPr id="4" name="Google Shape;385;p56">
            <a:extLst>
              <a:ext uri="{FF2B5EF4-FFF2-40B4-BE49-F238E27FC236}">
                <a16:creationId xmlns:a16="http://schemas.microsoft.com/office/drawing/2014/main" id="{6734F05B-33AC-3E2D-CC49-70F10726872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6.1 RECOMMENDED POST-SUBMISSION ACTIONS</a:t>
            </a:r>
          </a:p>
        </p:txBody>
      </p:sp>
    </p:spTree>
    <p:extLst>
      <p:ext uri="{BB962C8B-B14F-4D97-AF65-F5344CB8AC3E}">
        <p14:creationId xmlns:p14="http://schemas.microsoft.com/office/powerpoint/2010/main" val="341745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790956" y="840891"/>
            <a:ext cx="7772400" cy="3643557"/>
          </a:xfrm>
        </p:spPr>
        <p:txBody>
          <a:bodyPr>
            <a:normAutofit/>
          </a:bodyPr>
          <a:lstStyle/>
          <a:p>
            <a:pPr marL="339725" indent="-339725">
              <a:spcAft>
                <a:spcPts val="600"/>
              </a:spcAft>
              <a:buClr>
                <a:schemeClr val="tx1"/>
              </a:buClr>
              <a:buSzPct val="100000"/>
              <a:buFont typeface="Wingdings" panose="05000000000000000000" pitchFamily="2" charset="2"/>
              <a:buChar char="§"/>
            </a:pPr>
            <a:r>
              <a:rPr lang="en-GB" sz="1500">
                <a:solidFill>
                  <a:schemeClr val="tx1"/>
                </a:solidFill>
              </a:rPr>
              <a:t>Writing a USG proposal requires teamwork, attention to detail, and awareness of deadlines. The process can be daunting for organizations that have never applied for such awards, but with discipline and motivation, you can craft a strong and competitive proposal package. </a:t>
            </a:r>
          </a:p>
          <a:p>
            <a:pPr marL="339725" indent="-339725">
              <a:spcAft>
                <a:spcPts val="600"/>
              </a:spcAft>
              <a:buClr>
                <a:schemeClr val="tx1"/>
              </a:buClr>
              <a:buSzPct val="100000"/>
              <a:buFont typeface="Wingdings" panose="05000000000000000000" pitchFamily="2" charset="2"/>
              <a:buChar char="§"/>
            </a:pPr>
            <a:r>
              <a:rPr lang="en-GB" sz="1500">
                <a:solidFill>
                  <a:schemeClr val="tx1"/>
                </a:solidFill>
              </a:rPr>
              <a:t>Each time you apply for another proposal, you will get better and better at it – especially if you are applying the learnings from post-action reviews and the feedback you get from the donor.</a:t>
            </a:r>
          </a:p>
          <a:p>
            <a:pPr>
              <a:spcAft>
                <a:spcPts val="600"/>
              </a:spcAft>
            </a:pPr>
            <a:endParaRPr lang="en-GB" sz="1800">
              <a:solidFill>
                <a:schemeClr val="tx1"/>
              </a:solidFill>
              <a:latin typeface="Times New Roman" panose="02020603050405020304" pitchFamily="18" charset="0"/>
              <a:ea typeface="Times New Roman" panose="02020603050405020304" pitchFamily="18" charset="0"/>
            </a:endParaRPr>
          </a:p>
        </p:txBody>
      </p:sp>
      <p:pic>
        <p:nvPicPr>
          <p:cNvPr id="5" name="Picture 4" descr="Teamwork Banner Template With Multi Ethnic Business Team Members, Diverse  People Cartoon Characters, Flat Vector Illustration Isolated. Partnership  And Cooperation. Royalty Free SVG, Cliparts, Vectors, And Stock  Illustration. Image 137968485.">
            <a:extLst>
              <a:ext uri="{FF2B5EF4-FFF2-40B4-BE49-F238E27FC236}">
                <a16:creationId xmlns:a16="http://schemas.microsoft.com/office/drawing/2014/main" id="{4893014E-94EF-3CB7-24B6-6970072B1C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85"/>
          <a:stretch/>
        </p:blipFill>
        <p:spPr bwMode="auto">
          <a:xfrm>
            <a:off x="5783580" y="2548920"/>
            <a:ext cx="3043233" cy="215437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85;p56">
            <a:extLst>
              <a:ext uri="{FF2B5EF4-FFF2-40B4-BE49-F238E27FC236}">
                <a16:creationId xmlns:a16="http://schemas.microsoft.com/office/drawing/2014/main" id="{9FBC5014-3113-A981-E759-FE0AD3DC41C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 KEEP LEARNING AND PRACTICING</a:t>
            </a:r>
          </a:p>
        </p:txBody>
      </p:sp>
    </p:spTree>
    <p:extLst>
      <p:ext uri="{BB962C8B-B14F-4D97-AF65-F5344CB8AC3E}">
        <p14:creationId xmlns:p14="http://schemas.microsoft.com/office/powerpoint/2010/main" val="218915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stions To Ask For Success | IT Support Georgetown, TX">
            <a:extLst>
              <a:ext uri="{FF2B5EF4-FFF2-40B4-BE49-F238E27FC236}">
                <a16:creationId xmlns:a16="http://schemas.microsoft.com/office/drawing/2014/main" id="{ED62115E-15EC-E50D-53D9-368CC3285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811" y="1336299"/>
            <a:ext cx="5395804" cy="313837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5;p56">
            <a:extLst>
              <a:ext uri="{FF2B5EF4-FFF2-40B4-BE49-F238E27FC236}">
                <a16:creationId xmlns:a16="http://schemas.microsoft.com/office/drawing/2014/main" id="{CF501D31-9529-AA00-2D25-B3CB18277CA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6.2 WRAP UP &amp; FINAL Q&amp;A</a:t>
            </a:r>
          </a:p>
        </p:txBody>
      </p:sp>
    </p:spTree>
    <p:extLst>
      <p:ext uri="{BB962C8B-B14F-4D97-AF65-F5344CB8AC3E}">
        <p14:creationId xmlns:p14="http://schemas.microsoft.com/office/powerpoint/2010/main" val="8239065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02"/>
          <p:cNvSpPr txBox="1">
            <a:spLocks noGrp="1"/>
          </p:cNvSpPr>
          <p:nvPr>
            <p:ph type="title"/>
          </p:nvPr>
        </p:nvSpPr>
        <p:spPr>
          <a:xfrm>
            <a:off x="1143000" y="1441917"/>
            <a:ext cx="5486400" cy="458100"/>
          </a:xfrm>
          <a:prstGeom prst="rect">
            <a:avLst/>
          </a:prstGeom>
        </p:spPr>
        <p:txBody>
          <a:bodyPr spcFirstLastPara="1" wrap="square" lIns="91175" tIns="91175" rIns="91175" bIns="91175" anchor="t" anchorCtr="0">
            <a:noAutofit/>
          </a:bodyPr>
          <a:lstStyle/>
          <a:p>
            <a:pPr marL="0" lvl="0" indent="0" algn="l" rtl="0">
              <a:spcBef>
                <a:spcPts val="0"/>
              </a:spcBef>
              <a:spcAft>
                <a:spcPts val="0"/>
              </a:spcAft>
              <a:buNone/>
            </a:pPr>
            <a:r>
              <a:rPr lang="en" sz="3600">
                <a:latin typeface="Source Sans Pro"/>
                <a:ea typeface="Source Sans Pro"/>
                <a:cs typeface="Source Sans Pro"/>
                <a:sym typeface="Source Sans Pro"/>
              </a:rPr>
              <a:t>Thank you for your time and active participation!</a:t>
            </a:r>
            <a:endParaRPr sz="3600">
              <a:latin typeface="Source Sans Pro"/>
              <a:ea typeface="Source Sans Pro"/>
              <a:cs typeface="Source Sans Pro"/>
              <a:sym typeface="Source Sans Pro"/>
            </a:endParaRPr>
          </a:p>
        </p:txBody>
      </p:sp>
      <p:sp>
        <p:nvSpPr>
          <p:cNvPr id="822" name="Google Shape;822;p102"/>
          <p:cNvSpPr txBox="1">
            <a:spLocks noGrp="1"/>
          </p:cNvSpPr>
          <p:nvPr>
            <p:ph type="sldNum" idx="12"/>
          </p:nvPr>
        </p:nvSpPr>
        <p:spPr>
          <a:prstGeom prst="rect">
            <a:avLst/>
          </a:prstGeom>
        </p:spPr>
        <p:txBody>
          <a:bodyPr spcFirstLastPara="1" wrap="square" lIns="91175" tIns="45575" rIns="91175" bIns="455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145</a:t>
            </a:fld>
            <a:endParaRPr/>
          </a:p>
        </p:txBody>
      </p:sp>
      <p:sp>
        <p:nvSpPr>
          <p:cNvPr id="2" name="TextBox 1">
            <a:extLst>
              <a:ext uri="{FF2B5EF4-FFF2-40B4-BE49-F238E27FC236}">
                <a16:creationId xmlns:a16="http://schemas.microsoft.com/office/drawing/2014/main" id="{E0058FE1-5A95-3C1F-C24B-55BD18C1EC8F}"/>
              </a:ext>
            </a:extLst>
          </p:cNvPr>
          <p:cNvSpPr txBox="1"/>
          <p:nvPr/>
        </p:nvSpPr>
        <p:spPr>
          <a:xfrm>
            <a:off x="1856509" y="4101503"/>
            <a:ext cx="5103091" cy="938719"/>
          </a:xfrm>
          <a:prstGeom prst="rect">
            <a:avLst/>
          </a:prstGeom>
          <a:noFill/>
        </p:spPr>
        <p:txBody>
          <a:bodyPr wrap="square" rtlCol="0">
            <a:spAutoFit/>
          </a:bodyPr>
          <a:lstStyle/>
          <a:p>
            <a:r>
              <a:rPr lang="en-US" sz="1100" i="1">
                <a:solidFill>
                  <a:schemeClr val="tx1">
                    <a:lumMod val="95000"/>
                    <a:lumOff val="5000"/>
                  </a:schemeClr>
                </a:solidFill>
                <a:effectLst/>
                <a:latin typeface="Source Sans Pro" panose="020B0503030403020204" pitchFamily="34" charset="0"/>
                <a:ea typeface="Calibri" panose="020F0502020204030204" pitchFamily="34" charset="0"/>
              </a:rPr>
              <a:t>This publication is made possible by the support of the American people through the United States Agency for International Development (USAID) and the President’s Emergency Plan for AIDS Relief (PEPFAR). The contents are the sole responsibility of IntraHealth International and do not necessarily reflect the views of USAID or the United States Government.</a:t>
            </a:r>
            <a:endParaRPr lang="en-US" sz="1000" i="1">
              <a:solidFill>
                <a:schemeClr val="tx1">
                  <a:lumMod val="95000"/>
                  <a:lumOff val="5000"/>
                </a:schemeClr>
              </a:solidFill>
              <a:latin typeface="Source Sans Pro" panose="020B0503030403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81551190-8430-1372-6AFC-095366310A05}"/>
              </a:ext>
            </a:extLst>
          </p:cNvPr>
          <p:cNvSpPr>
            <a:spLocks noGrp="1"/>
          </p:cNvSpPr>
          <p:nvPr>
            <p:ph sz="half" idx="1"/>
          </p:nvPr>
        </p:nvSpPr>
        <p:spPr>
          <a:xfrm>
            <a:off x="324531" y="1016455"/>
            <a:ext cx="4038600" cy="3996586"/>
          </a:xfrm>
        </p:spPr>
        <p:txBody>
          <a:bodyPr/>
          <a:lstStyle/>
          <a:p>
            <a:pPr marL="127000" indent="0">
              <a:spcBef>
                <a:spcPts val="600"/>
              </a:spcBef>
              <a:spcAft>
                <a:spcPts val="600"/>
              </a:spcAft>
              <a:buNone/>
            </a:pPr>
            <a:r>
              <a:rPr lang="en-US" sz="1500" b="1" dirty="0">
                <a:solidFill>
                  <a:schemeClr val="dk1"/>
                </a:solidFill>
                <a:latin typeface="Source Sans Pro" panose="020B0503030403020204" pitchFamily="34" charset="0"/>
                <a:ea typeface="Source Sans Pro" panose="020B0503030403020204" pitchFamily="34" charset="0"/>
                <a:cs typeface="Arial"/>
              </a:rPr>
              <a:t>Non-Competitive</a:t>
            </a:r>
            <a:endParaRPr lang="en-US" sz="1500" u="sng" dirty="0">
              <a:solidFill>
                <a:schemeClr val="dk1"/>
              </a:solidFill>
              <a:latin typeface="Source Sans Pro" panose="020B0503030403020204" pitchFamily="34" charset="0"/>
              <a:ea typeface="Source Sans Pro" panose="020B0503030403020204" pitchFamily="34" charset="0"/>
              <a:cs typeface="Arial"/>
            </a:endParaRPr>
          </a:p>
          <a:p>
            <a:pPr marL="127000" indent="0">
              <a:spcBef>
                <a:spcPts val="600"/>
              </a:spcBef>
              <a:spcAft>
                <a:spcPts val="600"/>
              </a:spcAft>
              <a:buNone/>
            </a:pPr>
            <a:r>
              <a:rPr lang="en-US" sz="1500" b="1" dirty="0">
                <a:solidFill>
                  <a:schemeClr val="dk1"/>
                </a:solidFill>
                <a:latin typeface="Source Sans Pro" panose="020B0503030403020204" pitchFamily="34" charset="0"/>
                <a:ea typeface="Source Sans Pro" panose="020B0503030403020204" pitchFamily="34" charset="0"/>
                <a:cs typeface="Arial"/>
              </a:rPr>
              <a:t>Transition awards:</a:t>
            </a:r>
          </a:p>
          <a:p>
            <a:pPr>
              <a:spcBef>
                <a:spcPts val="600"/>
              </a:spcBef>
              <a:spcAft>
                <a:spcPts val="600"/>
              </a:spcAft>
              <a:buClr>
                <a:schemeClr val="tx1"/>
              </a:buClr>
              <a:buSzPct val="100000"/>
              <a:buFont typeface="Wingdings" panose="05000000000000000000" pitchFamily="2" charset="2"/>
              <a:buChar char="§"/>
            </a:pPr>
            <a:r>
              <a:rPr lang="en-US" sz="1500" dirty="0">
                <a:solidFill>
                  <a:schemeClr val="tx1"/>
                </a:solidFill>
                <a:latin typeface="Source Sans Pro" panose="020B0503030403020204" pitchFamily="34" charset="0"/>
                <a:ea typeface="Source Sans Pro" panose="020B0503030403020204" pitchFamily="34" charset="0"/>
              </a:rPr>
              <a:t>A bridge between subaward and prime awards.  </a:t>
            </a:r>
          </a:p>
          <a:p>
            <a:pPr>
              <a:spcBef>
                <a:spcPts val="600"/>
              </a:spcBef>
              <a:spcAft>
                <a:spcPts val="600"/>
              </a:spcAft>
              <a:buClr>
                <a:schemeClr val="tx1"/>
              </a:buClr>
              <a:buSzPct val="100000"/>
              <a:buFont typeface="Wingdings" panose="05000000000000000000" pitchFamily="2" charset="2"/>
              <a:buChar char="§"/>
            </a:pPr>
            <a:r>
              <a:rPr lang="en-US" sz="1500" dirty="0">
                <a:solidFill>
                  <a:schemeClr val="tx1"/>
                </a:solidFill>
                <a:latin typeface="Source Sans Pro" panose="020B0503030403020204" pitchFamily="34" charset="0"/>
                <a:ea typeface="Source Sans Pro" panose="020B0503030403020204" pitchFamily="34" charset="0"/>
              </a:rPr>
              <a:t>An existing Prime partner will support a subaward and include capacity strengthening with a gradual transfer of resources and responsibilities.  </a:t>
            </a:r>
          </a:p>
        </p:txBody>
      </p:sp>
      <p:sp>
        <p:nvSpPr>
          <p:cNvPr id="6" name="Slide Number Placeholder 5">
            <a:extLst>
              <a:ext uri="{FF2B5EF4-FFF2-40B4-BE49-F238E27FC236}">
                <a16:creationId xmlns:a16="http://schemas.microsoft.com/office/drawing/2014/main" id="{3E2AC6CA-9182-6FDA-88E8-A55EC5EDBD28}"/>
              </a:ext>
            </a:extLst>
          </p:cNvPr>
          <p:cNvSpPr>
            <a:spLocks noGrp="1"/>
          </p:cNvSpPr>
          <p:nvPr>
            <p:ph type="sldNum" sz="quarter" idx="12"/>
          </p:nvPr>
        </p:nvSpPr>
        <p:spPr>
          <a:xfrm>
            <a:off x="6858000" y="4825484"/>
            <a:ext cx="2133600" cy="184800"/>
          </a:xfrm>
        </p:spPr>
        <p:txBody>
          <a:bodyPr wrap="square" anchor="ctr">
            <a:normAutofit fontScale="70000" lnSpcReduction="20000"/>
          </a:bodyPr>
          <a:lstStyle/>
          <a:p>
            <a:pPr marL="0" lvl="0" indent="0" rtl="0">
              <a:lnSpc>
                <a:spcPct val="90000"/>
              </a:lnSpc>
              <a:spcBef>
                <a:spcPts val="0"/>
              </a:spcBef>
              <a:spcAft>
                <a:spcPts val="600"/>
              </a:spcAft>
              <a:buNone/>
            </a:pPr>
            <a:fld id="{00000000-1234-1234-1234-123412341234}" type="slidenum">
              <a:rPr lang="en-US" sz="200"/>
              <a:pPr marL="0" lvl="0" indent="0" rtl="0">
                <a:lnSpc>
                  <a:spcPct val="90000"/>
                </a:lnSpc>
                <a:spcBef>
                  <a:spcPts val="0"/>
                </a:spcBef>
                <a:spcAft>
                  <a:spcPts val="600"/>
                </a:spcAft>
                <a:buNone/>
              </a:pPr>
              <a:t>15</a:t>
            </a:fld>
            <a:endParaRPr lang="en-US" sz="200" b="0" i="0" u="none" strike="noStrike" cap="none"/>
          </a:p>
        </p:txBody>
      </p:sp>
      <p:sp>
        <p:nvSpPr>
          <p:cNvPr id="2" name="Google Shape;385;p56">
            <a:extLst>
              <a:ext uri="{FF2B5EF4-FFF2-40B4-BE49-F238E27FC236}">
                <a16:creationId xmlns:a16="http://schemas.microsoft.com/office/drawing/2014/main" id="{75364A1B-D150-E0AD-419E-588ED89674F4}"/>
              </a:ext>
            </a:extLst>
          </p:cNvPr>
          <p:cNvSpPr/>
          <p:nvPr/>
        </p:nvSpPr>
        <p:spPr>
          <a:xfrm>
            <a:off x="0" y="0"/>
            <a:ext cx="9144000" cy="8432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2.2 OVERVIEW OF MECHANISMS AND PROCESS FOR ISSUING USG FUNDING</a:t>
            </a:r>
          </a:p>
        </p:txBody>
      </p:sp>
      <p:sp>
        <p:nvSpPr>
          <p:cNvPr id="4" name="Content Placeholder 3">
            <a:extLst>
              <a:ext uri="{FF2B5EF4-FFF2-40B4-BE49-F238E27FC236}">
                <a16:creationId xmlns:a16="http://schemas.microsoft.com/office/drawing/2014/main" id="{6A66337D-5785-0413-0E75-CFC41F85AFE7}"/>
              </a:ext>
            </a:extLst>
          </p:cNvPr>
          <p:cNvSpPr>
            <a:spLocks noGrp="1"/>
          </p:cNvSpPr>
          <p:nvPr>
            <p:ph sz="half" idx="2"/>
          </p:nvPr>
        </p:nvSpPr>
        <p:spPr>
          <a:xfrm>
            <a:off x="4834128" y="943303"/>
            <a:ext cx="4038600" cy="3394472"/>
          </a:xfrm>
        </p:spPr>
        <p:txBody>
          <a:bodyPr/>
          <a:lstStyle/>
          <a:p>
            <a:pPr marL="127000" indent="0" algn="ctr">
              <a:spcBef>
                <a:spcPts val="600"/>
              </a:spcBef>
              <a:spcAft>
                <a:spcPts val="600"/>
              </a:spcAft>
              <a:buNone/>
            </a:pPr>
            <a:r>
              <a:rPr lang="en-US" sz="1500" b="1" dirty="0">
                <a:solidFill>
                  <a:schemeClr val="tx1"/>
                </a:solidFill>
              </a:rPr>
              <a:t>Competitive </a:t>
            </a:r>
            <a:endParaRPr lang="en-US" sz="1500" u="sng" dirty="0">
              <a:solidFill>
                <a:schemeClr val="tx1"/>
              </a:solidFill>
            </a:endParaRPr>
          </a:p>
          <a:p>
            <a:pPr marL="127000" indent="0">
              <a:spcBef>
                <a:spcPts val="600"/>
              </a:spcBef>
              <a:spcAft>
                <a:spcPts val="600"/>
              </a:spcAft>
              <a:buNone/>
            </a:pPr>
            <a:r>
              <a:rPr lang="en-US" sz="1500" dirty="0">
                <a:solidFill>
                  <a:schemeClr val="tx1"/>
                </a:solidFill>
              </a:rPr>
              <a:t>There are various stages and types based on the selection of the award mechanism.  </a:t>
            </a:r>
          </a:p>
          <a:p>
            <a:pPr marL="127000" indent="0">
              <a:spcBef>
                <a:spcPts val="600"/>
              </a:spcBef>
              <a:spcAft>
                <a:spcPts val="600"/>
              </a:spcAft>
              <a:buNone/>
            </a:pPr>
            <a:r>
              <a:rPr lang="en-US" sz="1500" b="1" dirty="0">
                <a:solidFill>
                  <a:schemeClr val="tx1"/>
                </a:solidFill>
              </a:rPr>
              <a:t>Multi stages: </a:t>
            </a:r>
          </a:p>
          <a:p>
            <a:pPr marL="469900" indent="-342900">
              <a:spcBef>
                <a:spcPts val="600"/>
              </a:spcBef>
              <a:spcAft>
                <a:spcPts val="600"/>
              </a:spcAft>
              <a:buClr>
                <a:schemeClr val="tx1"/>
              </a:buClr>
              <a:buSzPct val="100000"/>
              <a:buFont typeface="+mj-lt"/>
              <a:buAutoNum type="arabicPeriod"/>
            </a:pPr>
            <a:r>
              <a:rPr lang="en-US" sz="1500" dirty="0">
                <a:solidFill>
                  <a:schemeClr val="tx1"/>
                </a:solidFill>
              </a:rPr>
              <a:t>Request for Information (RFI)</a:t>
            </a:r>
          </a:p>
          <a:p>
            <a:pPr marL="469900" indent="-342900">
              <a:spcBef>
                <a:spcPts val="600"/>
              </a:spcBef>
              <a:spcAft>
                <a:spcPts val="600"/>
              </a:spcAft>
              <a:buClr>
                <a:schemeClr val="tx1"/>
              </a:buClr>
              <a:buSzPct val="100000"/>
              <a:buFont typeface="+mj-lt"/>
              <a:buAutoNum type="arabicPeriod"/>
            </a:pPr>
            <a:r>
              <a:rPr lang="en-US" sz="1500" dirty="0">
                <a:solidFill>
                  <a:schemeClr val="tx1"/>
                </a:solidFill>
              </a:rPr>
              <a:t>Expression of Interest (EOI)</a:t>
            </a:r>
          </a:p>
          <a:p>
            <a:pPr marL="469900" indent="-342900">
              <a:spcBef>
                <a:spcPts val="600"/>
              </a:spcBef>
              <a:spcAft>
                <a:spcPts val="600"/>
              </a:spcAft>
              <a:buClr>
                <a:schemeClr val="tx1"/>
              </a:buClr>
              <a:buSzPct val="100000"/>
              <a:buFont typeface="+mj-lt"/>
              <a:buAutoNum type="arabicPeriod"/>
            </a:pPr>
            <a:r>
              <a:rPr lang="en-US" sz="1500" dirty="0">
                <a:solidFill>
                  <a:schemeClr val="tx1"/>
                </a:solidFill>
              </a:rPr>
              <a:t>Notice of Opportunity for Funding</a:t>
            </a:r>
          </a:p>
          <a:p>
            <a:pPr marL="630238" indent="-287338">
              <a:spcBef>
                <a:spcPts val="600"/>
              </a:spcBef>
              <a:spcAft>
                <a:spcPts val="600"/>
              </a:spcAft>
              <a:buClr>
                <a:schemeClr val="tx1"/>
              </a:buClr>
              <a:buSzPct val="100000"/>
              <a:buFont typeface="Wingdings" panose="05000000000000000000" pitchFamily="2" charset="2"/>
              <a:buChar char="§"/>
            </a:pPr>
            <a:r>
              <a:rPr lang="en-US" sz="1500" dirty="0">
                <a:solidFill>
                  <a:schemeClr val="tx1"/>
                </a:solidFill>
                <a:latin typeface="Source Sans Pro" panose="020B0503030403020204" pitchFamily="34" charset="0"/>
                <a:ea typeface="Source Sans Pro" panose="020B0503030403020204" pitchFamily="34" charset="0"/>
              </a:rPr>
              <a:t>Request for Proposal (RFP)</a:t>
            </a:r>
          </a:p>
          <a:p>
            <a:pPr marL="630238" indent="-287338">
              <a:spcBef>
                <a:spcPts val="600"/>
              </a:spcBef>
              <a:spcAft>
                <a:spcPts val="600"/>
              </a:spcAft>
              <a:buClr>
                <a:schemeClr val="tx1"/>
              </a:buClr>
              <a:buSzPct val="100000"/>
              <a:buFont typeface="Wingdings" panose="05000000000000000000" pitchFamily="2" charset="2"/>
              <a:buChar char="§"/>
            </a:pPr>
            <a:r>
              <a:rPr lang="en-US" sz="1500" dirty="0">
                <a:solidFill>
                  <a:schemeClr val="tx1"/>
                </a:solidFill>
                <a:latin typeface="Source Sans Pro" panose="020B0503030403020204" pitchFamily="34" charset="0"/>
                <a:ea typeface="Source Sans Pro" panose="020B0503030403020204" pitchFamily="34" charset="0"/>
              </a:rPr>
              <a:t>Request for Applications (RFA)</a:t>
            </a:r>
          </a:p>
        </p:txBody>
      </p:sp>
    </p:spTree>
    <p:extLst>
      <p:ext uri="{BB962C8B-B14F-4D97-AF65-F5344CB8AC3E}">
        <p14:creationId xmlns:p14="http://schemas.microsoft.com/office/powerpoint/2010/main" val="479785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59868E-92C2-2854-B96D-7D1E1365821F}"/>
              </a:ext>
            </a:extLst>
          </p:cNvPr>
          <p:cNvSpPr>
            <a:spLocks noGrp="1"/>
          </p:cNvSpPr>
          <p:nvPr>
            <p:ph type="body" sz="quarter" idx="1"/>
          </p:nvPr>
        </p:nvSpPr>
        <p:spPr>
          <a:xfrm>
            <a:off x="628708" y="826798"/>
            <a:ext cx="7772400" cy="3568418"/>
          </a:xfrm>
        </p:spPr>
        <p:txBody>
          <a:bodyPr/>
          <a:lstStyle/>
          <a:p>
            <a:pPr>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RFIs are typically used when  USAID  is in the early stages of planning procurement and wants to gather information to help define its requirements or understand what solutions are available.​ RFIs:</a:t>
            </a:r>
          </a:p>
          <a:p>
            <a:pPr lvl="1">
              <a:spcBef>
                <a:spcPts val="600"/>
              </a:spcBef>
              <a:spcAft>
                <a:spcPts val="600"/>
              </a:spcAft>
              <a:buClr>
                <a:schemeClr val="tx1"/>
              </a:buClr>
              <a:buSzPct val="100000"/>
            </a:pPr>
            <a:r>
              <a:rPr lang="en-US" sz="1500" dirty="0">
                <a:solidFill>
                  <a:schemeClr val="tx1"/>
                </a:solidFill>
              </a:rPr>
              <a:t>Enable the donor to gauge the pool of valid candidates;</a:t>
            </a:r>
          </a:p>
          <a:p>
            <a:pPr lvl="1">
              <a:spcBef>
                <a:spcPts val="600"/>
              </a:spcBef>
              <a:spcAft>
                <a:spcPts val="600"/>
              </a:spcAft>
              <a:buClr>
                <a:schemeClr val="tx1"/>
              </a:buClr>
              <a:buSzPct val="100000"/>
            </a:pPr>
            <a:r>
              <a:rPr lang="en-US" sz="1500" dirty="0">
                <a:solidFill>
                  <a:schemeClr val="tx1"/>
                </a:solidFill>
              </a:rPr>
              <a:t>Provide the donor with ideas and information that will inform the design of the final RFA/RFP; and</a:t>
            </a:r>
          </a:p>
          <a:p>
            <a:pPr lvl="1">
              <a:spcBef>
                <a:spcPts val="600"/>
              </a:spcBef>
              <a:spcAft>
                <a:spcPts val="600"/>
              </a:spcAft>
              <a:buClr>
                <a:schemeClr val="tx1"/>
              </a:buClr>
              <a:buSzPct val="100000"/>
            </a:pPr>
            <a:r>
              <a:rPr lang="en-US" sz="1500" dirty="0">
                <a:solidFill>
                  <a:schemeClr val="tx1"/>
                </a:solidFill>
              </a:rPr>
              <a:t>Result in an initial shortlisting of applicants that will be invited to respond to the final NOFO.</a:t>
            </a:r>
          </a:p>
          <a:p>
            <a:pPr marL="457200" lvl="1">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Responding to an RFI does not constitute a bid or proposal. Instead, it allows vendors to provide information about their offerings and capabilities, which may inform the agency's decision-making process.​</a:t>
            </a:r>
          </a:p>
          <a:p>
            <a:endParaRPr lang="en-US" dirty="0"/>
          </a:p>
        </p:txBody>
      </p:sp>
      <p:sp>
        <p:nvSpPr>
          <p:cNvPr id="4" name="Google Shape;385;p56">
            <a:extLst>
              <a:ext uri="{FF2B5EF4-FFF2-40B4-BE49-F238E27FC236}">
                <a16:creationId xmlns:a16="http://schemas.microsoft.com/office/drawing/2014/main" id="{DF86A01E-4BE2-4EE6-93E8-E0865B2A41CC}"/>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REQUEST FOR INFORMATION </a:t>
            </a:r>
          </a:p>
        </p:txBody>
      </p:sp>
    </p:spTree>
    <p:extLst>
      <p:ext uri="{BB962C8B-B14F-4D97-AF65-F5344CB8AC3E}">
        <p14:creationId xmlns:p14="http://schemas.microsoft.com/office/powerpoint/2010/main" val="36670776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EDD2015-602A-F045-EF9A-6AF2897DAC2F}"/>
              </a:ext>
            </a:extLst>
          </p:cNvPr>
          <p:cNvSpPr>
            <a:spLocks noGrp="1"/>
          </p:cNvSpPr>
          <p:nvPr>
            <p:ph type="pic" idx="21"/>
          </p:nvPr>
        </p:nvSpPr>
        <p:spPr>
          <a:xfrm>
            <a:off x="246828" y="767080"/>
            <a:ext cx="8839200" cy="3974084"/>
          </a:xfrm>
        </p:spPr>
        <p:txBody>
          <a:bodyPr/>
          <a:lstStyle/>
          <a:p>
            <a:pPr marL="127000" indent="0">
              <a:buNone/>
            </a:pPr>
            <a:r>
              <a:rPr lang="en-US" sz="1500" b="1" dirty="0">
                <a:solidFill>
                  <a:schemeClr val="tx1"/>
                </a:solidFill>
              </a:rPr>
              <a:t>An Expression of Interest (EOI)  is an opportunity to showcase your qualifications.  </a:t>
            </a:r>
          </a:p>
          <a:p>
            <a:pPr marL="127000" indent="0">
              <a:buNone/>
            </a:pPr>
            <a:r>
              <a:rPr lang="en-US" sz="1500" dirty="0">
                <a:solidFill>
                  <a:schemeClr val="tx1"/>
                </a:solidFill>
              </a:rPr>
              <a:t>It contains:</a:t>
            </a:r>
          </a:p>
          <a:p>
            <a:pPr marL="457200" lvl="1">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General Information and Contact Person</a:t>
            </a:r>
          </a:p>
          <a:p>
            <a:pPr marL="457200" lvl="1">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Type of organization</a:t>
            </a:r>
          </a:p>
          <a:p>
            <a:pPr marL="457200" lvl="1">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Brief information that describes your organization's capability and interest in implementing the USAID activity to achieve the objectives</a:t>
            </a:r>
          </a:p>
          <a:p>
            <a:pPr marL="457200" lvl="1">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Past Performance: </a:t>
            </a:r>
          </a:p>
          <a:p>
            <a:pPr lvl="1">
              <a:buFont typeface="Courier New"/>
              <a:buChar char="o"/>
            </a:pPr>
            <a:r>
              <a:rPr lang="en-US" sz="1500" dirty="0">
                <a:solidFill>
                  <a:schemeClr val="tx1"/>
                </a:solidFill>
              </a:rPr>
              <a:t>Describe your experience working in this subject area and working with relevant stakeholders.  </a:t>
            </a:r>
          </a:p>
          <a:p>
            <a:pPr lvl="1">
              <a:buFont typeface="Courier New"/>
              <a:buChar char="o"/>
            </a:pPr>
            <a:r>
              <a:rPr lang="en-US" sz="1500" dirty="0">
                <a:solidFill>
                  <a:schemeClr val="tx1"/>
                </a:solidFill>
              </a:rPr>
              <a:t>Duration of past activities and scale of projects/budget </a:t>
            </a:r>
          </a:p>
          <a:p>
            <a:pPr lvl="1">
              <a:buFont typeface="Courier New"/>
              <a:buChar char="o"/>
            </a:pPr>
            <a:r>
              <a:rPr lang="en-US" sz="1500" dirty="0">
                <a:solidFill>
                  <a:schemeClr val="tx1"/>
                </a:solidFill>
              </a:rPr>
              <a:t>Information on the populations reached in activities.</a:t>
            </a:r>
          </a:p>
        </p:txBody>
      </p:sp>
      <p:sp>
        <p:nvSpPr>
          <p:cNvPr id="7" name="Google Shape;385;p56">
            <a:extLst>
              <a:ext uri="{FF2B5EF4-FFF2-40B4-BE49-F238E27FC236}">
                <a16:creationId xmlns:a16="http://schemas.microsoft.com/office/drawing/2014/main" id="{3FCC8D23-BEC6-BFE9-3364-299B0C726D7A}"/>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EXPRESSION OF INTEREST  </a:t>
            </a:r>
          </a:p>
        </p:txBody>
      </p:sp>
    </p:spTree>
    <p:extLst>
      <p:ext uri="{BB962C8B-B14F-4D97-AF65-F5344CB8AC3E}">
        <p14:creationId xmlns:p14="http://schemas.microsoft.com/office/powerpoint/2010/main" val="320092910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81551190-8430-1372-6AFC-095366310A05}"/>
              </a:ext>
            </a:extLst>
          </p:cNvPr>
          <p:cNvSpPr>
            <a:spLocks noGrp="1"/>
          </p:cNvSpPr>
          <p:nvPr>
            <p:ph sz="half" idx="1"/>
          </p:nvPr>
        </p:nvSpPr>
        <p:spPr>
          <a:xfrm>
            <a:off x="324530" y="1016455"/>
            <a:ext cx="4875439" cy="3996586"/>
          </a:xfrm>
        </p:spPr>
        <p:txBody>
          <a:bodyPr/>
          <a:lstStyle/>
          <a:p>
            <a:pPr marL="127000" indent="0">
              <a:spcBef>
                <a:spcPts val="600"/>
              </a:spcBef>
              <a:spcAft>
                <a:spcPts val="600"/>
              </a:spcAft>
              <a:buNone/>
            </a:pPr>
            <a:r>
              <a:rPr lang="en-US" sz="1500" b="1" dirty="0">
                <a:solidFill>
                  <a:schemeClr val="dk1"/>
                </a:solidFill>
                <a:latin typeface="Source Sans Pro" panose="020B0503030403020204" pitchFamily="34" charset="0"/>
                <a:ea typeface="Source Sans Pro" panose="020B0503030403020204" pitchFamily="34" charset="0"/>
                <a:cs typeface="Arial"/>
              </a:rPr>
              <a:t>Notices of Funding Opportunities (NOFOs)</a:t>
            </a:r>
            <a:r>
              <a:rPr lang="en-US" sz="1500" dirty="0">
                <a:solidFill>
                  <a:schemeClr val="dk1"/>
                </a:solidFill>
                <a:latin typeface="Source Sans Pro" panose="020B0503030403020204" pitchFamily="34" charset="0"/>
                <a:ea typeface="Source Sans Pro" panose="020B0503030403020204" pitchFamily="34" charset="0"/>
                <a:cs typeface="Arial"/>
              </a:rPr>
              <a:t> are formal requests for proposals from donors based on the type of award to be issued. </a:t>
            </a:r>
          </a:p>
          <a:p>
            <a:pPr marL="127000" indent="0">
              <a:spcBef>
                <a:spcPts val="600"/>
              </a:spcBef>
              <a:spcAft>
                <a:spcPts val="600"/>
              </a:spcAft>
              <a:buNone/>
            </a:pPr>
            <a:r>
              <a:rPr lang="en-US" sz="1500" b="1" dirty="0">
                <a:solidFill>
                  <a:schemeClr val="dk1"/>
                </a:solidFill>
                <a:latin typeface="Source Sans Pro" panose="020B0503030403020204" pitchFamily="34" charset="0"/>
                <a:ea typeface="Source Sans Pro" panose="020B0503030403020204" pitchFamily="34" charset="0"/>
                <a:cs typeface="Arial"/>
              </a:rPr>
              <a:t>Request for Applications (RFA)     </a:t>
            </a:r>
            <a:endParaRPr lang="en-US" sz="1500" dirty="0">
              <a:solidFill>
                <a:schemeClr val="dk1"/>
              </a:solidFill>
              <a:latin typeface="Source Sans Pro" panose="020B0503030403020204" pitchFamily="34" charset="0"/>
              <a:ea typeface="Source Sans Pro" panose="020B0503030403020204" pitchFamily="34" charset="0"/>
              <a:cs typeface="Arial"/>
            </a:endParaRPr>
          </a:p>
          <a:p>
            <a:pPr marL="127000" indent="0">
              <a:spcBef>
                <a:spcPts val="600"/>
              </a:spcBef>
              <a:spcAft>
                <a:spcPts val="600"/>
              </a:spcAft>
              <a:buNone/>
            </a:pPr>
            <a:r>
              <a:rPr lang="en-US" sz="1500" dirty="0">
                <a:solidFill>
                  <a:schemeClr val="dk1"/>
                </a:solidFill>
                <a:latin typeface="Source Sans Pro" panose="020B0503030403020204" pitchFamily="34" charset="0"/>
                <a:ea typeface="Source Sans Pro" panose="020B0503030403020204" pitchFamily="34" charset="0"/>
                <a:cs typeface="Arial"/>
              </a:rPr>
              <a:t>A call for proposals that will result in a grant or cooperative agreement, an </a:t>
            </a:r>
            <a:r>
              <a:rPr lang="en-US" sz="1500" b="1" dirty="0">
                <a:solidFill>
                  <a:schemeClr val="dk1"/>
                </a:solidFill>
                <a:latin typeface="Source Sans Pro" panose="020B0503030403020204" pitchFamily="34" charset="0"/>
                <a:ea typeface="Source Sans Pro" panose="020B0503030403020204" pitchFamily="34" charset="0"/>
                <a:cs typeface="Arial"/>
              </a:rPr>
              <a:t>assistance award.</a:t>
            </a:r>
            <a:endParaRPr lang="en-US" sz="1500" dirty="0">
              <a:solidFill>
                <a:schemeClr val="dk1"/>
              </a:solidFill>
              <a:latin typeface="Source Sans Pro" panose="020B0503030403020204" pitchFamily="34" charset="0"/>
              <a:ea typeface="Source Sans Pro" panose="020B0503030403020204" pitchFamily="34" charset="0"/>
              <a:cs typeface="Arial"/>
            </a:endParaRPr>
          </a:p>
          <a:p>
            <a:pPr marL="127000" indent="0">
              <a:spcBef>
                <a:spcPts val="600"/>
              </a:spcBef>
              <a:spcAft>
                <a:spcPts val="600"/>
              </a:spcAft>
              <a:buNone/>
            </a:pPr>
            <a:r>
              <a:rPr lang="en-US" sz="1500" b="1" dirty="0">
                <a:solidFill>
                  <a:schemeClr val="dk1"/>
                </a:solidFill>
                <a:latin typeface="Source Sans Pro" panose="020B0503030403020204" pitchFamily="34" charset="0"/>
                <a:ea typeface="Source Sans Pro" panose="020B0503030403020204" pitchFamily="34" charset="0"/>
                <a:cs typeface="Arial"/>
              </a:rPr>
              <a:t>Request for Proposals (RFP)</a:t>
            </a:r>
            <a:endParaRPr lang="en-US" sz="1500" dirty="0">
              <a:solidFill>
                <a:schemeClr val="dk1"/>
              </a:solidFill>
              <a:latin typeface="Source Sans Pro" panose="020B0503030403020204" pitchFamily="34" charset="0"/>
              <a:ea typeface="Source Sans Pro" panose="020B0503030403020204" pitchFamily="34" charset="0"/>
              <a:cs typeface="Arial"/>
            </a:endParaRPr>
          </a:p>
          <a:p>
            <a:pPr marL="127000" indent="0">
              <a:spcBef>
                <a:spcPts val="600"/>
              </a:spcBef>
              <a:spcAft>
                <a:spcPts val="600"/>
              </a:spcAft>
              <a:buNone/>
            </a:pPr>
            <a:r>
              <a:rPr lang="en-US" sz="1500" dirty="0">
                <a:solidFill>
                  <a:schemeClr val="dk1"/>
                </a:solidFill>
                <a:latin typeface="Source Sans Pro" panose="020B0503030403020204" pitchFamily="34" charset="0"/>
                <a:ea typeface="Source Sans Pro" panose="020B0503030403020204" pitchFamily="34" charset="0"/>
                <a:cs typeface="Arial"/>
              </a:rPr>
              <a:t>A call for proposals that will result in a contract; in other words, a bid for an </a:t>
            </a:r>
            <a:r>
              <a:rPr lang="en-US" sz="1500" b="1" dirty="0">
                <a:solidFill>
                  <a:schemeClr val="dk1"/>
                </a:solidFill>
                <a:latin typeface="Source Sans Pro" panose="020B0503030403020204" pitchFamily="34" charset="0"/>
                <a:ea typeface="Source Sans Pro" panose="020B0503030403020204" pitchFamily="34" charset="0"/>
                <a:cs typeface="Arial"/>
              </a:rPr>
              <a:t>acquisition award.</a:t>
            </a:r>
          </a:p>
          <a:p>
            <a:pPr marL="127000" indent="0">
              <a:spcBef>
                <a:spcPts val="600"/>
              </a:spcBef>
              <a:spcAft>
                <a:spcPts val="600"/>
              </a:spcAft>
              <a:buNone/>
            </a:pPr>
            <a:endParaRPr lang="en-US" sz="1500" b="1" dirty="0">
              <a:solidFill>
                <a:schemeClr val="dk1"/>
              </a:solidFill>
              <a:latin typeface="Source Sans Pro" panose="020B0503030403020204" pitchFamily="34" charset="0"/>
              <a:ea typeface="Source Sans Pro" panose="020B0503030403020204" pitchFamily="34" charset="0"/>
              <a:cs typeface="Arial"/>
            </a:endParaRPr>
          </a:p>
        </p:txBody>
      </p:sp>
      <p:pic>
        <p:nvPicPr>
          <p:cNvPr id="7" name="Picture Placeholder 6" descr="A diagram of a company&amp;#39;s strategy&#10;&#10;Description automatically generated">
            <a:extLst>
              <a:ext uri="{FF2B5EF4-FFF2-40B4-BE49-F238E27FC236}">
                <a16:creationId xmlns:a16="http://schemas.microsoft.com/office/drawing/2014/main" id="{D3AFD029-4519-A093-4524-9E794E712855}"/>
              </a:ext>
            </a:extLst>
          </p:cNvPr>
          <p:cNvPicPr>
            <a:picLocks noGrp="1" noChangeAspect="1"/>
          </p:cNvPicPr>
          <p:nvPr>
            <p:ph sz="half" idx="2"/>
          </p:nvPr>
        </p:nvPicPr>
        <p:blipFill rotWithShape="1">
          <a:blip r:embed="rId3"/>
          <a:srcRect r="3030" b="-5"/>
          <a:stretch/>
        </p:blipFill>
        <p:spPr>
          <a:xfrm>
            <a:off x="5470117" y="1238432"/>
            <a:ext cx="3334431" cy="2904615"/>
          </a:xfrm>
          <a:noFill/>
        </p:spPr>
      </p:pic>
      <p:sp>
        <p:nvSpPr>
          <p:cNvPr id="6" name="Slide Number Placeholder 5">
            <a:extLst>
              <a:ext uri="{FF2B5EF4-FFF2-40B4-BE49-F238E27FC236}">
                <a16:creationId xmlns:a16="http://schemas.microsoft.com/office/drawing/2014/main" id="{3E2AC6CA-9182-6FDA-88E8-A55EC5EDBD28}"/>
              </a:ext>
            </a:extLst>
          </p:cNvPr>
          <p:cNvSpPr>
            <a:spLocks noGrp="1"/>
          </p:cNvSpPr>
          <p:nvPr>
            <p:ph type="sldNum" sz="quarter" idx="12"/>
          </p:nvPr>
        </p:nvSpPr>
        <p:spPr>
          <a:xfrm>
            <a:off x="6858000" y="4825484"/>
            <a:ext cx="2133600" cy="184800"/>
          </a:xfrm>
        </p:spPr>
        <p:txBody>
          <a:bodyPr wrap="square" anchor="ctr">
            <a:normAutofit fontScale="70000" lnSpcReduction="20000"/>
          </a:bodyPr>
          <a:lstStyle/>
          <a:p>
            <a:pPr marL="0" lvl="0" indent="0" rtl="0">
              <a:lnSpc>
                <a:spcPct val="90000"/>
              </a:lnSpc>
              <a:spcBef>
                <a:spcPts val="0"/>
              </a:spcBef>
              <a:spcAft>
                <a:spcPts val="600"/>
              </a:spcAft>
              <a:buNone/>
            </a:pPr>
            <a:fld id="{00000000-1234-1234-1234-123412341234}" type="slidenum">
              <a:rPr lang="en-US" sz="200"/>
              <a:pPr marL="0" lvl="0" indent="0" rtl="0">
                <a:lnSpc>
                  <a:spcPct val="90000"/>
                </a:lnSpc>
                <a:spcBef>
                  <a:spcPts val="0"/>
                </a:spcBef>
                <a:spcAft>
                  <a:spcPts val="600"/>
                </a:spcAft>
                <a:buNone/>
              </a:pPr>
              <a:t>18</a:t>
            </a:fld>
            <a:endParaRPr lang="en-US" sz="200" b="0" i="0" u="none" strike="noStrike" cap="none"/>
          </a:p>
        </p:txBody>
      </p:sp>
      <p:sp>
        <p:nvSpPr>
          <p:cNvPr id="13" name="TextBox 12">
            <a:extLst>
              <a:ext uri="{FF2B5EF4-FFF2-40B4-BE49-F238E27FC236}">
                <a16:creationId xmlns:a16="http://schemas.microsoft.com/office/drawing/2014/main" id="{9FEADE34-C2F2-9661-F374-F32B60BF2930}"/>
              </a:ext>
            </a:extLst>
          </p:cNvPr>
          <p:cNvSpPr txBox="1"/>
          <p:nvPr/>
        </p:nvSpPr>
        <p:spPr>
          <a:xfrm>
            <a:off x="6368789" y="4220766"/>
            <a:ext cx="228753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Source Sans Pro" panose="020B0503030403020204" pitchFamily="34" charset="0"/>
                <a:ea typeface="Source Sans Pro" panose="020B0503030403020204" pitchFamily="34" charset="0"/>
              </a:rPr>
              <a:t>Source: </a:t>
            </a:r>
            <a:r>
              <a:rPr lang="en-US" sz="1500" err="1">
                <a:latin typeface="Source Sans Pro" panose="020B0503030403020204" pitchFamily="34" charset="0"/>
                <a:ea typeface="Source Sans Pro" panose="020B0503030403020204" pitchFamily="34" charset="0"/>
              </a:rPr>
              <a:t>WorkwithUSAID</a:t>
            </a:r>
            <a:endParaRPr lang="en-US" sz="1500">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75364A1B-D150-E0AD-419E-588ED89674F4}"/>
              </a:ext>
            </a:extLst>
          </p:cNvPr>
          <p:cNvSpPr/>
          <p:nvPr/>
        </p:nvSpPr>
        <p:spPr>
          <a:xfrm>
            <a:off x="0" y="0"/>
            <a:ext cx="9144000" cy="8432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COMPETITIVE PROCESS FOR ISSUING USG FUNDING</a:t>
            </a:r>
          </a:p>
        </p:txBody>
      </p:sp>
    </p:spTree>
    <p:extLst>
      <p:ext uri="{BB962C8B-B14F-4D97-AF65-F5344CB8AC3E}">
        <p14:creationId xmlns:p14="http://schemas.microsoft.com/office/powerpoint/2010/main" val="426097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EDD2015-602A-F045-EF9A-6AF2897DAC2F}"/>
              </a:ext>
            </a:extLst>
          </p:cNvPr>
          <p:cNvSpPr>
            <a:spLocks noGrp="1"/>
          </p:cNvSpPr>
          <p:nvPr>
            <p:ph type="pic" idx="21"/>
          </p:nvPr>
        </p:nvSpPr>
        <p:spPr>
          <a:xfrm>
            <a:off x="246828" y="767080"/>
            <a:ext cx="8839200" cy="2457450"/>
          </a:xfrm>
        </p:spPr>
        <p:txBody>
          <a:bodyPr/>
          <a:lstStyle/>
          <a:p>
            <a:pPr>
              <a:spcBef>
                <a:spcPts val="600"/>
              </a:spcBef>
              <a:spcAft>
                <a:spcPts val="600"/>
              </a:spcAft>
              <a:buClr>
                <a:schemeClr val="tx1"/>
              </a:buClr>
              <a:buSzPct val="100000"/>
              <a:buFont typeface="Wingdings" panose="05000000000000000000" pitchFamily="2" charset="2"/>
              <a:buChar char="§"/>
            </a:pPr>
            <a:r>
              <a:rPr lang="en-US" sz="1500">
                <a:solidFill>
                  <a:schemeClr val="tx1"/>
                </a:solidFill>
              </a:rPr>
              <a:t>An RFP is a formal solicitation document used by a government agency to solicit proposals from potential vendors or contractors for a specific project or requirement.​</a:t>
            </a:r>
          </a:p>
          <a:p>
            <a:pPr>
              <a:spcBef>
                <a:spcPts val="600"/>
              </a:spcBef>
              <a:spcAft>
                <a:spcPts val="600"/>
              </a:spcAft>
              <a:buClr>
                <a:schemeClr val="tx1"/>
              </a:buClr>
              <a:buSzPct val="100000"/>
              <a:buFont typeface="Wingdings" panose="05000000000000000000" pitchFamily="2" charset="2"/>
              <a:buChar char="§"/>
            </a:pPr>
            <a:r>
              <a:rPr lang="en-US" sz="1500">
                <a:solidFill>
                  <a:schemeClr val="tx1"/>
                </a:solidFill>
              </a:rPr>
              <a:t>RFPs typically include detailed specifications, requirements, evaluation criteria, and instructions for submitting proposals.​</a:t>
            </a:r>
          </a:p>
          <a:p>
            <a:pPr>
              <a:spcBef>
                <a:spcPts val="600"/>
              </a:spcBef>
              <a:spcAft>
                <a:spcPts val="600"/>
              </a:spcAft>
              <a:buClr>
                <a:schemeClr val="tx1"/>
              </a:buClr>
              <a:buSzPct val="100000"/>
              <a:buFont typeface="Wingdings" panose="05000000000000000000" pitchFamily="2" charset="2"/>
              <a:buChar char="§"/>
            </a:pPr>
            <a:r>
              <a:rPr lang="en-US" sz="1500">
                <a:solidFill>
                  <a:schemeClr val="tx1"/>
                </a:solidFill>
              </a:rPr>
              <a:t>Vendors or contractors respond to an RFP by submitting a formal proposal that outlines how they would meet the agency's requirements, including technical approaches, pricing, schedules, and other relevant information.​</a:t>
            </a:r>
          </a:p>
          <a:p>
            <a:pPr>
              <a:spcBef>
                <a:spcPts val="600"/>
              </a:spcBef>
              <a:spcAft>
                <a:spcPts val="600"/>
              </a:spcAft>
              <a:buClr>
                <a:schemeClr val="tx1"/>
              </a:buClr>
              <a:buSzPct val="100000"/>
              <a:buFont typeface="Wingdings" panose="05000000000000000000" pitchFamily="2" charset="2"/>
              <a:buChar char="§"/>
            </a:pPr>
            <a:r>
              <a:rPr lang="en-US" sz="1500">
                <a:solidFill>
                  <a:schemeClr val="tx1"/>
                </a:solidFill>
              </a:rPr>
              <a:t>The agency evaluates the proposals based on the criteria specified in the RFP and selects the proposal that offers the best value or meets its needs.​</a:t>
            </a:r>
          </a:p>
          <a:p>
            <a:endParaRPr lang="en-US"/>
          </a:p>
        </p:txBody>
      </p:sp>
      <p:sp>
        <p:nvSpPr>
          <p:cNvPr id="7" name="Google Shape;385;p56">
            <a:extLst>
              <a:ext uri="{FF2B5EF4-FFF2-40B4-BE49-F238E27FC236}">
                <a16:creationId xmlns:a16="http://schemas.microsoft.com/office/drawing/2014/main" id="{3FCC8D23-BEC6-BFE9-3364-299B0C726D7A}"/>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REQUEST FOR PROPOSAL </a:t>
            </a:r>
          </a:p>
        </p:txBody>
      </p:sp>
    </p:spTree>
    <p:extLst>
      <p:ext uri="{BB962C8B-B14F-4D97-AF65-F5344CB8AC3E}">
        <p14:creationId xmlns:p14="http://schemas.microsoft.com/office/powerpoint/2010/main" val="202963996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p:cNvGraphicFramePr>
            <a:graphicFrameLocks noGrp="1"/>
          </p:cNvGraphicFramePr>
          <p:nvPr>
            <p:extLst>
              <p:ext uri="{D42A27DB-BD31-4B8C-83A1-F6EECF244321}">
                <p14:modId xmlns:p14="http://schemas.microsoft.com/office/powerpoint/2010/main" val="3024156803"/>
              </p:ext>
            </p:extLst>
          </p:nvPr>
        </p:nvGraphicFramePr>
        <p:xfrm>
          <a:off x="0" y="670558"/>
          <a:ext cx="9144000" cy="4119881"/>
        </p:xfrm>
        <a:graphic>
          <a:graphicData uri="http://schemas.openxmlformats.org/drawingml/2006/table">
            <a:tbl>
              <a:tblPr firstRow="1" bandRow="1">
                <a:tableStyleId>{2D5ABB26-0587-4C30-8999-92F81FD0307C}</a:tableStyleId>
              </a:tblPr>
              <a:tblGrid>
                <a:gridCol w="1749610">
                  <a:extLst>
                    <a:ext uri="{9D8B030D-6E8A-4147-A177-3AD203B41FA5}">
                      <a16:colId xmlns:a16="http://schemas.microsoft.com/office/drawing/2014/main" val="20000"/>
                    </a:ext>
                  </a:extLst>
                </a:gridCol>
                <a:gridCol w="7394390">
                  <a:extLst>
                    <a:ext uri="{9D8B030D-6E8A-4147-A177-3AD203B41FA5}">
                      <a16:colId xmlns:a16="http://schemas.microsoft.com/office/drawing/2014/main" val="20002"/>
                    </a:ext>
                  </a:extLst>
                </a:gridCol>
              </a:tblGrid>
              <a:tr h="664080">
                <a:tc>
                  <a:txBody>
                    <a:bodyPr/>
                    <a:lstStyle/>
                    <a:p>
                      <a:pPr algn="ctr">
                        <a:lnSpc>
                          <a:spcPct val="100000"/>
                        </a:lnSpc>
                      </a:pPr>
                      <a:endParaRPr lang="en-US" sz="1200" b="1" spc="5">
                        <a:solidFill>
                          <a:srgbClr val="FFFFFF"/>
                        </a:solidFill>
                        <a:latin typeface="Source Sans Pro" panose="020B0503030403020204" pitchFamily="34" charset="0"/>
                        <a:ea typeface="Source Sans Pro" panose="020B0503030403020204" pitchFamily="34" charset="0"/>
                        <a:cs typeface="Arial"/>
                      </a:endParaRPr>
                    </a:p>
                    <a:p>
                      <a:pPr algn="ctr">
                        <a:lnSpc>
                          <a:spcPct val="100000"/>
                        </a:lnSpc>
                      </a:pPr>
                      <a:r>
                        <a:rPr lang="en-US" sz="1200" b="1" spc="5">
                          <a:solidFill>
                            <a:srgbClr val="FFFFFF"/>
                          </a:solidFill>
                          <a:latin typeface="Source Sans Pro" panose="020B0503030403020204" pitchFamily="34" charset="0"/>
                          <a:ea typeface="Source Sans Pro" panose="020B0503030403020204" pitchFamily="34" charset="0"/>
                          <a:cs typeface="Arial"/>
                        </a:rPr>
                        <a:t>ADD LOCAL TIME </a:t>
                      </a:r>
                    </a:p>
                  </a:txBody>
                  <a:tcPr marL="0" marR="0" marT="0" marB="0">
                    <a:lnL w="12700">
                      <a:solidFill>
                        <a:srgbClr val="4471C4"/>
                      </a:solidFill>
                      <a:prstDash val="solid"/>
                    </a:lnL>
                    <a:lnT w="12700">
                      <a:solidFill>
                        <a:srgbClr val="4471C4"/>
                      </a:solidFill>
                      <a:prstDash val="solid"/>
                    </a:lnT>
                    <a:lnB w="12700">
                      <a:solidFill>
                        <a:srgbClr val="4471C4"/>
                      </a:solidFill>
                      <a:prstDash val="solid"/>
                    </a:lnB>
                    <a:solidFill>
                      <a:srgbClr val="002F6C"/>
                    </a:solidFill>
                  </a:tcPr>
                </a:tc>
                <a:tc>
                  <a:txBody>
                    <a:bodyPr/>
                    <a:lstStyle/>
                    <a:p>
                      <a:pPr algn="l">
                        <a:lnSpc>
                          <a:spcPct val="100000"/>
                        </a:lnSpc>
                      </a:pPr>
                      <a:endParaRPr lang="en-US" sz="1200" b="1" spc="5">
                        <a:solidFill>
                          <a:srgbClr val="FFFFFF"/>
                        </a:solidFill>
                        <a:latin typeface="Source Sans Pro" panose="020B0503030403020204" pitchFamily="34" charset="0"/>
                        <a:ea typeface="Source Sans Pro" panose="020B0503030403020204" pitchFamily="34" charset="0"/>
                        <a:cs typeface="Arial"/>
                      </a:endParaRPr>
                    </a:p>
                    <a:p>
                      <a:pPr marL="346075" indent="0" algn="l">
                        <a:lnSpc>
                          <a:spcPct val="100000"/>
                        </a:lnSpc>
                      </a:pPr>
                      <a:r>
                        <a:rPr lang="en-US" sz="1200" b="1" spc="5">
                          <a:solidFill>
                            <a:srgbClr val="FFFFFF"/>
                          </a:solidFill>
                          <a:latin typeface="Source Sans Pro" panose="020B0503030403020204" pitchFamily="34" charset="0"/>
                          <a:ea typeface="Source Sans Pro" panose="020B0503030403020204" pitchFamily="34" charset="0"/>
                          <a:cs typeface="Arial"/>
                        </a:rPr>
                        <a:t>MODULES/TOPICS</a:t>
                      </a:r>
                      <a:endParaRPr lang="en-US" sz="1200" b="1">
                        <a:latin typeface="Source Sans Pro" panose="020B0503030403020204" pitchFamily="34" charset="0"/>
                        <a:ea typeface="Source Sans Pro" panose="020B0503030403020204" pitchFamily="34" charset="0"/>
                        <a:cs typeface="Arial"/>
                      </a:endParaRPr>
                    </a:p>
                  </a:txBody>
                  <a:tcPr marL="0" marR="0" marT="0" marB="0">
                    <a:lnT w="12700">
                      <a:solidFill>
                        <a:srgbClr val="4471C4"/>
                      </a:solidFill>
                      <a:prstDash val="solid"/>
                    </a:lnT>
                    <a:lnB w="12700" cap="flat" cmpd="sng" algn="ctr">
                      <a:solidFill>
                        <a:srgbClr val="4471C4"/>
                      </a:solidFill>
                      <a:prstDash val="solid"/>
                      <a:round/>
                      <a:headEnd type="none" w="med" len="med"/>
                      <a:tailEnd type="none" w="med" len="med"/>
                    </a:lnB>
                    <a:solidFill>
                      <a:srgbClr val="002F6C"/>
                    </a:solidFill>
                  </a:tcPr>
                </a:tc>
                <a:extLst>
                  <a:ext uri="{0D108BD9-81ED-4DB2-BD59-A6C34878D82A}">
                    <a16:rowId xmlns:a16="http://schemas.microsoft.com/office/drawing/2014/main" val="10000"/>
                  </a:ext>
                </a:extLst>
              </a:tr>
              <a:tr h="454428">
                <a:tc>
                  <a:txBody>
                    <a:bodyPr/>
                    <a:lstStyle/>
                    <a:p>
                      <a:pPr marL="17780">
                        <a:lnSpc>
                          <a:spcPct val="100000"/>
                        </a:lnSpc>
                        <a:spcBef>
                          <a:spcPts val="1200"/>
                        </a:spcBef>
                        <a:spcAft>
                          <a:spcPts val="1200"/>
                        </a:spcAft>
                      </a:pPr>
                      <a:r>
                        <a:rPr lang="en-US" sz="1200" b="1">
                          <a:latin typeface="Source Sans Pro" panose="020B0503030403020204" pitchFamily="34" charset="0"/>
                          <a:ea typeface="Source Sans Pro" panose="020B0503030403020204" pitchFamily="34" charset="0"/>
                          <a:cs typeface="Arial"/>
                        </a:rPr>
                        <a:t>DAY 1:</a:t>
                      </a:r>
                    </a:p>
                  </a:txBody>
                  <a:tcPr marL="0" marR="0" marT="0" marB="0">
                    <a:lnL w="12700">
                      <a:solidFill>
                        <a:srgbClr val="7E7E7E"/>
                      </a:solidFill>
                      <a:prstDash val="solid"/>
                    </a:lnL>
                    <a:lnR w="12700">
                      <a:solidFill>
                        <a:srgbClr val="7E7E7E"/>
                      </a:solidFill>
                      <a:prstDash val="solid"/>
                    </a:lnR>
                    <a:lnT w="12700">
                      <a:solidFill>
                        <a:srgbClr val="4471C4"/>
                      </a:solidFill>
                      <a:prstDash val="solid"/>
                    </a:lnT>
                    <a:lnB w="12700">
                      <a:solidFill>
                        <a:srgbClr val="7E7E7E"/>
                      </a:solidFill>
                      <a:prstDash val="solid"/>
                    </a:lnB>
                    <a:solidFill>
                      <a:schemeClr val="bg1">
                        <a:lumMod val="85000"/>
                      </a:schemeClr>
                    </a:solidFill>
                  </a:tcPr>
                </a:tc>
                <a:tc>
                  <a:txBody>
                    <a:bodyPr/>
                    <a:lstStyle/>
                    <a:p>
                      <a:pPr marL="360680" indent="-342900" algn="l">
                        <a:lnSpc>
                          <a:spcPct val="100000"/>
                        </a:lnSpc>
                        <a:spcBef>
                          <a:spcPts val="1200"/>
                        </a:spcBef>
                        <a:spcAft>
                          <a:spcPts val="1200"/>
                        </a:spcAft>
                        <a:buFont typeface="Symbol"/>
                        <a:buChar char=""/>
                        <a:tabLst>
                          <a:tab pos="360680" algn="l"/>
                          <a:tab pos="361315" algn="l"/>
                        </a:tabLst>
                      </a:pPr>
                      <a:r>
                        <a:rPr lang="en-US" sz="1200" b="1" i="0" u="none" strike="noStrike" cap="none">
                          <a:solidFill>
                            <a:schemeClr val="tx1"/>
                          </a:solidFill>
                          <a:latin typeface="Source Sans Pro" panose="020B0503030403020204" pitchFamily="34" charset="0"/>
                          <a:ea typeface="Source Sans Pro" panose="020B0503030403020204" pitchFamily="34" charset="0"/>
                          <a:cs typeface="Arial"/>
                          <a:sym typeface="Arial"/>
                        </a:rPr>
                        <a:t>WELCOME AND AGENDA ITEMS </a:t>
                      </a:r>
                    </a:p>
                  </a:txBody>
                  <a:tcPr marL="0" marR="0" marT="0" marB="0">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4471C4"/>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395698">
                <a:tc>
                  <a:txBody>
                    <a:bodyPr/>
                    <a:lstStyle/>
                    <a:p>
                      <a:pPr marL="17780">
                        <a:lnSpc>
                          <a:spcPct val="100000"/>
                        </a:lnSpc>
                        <a:spcBef>
                          <a:spcPts val="1200"/>
                        </a:spcBef>
                        <a:spcAft>
                          <a:spcPts val="1200"/>
                        </a:spcAft>
                      </a:pPr>
                      <a:endParaRPr lang="en-US" sz="1200">
                        <a:latin typeface="Source Sans Pro" panose="020B0503030403020204" pitchFamily="34" charset="0"/>
                        <a:ea typeface="Source Sans Pro" panose="020B0503030403020204" pitchFamily="34" charset="0"/>
                        <a:cs typeface="Arial"/>
                      </a:endParaRPr>
                    </a:p>
                  </a:txBody>
                  <a:tcPr marL="0" marR="0" marT="0" marB="0">
                    <a:lnL w="12700">
                      <a:solidFill>
                        <a:srgbClr val="7E7E7E"/>
                      </a:solidFill>
                      <a:prstDash val="solid"/>
                    </a:lnL>
                    <a:lnR w="12700">
                      <a:solidFill>
                        <a:srgbClr val="7E7E7E"/>
                      </a:solidFill>
                      <a:prstDash val="solid"/>
                    </a:lnR>
                    <a:lnT w="12700">
                      <a:solidFill>
                        <a:srgbClr val="7E7E7E"/>
                      </a:solidFill>
                      <a:prstDash val="solid"/>
                    </a:lnT>
                    <a:lnB w="12700">
                      <a:solidFill>
                        <a:srgbClr val="7E7E7E"/>
                      </a:solidFill>
                      <a:prstDash val="solid"/>
                    </a:lnB>
                    <a:solidFill>
                      <a:schemeClr val="bg1">
                        <a:lumMod val="85000"/>
                      </a:schemeClr>
                    </a:solidFill>
                  </a:tcPr>
                </a:tc>
                <a:tc>
                  <a:txBody>
                    <a:bodyPr/>
                    <a:lstStyle/>
                    <a:p>
                      <a:pPr marL="360680" marR="0" indent="-342900" algn="l" rtl="0">
                        <a:lnSpc>
                          <a:spcPct val="100000"/>
                        </a:lnSpc>
                        <a:spcBef>
                          <a:spcPts val="1200"/>
                        </a:spcBef>
                        <a:spcAft>
                          <a:spcPts val="1200"/>
                        </a:spcAft>
                        <a:buClr>
                          <a:srgbClr val="000000"/>
                        </a:buClr>
                        <a:buFont typeface="Symbol"/>
                        <a:buChar char=""/>
                        <a:tabLst>
                          <a:tab pos="360680" algn="l"/>
                          <a:tab pos="361315" algn="l"/>
                        </a:tabLst>
                      </a:pPr>
                      <a:r>
                        <a:rPr lang="en-US" sz="1200" b="1">
                          <a:latin typeface="Source Sans Pro" panose="020B0503030403020204" pitchFamily="34" charset="0"/>
                          <a:ea typeface="Source Sans Pro" panose="020B0503030403020204" pitchFamily="34" charset="0"/>
                          <a:cs typeface="Arial"/>
                        </a:rPr>
                        <a:t>OVERVIEW OF ASAP II AND THE BUSINESS DEVELOPMENT TRAINING MANUAL</a:t>
                      </a:r>
                    </a:p>
                  </a:txBody>
                  <a:tcPr marL="0" marR="0" marT="0" marB="0">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437905">
                <a:tc>
                  <a:txBody>
                    <a:bodyPr/>
                    <a:lstStyle/>
                    <a:p>
                      <a:pPr marL="17780">
                        <a:lnSpc>
                          <a:spcPct val="100000"/>
                        </a:lnSpc>
                        <a:spcBef>
                          <a:spcPts val="1200"/>
                        </a:spcBef>
                        <a:spcAft>
                          <a:spcPts val="1200"/>
                        </a:spcAft>
                      </a:pPr>
                      <a:endParaRPr lang="en-US" sz="1200">
                        <a:latin typeface="Source Sans Pro" panose="020B0503030403020204" pitchFamily="34" charset="0"/>
                        <a:ea typeface="Source Sans Pro" panose="020B0503030403020204" pitchFamily="34" charset="0"/>
                        <a:cs typeface="Arial"/>
                      </a:endParaRPr>
                    </a:p>
                  </a:txBody>
                  <a:tcPr marL="0" marR="0" marT="0" marB="0">
                    <a:lnL w="12700">
                      <a:solidFill>
                        <a:srgbClr val="7E7E7E"/>
                      </a:solidFill>
                      <a:prstDash val="solid"/>
                    </a:lnL>
                    <a:lnR w="12700" cap="flat" cmpd="sng" algn="ctr">
                      <a:solidFill>
                        <a:srgbClr val="7E7E7E"/>
                      </a:solidFill>
                      <a:prstDash val="solid"/>
                      <a:round/>
                      <a:headEnd type="none" w="med" len="med"/>
                      <a:tailEnd type="none" w="med" len="med"/>
                    </a:lnR>
                    <a:lnT w="12700">
                      <a:solidFill>
                        <a:srgbClr val="7E7E7E"/>
                      </a:solidFill>
                      <a:prstDash val="solid"/>
                    </a:lnT>
                    <a:lnB w="12700">
                      <a:solidFill>
                        <a:srgbClr val="7E7E7E"/>
                      </a:solidFill>
                      <a:prstDash val="solid"/>
                    </a:lnB>
                    <a:solidFill>
                      <a:schemeClr val="bg1">
                        <a:lumMod val="85000"/>
                      </a:schemeClr>
                    </a:solidFill>
                  </a:tcPr>
                </a:tc>
                <a:tc>
                  <a:txBody>
                    <a:bodyPr/>
                    <a:lstStyle/>
                    <a:p>
                      <a:pPr marL="360680" marR="0" indent="-342900" algn="l" rtl="0">
                        <a:lnSpc>
                          <a:spcPct val="100000"/>
                        </a:lnSpc>
                        <a:spcBef>
                          <a:spcPts val="1200"/>
                        </a:spcBef>
                        <a:spcAft>
                          <a:spcPts val="1200"/>
                        </a:spcAft>
                        <a:buClr>
                          <a:srgbClr val="000000"/>
                        </a:buClr>
                        <a:buFont typeface="Symbol"/>
                        <a:buChar char=""/>
                        <a:tabLst>
                          <a:tab pos="360680" algn="l"/>
                          <a:tab pos="361315" algn="l"/>
                        </a:tabLst>
                      </a:pPr>
                      <a:r>
                        <a:rPr lang="en-US" sz="1200" b="1">
                          <a:latin typeface="Source Sans Pro" panose="020B0503030403020204" pitchFamily="34" charset="0"/>
                          <a:ea typeface="Source Sans Pro" panose="020B0503030403020204" pitchFamily="34" charset="0"/>
                          <a:cs typeface="Arial"/>
                        </a:rPr>
                        <a:t>MODULE 1: TRAINING OPENING/INTRODUCTION</a:t>
                      </a:r>
                    </a:p>
                  </a:txBody>
                  <a:tcPr marL="0" marR="0" marT="0" marB="0">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379870">
                <a:tc>
                  <a:txBody>
                    <a:bodyPr/>
                    <a:lstStyle/>
                    <a:p>
                      <a:pPr marL="17780">
                        <a:lnSpc>
                          <a:spcPct val="100000"/>
                        </a:lnSpc>
                        <a:spcBef>
                          <a:spcPts val="1200"/>
                        </a:spcBef>
                        <a:spcAft>
                          <a:spcPts val="1200"/>
                        </a:spcAft>
                      </a:pPr>
                      <a:endParaRPr lang="en-US" sz="1200">
                        <a:latin typeface="Source Sans Pro" panose="020B0503030403020204" pitchFamily="34" charset="0"/>
                        <a:ea typeface="Source Sans Pro" panose="020B0503030403020204" pitchFamily="34" charset="0"/>
                        <a:cs typeface="Arial"/>
                      </a:endParaRPr>
                    </a:p>
                  </a:txBody>
                  <a:tcPr marL="0" marR="0" marT="0" marB="0">
                    <a:lnL w="12700">
                      <a:solidFill>
                        <a:srgbClr val="7E7E7E"/>
                      </a:solidFill>
                      <a:prstDash val="solid"/>
                    </a:lnL>
                    <a:lnR w="12700" cap="flat" cmpd="sng" algn="ctr">
                      <a:solidFill>
                        <a:srgbClr val="7E7E7E"/>
                      </a:solidFill>
                      <a:prstDash val="solid"/>
                      <a:round/>
                      <a:headEnd type="none" w="med" len="med"/>
                      <a:tailEnd type="none" w="med" len="med"/>
                    </a:lnR>
                    <a:lnT w="12700">
                      <a:solidFill>
                        <a:srgbClr val="7E7E7E"/>
                      </a:solidFill>
                      <a:prstDash val="solid"/>
                    </a:lnT>
                    <a:lnB w="12700">
                      <a:solidFill>
                        <a:srgbClr val="7E7E7E"/>
                      </a:solidFill>
                      <a:prstDash val="solid"/>
                    </a:lnB>
                    <a:solidFill>
                      <a:schemeClr val="bg1">
                        <a:lumMod val="85000"/>
                      </a:schemeClr>
                    </a:solidFill>
                  </a:tcPr>
                </a:tc>
                <a:tc>
                  <a:txBody>
                    <a:bodyPr/>
                    <a:lstStyle/>
                    <a:p>
                      <a:pPr marL="360680" marR="0" lvl="0" indent="-342900" algn="l" defTabSz="914400" rtl="0" eaLnBrk="1" fontAlgn="auto" latinLnBrk="0" hangingPunct="1">
                        <a:lnSpc>
                          <a:spcPct val="100000"/>
                        </a:lnSpc>
                        <a:spcBef>
                          <a:spcPts val="1200"/>
                        </a:spcBef>
                        <a:spcAft>
                          <a:spcPts val="1200"/>
                        </a:spcAft>
                        <a:buClr>
                          <a:srgbClr val="000000"/>
                        </a:buClr>
                        <a:buSzTx/>
                        <a:buFont typeface="Symbol"/>
                        <a:buChar char=""/>
                        <a:tabLst>
                          <a:tab pos="360680" algn="l"/>
                          <a:tab pos="361315" algn="l"/>
                        </a:tabLst>
                        <a:defRPr/>
                      </a:pPr>
                      <a:r>
                        <a:rPr lang="en-US" sz="1200" b="1" dirty="0">
                          <a:latin typeface="Source Sans Pro" panose="020B0503030403020204" pitchFamily="34" charset="0"/>
                          <a:ea typeface="Source Sans Pro" panose="020B0503030403020204" pitchFamily="34" charset="0"/>
                          <a:cs typeface="Arial"/>
                        </a:rPr>
                        <a:t>MODULE 2: OVERVIEW OF BUSINESS DEVELOPMENT</a:t>
                      </a:r>
                    </a:p>
                  </a:txBody>
                  <a:tcPr marL="0" marR="0" marT="0" marB="0">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406250">
                <a:tc>
                  <a:txBody>
                    <a:bodyPr/>
                    <a:lstStyle/>
                    <a:p>
                      <a:pPr marL="17780">
                        <a:lnSpc>
                          <a:spcPct val="100000"/>
                        </a:lnSpc>
                        <a:spcBef>
                          <a:spcPts val="1200"/>
                        </a:spcBef>
                        <a:spcAft>
                          <a:spcPts val="1200"/>
                        </a:spcAft>
                      </a:pPr>
                      <a:endParaRPr lang="en-US" sz="1200">
                        <a:latin typeface="Source Sans Pro" panose="020B0503030403020204" pitchFamily="34" charset="0"/>
                        <a:ea typeface="Source Sans Pro" panose="020B0503030403020204" pitchFamily="34" charset="0"/>
                        <a:cs typeface="Arial"/>
                      </a:endParaRPr>
                    </a:p>
                  </a:txBody>
                  <a:tcPr marL="0" marR="0" marT="0" marB="0">
                    <a:lnL w="12700">
                      <a:solidFill>
                        <a:srgbClr val="7E7E7E"/>
                      </a:solidFill>
                      <a:prstDash val="solid"/>
                    </a:lnL>
                    <a:lnR w="12700" cap="flat" cmpd="sng" algn="ctr">
                      <a:solidFill>
                        <a:srgbClr val="7E7E7E"/>
                      </a:solidFill>
                      <a:prstDash val="solid"/>
                      <a:round/>
                      <a:headEnd type="none" w="med" len="med"/>
                      <a:tailEnd type="none" w="med" len="med"/>
                    </a:lnR>
                    <a:lnT w="12700">
                      <a:solidFill>
                        <a:srgbClr val="7E7E7E"/>
                      </a:solidFill>
                      <a:prstDash val="solid"/>
                    </a:lnT>
                    <a:lnB w="12700">
                      <a:solidFill>
                        <a:srgbClr val="7E7E7E"/>
                      </a:solidFill>
                      <a:prstDash val="solid"/>
                    </a:lnB>
                    <a:solidFill>
                      <a:schemeClr val="bg1">
                        <a:lumMod val="85000"/>
                      </a:schemeClr>
                    </a:solidFill>
                  </a:tcPr>
                </a:tc>
                <a:tc>
                  <a:txBody>
                    <a:bodyPr/>
                    <a:lstStyle/>
                    <a:p>
                      <a:pPr marL="360680" marR="0" lvl="0" indent="-342900" algn="l" defTabSz="914400" rtl="0" eaLnBrk="1" fontAlgn="auto" latinLnBrk="0" hangingPunct="1">
                        <a:lnSpc>
                          <a:spcPct val="100000"/>
                        </a:lnSpc>
                        <a:spcBef>
                          <a:spcPts val="1200"/>
                        </a:spcBef>
                        <a:spcAft>
                          <a:spcPts val="1200"/>
                        </a:spcAft>
                        <a:buClr>
                          <a:srgbClr val="000000"/>
                        </a:buClr>
                        <a:buSzTx/>
                        <a:buFont typeface="Symbol"/>
                        <a:buChar char=""/>
                        <a:tabLst>
                          <a:tab pos="360680" algn="l"/>
                          <a:tab pos="361315" algn="l"/>
                        </a:tabLst>
                        <a:defRPr/>
                      </a:pPr>
                      <a:r>
                        <a:rPr lang="en-US" sz="1200" b="1" dirty="0">
                          <a:latin typeface="Source Sans Pro" panose="020B0503030403020204" pitchFamily="34" charset="0"/>
                          <a:ea typeface="Source Sans Pro" panose="020B0503030403020204" pitchFamily="34" charset="0"/>
                          <a:cs typeface="Arial"/>
                        </a:rPr>
                        <a:t>MODULE 3: PRE-SOLICITATION PREPARATION</a:t>
                      </a:r>
                    </a:p>
                  </a:txBody>
                  <a:tcPr marL="0" marR="0" marT="0" marB="0">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448458">
                <a:tc>
                  <a:txBody>
                    <a:bodyPr/>
                    <a:lstStyle/>
                    <a:p>
                      <a:pPr marL="17780">
                        <a:lnSpc>
                          <a:spcPct val="100000"/>
                        </a:lnSpc>
                        <a:spcBef>
                          <a:spcPts val="1200"/>
                        </a:spcBef>
                        <a:spcAft>
                          <a:spcPts val="1200"/>
                        </a:spcAft>
                      </a:pPr>
                      <a:r>
                        <a:rPr lang="en-US" sz="1200" b="1">
                          <a:latin typeface="Source Sans Pro" panose="020B0503030403020204" pitchFamily="34" charset="0"/>
                          <a:ea typeface="Source Sans Pro" panose="020B0503030403020204" pitchFamily="34" charset="0"/>
                          <a:cs typeface="Arial"/>
                        </a:rPr>
                        <a:t>DAY 2:  </a:t>
                      </a:r>
                    </a:p>
                  </a:txBody>
                  <a:tcPr marL="0" marR="0" marT="0" marB="0">
                    <a:lnL w="12700">
                      <a:solidFill>
                        <a:srgbClr val="7E7E7E"/>
                      </a:solidFill>
                      <a:prstDash val="solid"/>
                    </a:lnL>
                    <a:lnR w="12700" cap="flat" cmpd="sng" algn="ctr">
                      <a:solidFill>
                        <a:srgbClr val="7E7E7E"/>
                      </a:solidFill>
                      <a:prstDash val="solid"/>
                      <a:round/>
                      <a:headEnd type="none" w="med" len="med"/>
                      <a:tailEnd type="none" w="med" len="med"/>
                    </a:lnR>
                    <a:lnT w="12700">
                      <a:solidFill>
                        <a:srgbClr val="7E7E7E"/>
                      </a:solidFill>
                      <a:prstDash val="solid"/>
                    </a:lnT>
                    <a:lnB w="12700">
                      <a:solidFill>
                        <a:srgbClr val="7E7E7E"/>
                      </a:solidFill>
                      <a:prstDash val="solid"/>
                    </a:lnB>
                    <a:solidFill>
                      <a:schemeClr val="accent6">
                        <a:lumMod val="20000"/>
                        <a:lumOff val="80000"/>
                      </a:schemeClr>
                    </a:solidFill>
                  </a:tcPr>
                </a:tc>
                <a:tc>
                  <a:txBody>
                    <a:bodyPr/>
                    <a:lstStyle/>
                    <a:p>
                      <a:pPr marL="360680" marR="0" lvl="0" indent="-342900" algn="l" defTabSz="914400" rtl="0" eaLnBrk="1" fontAlgn="auto" latinLnBrk="0" hangingPunct="1">
                        <a:lnSpc>
                          <a:spcPct val="100000"/>
                        </a:lnSpc>
                        <a:spcBef>
                          <a:spcPts val="1200"/>
                        </a:spcBef>
                        <a:spcAft>
                          <a:spcPts val="1200"/>
                        </a:spcAft>
                        <a:buClr>
                          <a:srgbClr val="000000"/>
                        </a:buClr>
                        <a:buSzTx/>
                        <a:buFont typeface="Symbol"/>
                        <a:buChar char=""/>
                        <a:tabLst>
                          <a:tab pos="360680" algn="l"/>
                          <a:tab pos="361315" algn="l"/>
                        </a:tabLst>
                        <a:defRPr/>
                      </a:pPr>
                      <a:r>
                        <a:rPr lang="en-US" sz="1200" b="1">
                          <a:latin typeface="Source Sans Pro" panose="020B0503030403020204" pitchFamily="34" charset="0"/>
                          <a:ea typeface="Source Sans Pro" panose="020B0503030403020204" pitchFamily="34" charset="0"/>
                          <a:cs typeface="Arial"/>
                        </a:rPr>
                        <a:t>MODULE 4: LIVE PROPOSAL KICK OFF</a:t>
                      </a:r>
                    </a:p>
                  </a:txBody>
                  <a:tcPr marL="0" marR="0" marT="0" marB="0">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416801">
                <a:tc>
                  <a:txBody>
                    <a:bodyPr/>
                    <a:lstStyle/>
                    <a:p>
                      <a:pPr marL="17780">
                        <a:lnSpc>
                          <a:spcPct val="100000"/>
                        </a:lnSpc>
                        <a:spcBef>
                          <a:spcPts val="1200"/>
                        </a:spcBef>
                        <a:spcAft>
                          <a:spcPts val="1200"/>
                        </a:spcAft>
                      </a:pPr>
                      <a:endParaRPr lang="en-US" sz="1200">
                        <a:latin typeface="Source Sans Pro" panose="020B0503030403020204" pitchFamily="34" charset="0"/>
                        <a:ea typeface="Source Sans Pro" panose="020B0503030403020204" pitchFamily="34" charset="0"/>
                        <a:cs typeface="Arial"/>
                      </a:endParaRPr>
                    </a:p>
                  </a:txBody>
                  <a:tcPr marL="0" marR="0" marT="0" marB="0">
                    <a:lnL w="12700">
                      <a:solidFill>
                        <a:srgbClr val="7E7E7E"/>
                      </a:solidFill>
                      <a:prstDash val="solid"/>
                    </a:lnL>
                    <a:lnR w="12700" cap="flat" cmpd="sng" algn="ctr">
                      <a:solidFill>
                        <a:srgbClr val="7E7E7E"/>
                      </a:solidFill>
                      <a:prstDash val="solid"/>
                      <a:round/>
                      <a:headEnd type="none" w="med" len="med"/>
                      <a:tailEnd type="none" w="med" len="med"/>
                    </a:lnR>
                    <a:lnT w="12700">
                      <a:solidFill>
                        <a:srgbClr val="7E7E7E"/>
                      </a:solidFill>
                      <a:prstDash val="solid"/>
                    </a:lnT>
                    <a:lnB w="12700" cap="flat" cmpd="sng" algn="ctr">
                      <a:solidFill>
                        <a:srgbClr val="7E7E7E"/>
                      </a:solidFill>
                      <a:prstDash val="solid"/>
                      <a:round/>
                      <a:headEnd type="none" w="med" len="med"/>
                      <a:tailEnd type="none" w="med" len="med"/>
                    </a:lnB>
                    <a:solidFill>
                      <a:schemeClr val="accent6">
                        <a:lumMod val="20000"/>
                        <a:lumOff val="80000"/>
                      </a:schemeClr>
                    </a:solidFill>
                  </a:tcPr>
                </a:tc>
                <a:tc>
                  <a:txBody>
                    <a:bodyPr/>
                    <a:lstStyle/>
                    <a:p>
                      <a:pPr marL="360680" marR="0" lvl="0" indent="-342900" algn="l" defTabSz="914400" rtl="0" eaLnBrk="1" fontAlgn="auto" latinLnBrk="0" hangingPunct="1">
                        <a:lnSpc>
                          <a:spcPct val="100000"/>
                        </a:lnSpc>
                        <a:spcBef>
                          <a:spcPts val="1200"/>
                        </a:spcBef>
                        <a:spcAft>
                          <a:spcPts val="1200"/>
                        </a:spcAft>
                        <a:buClr>
                          <a:srgbClr val="000000"/>
                        </a:buClr>
                        <a:buSzTx/>
                        <a:buFont typeface="Symbol"/>
                        <a:buChar char=""/>
                        <a:tabLst>
                          <a:tab pos="360680" algn="l"/>
                          <a:tab pos="361315" algn="l"/>
                        </a:tabLst>
                        <a:defRPr/>
                      </a:pPr>
                      <a:r>
                        <a:rPr lang="en-US" sz="1200" b="1" i="0" u="none" strike="noStrike" cap="none" dirty="0">
                          <a:solidFill>
                            <a:schemeClr val="tx1"/>
                          </a:solidFill>
                          <a:latin typeface="Source Sans Pro" panose="020B0503030403020204" pitchFamily="34" charset="0"/>
                          <a:ea typeface="Source Sans Pro" panose="020B0503030403020204" pitchFamily="34" charset="0"/>
                          <a:cs typeface="Arial"/>
                          <a:sym typeface="Arial"/>
                        </a:rPr>
                        <a:t>MODULE 5: PROJECT DESIGN AND TECHNICAL AND BUDGET PROPOSAL DEVELOPMENT</a:t>
                      </a:r>
                    </a:p>
                  </a:txBody>
                  <a:tcPr marL="0" marR="0" marT="0" marB="0">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r h="516391">
                <a:tc>
                  <a:txBody>
                    <a:bodyPr/>
                    <a:lstStyle/>
                    <a:p>
                      <a:pPr marL="17780">
                        <a:lnSpc>
                          <a:spcPct val="100000"/>
                        </a:lnSpc>
                        <a:spcBef>
                          <a:spcPts val="1200"/>
                        </a:spcBef>
                        <a:spcAft>
                          <a:spcPts val="1200"/>
                        </a:spcAft>
                      </a:pPr>
                      <a:endParaRPr lang="en-US" sz="1200">
                        <a:latin typeface="Source Sans Pro" panose="020B0503030403020204" pitchFamily="34" charset="0"/>
                        <a:ea typeface="Source Sans Pro" panose="020B0503030403020204" pitchFamily="34" charset="0"/>
                        <a:cs typeface="Arial"/>
                      </a:endParaRPr>
                    </a:p>
                  </a:txBody>
                  <a:tcPr marL="0" marR="0" marT="0" marB="0">
                    <a:lnL w="12700">
                      <a:solidFill>
                        <a:srgbClr val="7E7E7E"/>
                      </a:solidFill>
                      <a:prstDash val="solid"/>
                    </a:lnL>
                    <a:lnR w="12700" cap="flat" cmpd="sng" algn="ctr">
                      <a:solidFill>
                        <a:srgbClr val="7E7E7E"/>
                      </a:solidFill>
                      <a:prstDash val="solid"/>
                      <a:round/>
                      <a:headEnd type="none" w="med" len="med"/>
                      <a:tailEnd type="none" w="med" len="med"/>
                    </a:lnR>
                    <a:lnT w="12700">
                      <a:solidFill>
                        <a:srgbClr val="7E7E7E"/>
                      </a:solidFill>
                      <a:prstDash val="solid"/>
                    </a:lnT>
                    <a:lnB w="12700">
                      <a:solidFill>
                        <a:srgbClr val="7E7E7E"/>
                      </a:solidFill>
                      <a:prstDash val="solid"/>
                    </a:lnB>
                    <a:solidFill>
                      <a:schemeClr val="accent6">
                        <a:lumMod val="20000"/>
                        <a:lumOff val="80000"/>
                      </a:schemeClr>
                    </a:solidFill>
                  </a:tcPr>
                </a:tc>
                <a:tc>
                  <a:txBody>
                    <a:bodyPr/>
                    <a:lstStyle/>
                    <a:p>
                      <a:pPr marL="360680" marR="0" lvl="0" indent="-342900" algn="l" defTabSz="914400" rtl="0" eaLnBrk="1" fontAlgn="auto" latinLnBrk="0" hangingPunct="1">
                        <a:lnSpc>
                          <a:spcPct val="100000"/>
                        </a:lnSpc>
                        <a:spcBef>
                          <a:spcPts val="1200"/>
                        </a:spcBef>
                        <a:spcAft>
                          <a:spcPts val="1200"/>
                        </a:spcAft>
                        <a:buClr>
                          <a:srgbClr val="000000"/>
                        </a:buClr>
                        <a:buSzTx/>
                        <a:buFont typeface="Symbol"/>
                        <a:buChar char=""/>
                        <a:tabLst>
                          <a:tab pos="360680" algn="l"/>
                          <a:tab pos="361315" algn="l"/>
                        </a:tabLst>
                        <a:defRPr/>
                      </a:pPr>
                      <a:r>
                        <a:rPr lang="en-US" sz="1200" b="1" i="0" u="none" strike="noStrike" cap="none" dirty="0">
                          <a:solidFill>
                            <a:schemeClr val="tx1"/>
                          </a:solidFill>
                          <a:latin typeface="Source Sans Pro" panose="020B0503030403020204" pitchFamily="34" charset="0"/>
                          <a:ea typeface="Source Sans Pro" panose="020B0503030403020204" pitchFamily="34" charset="0"/>
                          <a:cs typeface="Arial"/>
                          <a:sym typeface="Arial"/>
                        </a:rPr>
                        <a:t>MODULE 6: POST-SUBMISSION PHASE</a:t>
                      </a:r>
                    </a:p>
                  </a:txBody>
                  <a:tcPr marL="0" marR="0" marT="0" marB="0">
                    <a:lnL w="12700" cap="flat" cmpd="sng" algn="ctr">
                      <a:solidFill>
                        <a:srgbClr val="7E7E7E"/>
                      </a:solidFill>
                      <a:prstDash val="solid"/>
                      <a:round/>
                      <a:headEnd type="none" w="med" len="med"/>
                      <a:tailEnd type="none" w="med" len="med"/>
                    </a:lnL>
                    <a:lnR w="12700">
                      <a:solidFill>
                        <a:srgbClr val="7E7E7E"/>
                      </a:solidFill>
                      <a:prstDash val="solid"/>
                    </a:lnR>
                    <a:lnT w="12700" cap="flat" cmpd="sng" algn="ctr">
                      <a:solidFill>
                        <a:srgbClr val="7E7E7E"/>
                      </a:solidFill>
                      <a:prstDash val="solid"/>
                      <a:round/>
                      <a:headEnd type="none" w="med" len="med"/>
                      <a:tailEnd type="none" w="med" len="med"/>
                    </a:lnT>
                    <a:lnB w="12700" cap="flat" cmpd="sng" algn="ctr">
                      <a:solidFill>
                        <a:srgbClr val="7E7E7E"/>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4897107"/>
                  </a:ext>
                </a:extLst>
              </a:tr>
            </a:tbl>
          </a:graphicData>
        </a:graphic>
      </p:graphicFrame>
      <p:sp>
        <p:nvSpPr>
          <p:cNvPr id="9" name="Google Shape;385;p56">
            <a:extLst>
              <a:ext uri="{FF2B5EF4-FFF2-40B4-BE49-F238E27FC236}">
                <a16:creationId xmlns:a16="http://schemas.microsoft.com/office/drawing/2014/main" id="{4B76DD02-1CFA-E4AA-06AA-FD31C006DF67}"/>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chemeClr val="bg1"/>
                </a:solidFill>
                <a:latin typeface="Source Sans Pro" panose="020B0503030403020204" pitchFamily="34" charset="0"/>
                <a:ea typeface="Source Sans Pro" panose="020B0503030403020204" pitchFamily="34" charset="0"/>
              </a:rPr>
              <a:t>AGENDA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3B94BD7-5956-F2AE-4CBC-FADF2E158252}"/>
              </a:ext>
            </a:extLst>
          </p:cNvPr>
          <p:cNvSpPr>
            <a:spLocks noGrp="1"/>
          </p:cNvSpPr>
          <p:nvPr>
            <p:ph type="pic" idx="21"/>
          </p:nvPr>
        </p:nvSpPr>
        <p:spPr>
          <a:xfrm>
            <a:off x="426230" y="905492"/>
            <a:ext cx="8427721" cy="2883536"/>
          </a:xfrm>
        </p:spPr>
        <p:txBody>
          <a:bodyPr/>
          <a:lstStyle/>
          <a:p>
            <a:pPr>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An RFA is a type of solicitation used primarily by grant-making agencies to invite organizations or individuals to apply for funding to support specific projects or initiatives.​</a:t>
            </a:r>
          </a:p>
          <a:p>
            <a:pPr>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RFAs typically outline the objectives of the funding opportunity, eligibility criteria, application requirements, funding amounts, and evaluation criteria.​</a:t>
            </a:r>
          </a:p>
          <a:p>
            <a:pPr>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Applicants respond to an RFA by submitting a formal application that describes their proposed project or program, how it aligns with the objectives of the funding opportunity, budget details, and other relevant information.​</a:t>
            </a:r>
          </a:p>
          <a:p>
            <a:pPr>
              <a:spcBef>
                <a:spcPts val="600"/>
              </a:spcBef>
              <a:spcAft>
                <a:spcPts val="600"/>
              </a:spcAft>
              <a:buClr>
                <a:schemeClr val="tx1"/>
              </a:buClr>
              <a:buSzPct val="100000"/>
              <a:buFont typeface="Wingdings" panose="05000000000000000000" pitchFamily="2" charset="2"/>
              <a:buChar char="§"/>
            </a:pPr>
            <a:r>
              <a:rPr lang="en-US" sz="1500" dirty="0">
                <a:solidFill>
                  <a:schemeClr val="tx1"/>
                </a:solidFill>
              </a:rPr>
              <a:t>The agency reviews the applications based on the criteria specified in the RFA and awards funding to the applicants whose proposals best meet the agency's goals and priorities.</a:t>
            </a:r>
          </a:p>
          <a:p>
            <a:endParaRPr lang="en-US" dirty="0"/>
          </a:p>
        </p:txBody>
      </p:sp>
      <p:sp>
        <p:nvSpPr>
          <p:cNvPr id="9" name="Google Shape;385;p56">
            <a:extLst>
              <a:ext uri="{FF2B5EF4-FFF2-40B4-BE49-F238E27FC236}">
                <a16:creationId xmlns:a16="http://schemas.microsoft.com/office/drawing/2014/main" id="{DD291700-1AAF-545E-5B6E-93A55B5DB1A7}"/>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REQUEST FOR APPLICATIONS </a:t>
            </a:r>
          </a:p>
        </p:txBody>
      </p:sp>
    </p:spTree>
    <p:extLst>
      <p:ext uri="{BB962C8B-B14F-4D97-AF65-F5344CB8AC3E}">
        <p14:creationId xmlns:p14="http://schemas.microsoft.com/office/powerpoint/2010/main" val="53643553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0"/>
          <p:cNvSpPr txBox="1">
            <a:spLocks noGrp="1"/>
          </p:cNvSpPr>
          <p:nvPr>
            <p:ph type="body" idx="1"/>
          </p:nvPr>
        </p:nvSpPr>
        <p:spPr>
          <a:xfrm>
            <a:off x="891718" y="877031"/>
            <a:ext cx="7631229" cy="3597338"/>
          </a:xfrm>
          <a:prstGeom prst="rect">
            <a:avLst/>
          </a:prstGeom>
          <a:noFill/>
          <a:ln>
            <a:noFill/>
          </a:ln>
        </p:spPr>
        <p:txBody>
          <a:bodyPr spcFirstLastPara="1" wrap="square" lIns="91175" tIns="91175" rIns="91175" bIns="91175" anchor="t" anchorCtr="0">
            <a:noAutofit/>
          </a:bodyPr>
          <a:lstStyle/>
          <a:p>
            <a:pPr marL="457200" lvl="0" indent="-330200" algn="l" rtl="0">
              <a:lnSpc>
                <a:spcPct val="100000"/>
              </a:lnSpc>
              <a:spcBef>
                <a:spcPts val="600"/>
              </a:spcBef>
              <a:spcAft>
                <a:spcPts val="0"/>
              </a:spcAft>
              <a:buClr>
                <a:schemeClr val="dk1"/>
              </a:buClr>
              <a:buSzPts val="1500"/>
              <a:buFont typeface="Noto Sans Symbols"/>
              <a:buChar char="▪"/>
            </a:pPr>
            <a:r>
              <a:rPr lang="en-US" sz="1500" dirty="0">
                <a:solidFill>
                  <a:schemeClr val="dk1"/>
                </a:solidFill>
                <a:latin typeface="Source Sans Pro" panose="020B0503030403020204" pitchFamily="34" charset="0"/>
                <a:ea typeface="Source Sans Pro" panose="020B0503030403020204" pitchFamily="34" charset="0"/>
                <a:cs typeface="Arial"/>
                <a:sym typeface="Arial"/>
              </a:rPr>
              <a:t>The solicitation/proposal development process occurs as follows:</a:t>
            </a:r>
            <a:endParaRPr sz="1500" dirty="0">
              <a:latin typeface="Source Sans Pro" panose="020B0503030403020204" pitchFamily="34" charset="0"/>
              <a:ea typeface="Source Sans Pro" panose="020B0503030403020204" pitchFamily="34" charset="0"/>
            </a:endParaRPr>
          </a:p>
          <a:p>
            <a:pPr marL="927100" lvl="1" indent="-342900" algn="l" rtl="0">
              <a:lnSpc>
                <a:spcPct val="100000"/>
              </a:lnSpc>
              <a:spcBef>
                <a:spcPts val="1200"/>
              </a:spcBef>
              <a:spcAft>
                <a:spcPts val="0"/>
              </a:spcAft>
              <a:buClr>
                <a:schemeClr val="dk1"/>
              </a:buClr>
              <a:buSzPts val="1500"/>
              <a:buFont typeface="Arial"/>
              <a:buAutoNum type="arabicPeriod"/>
            </a:pPr>
            <a:r>
              <a:rPr lang="en-US" sz="1500" dirty="0">
                <a:solidFill>
                  <a:schemeClr val="dk1"/>
                </a:solidFill>
                <a:latin typeface="Source Sans Pro" panose="020B0503030403020204" pitchFamily="34" charset="0"/>
                <a:ea typeface="Source Sans Pro" panose="020B0503030403020204" pitchFamily="34" charset="0"/>
                <a:cs typeface="Arial"/>
                <a:sym typeface="Arial"/>
              </a:rPr>
              <a:t>Pre-solicitation Preparation </a:t>
            </a:r>
            <a:r>
              <a:rPr lang="en-US" sz="1500" b="1" dirty="0">
                <a:solidFill>
                  <a:schemeClr val="dk1"/>
                </a:solidFill>
                <a:latin typeface="Source Sans Pro" panose="020B0503030403020204" pitchFamily="34" charset="0"/>
                <a:ea typeface="Source Sans Pro" panose="020B0503030403020204" pitchFamily="34" charset="0"/>
                <a:cs typeface="Arial"/>
                <a:sym typeface="Arial"/>
              </a:rPr>
              <a:t>(Module 3)</a:t>
            </a:r>
            <a:endParaRPr sz="1500" dirty="0">
              <a:latin typeface="Source Sans Pro" panose="020B0503030403020204" pitchFamily="34" charset="0"/>
              <a:ea typeface="Source Sans Pro" panose="020B0503030403020204" pitchFamily="34" charset="0"/>
            </a:endParaRPr>
          </a:p>
          <a:p>
            <a:pPr marL="927100" lvl="1" indent="-342900" algn="l" rtl="0">
              <a:lnSpc>
                <a:spcPct val="100000"/>
              </a:lnSpc>
              <a:spcBef>
                <a:spcPts val="1200"/>
              </a:spcBef>
              <a:spcAft>
                <a:spcPts val="0"/>
              </a:spcAft>
              <a:buClr>
                <a:schemeClr val="dk1"/>
              </a:buClr>
              <a:buSzPts val="1500"/>
              <a:buFont typeface="Arial"/>
              <a:buAutoNum type="arabicPeriod"/>
            </a:pPr>
            <a:r>
              <a:rPr lang="en-US" sz="1500" dirty="0">
                <a:solidFill>
                  <a:schemeClr val="dk1"/>
                </a:solidFill>
                <a:latin typeface="Source Sans Pro" panose="020B0503030403020204" pitchFamily="34" charset="0"/>
                <a:ea typeface="Source Sans Pro" panose="020B0503030403020204" pitchFamily="34" charset="0"/>
                <a:cs typeface="Arial"/>
                <a:sym typeface="Arial"/>
              </a:rPr>
              <a:t>Live Proposal Kick-Off </a:t>
            </a:r>
            <a:r>
              <a:rPr lang="en-US" sz="1500" b="1" dirty="0">
                <a:solidFill>
                  <a:schemeClr val="dk1"/>
                </a:solidFill>
                <a:latin typeface="Source Sans Pro" panose="020B0503030403020204" pitchFamily="34" charset="0"/>
                <a:ea typeface="Source Sans Pro" panose="020B0503030403020204" pitchFamily="34" charset="0"/>
                <a:cs typeface="Arial"/>
                <a:sym typeface="Arial"/>
              </a:rPr>
              <a:t>(Module 4)</a:t>
            </a:r>
            <a:endParaRPr sz="1500" dirty="0">
              <a:latin typeface="Source Sans Pro" panose="020B0503030403020204" pitchFamily="34" charset="0"/>
              <a:ea typeface="Source Sans Pro" panose="020B0503030403020204" pitchFamily="34" charset="0"/>
            </a:endParaRPr>
          </a:p>
          <a:p>
            <a:pPr marL="927100" lvl="1" indent="-342900" algn="l" rtl="0">
              <a:lnSpc>
                <a:spcPct val="100000"/>
              </a:lnSpc>
              <a:spcBef>
                <a:spcPts val="1200"/>
              </a:spcBef>
              <a:spcAft>
                <a:spcPts val="0"/>
              </a:spcAft>
              <a:buClr>
                <a:schemeClr val="dk1"/>
              </a:buClr>
              <a:buSzPts val="1500"/>
              <a:buFont typeface="Arial"/>
              <a:buAutoNum type="arabicPeriod"/>
            </a:pPr>
            <a:r>
              <a:rPr lang="en-US" sz="1500" dirty="0">
                <a:solidFill>
                  <a:schemeClr val="dk1"/>
                </a:solidFill>
                <a:latin typeface="Source Sans Pro" panose="020B0503030403020204" pitchFamily="34" charset="0"/>
                <a:ea typeface="Source Sans Pro" panose="020B0503030403020204" pitchFamily="34" charset="0"/>
                <a:cs typeface="Arial"/>
                <a:sym typeface="Arial"/>
              </a:rPr>
              <a:t>Project Design and Technical and Budget Proposal Development </a:t>
            </a:r>
            <a:r>
              <a:rPr lang="en-US" sz="1500" b="1" dirty="0">
                <a:solidFill>
                  <a:schemeClr val="dk1"/>
                </a:solidFill>
                <a:latin typeface="Source Sans Pro" panose="020B0503030403020204" pitchFamily="34" charset="0"/>
                <a:ea typeface="Source Sans Pro" panose="020B0503030403020204" pitchFamily="34" charset="0"/>
                <a:cs typeface="Arial"/>
                <a:sym typeface="Arial"/>
              </a:rPr>
              <a:t>(Module 5)</a:t>
            </a:r>
            <a:endParaRPr sz="1500" dirty="0">
              <a:latin typeface="Source Sans Pro" panose="020B0503030403020204" pitchFamily="34" charset="0"/>
              <a:ea typeface="Source Sans Pro" panose="020B0503030403020204" pitchFamily="34" charset="0"/>
            </a:endParaRPr>
          </a:p>
          <a:p>
            <a:pPr marL="927100" lvl="1" indent="-342900" algn="l" rtl="0">
              <a:lnSpc>
                <a:spcPct val="100000"/>
              </a:lnSpc>
              <a:spcBef>
                <a:spcPts val="1200"/>
              </a:spcBef>
              <a:spcAft>
                <a:spcPts val="0"/>
              </a:spcAft>
              <a:buClr>
                <a:schemeClr val="dk1"/>
              </a:buClr>
              <a:buSzPts val="1500"/>
              <a:buFont typeface="Arial"/>
              <a:buAutoNum type="arabicPeriod"/>
            </a:pPr>
            <a:r>
              <a:rPr lang="en-US" sz="1500" dirty="0">
                <a:solidFill>
                  <a:schemeClr val="dk1"/>
                </a:solidFill>
                <a:latin typeface="Source Sans Pro" panose="020B0503030403020204" pitchFamily="34" charset="0"/>
                <a:ea typeface="Source Sans Pro" panose="020B0503030403020204" pitchFamily="34" charset="0"/>
                <a:cs typeface="Arial"/>
                <a:sym typeface="Arial"/>
              </a:rPr>
              <a:t>Post-submission Phase </a:t>
            </a:r>
            <a:r>
              <a:rPr lang="en-US" sz="1500" b="1" dirty="0">
                <a:solidFill>
                  <a:schemeClr val="dk1"/>
                </a:solidFill>
                <a:latin typeface="Source Sans Pro" panose="020B0503030403020204" pitchFamily="34" charset="0"/>
                <a:ea typeface="Source Sans Pro" panose="020B0503030403020204" pitchFamily="34" charset="0"/>
                <a:cs typeface="Arial"/>
                <a:sym typeface="Arial"/>
              </a:rPr>
              <a:t>(Module 6)</a:t>
            </a:r>
            <a:endParaRPr sz="1500" dirty="0">
              <a:latin typeface="Source Sans Pro" panose="020B0503030403020204" pitchFamily="34" charset="0"/>
              <a:ea typeface="Source Sans Pro" panose="020B0503030403020204" pitchFamily="34" charset="0"/>
            </a:endParaRPr>
          </a:p>
          <a:p>
            <a:pPr marL="457200" lvl="0" indent="-330200" algn="l" rtl="0">
              <a:lnSpc>
                <a:spcPct val="100000"/>
              </a:lnSpc>
              <a:spcBef>
                <a:spcPts val="1200"/>
              </a:spcBef>
              <a:spcAft>
                <a:spcPts val="600"/>
              </a:spcAft>
              <a:buClr>
                <a:schemeClr val="dk1"/>
              </a:buClr>
              <a:buSzPts val="1500"/>
              <a:buFont typeface="Noto Sans Symbols"/>
              <a:buChar char="▪"/>
            </a:pPr>
            <a:r>
              <a:rPr lang="en-US" sz="1500" dirty="0">
                <a:solidFill>
                  <a:schemeClr val="dk1"/>
                </a:solidFill>
                <a:latin typeface="Source Sans Pro" panose="020B0503030403020204" pitchFamily="34" charset="0"/>
                <a:ea typeface="Source Sans Pro" panose="020B0503030403020204" pitchFamily="34" charset="0"/>
                <a:cs typeface="Arial"/>
                <a:sym typeface="Arial"/>
              </a:rPr>
              <a:t>Each module consists of multiple steps explained in detail in subsequent slides. </a:t>
            </a:r>
            <a:endParaRPr sz="1500" dirty="0">
              <a:latin typeface="Source Sans Pro" panose="020B0503030403020204" pitchFamily="34" charset="0"/>
              <a:ea typeface="Source Sans Pro" panose="020B0503030403020204" pitchFamily="34" charset="0"/>
            </a:endParaRPr>
          </a:p>
        </p:txBody>
      </p:sp>
      <p:sp>
        <p:nvSpPr>
          <p:cNvPr id="376" name="Google Shape;376;p20"/>
          <p:cNvSpPr/>
          <p:nvPr/>
        </p:nvSpPr>
        <p:spPr>
          <a:xfrm>
            <a:off x="0" y="0"/>
            <a:ext cx="9144000" cy="832103"/>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US" sz="3200" b="1" i="0" u="none" strike="noStrike" cap="none" dirty="0">
                <a:solidFill>
                  <a:srgbClr val="FFFFFF"/>
                </a:solidFill>
                <a:latin typeface="Source Sans Pro" panose="020B0503030403020204" pitchFamily="34" charset="0"/>
                <a:ea typeface="Source Sans Pro" panose="020B0503030403020204" pitchFamily="34" charset="0"/>
                <a:sym typeface="Arial"/>
              </a:rPr>
              <a:t>THE SOLICITATION/PROPOSAL DEVELOPMENT PROCESS</a:t>
            </a:r>
            <a:endParaRPr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
        <p:nvSpPr>
          <p:cNvPr id="2" name="object 3">
            <a:extLst>
              <a:ext uri="{FF2B5EF4-FFF2-40B4-BE49-F238E27FC236}">
                <a16:creationId xmlns:a16="http://schemas.microsoft.com/office/drawing/2014/main" id="{8486E7C9-89C6-C301-E686-1959DE14B657}"/>
              </a:ext>
            </a:extLst>
          </p:cNvPr>
          <p:cNvSpPr txBox="1">
            <a:spLocks/>
          </p:cNvSpPr>
          <p:nvPr/>
        </p:nvSpPr>
        <p:spPr>
          <a:xfrm>
            <a:off x="187325" y="1949610"/>
            <a:ext cx="8769350" cy="1000274"/>
          </a:xfrm>
          <a:prstGeom prst="rect">
            <a:avLst/>
          </a:prstGeom>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algn="ctr">
              <a:lnSpc>
                <a:spcPts val="3915"/>
              </a:lnSpc>
            </a:pPr>
            <a:r>
              <a:rPr lang="en-US" sz="4000" b="1" spc="-38">
                <a:latin typeface="Source Sans Pro" panose="020B0503030403020204" pitchFamily="34" charset="0"/>
                <a:ea typeface="Source Sans Pro" panose="020B0503030403020204" pitchFamily="34" charset="0"/>
              </a:rPr>
              <a:t>MODULE 3: </a:t>
            </a:r>
          </a:p>
          <a:p>
            <a:pPr marL="9525" algn="ctr">
              <a:lnSpc>
                <a:spcPts val="3915"/>
              </a:lnSpc>
            </a:pPr>
            <a:r>
              <a:rPr lang="en-US" sz="4000" b="1" spc="-38">
                <a:latin typeface="Source Sans Pro" panose="020B0503030403020204" pitchFamily="34" charset="0"/>
                <a:ea typeface="Source Sans Pro" panose="020B0503030403020204" pitchFamily="34" charset="0"/>
              </a:rPr>
              <a:t>PRE-SOLICITATION PREPARATION</a:t>
            </a:r>
            <a:endParaRPr lang="en-US" sz="4000"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067994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8257032" cy="3597338"/>
          </a:xfrm>
          <a:prstGeom prst="rect">
            <a:avLst/>
          </a:prstGeom>
        </p:spPr>
        <p:txBody>
          <a:bodyPr>
            <a:noAutofit/>
          </a:bodyPr>
          <a:lstStyle/>
          <a:p>
            <a:pPr marL="0" indent="0" algn="just">
              <a:spcBef>
                <a:spcPts val="600"/>
              </a:spcBef>
              <a:spcAft>
                <a:spcPts val="600"/>
              </a:spcAft>
              <a:buNone/>
            </a:pPr>
            <a:r>
              <a:rPr lang="en-GB" sz="1500" b="1">
                <a:solidFill>
                  <a:schemeClr val="tx1"/>
                </a:solidFill>
                <a:latin typeface="Source Sans Pro" panose="020B0503030403020204" pitchFamily="34" charset="0"/>
                <a:ea typeface="Source Sans Pro" panose="020B0503030403020204" pitchFamily="34" charset="0"/>
              </a:rPr>
              <a:t>Learning Objectives:</a:t>
            </a:r>
            <a:endParaRPr lang="en-US" sz="1500" b="1">
              <a:solidFill>
                <a:schemeClr val="tx1"/>
              </a:solidFill>
              <a:latin typeface="Source Sans Pro" panose="020B0503030403020204" pitchFamily="34" charset="0"/>
              <a:ea typeface="Source Sans Pro" panose="020B0503030403020204" pitchFamily="34" charset="0"/>
            </a:endParaRPr>
          </a:p>
          <a:p>
            <a:pPr marL="342892" indent="-342892">
              <a:spcBef>
                <a:spcPts val="600"/>
              </a:spcBef>
              <a:spcAft>
                <a:spcPts val="600"/>
              </a:spcAft>
              <a:buClr>
                <a:schemeClr val="tx1"/>
              </a:buClr>
              <a:buSzPct val="100000"/>
              <a:buFont typeface="Wingdings" panose="05000000000000000000" pitchFamily="2" charset="2"/>
              <a:buChar char="§"/>
            </a:pPr>
            <a:r>
              <a:rPr lang="en-GB" sz="1500">
                <a:solidFill>
                  <a:schemeClr val="tx1"/>
                </a:solidFill>
                <a:latin typeface="Source Sans Pro" panose="020B0503030403020204" pitchFamily="34" charset="0"/>
                <a:ea typeface="Source Sans Pro" panose="020B0503030403020204" pitchFamily="34" charset="0"/>
              </a:rPr>
              <a:t>Be aware of various sources of funding and be able to access existing USG resources to identify opportunities;</a:t>
            </a:r>
            <a:endParaRPr lang="en-US" sz="1500">
              <a:solidFill>
                <a:schemeClr val="tx1"/>
              </a:solidFill>
              <a:latin typeface="Source Sans Pro" panose="020B0503030403020204" pitchFamily="34" charset="0"/>
              <a:ea typeface="Source Sans Pro" panose="020B0503030403020204" pitchFamily="34" charset="0"/>
            </a:endParaRPr>
          </a:p>
          <a:p>
            <a:pPr marL="342892" indent="-342892">
              <a:spcBef>
                <a:spcPts val="600"/>
              </a:spcBef>
              <a:spcAft>
                <a:spcPts val="600"/>
              </a:spcAft>
              <a:buClr>
                <a:schemeClr val="tx1"/>
              </a:buClr>
              <a:buSzPct val="100000"/>
              <a:buFont typeface="Wingdings" panose="05000000000000000000" pitchFamily="2" charset="2"/>
              <a:buChar char="§"/>
            </a:pPr>
            <a:r>
              <a:rPr lang="en-GB" sz="1500">
                <a:solidFill>
                  <a:schemeClr val="tx1"/>
                </a:solidFill>
                <a:latin typeface="Source Sans Pro" panose="020B0503030403020204" pitchFamily="34" charset="0"/>
                <a:ea typeface="Source Sans Pro" panose="020B0503030403020204" pitchFamily="34" charset="0"/>
              </a:rPr>
              <a:t>Understand the key considerations for “go/no-go” decision-making;</a:t>
            </a:r>
            <a:endParaRPr lang="en-US" sz="1500">
              <a:solidFill>
                <a:schemeClr val="tx1"/>
              </a:solidFill>
              <a:latin typeface="Source Sans Pro" panose="020B0503030403020204" pitchFamily="34" charset="0"/>
              <a:ea typeface="Source Sans Pro" panose="020B0503030403020204" pitchFamily="34" charset="0"/>
            </a:endParaRPr>
          </a:p>
          <a:p>
            <a:pPr marL="342892" indent="-342892">
              <a:spcBef>
                <a:spcPts val="600"/>
              </a:spcBef>
              <a:spcAft>
                <a:spcPts val="600"/>
              </a:spcAft>
              <a:buClr>
                <a:schemeClr val="tx1"/>
              </a:buClr>
              <a:buSzPct val="100000"/>
              <a:buFont typeface="Wingdings" panose="05000000000000000000" pitchFamily="2" charset="2"/>
              <a:buChar char="§"/>
            </a:pPr>
            <a:r>
              <a:rPr lang="en-GB" sz="1500">
                <a:solidFill>
                  <a:schemeClr val="tx1"/>
                </a:solidFill>
                <a:latin typeface="Source Sans Pro" panose="020B0503030403020204" pitchFamily="34" charset="0"/>
                <a:ea typeface="Source Sans Pro" panose="020B0503030403020204" pitchFamily="34" charset="0"/>
              </a:rPr>
              <a:t>Appreciate the need for early preparation for solicitations and how pre-positioning/capture work can increase your chances of a successful proposal (at the next stage); and</a:t>
            </a:r>
            <a:endParaRPr lang="en-US" sz="1500">
              <a:solidFill>
                <a:schemeClr val="tx1"/>
              </a:solidFill>
              <a:latin typeface="Source Sans Pro" panose="020B0503030403020204" pitchFamily="34" charset="0"/>
              <a:ea typeface="Source Sans Pro" panose="020B0503030403020204" pitchFamily="34" charset="0"/>
            </a:endParaRPr>
          </a:p>
          <a:p>
            <a:pPr marL="342892" indent="-342892">
              <a:spcBef>
                <a:spcPts val="600"/>
              </a:spcBef>
              <a:spcAft>
                <a:spcPts val="600"/>
              </a:spcAft>
              <a:buClr>
                <a:schemeClr val="tx1"/>
              </a:buClr>
              <a:buSzPct val="100000"/>
              <a:buFont typeface="Wingdings" panose="05000000000000000000" pitchFamily="2" charset="2"/>
              <a:buChar char="§"/>
            </a:pPr>
            <a:r>
              <a:rPr lang="en-GB" sz="1500">
                <a:solidFill>
                  <a:schemeClr val="tx1"/>
                </a:solidFill>
                <a:latin typeface="Source Sans Pro" panose="020B0503030403020204" pitchFamily="34" charset="0"/>
                <a:ea typeface="Source Sans Pro" panose="020B0503030403020204" pitchFamily="34" charset="0"/>
              </a:rPr>
              <a:t>Be better positioned to form a winning consortium.</a:t>
            </a:r>
            <a:endParaRPr lang="en-US" sz="1500">
              <a:solidFill>
                <a:schemeClr val="tx1"/>
              </a:solidFill>
              <a:latin typeface="Source Sans Pro" panose="020B0503030403020204" pitchFamily="34" charset="0"/>
              <a:ea typeface="Source Sans Pro" panose="020B0503030403020204" pitchFamily="34" charset="0"/>
            </a:endParaRPr>
          </a:p>
          <a:p>
            <a:pPr marL="0" lvl="0" indent="0">
              <a:spcBef>
                <a:spcPts val="450"/>
              </a:spcBef>
              <a:spcAft>
                <a:spcPts val="450"/>
              </a:spcAft>
              <a:buClr>
                <a:schemeClr val="tx1"/>
              </a:buClr>
              <a:buSzPct val="100000"/>
              <a:buNone/>
            </a:pPr>
            <a:r>
              <a:rPr lang="en-US" sz="1500" b="1">
                <a:solidFill>
                  <a:schemeClr val="tx1"/>
                </a:solidFill>
                <a:latin typeface="Source Sans Pro" panose="020B0503030403020204" pitchFamily="34" charset="0"/>
                <a:ea typeface="Source Sans Pro" panose="020B0503030403020204" pitchFamily="34" charset="0"/>
              </a:rPr>
              <a:t>This module covers:</a:t>
            </a:r>
          </a:p>
          <a:p>
            <a:pPr marL="342900" indent="-342900">
              <a:spcBef>
                <a:spcPts val="400"/>
              </a:spcBef>
              <a:spcAft>
                <a:spcPts val="400"/>
              </a:spcAft>
              <a:buClr>
                <a:schemeClr val="tx1"/>
              </a:buClr>
              <a:buSzPct val="100000"/>
              <a:buAutoNum type="arabicParenR"/>
            </a:pPr>
            <a:r>
              <a:rPr lang="en-US" sz="1500">
                <a:solidFill>
                  <a:schemeClr val="tx1"/>
                </a:solidFill>
                <a:latin typeface="Source Sans Pro" panose="020B0503030403020204" pitchFamily="34" charset="0"/>
                <a:ea typeface="Source Sans Pro" panose="020B0503030403020204" pitchFamily="34" charset="0"/>
              </a:rPr>
              <a:t>Funding Opportunity Identification, </a:t>
            </a:r>
          </a:p>
          <a:p>
            <a:pPr marL="342900" indent="-342900">
              <a:spcBef>
                <a:spcPts val="400"/>
              </a:spcBef>
              <a:spcAft>
                <a:spcPts val="400"/>
              </a:spcAft>
              <a:buClr>
                <a:schemeClr val="tx1"/>
              </a:buClr>
              <a:buSzPct val="100000"/>
              <a:buAutoNum type="arabicParenR"/>
            </a:pPr>
            <a:r>
              <a:rPr lang="en-US" sz="1500">
                <a:solidFill>
                  <a:schemeClr val="tx1"/>
                </a:solidFill>
                <a:latin typeface="Source Sans Pro" panose="020B0503030403020204" pitchFamily="34" charset="0"/>
                <a:ea typeface="Source Sans Pro" panose="020B0503030403020204" pitchFamily="34" charset="0"/>
              </a:rPr>
              <a:t>Deciding whether to Pursue the Opportunity, </a:t>
            </a:r>
          </a:p>
          <a:p>
            <a:pPr marL="342900" indent="-342900">
              <a:spcBef>
                <a:spcPts val="400"/>
              </a:spcBef>
              <a:spcAft>
                <a:spcPts val="400"/>
              </a:spcAft>
              <a:buClr>
                <a:schemeClr val="tx1"/>
              </a:buClr>
              <a:buSzPct val="100000"/>
              <a:buAutoNum type="arabicParenR"/>
            </a:pPr>
            <a:r>
              <a:rPr lang="en-US" sz="1500">
                <a:solidFill>
                  <a:schemeClr val="tx1"/>
                </a:solidFill>
                <a:latin typeface="Source Sans Pro" panose="020B0503030403020204" pitchFamily="34" charset="0"/>
                <a:ea typeface="Source Sans Pro" panose="020B0503030403020204" pitchFamily="34" charset="0"/>
              </a:rPr>
              <a:t>Pre-positioning/Capture Work,  and </a:t>
            </a:r>
          </a:p>
          <a:p>
            <a:pPr marL="342900" indent="-342900">
              <a:spcBef>
                <a:spcPts val="400"/>
              </a:spcBef>
              <a:spcAft>
                <a:spcPts val="400"/>
              </a:spcAft>
              <a:buClr>
                <a:schemeClr val="tx1"/>
              </a:buClr>
              <a:buSzPct val="100000"/>
              <a:buAutoNum type="arabicParenR"/>
            </a:pPr>
            <a:r>
              <a:rPr lang="en-US" sz="1500">
                <a:solidFill>
                  <a:schemeClr val="tx1"/>
                </a:solidFill>
                <a:latin typeface="Source Sans Pro" panose="020B0503030403020204" pitchFamily="34" charset="0"/>
                <a:ea typeface="Source Sans Pro" panose="020B0503030403020204" pitchFamily="34" charset="0"/>
              </a:rPr>
              <a:t>Forming a Winning Consortium.</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3.0 PRE-SOLICITATION/ PREPARATORY PHASE</a:t>
            </a:r>
          </a:p>
        </p:txBody>
      </p:sp>
      <p:pic>
        <p:nvPicPr>
          <p:cNvPr id="3" name="Graphic 4" descr="Graphic 4">
            <a:extLst>
              <a:ext uri="{FF2B5EF4-FFF2-40B4-BE49-F238E27FC236}">
                <a16:creationId xmlns:a16="http://schemas.microsoft.com/office/drawing/2014/main" id="{F21446D0-474A-D347-FEA9-E9C2E4FC0CFF}"/>
              </a:ext>
            </a:extLst>
          </p:cNvPr>
          <p:cNvPicPr>
            <a:picLocks noChangeAspect="1"/>
          </p:cNvPicPr>
          <p:nvPr/>
        </p:nvPicPr>
        <p:blipFill rotWithShape="1">
          <a:blip r:embed="rId3"/>
          <a:srcRect l="11363" t="4933" r="12758" b="7332"/>
          <a:stretch/>
        </p:blipFill>
        <p:spPr>
          <a:xfrm>
            <a:off x="0" y="1681018"/>
            <a:ext cx="738909" cy="854364"/>
          </a:xfrm>
          <a:prstGeom prst="rect">
            <a:avLst/>
          </a:prstGeom>
          <a:ln w="12700">
            <a:miter lim="400000"/>
          </a:ln>
        </p:spPr>
      </p:pic>
    </p:spTree>
    <p:extLst>
      <p:ext uri="{BB962C8B-B14F-4D97-AF65-F5344CB8AC3E}">
        <p14:creationId xmlns:p14="http://schemas.microsoft.com/office/powerpoint/2010/main" val="231691626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0" y="689579"/>
            <a:ext cx="9143999" cy="4130394"/>
          </a:xfrm>
          <a:prstGeom prst="rect">
            <a:avLst/>
          </a:prstGeom>
        </p:spPr>
        <p:txBody>
          <a:bodyPr>
            <a:noAutofit/>
          </a:bodyPr>
          <a:lstStyle/>
          <a:p>
            <a:pPr marL="0" indent="0" algn="just">
              <a:spcAft>
                <a:spcPts val="300"/>
              </a:spcAft>
              <a:buNone/>
            </a:pPr>
            <a:r>
              <a:rPr lang="en-US" sz="1500" b="1">
                <a:solidFill>
                  <a:schemeClr val="tx1"/>
                </a:solidFill>
                <a:latin typeface="Source Sans Pro" panose="020B0503030403020204" pitchFamily="34" charset="0"/>
                <a:ea typeface="Source Sans Pro" panose="020B0503030403020204" pitchFamily="34" charset="0"/>
              </a:rPr>
              <a:t>There are multiple ways to identify potential funding opportunities from USAID, and other USG agencies and donors: formal and informal</a:t>
            </a:r>
          </a:p>
          <a:p>
            <a:pPr marL="127000" indent="0">
              <a:spcBef>
                <a:spcPts val="600"/>
              </a:spcBef>
              <a:spcAft>
                <a:spcPts val="300"/>
              </a:spcAft>
              <a:buClr>
                <a:schemeClr val="tx1"/>
              </a:buClr>
              <a:buNone/>
            </a:pPr>
            <a:r>
              <a:rPr lang="en-US" sz="1500" b="1">
                <a:solidFill>
                  <a:schemeClr val="tx1"/>
                </a:solidFill>
                <a:latin typeface="Source Sans Pro" panose="020B0503030403020204" pitchFamily="34" charset="0"/>
                <a:ea typeface="Source Sans Pro" panose="020B0503030403020204" pitchFamily="34" charset="0"/>
              </a:rPr>
              <a:t>Formal:</a:t>
            </a:r>
          </a:p>
          <a:p>
            <a:pPr>
              <a:spcBef>
                <a:spcPts val="300"/>
              </a:spcBef>
              <a:spcAft>
                <a:spcPts val="300"/>
              </a:spcAft>
              <a:buClr>
                <a:schemeClr val="tx1"/>
              </a:buClr>
              <a:buFont typeface="Wingdings" panose="05000000000000000000" pitchFamily="2" charset="2"/>
              <a:buChar char="§"/>
            </a:pPr>
            <a:r>
              <a:rPr lang="en-GB" sz="1500" u="sng">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Check </a:t>
            </a:r>
            <a:r>
              <a:rPr lang="en-US" sz="1500">
                <a:latin typeface="Source Sans Pro" panose="020B0503030403020204" pitchFamily="34" charset="0"/>
                <a:ea typeface="Source Sans Pro" panose="020B0503030403020204" pitchFamily="34" charset="0"/>
                <a:hlinkClick r:id="rId3"/>
              </a:rPr>
              <a:t>https://www.workwithusaid.gov/</a:t>
            </a:r>
            <a:r>
              <a:rPr lang="en-US" sz="1500">
                <a:latin typeface="Source Sans Pro" panose="020B0503030403020204" pitchFamily="34" charset="0"/>
                <a:ea typeface="Source Sans Pro" panose="020B0503030403020204" pitchFamily="34" charset="0"/>
              </a:rPr>
              <a:t> </a:t>
            </a:r>
            <a:r>
              <a:rPr lang="en-US" sz="1500">
                <a:solidFill>
                  <a:schemeClr val="tx1"/>
                </a:solidFill>
                <a:latin typeface="Source Sans Pro" panose="020B0503030403020204" pitchFamily="34" charset="0"/>
                <a:ea typeface="Source Sans Pro" panose="020B0503030403020204" pitchFamily="34" charset="0"/>
              </a:rPr>
              <a:t>and</a:t>
            </a:r>
            <a:r>
              <a:rPr lang="en-US" sz="1500">
                <a:latin typeface="Source Sans Pro" panose="020B0503030403020204" pitchFamily="34" charset="0"/>
                <a:ea typeface="Source Sans Pro" panose="020B0503030403020204" pitchFamily="34" charset="0"/>
              </a:rPr>
              <a:t> </a:t>
            </a:r>
            <a:r>
              <a:rPr lang="en-GB" sz="1500" u="sng">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hlinkClick r:id="rId4"/>
              </a:rPr>
              <a:t>https://www.sam.gov</a:t>
            </a:r>
            <a:r>
              <a:rPr lang="en-GB" sz="1500" u="sng">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 </a:t>
            </a:r>
            <a:r>
              <a:rPr lang="en-GB"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for funding opportunities</a:t>
            </a:r>
            <a:r>
              <a:rPr lang="en-GB" sz="1500" u="sng">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 </a:t>
            </a:r>
          </a:p>
          <a:p>
            <a:pPr>
              <a:spcBef>
                <a:spcPts val="300"/>
              </a:spcBef>
              <a:spcAft>
                <a:spcPts val="300"/>
              </a:spcAft>
              <a:buClr>
                <a:schemeClr val="tx1"/>
              </a:buClr>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Check </a:t>
            </a:r>
            <a:r>
              <a:rPr lang="en-US" sz="1500">
                <a:solidFill>
                  <a:schemeClr val="tx1"/>
                </a:solidFill>
                <a:latin typeface="Source Sans Pro" panose="020B0503030403020204" pitchFamily="34" charset="0"/>
                <a:ea typeface="Source Sans Pro" panose="020B0503030403020204" pitchFamily="34" charset="0"/>
                <a:hlinkClick r:id="rId5"/>
              </a:rPr>
              <a:t>www.grants.gov</a:t>
            </a:r>
            <a:r>
              <a:rPr lang="en-US" sz="1500">
                <a:solidFill>
                  <a:schemeClr val="tx1"/>
                </a:solidFill>
                <a:latin typeface="Source Sans Pro" panose="020B0503030403020204" pitchFamily="34" charset="0"/>
                <a:ea typeface="Source Sans Pro" panose="020B0503030403020204" pitchFamily="34" charset="0"/>
              </a:rPr>
              <a:t> for grant and cooperative agreement (assistance) opportunities.</a:t>
            </a:r>
          </a:p>
          <a:p>
            <a:pPr>
              <a:spcBef>
                <a:spcPts val="300"/>
              </a:spcBef>
              <a:spcAft>
                <a:spcPts val="300"/>
              </a:spcAft>
              <a:buClr>
                <a:schemeClr val="tx1"/>
              </a:buClr>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Follow the USAID Business Forecast </a:t>
            </a:r>
            <a:r>
              <a:rPr lang="da-DK" sz="1500">
                <a:solidFill>
                  <a:schemeClr val="tx1"/>
                </a:solidFill>
                <a:latin typeface="Source Sans Pro" panose="020B0503030403020204" pitchFamily="34" charset="0"/>
                <a:ea typeface="Source Sans Pro" panose="020B0503030403020204" pitchFamily="34" charset="0"/>
              </a:rPr>
              <a:t>at </a:t>
            </a:r>
            <a:r>
              <a:rPr lang="da-DK" sz="1500">
                <a:solidFill>
                  <a:schemeClr val="tx1"/>
                </a:solidFill>
                <a:latin typeface="Source Sans Pro" panose="020B0503030403020204" pitchFamily="34" charset="0"/>
                <a:ea typeface="Source Sans Pro" panose="020B0503030403020204" pitchFamily="34" charset="0"/>
                <a:hlinkClick r:id="rId6"/>
              </a:rPr>
              <a:t>https://www.usaid.gov/business-forecast</a:t>
            </a:r>
            <a:r>
              <a:rPr lang="da-DK" sz="1500">
                <a:solidFill>
                  <a:schemeClr val="tx1"/>
                </a:solidFill>
                <a:latin typeface="Source Sans Pro" panose="020B0503030403020204" pitchFamily="34" charset="0"/>
                <a:ea typeface="Source Sans Pro" panose="020B0503030403020204" pitchFamily="34" charset="0"/>
              </a:rPr>
              <a:t>.</a:t>
            </a:r>
          </a:p>
          <a:p>
            <a:pPr>
              <a:spcBef>
                <a:spcPts val="300"/>
              </a:spcBef>
              <a:spcAft>
                <a:spcPts val="300"/>
              </a:spcAft>
              <a:buClr>
                <a:schemeClr val="tx1"/>
              </a:buClr>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Visit websites or other media platforms of donors, foundations, corporations, INGOs, and other sources of funding/partnerships </a:t>
            </a:r>
          </a:p>
          <a:p>
            <a:pPr>
              <a:spcBef>
                <a:spcPts val="300"/>
              </a:spcBef>
              <a:spcAft>
                <a:spcPts val="300"/>
              </a:spcAft>
              <a:buClr>
                <a:schemeClr val="tx1"/>
              </a:buClr>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Become familiar with USAID’s Country Development Cooperation Strategy (CDCS) for your country accessible at </a:t>
            </a:r>
            <a:r>
              <a:rPr lang="en-US" sz="1500">
                <a:solidFill>
                  <a:schemeClr val="tx1"/>
                </a:solidFill>
                <a:latin typeface="Source Sans Pro" panose="020B0503030403020204" pitchFamily="34" charset="0"/>
                <a:ea typeface="Source Sans Pro" panose="020B0503030403020204" pitchFamily="34" charset="0"/>
                <a:hlinkClick r:id="rId7"/>
              </a:rPr>
              <a:t>https://www.usaid.gov/results-and-data/planning/country-strategies-cdcs</a:t>
            </a:r>
            <a:r>
              <a:rPr lang="en-US" sz="1500">
                <a:solidFill>
                  <a:schemeClr val="tx1"/>
                </a:solidFill>
                <a:latin typeface="Source Sans Pro" panose="020B0503030403020204" pitchFamily="34" charset="0"/>
                <a:ea typeface="Source Sans Pro" panose="020B0503030403020204" pitchFamily="34" charset="0"/>
              </a:rPr>
              <a:t>. </a:t>
            </a:r>
          </a:p>
          <a:p>
            <a:pPr marL="127000" indent="0">
              <a:spcBef>
                <a:spcPts val="600"/>
              </a:spcBef>
              <a:spcAft>
                <a:spcPts val="600"/>
              </a:spcAft>
              <a:buClr>
                <a:schemeClr val="tx1"/>
              </a:buClr>
              <a:buNone/>
            </a:pPr>
            <a:r>
              <a:rPr lang="en-US" sz="1500" b="1">
                <a:solidFill>
                  <a:schemeClr val="tx1"/>
                </a:solidFill>
                <a:latin typeface="Source Sans Pro" panose="020B0503030403020204" pitchFamily="34" charset="0"/>
                <a:ea typeface="Source Sans Pro" panose="020B0503030403020204" pitchFamily="34" charset="0"/>
              </a:rPr>
              <a:t>Informal</a:t>
            </a:r>
          </a:p>
          <a:p>
            <a:pPr>
              <a:spcBef>
                <a:spcPts val="300"/>
              </a:spcBef>
              <a:spcAft>
                <a:spcPts val="300"/>
              </a:spcAft>
              <a:buClr>
                <a:schemeClr val="tx1"/>
              </a:buClr>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Find out about opportunities via word-of-mouth within your networks (colleagues, donors, stakeholders, etc.).</a:t>
            </a:r>
          </a:p>
          <a:p>
            <a:pPr>
              <a:spcBef>
                <a:spcPts val="300"/>
              </a:spcBef>
              <a:spcAft>
                <a:spcPts val="300"/>
              </a:spcAft>
              <a:buClr>
                <a:schemeClr val="tx1"/>
              </a:buClr>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Visit professional colleagues’ Facebook or LinkedIn accounts. </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3.1 OPPORTUNITY IDENTIFICATION</a:t>
            </a:r>
          </a:p>
        </p:txBody>
      </p:sp>
    </p:spTree>
    <p:extLst>
      <p:ext uri="{BB962C8B-B14F-4D97-AF65-F5344CB8AC3E}">
        <p14:creationId xmlns:p14="http://schemas.microsoft.com/office/powerpoint/2010/main" val="373685708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FOLLOW THE USAID BUSINESS FORECAST (1)</a:t>
            </a:r>
          </a:p>
        </p:txBody>
      </p:sp>
      <p:pic>
        <p:nvPicPr>
          <p:cNvPr id="5" name="Picture 4">
            <a:extLst>
              <a:ext uri="{FF2B5EF4-FFF2-40B4-BE49-F238E27FC236}">
                <a16:creationId xmlns:a16="http://schemas.microsoft.com/office/drawing/2014/main" id="{89097F63-968F-80CE-1537-27E9087202E6}"/>
              </a:ext>
            </a:extLst>
          </p:cNvPr>
          <p:cNvPicPr>
            <a:picLocks noChangeAspect="1"/>
          </p:cNvPicPr>
          <p:nvPr/>
        </p:nvPicPr>
        <p:blipFill>
          <a:blip r:embed="rId3"/>
          <a:stretch>
            <a:fillRect/>
          </a:stretch>
        </p:blipFill>
        <p:spPr>
          <a:xfrm>
            <a:off x="0" y="689169"/>
            <a:ext cx="9144000" cy="4152579"/>
          </a:xfrm>
          <a:prstGeom prst="rect">
            <a:avLst/>
          </a:prstGeom>
        </p:spPr>
      </p:pic>
      <p:sp>
        <p:nvSpPr>
          <p:cNvPr id="6" name="Oval 5">
            <a:extLst>
              <a:ext uri="{FF2B5EF4-FFF2-40B4-BE49-F238E27FC236}">
                <a16:creationId xmlns:a16="http://schemas.microsoft.com/office/drawing/2014/main" id="{50276BF7-8734-C345-FC51-E5FD36A48E65}"/>
              </a:ext>
            </a:extLst>
          </p:cNvPr>
          <p:cNvSpPr/>
          <p:nvPr/>
        </p:nvSpPr>
        <p:spPr>
          <a:xfrm>
            <a:off x="0" y="2565356"/>
            <a:ext cx="952108" cy="48038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67502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FOLLOW THE USAID BUSINESS FORECAST (2)</a:t>
            </a:r>
          </a:p>
        </p:txBody>
      </p:sp>
      <p:pic>
        <p:nvPicPr>
          <p:cNvPr id="3" name="Picture 2">
            <a:extLst>
              <a:ext uri="{FF2B5EF4-FFF2-40B4-BE49-F238E27FC236}">
                <a16:creationId xmlns:a16="http://schemas.microsoft.com/office/drawing/2014/main" id="{BA786F5A-7041-2D04-86C2-0902AEE6097F}"/>
              </a:ext>
            </a:extLst>
          </p:cNvPr>
          <p:cNvPicPr>
            <a:picLocks noChangeAspect="1"/>
          </p:cNvPicPr>
          <p:nvPr/>
        </p:nvPicPr>
        <p:blipFill>
          <a:blip r:embed="rId3"/>
          <a:stretch>
            <a:fillRect/>
          </a:stretch>
        </p:blipFill>
        <p:spPr>
          <a:xfrm>
            <a:off x="0" y="619414"/>
            <a:ext cx="9144000" cy="4421312"/>
          </a:xfrm>
          <a:prstGeom prst="rect">
            <a:avLst/>
          </a:prstGeom>
        </p:spPr>
      </p:pic>
    </p:spTree>
    <p:extLst>
      <p:ext uri="{BB962C8B-B14F-4D97-AF65-F5344CB8AC3E}">
        <p14:creationId xmlns:p14="http://schemas.microsoft.com/office/powerpoint/2010/main" val="344632208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CHECK GRANTS.GOV</a:t>
            </a:r>
          </a:p>
        </p:txBody>
      </p:sp>
      <p:pic>
        <p:nvPicPr>
          <p:cNvPr id="7" name="Picture 6">
            <a:extLst>
              <a:ext uri="{FF2B5EF4-FFF2-40B4-BE49-F238E27FC236}">
                <a16:creationId xmlns:a16="http://schemas.microsoft.com/office/drawing/2014/main" id="{195D8876-6BEB-7380-58D0-20B9A7CABFD2}"/>
              </a:ext>
            </a:extLst>
          </p:cNvPr>
          <p:cNvPicPr>
            <a:picLocks noChangeAspect="1"/>
          </p:cNvPicPr>
          <p:nvPr/>
        </p:nvPicPr>
        <p:blipFill rotWithShape="1">
          <a:blip r:embed="rId3"/>
          <a:srcRect r="1401"/>
          <a:stretch/>
        </p:blipFill>
        <p:spPr>
          <a:xfrm>
            <a:off x="4618" y="677188"/>
            <a:ext cx="9139382" cy="1326157"/>
          </a:xfrm>
          <a:prstGeom prst="rect">
            <a:avLst/>
          </a:prstGeom>
        </p:spPr>
      </p:pic>
      <p:pic>
        <p:nvPicPr>
          <p:cNvPr id="8" name="Picture 7">
            <a:extLst>
              <a:ext uri="{FF2B5EF4-FFF2-40B4-BE49-F238E27FC236}">
                <a16:creationId xmlns:a16="http://schemas.microsoft.com/office/drawing/2014/main" id="{59B6B2FA-3948-043A-6A17-C4F9554A4903}"/>
              </a:ext>
            </a:extLst>
          </p:cNvPr>
          <p:cNvPicPr>
            <a:picLocks noChangeAspect="1"/>
          </p:cNvPicPr>
          <p:nvPr/>
        </p:nvPicPr>
        <p:blipFill rotWithShape="1">
          <a:blip r:embed="rId4"/>
          <a:srcRect l="2340" r="1330"/>
          <a:stretch/>
        </p:blipFill>
        <p:spPr>
          <a:xfrm>
            <a:off x="0" y="2007108"/>
            <a:ext cx="9144000" cy="2790898"/>
          </a:xfrm>
          <a:prstGeom prst="rect">
            <a:avLst/>
          </a:prstGeom>
        </p:spPr>
      </p:pic>
    </p:spTree>
    <p:extLst>
      <p:ext uri="{BB962C8B-B14F-4D97-AF65-F5344CB8AC3E}">
        <p14:creationId xmlns:p14="http://schemas.microsoft.com/office/powerpoint/2010/main" val="377546185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UIE NUMBER</a:t>
            </a:r>
          </a:p>
        </p:txBody>
      </p:sp>
      <p:sp>
        <p:nvSpPr>
          <p:cNvPr id="3" name="Content Placeholder 2">
            <a:extLst>
              <a:ext uri="{FF2B5EF4-FFF2-40B4-BE49-F238E27FC236}">
                <a16:creationId xmlns:a16="http://schemas.microsoft.com/office/drawing/2014/main" id="{6E88F4EC-5853-FAFC-CBA8-55369EDEAD60}"/>
              </a:ext>
            </a:extLst>
          </p:cNvPr>
          <p:cNvSpPr>
            <a:spLocks noGrp="1"/>
          </p:cNvSpPr>
          <p:nvPr>
            <p:ph type="body" sz="quarter" idx="1"/>
          </p:nvPr>
        </p:nvSpPr>
        <p:spPr>
          <a:xfrm>
            <a:off x="690113" y="780136"/>
            <a:ext cx="7772400" cy="3604515"/>
          </a:xfrm>
        </p:spPr>
        <p:txBody>
          <a:bodyPr>
            <a:normAutofit/>
          </a:bodyPr>
          <a:lstStyle/>
          <a:p>
            <a:pPr marL="342892" indent="-342892">
              <a:spcBef>
                <a:spcPts val="600"/>
              </a:spcBef>
              <a:spcAft>
                <a:spcPts val="600"/>
              </a:spcAft>
              <a:buClr>
                <a:schemeClr val="tx1"/>
              </a:buClr>
              <a:buSzPct val="100000"/>
              <a:buFont typeface="Wingdings" panose="05000000000000000000" pitchFamily="2" charset="2"/>
              <a:buChar char="§"/>
            </a:pPr>
            <a:r>
              <a:rPr lang="en-GB" sz="1500">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You won’t be able to </a:t>
            </a:r>
            <a:r>
              <a:rPr lang="en-GB"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receive USG funding without a unique entity identifier (UEI). </a:t>
            </a:r>
          </a:p>
          <a:p>
            <a:pPr marL="342892" indent="-342892">
              <a:spcBef>
                <a:spcPts val="600"/>
              </a:spcBef>
              <a:spcAft>
                <a:spcPts val="600"/>
              </a:spcAft>
              <a:buClr>
                <a:schemeClr val="tx1"/>
              </a:buClr>
              <a:buSzPct val="100000"/>
              <a:buFont typeface="Wingdings" panose="05000000000000000000" pitchFamily="2" charset="2"/>
              <a:buChar char="§"/>
            </a:pPr>
            <a:r>
              <a:rPr lang="en-GB" sz="1500">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If your organization doesn’t already have a 12-digit UEI number, </a:t>
            </a:r>
            <a:r>
              <a:rPr lang="en-GB" sz="1500">
                <a:solidFill>
                  <a:schemeClr val="tx1">
                    <a:lumMod val="95000"/>
                    <a:lumOff val="5000"/>
                  </a:schemeClr>
                </a:solidFill>
                <a:latin typeface="Source Sans Pro" panose="020B0503030403020204" pitchFamily="34" charset="0"/>
                <a:ea typeface="Source Sans Pro" panose="020B0503030403020204" pitchFamily="34" charset="0"/>
                <a:cs typeface="Gill Sans" panose="020B0502020104020203" pitchFamily="34" charset="-79"/>
              </a:rPr>
              <a:t>v</a:t>
            </a:r>
            <a:r>
              <a:rPr lang="en-GB" sz="1500">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isit </a:t>
            </a:r>
            <a:r>
              <a:rPr lang="en-GB" sz="1500" u="sng">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hlinkClick r:id="rId3">
                  <a:extLst>
                    <a:ext uri="{A12FA001-AC4F-418D-AE19-62706E023703}">
                      <ahyp:hlinkClr xmlns:ahyp="http://schemas.microsoft.com/office/drawing/2018/hyperlinkcolor" val="tx"/>
                    </a:ext>
                  </a:extLst>
                </a:hlinkClick>
              </a:rPr>
              <a:t>https://sam.gov/content/home</a:t>
            </a:r>
            <a:r>
              <a:rPr lang="en-GB" sz="1500">
                <a:solidFill>
                  <a:schemeClr val="tx1">
                    <a:lumMod val="95000"/>
                    <a:lumOff val="5000"/>
                  </a:schemeClr>
                </a:solidFill>
                <a:effectLst/>
                <a:latin typeface="Source Sans Pro" panose="020B0503030403020204" pitchFamily="34" charset="0"/>
                <a:ea typeface="Source Sans Pro" panose="020B0503030403020204" pitchFamily="34" charset="0"/>
                <a:cs typeface="Gill Sans" panose="020B0502020104020203" pitchFamily="34" charset="-79"/>
              </a:rPr>
              <a:t>, an official website of the USG that new LIPs can use to register.</a:t>
            </a:r>
            <a:endParaRPr lang="en-GB" sz="1500">
              <a:solidFill>
                <a:schemeClr val="tx1">
                  <a:lumMod val="95000"/>
                  <a:lumOff val="5000"/>
                </a:schemeClr>
              </a:solidFill>
              <a:effectLst/>
              <a:latin typeface="Source Sans Pro" panose="020B0503030403020204" pitchFamily="34" charset="0"/>
              <a:ea typeface="Source Sans Pro" panose="020B0503030403020204" pitchFamily="34" charset="0"/>
            </a:endParaRPr>
          </a:p>
          <a:p>
            <a:pPr marL="342892" indent="-342892">
              <a:spcBef>
                <a:spcPts val="600"/>
              </a:spcBef>
              <a:spcAft>
                <a:spcPts val="600"/>
              </a:spcAft>
              <a:buClr>
                <a:schemeClr val="tx1"/>
              </a:buClr>
              <a:buSzPct val="100000"/>
              <a:buFont typeface="Wingdings" panose="05000000000000000000" pitchFamily="2" charset="2"/>
              <a:buChar char="§"/>
            </a:pPr>
            <a:endParaRPr lang="en-US" sz="1500">
              <a:solidFill>
                <a:schemeClr val="tx1">
                  <a:lumMod val="95000"/>
                  <a:lumOff val="5000"/>
                </a:schemeClr>
              </a:solidFill>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338AA1C6-0DE4-FC54-1C80-A667B3ACB7EB}"/>
              </a:ext>
            </a:extLst>
          </p:cNvPr>
          <p:cNvPicPr>
            <a:picLocks noChangeAspect="1"/>
          </p:cNvPicPr>
          <p:nvPr/>
        </p:nvPicPr>
        <p:blipFill>
          <a:blip r:embed="rId4"/>
          <a:stretch>
            <a:fillRect/>
          </a:stretch>
        </p:blipFill>
        <p:spPr>
          <a:xfrm>
            <a:off x="2302480" y="2107693"/>
            <a:ext cx="5330280" cy="1595194"/>
          </a:xfrm>
          <a:prstGeom prst="rect">
            <a:avLst/>
          </a:prstGeom>
        </p:spPr>
      </p:pic>
    </p:spTree>
    <p:extLst>
      <p:ext uri="{BB962C8B-B14F-4D97-AF65-F5344CB8AC3E}">
        <p14:creationId xmlns:p14="http://schemas.microsoft.com/office/powerpoint/2010/main" val="835396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ELIGIBILITY CONSIDERATIONS</a:t>
            </a:r>
          </a:p>
        </p:txBody>
      </p:sp>
      <p:sp>
        <p:nvSpPr>
          <p:cNvPr id="3" name="Content Placeholder 2">
            <a:extLst>
              <a:ext uri="{FF2B5EF4-FFF2-40B4-BE49-F238E27FC236}">
                <a16:creationId xmlns:a16="http://schemas.microsoft.com/office/drawing/2014/main" id="{6E88F4EC-5853-FAFC-CBA8-55369EDEAD60}"/>
              </a:ext>
            </a:extLst>
          </p:cNvPr>
          <p:cNvSpPr>
            <a:spLocks noGrp="1"/>
          </p:cNvSpPr>
          <p:nvPr>
            <p:ph type="body" sz="quarter" idx="1"/>
          </p:nvPr>
        </p:nvSpPr>
        <p:spPr>
          <a:xfrm>
            <a:off x="690113" y="780136"/>
            <a:ext cx="7772400" cy="3604515"/>
          </a:xfrm>
        </p:spPr>
        <p:txBody>
          <a:bodyPr>
            <a:normAutofit/>
          </a:bodyPr>
          <a:lstStyle/>
          <a:p>
            <a:pPr marL="342892" indent="-342892">
              <a:spcBef>
                <a:spcPts val="600"/>
              </a:spcBef>
              <a:spcAft>
                <a:spcPts val="600"/>
              </a:spcAft>
              <a:buClr>
                <a:schemeClr val="tx1"/>
              </a:buClr>
              <a:buSzPct val="100000"/>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USG funding opportunities can be open to all kinds of organizations, or they might be restricted to INGOs or local organizations. (The NOFO will specify.)</a:t>
            </a:r>
          </a:p>
          <a:p>
            <a:pPr lvl="1">
              <a:spcBef>
                <a:spcPts val="600"/>
              </a:spcBef>
              <a:spcAft>
                <a:spcPts val="600"/>
              </a:spcAft>
              <a:buClr>
                <a:schemeClr val="tx1"/>
              </a:buClr>
              <a:buSzPct val="100000"/>
            </a:pPr>
            <a:r>
              <a:rPr lang="en-ZA" sz="1500" b="1">
                <a:solidFill>
                  <a:srgbClr val="002F6C"/>
                </a:solidFill>
                <a:latin typeface="Source Sans Pro" panose="020B0503030403020204" pitchFamily="34" charset="0"/>
                <a:ea typeface="Source Sans Pro" panose="020B0503030403020204" pitchFamily="34" charset="0"/>
              </a:rPr>
              <a:t>Be sure to confirm your eligibility and only track/pursue opportunities that you qualify for.</a:t>
            </a:r>
          </a:p>
          <a:p>
            <a:pPr marL="342892" indent="-342892">
              <a:spcBef>
                <a:spcPts val="600"/>
              </a:spcBef>
              <a:spcAft>
                <a:spcPts val="600"/>
              </a:spcAft>
              <a:buClr>
                <a:schemeClr val="tx1"/>
              </a:buClr>
              <a:buSzPct val="100000"/>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 Often, even if an opportunity is open to all kinds of organizations (INGOs and local organizations), extra points will be awarded to LIPs.</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In cases where the scoring/evaluation criteria favor LIPs, you will have an advantage over INGOs.</a:t>
            </a:r>
          </a:p>
        </p:txBody>
      </p:sp>
    </p:spTree>
    <p:extLst>
      <p:ext uri="{BB962C8B-B14F-4D97-AF65-F5344CB8AC3E}">
        <p14:creationId xmlns:p14="http://schemas.microsoft.com/office/powerpoint/2010/main" val="102683150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9"/>
          <p:cNvSpPr/>
          <p:nvPr/>
        </p:nvSpPr>
        <p:spPr>
          <a:xfrm>
            <a:off x="742604" y="745313"/>
            <a:ext cx="3917246" cy="922774"/>
          </a:xfrm>
          <a:prstGeom prst="homePlate">
            <a:avLst>
              <a:gd name="adj" fmla="val 50000"/>
            </a:avLst>
          </a:prstGeom>
          <a:solidFill>
            <a:srgbClr val="002F6C"/>
          </a:solidFill>
          <a:ln>
            <a:noFill/>
          </a:ln>
        </p:spPr>
        <p:txBody>
          <a:bodyPr spcFirstLastPara="1" wrap="square" lIns="91425" tIns="91425" rIns="91425" bIns="91425" anchor="ctr" anchorCtr="0">
            <a:noAutofit/>
          </a:bodyPr>
          <a:lstStyle/>
          <a:p>
            <a:pPr defTabSz="914378">
              <a:defRPr/>
            </a:pPr>
            <a:endParaRPr/>
          </a:p>
        </p:txBody>
      </p:sp>
      <p:sp>
        <p:nvSpPr>
          <p:cNvPr id="239" name="Google Shape;239;p39"/>
          <p:cNvSpPr txBox="1"/>
          <p:nvPr/>
        </p:nvSpPr>
        <p:spPr>
          <a:xfrm>
            <a:off x="1049759" y="800177"/>
            <a:ext cx="3372611" cy="1223382"/>
          </a:xfrm>
          <a:prstGeom prst="rect">
            <a:avLst/>
          </a:prstGeom>
          <a:noFill/>
          <a:ln>
            <a:noFill/>
          </a:ln>
        </p:spPr>
        <p:txBody>
          <a:bodyPr spcFirstLastPara="1" wrap="square" lIns="68575" tIns="34275" rIns="68575" bIns="34275" anchor="t" anchorCtr="0">
            <a:spAutoFit/>
          </a:bodyPr>
          <a:lstStyle/>
          <a:p>
            <a:pPr algn="ctr" defTabSz="914378">
              <a:buSzPts val="1100"/>
              <a:defRPr/>
            </a:pPr>
            <a:r>
              <a:rPr lang="en" sz="1500" b="1" i="1">
                <a:solidFill>
                  <a:srgbClr val="FFFFFF"/>
                </a:solidFill>
                <a:latin typeface="Source Sans Pro"/>
                <a:ea typeface="Source Sans Pro"/>
                <a:cs typeface="Source Sans Pro"/>
                <a:sym typeface="Source Sans Pro"/>
              </a:rPr>
              <a:t>ASAP I</a:t>
            </a:r>
            <a:endParaRPr lang="en-US" sz="1500">
              <a:solidFill>
                <a:srgbClr val="FFFFFF"/>
              </a:solidFill>
              <a:latin typeface="Source Sans Pro"/>
              <a:ea typeface="Source Sans Pro"/>
              <a:cs typeface="Source Sans Pro"/>
              <a:sym typeface="Source Sans Pro"/>
            </a:endParaRPr>
          </a:p>
          <a:p>
            <a:pPr defTabSz="914378">
              <a:defRPr/>
            </a:pPr>
            <a:r>
              <a:rPr lang="en-US" sz="1500">
                <a:solidFill>
                  <a:srgbClr val="FFFFFF"/>
                </a:solidFill>
                <a:latin typeface="Source Sans Pro"/>
                <a:ea typeface="Source Sans Pro"/>
                <a:cs typeface="Source Sans Pro"/>
                <a:sym typeface="Source Sans Pro"/>
              </a:rPr>
              <a:t>LOP: April 1, 2019, to May 30, 2022</a:t>
            </a:r>
          </a:p>
          <a:p>
            <a:pPr defTabSz="914378">
              <a:defRPr/>
            </a:pPr>
            <a:r>
              <a:rPr lang="en-US" sz="1500">
                <a:solidFill>
                  <a:srgbClr val="FFFFFF"/>
                </a:solidFill>
                <a:latin typeface="Source Sans Pro"/>
                <a:ea typeface="Source Sans Pro"/>
                <a:cs typeface="Source Sans Pro"/>
                <a:sym typeface="Source Sans Pro"/>
              </a:rPr>
              <a:t>Budget Ceiling: $38,500,000</a:t>
            </a:r>
          </a:p>
          <a:p>
            <a:pPr defTabSz="914378">
              <a:defRPr/>
            </a:pPr>
            <a:endParaRPr lang="en-US" sz="1500">
              <a:solidFill>
                <a:srgbClr val="FFFFFF"/>
              </a:solidFill>
              <a:latin typeface="Source Sans Pro"/>
              <a:ea typeface="Source Sans Pro"/>
              <a:cs typeface="Source Sans Pro"/>
              <a:sym typeface="Source Sans Pro"/>
            </a:endParaRPr>
          </a:p>
          <a:p>
            <a:pPr algn="ctr" defTabSz="914378">
              <a:defRPr/>
            </a:pPr>
            <a:endParaRPr lang="en-US" sz="1500">
              <a:solidFill>
                <a:srgbClr val="FFFFFF"/>
              </a:solidFill>
              <a:latin typeface="Source Sans Pro"/>
              <a:ea typeface="Source Sans Pro"/>
              <a:cs typeface="Source Sans Pro"/>
              <a:sym typeface="Source Sans Pro"/>
            </a:endParaRPr>
          </a:p>
        </p:txBody>
      </p:sp>
      <p:sp>
        <p:nvSpPr>
          <p:cNvPr id="240" name="Google Shape;240;p39"/>
          <p:cNvSpPr txBox="1"/>
          <p:nvPr/>
        </p:nvSpPr>
        <p:spPr>
          <a:xfrm>
            <a:off x="2267071" y="3266551"/>
            <a:ext cx="6120991" cy="1710694"/>
          </a:xfrm>
          <a:prstGeom prst="rect">
            <a:avLst/>
          </a:prstGeom>
          <a:noFill/>
          <a:ln>
            <a:noFill/>
          </a:ln>
        </p:spPr>
        <p:txBody>
          <a:bodyPr spcFirstLastPara="1" wrap="square" lIns="68575" tIns="34275" rIns="68575" bIns="34275" anchor="t" anchorCtr="0">
            <a:spAutoFit/>
          </a:bodyPr>
          <a:lstStyle/>
          <a:p>
            <a:pPr marL="342892" indent="-342892" defTabSz="914378">
              <a:spcBef>
                <a:spcPts val="450"/>
              </a:spcBef>
              <a:spcAft>
                <a:spcPts val="450"/>
              </a:spcAft>
              <a:buSzPct val="100000"/>
              <a:buFont typeface="Source Sans Pro"/>
              <a:buAutoNum type="arabicPeriod"/>
              <a:defRPr/>
            </a:pPr>
            <a:r>
              <a:rPr lang="en" sz="1500">
                <a:latin typeface="Source Sans Pro"/>
                <a:ea typeface="Source Sans Pro"/>
                <a:cs typeface="Source Sans Pro"/>
                <a:sym typeface="Source Sans Pro"/>
              </a:rPr>
              <a:t>Strengthen Local Partners as they transition to receive PEPFAR funding as a USAID Prime Partner to comply with regulations.</a:t>
            </a:r>
            <a:endParaRPr sz="1500">
              <a:latin typeface="Source Sans Pro"/>
              <a:ea typeface="Source Sans Pro"/>
              <a:cs typeface="Source Sans Pro"/>
            </a:endParaRPr>
          </a:p>
          <a:p>
            <a:pPr marL="342892" indent="-342892" defTabSz="914378">
              <a:spcBef>
                <a:spcPts val="450"/>
              </a:spcBef>
              <a:spcAft>
                <a:spcPts val="450"/>
              </a:spcAft>
              <a:buSzPct val="100000"/>
              <a:buFont typeface="Source Sans Pro"/>
              <a:buAutoNum type="arabicPeriod"/>
              <a:defRPr/>
            </a:pPr>
            <a:r>
              <a:rPr lang="en" sz="1500">
                <a:latin typeface="Source Sans Pro"/>
                <a:ea typeface="Source Sans Pro"/>
                <a:cs typeface="Source Sans Pro"/>
                <a:sym typeface="Source Sans Pro"/>
              </a:rPr>
              <a:t>Prepare Local Partners to directly manage, implement, and monitor PEPFAR programs, and maintain consistent PEPFAR program achievement and quality.</a:t>
            </a:r>
            <a:endParaRPr sz="1500">
              <a:latin typeface="Source Sans Pro"/>
              <a:ea typeface="Source Sans Pro"/>
              <a:cs typeface="Source Sans Pro"/>
            </a:endParaRPr>
          </a:p>
          <a:p>
            <a:pPr defTabSz="914378">
              <a:defRPr/>
            </a:pPr>
            <a:endParaRPr sz="1500">
              <a:latin typeface="Avenir"/>
              <a:ea typeface="Avenir"/>
              <a:cs typeface="Avenir"/>
              <a:sym typeface="Avenir"/>
            </a:endParaRPr>
          </a:p>
        </p:txBody>
      </p:sp>
      <p:sp>
        <p:nvSpPr>
          <p:cNvPr id="241" name="Google Shape;241;p39"/>
          <p:cNvSpPr txBox="1"/>
          <p:nvPr/>
        </p:nvSpPr>
        <p:spPr>
          <a:xfrm>
            <a:off x="721261" y="3518189"/>
            <a:ext cx="1606303" cy="623217"/>
          </a:xfrm>
          <a:prstGeom prst="rect">
            <a:avLst/>
          </a:prstGeom>
          <a:noFill/>
          <a:ln>
            <a:noFill/>
          </a:ln>
        </p:spPr>
        <p:txBody>
          <a:bodyPr spcFirstLastPara="1" wrap="square" lIns="68575" tIns="34275" rIns="68575" bIns="34275" anchor="t" anchorCtr="0">
            <a:spAutoFit/>
          </a:bodyPr>
          <a:lstStyle/>
          <a:p>
            <a:pPr defTabSz="914378">
              <a:defRPr/>
            </a:pPr>
            <a:r>
              <a:rPr lang="en" sz="1800" b="1">
                <a:solidFill>
                  <a:srgbClr val="BA0C2F"/>
                </a:solidFill>
                <a:latin typeface="Source Sans Pro" panose="020B0503030403020204" pitchFamily="34" charset="0"/>
                <a:ea typeface="Source Sans Pro" panose="020B0503030403020204" pitchFamily="34" charset="0"/>
                <a:cs typeface="Source Sans Pro SemiBold"/>
                <a:sym typeface="Source Sans Pro SemiBold"/>
              </a:rPr>
              <a:t>STRATEGIC</a:t>
            </a:r>
            <a:endParaRPr sz="1800" b="1">
              <a:latin typeface="Source Sans Pro" panose="020B0503030403020204" pitchFamily="34" charset="0"/>
              <a:ea typeface="Source Sans Pro" panose="020B0503030403020204" pitchFamily="34" charset="0"/>
              <a:cs typeface="Source Sans Pro SemiBold"/>
              <a:sym typeface="Source Sans Pro SemiBold"/>
            </a:endParaRPr>
          </a:p>
          <a:p>
            <a:pPr defTabSz="914378">
              <a:defRPr/>
            </a:pPr>
            <a:r>
              <a:rPr lang="en" sz="1800" b="1">
                <a:solidFill>
                  <a:srgbClr val="BA0C2F"/>
                </a:solidFill>
                <a:latin typeface="Source Sans Pro" panose="020B0503030403020204" pitchFamily="34" charset="0"/>
                <a:ea typeface="Source Sans Pro" panose="020B0503030403020204" pitchFamily="34" charset="0"/>
                <a:cs typeface="Source Sans Pro SemiBold"/>
                <a:sym typeface="Source Sans Pro SemiBold"/>
              </a:rPr>
              <a:t>OBJECTIVES</a:t>
            </a:r>
            <a:endParaRPr sz="1800" b="1">
              <a:latin typeface="Source Sans Pro" panose="020B0503030403020204" pitchFamily="34" charset="0"/>
              <a:ea typeface="Source Sans Pro" panose="020B0503030403020204" pitchFamily="34" charset="0"/>
              <a:cs typeface="Source Sans Pro SemiBold"/>
              <a:sym typeface="Source Sans Pro SemiBold"/>
            </a:endParaRPr>
          </a:p>
        </p:txBody>
      </p:sp>
      <p:sp>
        <p:nvSpPr>
          <p:cNvPr id="242" name="Google Shape;242;p39"/>
          <p:cNvSpPr txBox="1"/>
          <p:nvPr/>
        </p:nvSpPr>
        <p:spPr>
          <a:xfrm>
            <a:off x="2259372" y="1863422"/>
            <a:ext cx="6374780" cy="1223382"/>
          </a:xfrm>
          <a:prstGeom prst="rect">
            <a:avLst/>
          </a:prstGeom>
          <a:noFill/>
          <a:ln>
            <a:noFill/>
          </a:ln>
        </p:spPr>
        <p:txBody>
          <a:bodyPr spcFirstLastPara="1" wrap="square" lIns="68575" tIns="34275" rIns="68575" bIns="34275" anchor="t" anchorCtr="0">
            <a:spAutoFit/>
          </a:bodyPr>
          <a:lstStyle/>
          <a:p>
            <a:pPr defTabSz="914378">
              <a:defRPr/>
            </a:pPr>
            <a:r>
              <a:rPr lang="en" sz="1500">
                <a:solidFill>
                  <a:srgbClr val="BA0C2F"/>
                </a:solidFill>
                <a:latin typeface="Source Sans Pro"/>
                <a:ea typeface="Source Sans Pro"/>
                <a:cs typeface="Source Sans Pro"/>
                <a:sym typeface="Source Sans Pro"/>
              </a:rPr>
              <a:t>Rapidly</a:t>
            </a:r>
            <a:r>
              <a:rPr lang="en" sz="1500">
                <a:solidFill>
                  <a:srgbClr val="FF0000"/>
                </a:solidFill>
                <a:latin typeface="Source Sans Pro"/>
                <a:ea typeface="Source Sans Pro"/>
                <a:cs typeface="Source Sans Pro"/>
                <a:sym typeface="Source Sans Pro"/>
              </a:rPr>
              <a:t> </a:t>
            </a:r>
            <a:r>
              <a:rPr lang="en" sz="1500">
                <a:latin typeface="Source Sans Pro"/>
                <a:ea typeface="Source Sans Pro"/>
                <a:cs typeface="Source Sans Pro"/>
                <a:sym typeface="Source Sans Pro"/>
              </a:rPr>
              <a:t>prepare Local Partners to have the capabilities and resources to serve as Prime Partners for USAID/PEPFAR programming, in compliance </a:t>
            </a:r>
            <a:br>
              <a:rPr lang="en" sz="1500">
                <a:latin typeface="Source Sans Pro"/>
                <a:ea typeface="Source Sans Pro"/>
                <a:cs typeface="Source Sans Pro"/>
                <a:sym typeface="Source Sans Pro"/>
              </a:rPr>
            </a:br>
            <a:r>
              <a:rPr lang="en" sz="1500">
                <a:latin typeface="Source Sans Pro"/>
                <a:ea typeface="Source Sans Pro"/>
                <a:cs typeface="Source Sans Pro"/>
                <a:sym typeface="Source Sans Pro"/>
              </a:rPr>
              <a:t>with USAID and PEPFAR procedures, for PEPFAR program implementation. </a:t>
            </a:r>
            <a:br>
              <a:rPr lang="en" sz="1500">
                <a:latin typeface="Source Sans Pro"/>
                <a:ea typeface="Source Sans Pro"/>
                <a:cs typeface="Source Sans Pro"/>
                <a:sym typeface="Source Sans Pro"/>
              </a:rPr>
            </a:br>
            <a:endParaRPr sz="1500">
              <a:latin typeface="Source Sans Pro"/>
              <a:ea typeface="Source Sans Pro"/>
              <a:cs typeface="Source Sans Pro"/>
              <a:sym typeface="Source Sans Pro"/>
            </a:endParaRPr>
          </a:p>
          <a:p>
            <a:pPr defTabSz="914378">
              <a:defRPr/>
            </a:pPr>
            <a:r>
              <a:rPr lang="en" sz="1500">
                <a:solidFill>
                  <a:srgbClr val="BA0C2F"/>
                </a:solidFill>
                <a:latin typeface="Source Sans Pro"/>
                <a:ea typeface="Source Sans Pro"/>
                <a:cs typeface="Source Sans Pro"/>
                <a:sym typeface="Source Sans Pro"/>
              </a:rPr>
              <a:t>70% of USAID PEPFAR funding to local prime partners.</a:t>
            </a:r>
            <a:endParaRPr sz="1500">
              <a:latin typeface="Source Sans Pro"/>
              <a:ea typeface="Source Sans Pro"/>
              <a:cs typeface="Source Sans Pro"/>
              <a:sym typeface="Source Sans Pro"/>
            </a:endParaRPr>
          </a:p>
        </p:txBody>
      </p:sp>
      <p:sp>
        <p:nvSpPr>
          <p:cNvPr id="243" name="Google Shape;243;p39"/>
          <p:cNvSpPr txBox="1"/>
          <p:nvPr/>
        </p:nvSpPr>
        <p:spPr>
          <a:xfrm>
            <a:off x="680133" y="1841814"/>
            <a:ext cx="1309380" cy="346218"/>
          </a:xfrm>
          <a:prstGeom prst="rect">
            <a:avLst/>
          </a:prstGeom>
          <a:noFill/>
          <a:ln>
            <a:noFill/>
          </a:ln>
        </p:spPr>
        <p:txBody>
          <a:bodyPr spcFirstLastPara="1" wrap="square" lIns="68575" tIns="34275" rIns="68575" bIns="34275" anchor="t" anchorCtr="0">
            <a:spAutoFit/>
          </a:bodyPr>
          <a:lstStyle/>
          <a:p>
            <a:pPr defTabSz="914378">
              <a:defRPr/>
            </a:pPr>
            <a:r>
              <a:rPr lang="en" sz="1800" b="1">
                <a:solidFill>
                  <a:srgbClr val="BA0C2F"/>
                </a:solidFill>
                <a:latin typeface="Source Sans Pro" panose="020B0503030403020204" pitchFamily="34" charset="0"/>
                <a:ea typeface="Source Sans Pro" panose="020B0503030403020204" pitchFamily="34" charset="0"/>
                <a:cs typeface="Source Sans Pro SemiBold"/>
                <a:sym typeface="Source Sans Pro SemiBold"/>
              </a:rPr>
              <a:t>PURPOSE</a:t>
            </a:r>
            <a:endParaRPr sz="1800" b="1">
              <a:latin typeface="Source Sans Pro" panose="020B0503030403020204" pitchFamily="34" charset="0"/>
              <a:ea typeface="Source Sans Pro" panose="020B0503030403020204" pitchFamily="34" charset="0"/>
              <a:cs typeface="Source Sans Pro SemiBold"/>
              <a:sym typeface="Source Sans Pro SemiBold"/>
            </a:endParaRPr>
          </a:p>
        </p:txBody>
      </p:sp>
      <p:grpSp>
        <p:nvGrpSpPr>
          <p:cNvPr id="244" name="Google Shape;244;p39"/>
          <p:cNvGrpSpPr/>
          <p:nvPr/>
        </p:nvGrpSpPr>
        <p:grpSpPr>
          <a:xfrm>
            <a:off x="4802504" y="706217"/>
            <a:ext cx="3704187" cy="950787"/>
            <a:chOff x="4251230" y="680368"/>
            <a:chExt cx="3000000" cy="764456"/>
          </a:xfrm>
        </p:grpSpPr>
        <p:sp>
          <p:nvSpPr>
            <p:cNvPr id="245" name="Google Shape;245;p39"/>
            <p:cNvSpPr/>
            <p:nvPr/>
          </p:nvSpPr>
          <p:spPr>
            <a:xfrm>
              <a:off x="4324718" y="701866"/>
              <a:ext cx="2782782" cy="665100"/>
            </a:xfrm>
            <a:prstGeom prst="rect">
              <a:avLst/>
            </a:prstGeom>
            <a:solidFill>
              <a:srgbClr val="BA0C2F"/>
            </a:solidFill>
            <a:ln>
              <a:noFill/>
            </a:ln>
          </p:spPr>
          <p:txBody>
            <a:bodyPr spcFirstLastPara="1" wrap="square" lIns="68575" tIns="34275" rIns="68575" bIns="34275" anchor="ctr" anchorCtr="0">
              <a:noAutofit/>
            </a:bodyPr>
            <a:lstStyle/>
            <a:p>
              <a:pPr defTabSz="914378">
                <a:defRPr/>
              </a:pPr>
              <a:endParaRPr sz="1200">
                <a:solidFill>
                  <a:srgbClr val="FFFFFF"/>
                </a:solidFill>
                <a:latin typeface="Source Sans Pro"/>
                <a:ea typeface="Source Sans Pro"/>
                <a:cs typeface="Source Sans Pro"/>
                <a:sym typeface="Source Sans Pro"/>
              </a:endParaRPr>
            </a:p>
          </p:txBody>
        </p:sp>
        <p:sp>
          <p:nvSpPr>
            <p:cNvPr id="246" name="Google Shape;246;p39"/>
            <p:cNvSpPr txBox="1"/>
            <p:nvPr/>
          </p:nvSpPr>
          <p:spPr>
            <a:xfrm>
              <a:off x="4251230" y="680368"/>
              <a:ext cx="3000000" cy="764456"/>
            </a:xfrm>
            <a:prstGeom prst="rect">
              <a:avLst/>
            </a:prstGeom>
            <a:solidFill>
              <a:srgbClr val="C00000"/>
            </a:solidFill>
            <a:ln>
              <a:noFill/>
            </a:ln>
          </p:spPr>
          <p:txBody>
            <a:bodyPr spcFirstLastPara="1" wrap="square" lIns="91425" tIns="91425" rIns="91425" bIns="91425" anchor="t" anchorCtr="0">
              <a:spAutoFit/>
            </a:bodyPr>
            <a:lstStyle/>
            <a:p>
              <a:pPr algn="ctr" defTabSz="914378">
                <a:defRPr/>
              </a:pPr>
              <a:r>
                <a:rPr lang="en" sz="1500" b="1" i="1">
                  <a:solidFill>
                    <a:srgbClr val="FFFFFF"/>
                  </a:solidFill>
                  <a:latin typeface="Source Sans Pro"/>
                  <a:ea typeface="Source Sans Pro"/>
                  <a:cs typeface="Source Sans Pro"/>
                  <a:sym typeface="Source Sans Pro"/>
                </a:rPr>
                <a:t>ASAP II</a:t>
              </a:r>
              <a:endParaRPr sz="1500" b="1" i="1">
                <a:solidFill>
                  <a:srgbClr val="FFFFFF"/>
                </a:solidFill>
                <a:latin typeface="Source Sans Pro"/>
                <a:ea typeface="Source Sans Pro"/>
                <a:cs typeface="Source Sans Pro"/>
                <a:sym typeface="Source Sans Pro"/>
              </a:endParaRPr>
            </a:p>
            <a:p>
              <a:pPr marL="115888" defTabSz="914378">
                <a:defRPr/>
              </a:pPr>
              <a:r>
                <a:rPr lang="en" sz="1500">
                  <a:solidFill>
                    <a:srgbClr val="FFFFFF"/>
                  </a:solidFill>
                  <a:latin typeface="Source Sans Pro"/>
                  <a:ea typeface="Source Sans Pro"/>
                  <a:cs typeface="Source Sans Pro"/>
                  <a:sym typeface="Source Sans Pro"/>
                </a:rPr>
                <a:t>LOP: May 31, 2022 – July 30, 2024</a:t>
              </a:r>
            </a:p>
            <a:p>
              <a:pPr marL="115888" defTabSz="914378">
                <a:defRPr/>
              </a:pPr>
              <a:r>
                <a:rPr lang="en-US" sz="1500">
                  <a:solidFill>
                    <a:srgbClr val="FFFFFF"/>
                  </a:solidFill>
                  <a:latin typeface="Source Sans Pro"/>
                  <a:ea typeface="Source Sans Pro"/>
                  <a:cs typeface="Source Sans Pro"/>
                  <a:sym typeface="Source Sans Pro"/>
                </a:rPr>
                <a:t>Budget Ceiling:</a:t>
              </a:r>
              <a:r>
                <a:rPr lang="en" sz="1500">
                  <a:solidFill>
                    <a:srgbClr val="FFFFFF"/>
                  </a:solidFill>
                  <a:latin typeface="Source Sans Pro"/>
                  <a:ea typeface="Source Sans Pro"/>
                  <a:cs typeface="Source Sans Pro"/>
                  <a:sym typeface="Source Sans Pro"/>
                </a:rPr>
                <a:t> $16,023,445.06</a:t>
              </a:r>
            </a:p>
            <a:p>
              <a:pPr marL="115888" defTabSz="914378">
                <a:defRPr/>
              </a:pPr>
              <a:endParaRPr sz="1500">
                <a:solidFill>
                  <a:srgbClr val="FFFFFF"/>
                </a:solidFill>
              </a:endParaRPr>
            </a:p>
          </p:txBody>
        </p:sp>
      </p:grpSp>
      <p:sp>
        <p:nvSpPr>
          <p:cNvPr id="3" name="Google Shape;485;p2">
            <a:extLst>
              <a:ext uri="{FF2B5EF4-FFF2-40B4-BE49-F238E27FC236}">
                <a16:creationId xmlns:a16="http://schemas.microsoft.com/office/drawing/2014/main" id="{06BBE174-B1FA-FF1B-08E7-A78A17E4196E}"/>
              </a:ext>
            </a:extLst>
          </p:cNvPr>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r>
              <a:rPr lang="en-US" sz="3200" b="1">
                <a:solidFill>
                  <a:srgbClr val="FFFFFF"/>
                </a:solidFill>
                <a:latin typeface="Source Sans Pro" panose="020B0503030403020204" pitchFamily="34" charset="0"/>
                <a:ea typeface="Source Sans Pro" panose="020B0503030403020204" pitchFamily="34" charset="0"/>
              </a:rPr>
              <a:t>ASAPII OVERVIEW</a:t>
            </a:r>
          </a:p>
        </p:txBody>
      </p:sp>
    </p:spTree>
    <p:extLst>
      <p:ext uri="{BB962C8B-B14F-4D97-AF65-F5344CB8AC3E}">
        <p14:creationId xmlns:p14="http://schemas.microsoft.com/office/powerpoint/2010/main" val="351155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199014-0417-71C6-F488-0CA8908961F3}"/>
              </a:ext>
            </a:extLst>
          </p:cNvPr>
          <p:cNvPicPr>
            <a:picLocks noChangeAspect="1"/>
          </p:cNvPicPr>
          <p:nvPr/>
        </p:nvPicPr>
        <p:blipFill rotWithShape="1">
          <a:blip r:embed="rId3"/>
          <a:srcRect l="7301" t="5884" r="2713"/>
          <a:stretch/>
        </p:blipFill>
        <p:spPr>
          <a:xfrm>
            <a:off x="6618098" y="2523455"/>
            <a:ext cx="2524708" cy="2268002"/>
          </a:xfrm>
          <a:prstGeom prst="rect">
            <a:avLst/>
          </a:prstGeom>
        </p:spPr>
      </p:pic>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7895844" cy="3597338"/>
          </a:xfrm>
          <a:prstGeom prst="rect">
            <a:avLst/>
          </a:prstGeom>
        </p:spPr>
        <p:txBody>
          <a:bodyPr>
            <a:noAutofit/>
          </a:bodyPr>
          <a:lstStyle/>
          <a:p>
            <a:pPr marL="0" indent="0" algn="just">
              <a:spcBef>
                <a:spcPts val="600"/>
              </a:spcBef>
              <a:spcAft>
                <a:spcPts val="600"/>
              </a:spcAft>
              <a:buNone/>
            </a:pPr>
            <a:r>
              <a:rPr lang="en-US" sz="1500" b="1">
                <a:solidFill>
                  <a:schemeClr val="tx1"/>
                </a:solidFill>
                <a:latin typeface="Source Sans Pro" panose="020B0503030403020204" pitchFamily="34" charset="0"/>
                <a:ea typeface="Source Sans Pro" panose="020B0503030403020204" pitchFamily="34" charset="0"/>
              </a:rPr>
              <a:t>Importance of prioritization</a:t>
            </a:r>
          </a:p>
          <a:p>
            <a:pPr>
              <a:spcBef>
                <a:spcPts val="600"/>
              </a:spcBef>
              <a:spcAft>
                <a:spcPts val="600"/>
              </a:spcAft>
              <a:buClr>
                <a:schemeClr val="tx1"/>
              </a:buClr>
              <a:buFont typeface="Wingdings" panose="05000000000000000000" pitchFamily="2" charset="2"/>
              <a:buChar char="§"/>
            </a:pPr>
            <a:r>
              <a:rPr lang="en-US" sz="1500">
                <a:solidFill>
                  <a:schemeClr val="tx1"/>
                </a:solidFill>
              </a:rPr>
              <a:t>It is not feasible, nor a good use of your organization’s resources, to pursue every opportunity you qualify for.  </a:t>
            </a:r>
          </a:p>
          <a:p>
            <a:pPr>
              <a:spcBef>
                <a:spcPts val="600"/>
              </a:spcBef>
              <a:spcAft>
                <a:spcPts val="600"/>
              </a:spcAft>
              <a:buClr>
                <a:schemeClr val="tx1"/>
              </a:buClr>
              <a:buFont typeface="Wingdings" panose="05000000000000000000" pitchFamily="2" charset="2"/>
              <a:buChar char="§"/>
            </a:pPr>
            <a:r>
              <a:rPr lang="en-US" sz="1500">
                <a:solidFill>
                  <a:schemeClr val="tx1"/>
                </a:solidFill>
              </a:rPr>
              <a:t>It takes precious resources (especially staff time) to pursue an opportunity, so the potential return on investment (ROI) must be worth the effort.</a:t>
            </a:r>
          </a:p>
          <a:p>
            <a:pPr>
              <a:spcBef>
                <a:spcPts val="600"/>
              </a:spcBef>
              <a:spcAft>
                <a:spcPts val="600"/>
              </a:spcAft>
              <a:buClr>
                <a:schemeClr val="tx1"/>
              </a:buClr>
              <a:buFont typeface="Wingdings" panose="05000000000000000000" pitchFamily="2" charset="2"/>
              <a:buChar char="§"/>
            </a:pPr>
            <a:r>
              <a:rPr lang="en-US" sz="1500">
                <a:solidFill>
                  <a:schemeClr val="tx1"/>
                </a:solidFill>
              </a:rPr>
              <a:t>Be strategic when deciding which opportunities to pursue; only go after those:</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That align with your mission, vision, and values;</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For which you have a strong chance of winning;</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For which you have the capacity (i.e., adequate resources and </a:t>
            </a:r>
          </a:p>
          <a:p>
            <a:pPr marL="584200" lvl="1" indent="0">
              <a:spcBef>
                <a:spcPts val="600"/>
              </a:spcBef>
              <a:spcAft>
                <a:spcPts val="600"/>
              </a:spcAft>
              <a:buClr>
                <a:schemeClr val="tx1"/>
              </a:buClr>
              <a:buSzPct val="100000"/>
              <a:buNone/>
            </a:pPr>
            <a:r>
              <a:rPr lang="en-US" sz="1500">
                <a:solidFill>
                  <a:schemeClr val="tx1"/>
                </a:solidFill>
                <a:latin typeface="Source Sans Pro" panose="020B0503030403020204" pitchFamily="34" charset="0"/>
                <a:ea typeface="Source Sans Pro" panose="020B0503030403020204" pitchFamily="34" charset="0"/>
              </a:rPr>
              <a:t>         availability) to deliver a quality proposal.</a:t>
            </a:r>
            <a:endParaRPr lang="en-US" sz="1500">
              <a:solidFill>
                <a:schemeClr val="tx1"/>
              </a:solidFill>
            </a:endParaRPr>
          </a:p>
          <a:p>
            <a:pPr marL="0" indent="0" algn="just">
              <a:spcBef>
                <a:spcPts val="600"/>
              </a:spcBef>
              <a:spcAft>
                <a:spcPts val="600"/>
              </a:spcAft>
              <a:buNone/>
            </a:pPr>
            <a:endParaRPr lang="en-US" sz="1500">
              <a:solidFill>
                <a:schemeClr val="tx1"/>
              </a:solidFill>
            </a:endParaRPr>
          </a:p>
          <a:p>
            <a:pPr marL="0" indent="0" algn="just">
              <a:spcBef>
                <a:spcPts val="1200"/>
              </a:spcBef>
              <a:spcAft>
                <a:spcPts val="1200"/>
              </a:spcAft>
              <a:buNone/>
            </a:pPr>
            <a:endParaRPr lang="en-US" sz="1500" b="1">
              <a:solidFill>
                <a:schemeClr val="tx1"/>
              </a:solidFill>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3.2 DECIDING TO PURSUE THE OPPORTUNITY</a:t>
            </a:r>
          </a:p>
        </p:txBody>
      </p:sp>
    </p:spTree>
    <p:extLst>
      <p:ext uri="{BB962C8B-B14F-4D97-AF65-F5344CB8AC3E}">
        <p14:creationId xmlns:p14="http://schemas.microsoft.com/office/powerpoint/2010/main" val="25430363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411480" y="831311"/>
            <a:ext cx="8309610" cy="3597338"/>
          </a:xfrm>
          <a:prstGeom prst="rect">
            <a:avLst/>
          </a:prstGeom>
        </p:spPr>
        <p:txBody>
          <a:bodyPr>
            <a:noAutofit/>
          </a:bodyPr>
          <a:lstStyle/>
          <a:p>
            <a:pPr marL="0" indent="0">
              <a:lnSpc>
                <a:spcPct val="120000"/>
              </a:lnSpc>
              <a:buNone/>
            </a:pPr>
            <a:r>
              <a:rPr lang="en-US" sz="1500" b="1" dirty="0">
                <a:solidFill>
                  <a:schemeClr val="tx1">
                    <a:lumMod val="95000"/>
                    <a:lumOff val="5000"/>
                  </a:schemeClr>
                </a:solidFill>
              </a:rPr>
              <a:t>Is the opportunity:</a:t>
            </a:r>
          </a:p>
          <a:p>
            <a:pPr>
              <a:spcBef>
                <a:spcPts val="600"/>
              </a:spcBef>
              <a:spcAft>
                <a:spcPts val="600"/>
              </a:spcAft>
              <a:buClr>
                <a:schemeClr val="tx1"/>
              </a:buClr>
              <a:buFont typeface="Wingdings" panose="05000000000000000000" pitchFamily="2" charset="2"/>
              <a:buChar char="§"/>
            </a:pPr>
            <a:r>
              <a:rPr lang="en-US" sz="1500" dirty="0">
                <a:solidFill>
                  <a:schemeClr val="tx1"/>
                </a:solidFill>
              </a:rPr>
              <a:t>Within your experience/expertise?  If there are any gaps in your expertise, geographic presence, etc., are there partners you can work with to fill them? </a:t>
            </a:r>
          </a:p>
          <a:p>
            <a:pPr>
              <a:spcBef>
                <a:spcPts val="600"/>
              </a:spcBef>
              <a:spcAft>
                <a:spcPts val="600"/>
              </a:spcAft>
              <a:buClr>
                <a:schemeClr val="tx1"/>
              </a:buClr>
              <a:buFont typeface="Wingdings" panose="05000000000000000000" pitchFamily="2" charset="2"/>
              <a:buChar char="§"/>
            </a:pPr>
            <a:r>
              <a:rPr lang="en-US" sz="1500" dirty="0">
                <a:solidFill>
                  <a:schemeClr val="tx1"/>
                </a:solidFill>
              </a:rPr>
              <a:t>Strategic for the growth/expansion of your organization and its mission?</a:t>
            </a:r>
          </a:p>
          <a:p>
            <a:pPr>
              <a:spcBef>
                <a:spcPts val="600"/>
              </a:spcBef>
              <a:spcAft>
                <a:spcPts val="600"/>
              </a:spcAft>
              <a:buClr>
                <a:schemeClr val="tx1"/>
              </a:buClr>
              <a:buFont typeface="Wingdings" panose="05000000000000000000" pitchFamily="2" charset="2"/>
              <a:buChar char="§"/>
            </a:pPr>
            <a:r>
              <a:rPr lang="en-US" sz="1500" dirty="0">
                <a:solidFill>
                  <a:schemeClr val="tx1"/>
                </a:solidFill>
              </a:rPr>
              <a:t>Being awarded through a mechanism that your organization can implement?</a:t>
            </a:r>
          </a:p>
          <a:p>
            <a:pPr>
              <a:spcBef>
                <a:spcPts val="600"/>
              </a:spcBef>
              <a:spcAft>
                <a:spcPts val="600"/>
              </a:spcAft>
              <a:buClr>
                <a:schemeClr val="tx1"/>
              </a:buClr>
              <a:buFont typeface="Wingdings" panose="05000000000000000000" pitchFamily="2" charset="2"/>
              <a:buChar char="§"/>
            </a:pPr>
            <a:r>
              <a:rPr lang="en-US" sz="1500" dirty="0">
                <a:solidFill>
                  <a:schemeClr val="tx1"/>
                </a:solidFill>
              </a:rPr>
              <a:t>Presenting any risks?  If so, can those risks be mitigated? </a:t>
            </a:r>
          </a:p>
          <a:p>
            <a:pPr>
              <a:spcBef>
                <a:spcPts val="600"/>
              </a:spcBef>
              <a:spcAft>
                <a:spcPts val="600"/>
              </a:spcAft>
              <a:buClr>
                <a:schemeClr val="tx1"/>
              </a:buClr>
              <a:buFont typeface="Wingdings" panose="05000000000000000000" pitchFamily="2" charset="2"/>
              <a:buChar char="§"/>
            </a:pPr>
            <a:r>
              <a:rPr lang="en-US" sz="1500" dirty="0">
                <a:solidFill>
                  <a:schemeClr val="tx1"/>
                </a:solidFill>
              </a:rPr>
              <a:t>Feasible and realistic to secure?  In other words, does your organization have adequate time and resources to pull together a high-quality proposal?  And is there a good chance of winning?</a:t>
            </a:r>
          </a:p>
          <a:p>
            <a:pPr marL="0" indent="0">
              <a:buNone/>
            </a:pPr>
            <a:r>
              <a:rPr lang="en-US" sz="1500" b="1" dirty="0">
                <a:solidFill>
                  <a:schemeClr val="tx1">
                    <a:lumMod val="95000"/>
                    <a:lumOff val="5000"/>
                  </a:schemeClr>
                </a:solidFill>
              </a:rPr>
              <a:t>If the answer is  YES move to the next phase… </a:t>
            </a:r>
          </a:p>
          <a:p>
            <a:pPr marL="0" indent="0">
              <a:buNone/>
            </a:pPr>
            <a:endParaRPr lang="en-US" sz="1500" b="1" dirty="0">
              <a:solidFill>
                <a:schemeClr val="tx1">
                  <a:lumMod val="95000"/>
                  <a:lumOff val="5000"/>
                </a:schemeClr>
              </a:solidFill>
            </a:endParaRPr>
          </a:p>
          <a:p>
            <a:pPr marL="0" indent="0">
              <a:buNone/>
            </a:pPr>
            <a:r>
              <a:rPr lang="en-US" sz="1500" b="1" dirty="0">
                <a:solidFill>
                  <a:schemeClr val="tx1">
                    <a:lumMod val="95000"/>
                    <a:lumOff val="5000"/>
                  </a:schemeClr>
                </a:solidFill>
              </a:rPr>
              <a:t>If the answer is  NO, consider  approaching an organization which is applying  to be a </a:t>
            </a:r>
            <a:r>
              <a:rPr lang="en-US" sz="1500" b="1" dirty="0" err="1">
                <a:solidFill>
                  <a:schemeClr val="tx1">
                    <a:lumMod val="95000"/>
                    <a:lumOff val="5000"/>
                  </a:schemeClr>
                </a:solidFill>
              </a:rPr>
              <a:t>subpartner</a:t>
            </a:r>
            <a:r>
              <a:rPr lang="en-US" sz="1500" b="1" dirty="0">
                <a:solidFill>
                  <a:schemeClr val="tx1">
                    <a:lumMod val="95000"/>
                    <a:lumOff val="5000"/>
                  </a:schemeClr>
                </a:solidFill>
              </a:rPr>
              <a:t>.</a:t>
            </a:r>
          </a:p>
          <a:p>
            <a:endParaRPr lang="en-US" sz="1500" dirty="0">
              <a:solidFill>
                <a:schemeClr val="tx1">
                  <a:lumMod val="95000"/>
                  <a:lumOff val="5000"/>
                </a:schemeClr>
              </a:solidFill>
            </a:endParaRPr>
          </a:p>
          <a:p>
            <a:pPr marL="0" indent="0" algn="just">
              <a:spcBef>
                <a:spcPts val="1200"/>
              </a:spcBef>
              <a:spcAft>
                <a:spcPts val="1200"/>
              </a:spcAft>
              <a:buNone/>
            </a:pPr>
            <a:endParaRPr lang="en-US" sz="1500" b="1" dirty="0">
              <a:solidFill>
                <a:schemeClr val="tx1">
                  <a:lumMod val="95000"/>
                  <a:lumOff val="5000"/>
                </a:schemeClr>
              </a:solidFill>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04671"/>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KEY CONSIDERATIONS TO MAKE A “GO” OR “NO GO” DECISION</a:t>
            </a:r>
          </a:p>
        </p:txBody>
      </p:sp>
    </p:spTree>
    <p:extLst>
      <p:ext uri="{BB962C8B-B14F-4D97-AF65-F5344CB8AC3E}">
        <p14:creationId xmlns:p14="http://schemas.microsoft.com/office/powerpoint/2010/main" val="170849359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7895844" cy="3597338"/>
          </a:xfrm>
          <a:prstGeom prst="rect">
            <a:avLst/>
          </a:prstGeom>
        </p:spPr>
        <p:txBody>
          <a:bodyPr>
            <a:noAutofit/>
          </a:bodyPr>
          <a:lstStyle/>
          <a:p>
            <a:pPr marL="0" indent="0" algn="just">
              <a:spcBef>
                <a:spcPts val="600"/>
              </a:spcBef>
              <a:spcAft>
                <a:spcPts val="600"/>
              </a:spcAft>
              <a:buNone/>
            </a:pPr>
            <a:r>
              <a:rPr lang="en-US" sz="1500" b="1">
                <a:solidFill>
                  <a:schemeClr val="tx1"/>
                </a:solidFill>
                <a:latin typeface="Source Sans Pro" panose="020B0503030403020204" pitchFamily="34" charset="0"/>
                <a:ea typeface="Source Sans Pro" panose="020B0503030403020204" pitchFamily="34" charset="0"/>
              </a:rPr>
              <a:t>Importance of early preparation (pre-solicitation)</a:t>
            </a:r>
          </a:p>
          <a:p>
            <a:pPr>
              <a:spcBef>
                <a:spcPts val="600"/>
              </a:spcBef>
              <a:spcAft>
                <a:spcPts val="600"/>
              </a:spcAft>
              <a:buClr>
                <a:schemeClr val="tx1"/>
              </a:buClr>
              <a:buFont typeface="Wingdings" panose="05000000000000000000" pitchFamily="2" charset="2"/>
              <a:buChar char="§"/>
            </a:pPr>
            <a:r>
              <a:rPr lang="en-US" sz="1500">
                <a:solidFill>
                  <a:schemeClr val="tx1"/>
                </a:solidFill>
              </a:rPr>
              <a:t>Early preparation for bids is key! It’s a critical factor for a successful proposal.</a:t>
            </a:r>
          </a:p>
          <a:p>
            <a:pPr>
              <a:spcBef>
                <a:spcPts val="600"/>
              </a:spcBef>
              <a:spcAft>
                <a:spcPts val="600"/>
              </a:spcAft>
              <a:buClr>
                <a:schemeClr val="tx1"/>
              </a:buClr>
              <a:buFont typeface="Wingdings" panose="05000000000000000000" pitchFamily="2" charset="2"/>
              <a:buChar char="§"/>
            </a:pPr>
            <a:r>
              <a:rPr lang="en-US" sz="1500">
                <a:solidFill>
                  <a:schemeClr val="tx1"/>
                </a:solidFill>
              </a:rPr>
              <a:t>Usually, USAID will only give 30-45 days (4-6 weeks) to respond to an RFA/RFP from the date the NOFO is released.</a:t>
            </a:r>
          </a:p>
          <a:p>
            <a:pPr>
              <a:spcBef>
                <a:spcPts val="600"/>
              </a:spcBef>
              <a:spcAft>
                <a:spcPts val="600"/>
              </a:spcAft>
              <a:buClr>
                <a:schemeClr val="tx1"/>
              </a:buClr>
              <a:buFont typeface="Wingdings" panose="05000000000000000000" pitchFamily="2" charset="2"/>
              <a:buChar char="§"/>
            </a:pPr>
            <a:r>
              <a:rPr lang="en-US" sz="1500">
                <a:solidFill>
                  <a:schemeClr val="tx1"/>
                </a:solidFill>
              </a:rPr>
              <a:t>Refer to the business forecast and any intel you can gather through your networks, to undertake preparatory work well in advance of the solicitation going live.</a:t>
            </a:r>
          </a:p>
          <a:p>
            <a:pPr>
              <a:spcBef>
                <a:spcPts val="600"/>
              </a:spcBef>
              <a:spcAft>
                <a:spcPts val="600"/>
              </a:spcAft>
              <a:buClr>
                <a:schemeClr val="tx1"/>
              </a:buClr>
              <a:buFont typeface="Wingdings" panose="05000000000000000000" pitchFamily="2" charset="2"/>
              <a:buChar char="§"/>
            </a:pPr>
            <a:r>
              <a:rPr lang="en-US" sz="1500">
                <a:solidFill>
                  <a:schemeClr val="tx1"/>
                </a:solidFill>
              </a:rPr>
              <a:t>Pre-planning work can even start weeks, months, or even years in advance.</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3.3 PRE-POSITIONING/CAPTURE WORK</a:t>
            </a:r>
          </a:p>
        </p:txBody>
      </p:sp>
    </p:spTree>
    <p:extLst>
      <p:ext uri="{BB962C8B-B14F-4D97-AF65-F5344CB8AC3E}">
        <p14:creationId xmlns:p14="http://schemas.microsoft.com/office/powerpoint/2010/main" val="164400187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8"/>
            <a:ext cx="8380476" cy="4088161"/>
          </a:xfrm>
          <a:prstGeom prst="rect">
            <a:avLst/>
          </a:prstGeom>
        </p:spPr>
        <p:txBody>
          <a:bodyPr>
            <a:noAutofit/>
          </a:bodyPr>
          <a:lstStyle/>
          <a:p>
            <a:pPr marL="0" indent="0">
              <a:buNone/>
            </a:pPr>
            <a:r>
              <a:rPr lang="en-US" sz="1500" b="1">
                <a:solidFill>
                  <a:schemeClr val="tx1"/>
                </a:solidFill>
              </a:rPr>
              <a:t>What is it? </a:t>
            </a:r>
            <a:r>
              <a:rPr lang="en-US" sz="1500">
                <a:solidFill>
                  <a:schemeClr val="tx1"/>
                </a:solidFill>
              </a:rPr>
              <a:t>A process that starts once a “go decision” is made and continues until the opportunity is released (for competitive opportunities).</a:t>
            </a:r>
          </a:p>
          <a:p>
            <a:pPr marL="0" indent="0">
              <a:buNone/>
            </a:pPr>
            <a:endParaRPr lang="en-US" sz="1500" b="1">
              <a:solidFill>
                <a:schemeClr val="tx1"/>
              </a:solidFill>
            </a:endParaRPr>
          </a:p>
          <a:p>
            <a:pPr marL="0" indent="0">
              <a:buNone/>
            </a:pPr>
            <a:r>
              <a:rPr lang="en-US" sz="1500" b="1">
                <a:solidFill>
                  <a:schemeClr val="tx1"/>
                </a:solidFill>
              </a:rPr>
              <a:t>What does it consist of?</a:t>
            </a:r>
          </a:p>
          <a:p>
            <a:pPr>
              <a:spcBef>
                <a:spcPts val="400"/>
              </a:spcBef>
              <a:spcAft>
                <a:spcPts val="400"/>
              </a:spcAft>
              <a:buClr>
                <a:schemeClr val="tx1"/>
              </a:buClr>
              <a:buFont typeface="Wingdings" panose="05000000000000000000" pitchFamily="2" charset="2"/>
              <a:buChar char="§"/>
            </a:pPr>
            <a:r>
              <a:rPr lang="en-US" sz="1500">
                <a:solidFill>
                  <a:schemeClr val="tx1"/>
                </a:solidFill>
              </a:rPr>
              <a:t>Thorough assessment of the opportunity and local needs/priorities</a:t>
            </a:r>
          </a:p>
          <a:p>
            <a:pPr>
              <a:spcBef>
                <a:spcPts val="400"/>
              </a:spcBef>
              <a:spcAft>
                <a:spcPts val="400"/>
              </a:spcAft>
              <a:buClr>
                <a:schemeClr val="tx1"/>
              </a:buClr>
              <a:buFont typeface="Wingdings" panose="05000000000000000000" pitchFamily="2" charset="2"/>
              <a:buChar char="§"/>
            </a:pPr>
            <a:r>
              <a:rPr lang="en-US" sz="1500">
                <a:solidFill>
                  <a:schemeClr val="tx1"/>
                </a:solidFill>
              </a:rPr>
              <a:t>Analysis of the competition and potential partners</a:t>
            </a:r>
          </a:p>
          <a:p>
            <a:pPr>
              <a:spcBef>
                <a:spcPts val="400"/>
              </a:spcBef>
              <a:spcAft>
                <a:spcPts val="400"/>
              </a:spcAft>
              <a:buClr>
                <a:schemeClr val="tx1"/>
              </a:buClr>
              <a:buFont typeface="Wingdings" panose="05000000000000000000" pitchFamily="2" charset="2"/>
              <a:buChar char="§"/>
            </a:pPr>
            <a:r>
              <a:rPr lang="en-US" sz="1500">
                <a:solidFill>
                  <a:schemeClr val="tx1"/>
                </a:solidFill>
              </a:rPr>
              <a:t>Assessment of your organization’s technical capabilities</a:t>
            </a:r>
          </a:p>
          <a:p>
            <a:pPr marL="0" lvl="0" indent="0">
              <a:buNone/>
            </a:pPr>
            <a:r>
              <a:rPr lang="en-US" sz="1500" b="1" i="1">
                <a:solidFill>
                  <a:schemeClr val="tx1"/>
                </a:solidFill>
              </a:rPr>
              <a:t>To then inform and begin:</a:t>
            </a:r>
          </a:p>
          <a:p>
            <a:pPr>
              <a:spcBef>
                <a:spcPts val="400"/>
              </a:spcBef>
              <a:spcAft>
                <a:spcPts val="400"/>
              </a:spcAft>
              <a:buClr>
                <a:schemeClr val="tx1"/>
              </a:buClr>
              <a:buFont typeface="Wingdings" panose="05000000000000000000" pitchFamily="2" charset="2"/>
              <a:buChar char="§"/>
            </a:pPr>
            <a:r>
              <a:rPr lang="en-US" sz="1500">
                <a:solidFill>
                  <a:schemeClr val="tx1"/>
                </a:solidFill>
              </a:rPr>
              <a:t>Development of your strategy to resource the proposal effort and identify your proposal team;</a:t>
            </a:r>
          </a:p>
          <a:p>
            <a:pPr>
              <a:spcBef>
                <a:spcPts val="400"/>
              </a:spcBef>
              <a:spcAft>
                <a:spcPts val="400"/>
              </a:spcAft>
              <a:buClr>
                <a:schemeClr val="tx1"/>
              </a:buClr>
              <a:buFont typeface="Wingdings" panose="05000000000000000000" pitchFamily="2" charset="2"/>
              <a:buChar char="§"/>
            </a:pPr>
            <a:r>
              <a:rPr lang="en-US" sz="1500">
                <a:solidFill>
                  <a:schemeClr val="tx1"/>
                </a:solidFill>
              </a:rPr>
              <a:t>Development of your partnering strategy and beginning to form your consortium;</a:t>
            </a:r>
          </a:p>
          <a:p>
            <a:pPr>
              <a:spcBef>
                <a:spcPts val="400"/>
              </a:spcBef>
              <a:spcAft>
                <a:spcPts val="400"/>
              </a:spcAft>
              <a:buClr>
                <a:schemeClr val="tx1"/>
              </a:buClr>
              <a:buFont typeface="Wingdings" panose="05000000000000000000" pitchFamily="2" charset="2"/>
              <a:buChar char="§"/>
            </a:pPr>
            <a:r>
              <a:rPr lang="en-US" sz="1500">
                <a:solidFill>
                  <a:schemeClr val="tx1"/>
                </a:solidFill>
              </a:rPr>
              <a:t>Development of your initial technical, management, and budgeting strategies;</a:t>
            </a:r>
          </a:p>
          <a:p>
            <a:pPr>
              <a:spcBef>
                <a:spcPts val="400"/>
              </a:spcBef>
              <a:spcAft>
                <a:spcPts val="400"/>
              </a:spcAft>
              <a:buClr>
                <a:schemeClr val="tx1"/>
              </a:buClr>
              <a:buFont typeface="Wingdings" panose="05000000000000000000" pitchFamily="2" charset="2"/>
              <a:buChar char="§"/>
            </a:pPr>
            <a:r>
              <a:rPr lang="en-US" sz="1500">
                <a:solidFill>
                  <a:schemeClr val="tx1"/>
                </a:solidFill>
              </a:rPr>
              <a:t>Recruitment of your key personnel; and </a:t>
            </a:r>
          </a:p>
          <a:p>
            <a:pPr>
              <a:spcBef>
                <a:spcPts val="400"/>
              </a:spcBef>
              <a:spcAft>
                <a:spcPts val="400"/>
              </a:spcAft>
              <a:buClr>
                <a:schemeClr val="tx1"/>
              </a:buClr>
              <a:buFont typeface="Wingdings" panose="05000000000000000000" pitchFamily="2" charset="2"/>
              <a:buChar char="§"/>
            </a:pPr>
            <a:r>
              <a:rPr lang="en-US" sz="1500">
                <a:solidFill>
                  <a:schemeClr val="tx1"/>
                </a:solidFill>
              </a:rPr>
              <a:t>Possibly also writing certain sections (e.g., country context/background, corporate capabilities statement, past performance records [PPR], etc.)</a:t>
            </a:r>
          </a:p>
          <a:p>
            <a:pPr marL="127000" indent="0">
              <a:buNone/>
            </a:pPr>
            <a:endParaRPr lang="en-US" sz="1500">
              <a:solidFill>
                <a:schemeClr val="tx1"/>
              </a:solidFill>
            </a:endParaRP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INTRODUCTION TO PRE-POSITIONING/CAPTURE</a:t>
            </a:r>
          </a:p>
        </p:txBody>
      </p:sp>
    </p:spTree>
    <p:extLst>
      <p:ext uri="{BB962C8B-B14F-4D97-AF65-F5344CB8AC3E}">
        <p14:creationId xmlns:p14="http://schemas.microsoft.com/office/powerpoint/2010/main" val="174859148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8"/>
            <a:ext cx="8380476" cy="4088161"/>
          </a:xfrm>
          <a:prstGeom prst="rect">
            <a:avLst/>
          </a:prstGeom>
        </p:spPr>
        <p:txBody>
          <a:bodyPr>
            <a:noAutofit/>
          </a:bodyPr>
          <a:lstStyle/>
          <a:p>
            <a:pPr>
              <a:spcBef>
                <a:spcPts val="400"/>
              </a:spcBef>
              <a:spcAft>
                <a:spcPts val="400"/>
              </a:spcAft>
              <a:buClr>
                <a:schemeClr val="tx1"/>
              </a:buClr>
              <a:buFont typeface="Wingdings" panose="05000000000000000000" pitchFamily="2" charset="2"/>
              <a:buChar char="§"/>
            </a:pPr>
            <a:r>
              <a:rPr lang="en-US" sz="1500">
                <a:solidFill>
                  <a:schemeClr val="tx1"/>
                </a:solidFill>
              </a:rPr>
              <a:t>If you know a USAID-funded, INGO-led cooperative agreement is scheduled to end in a year from now and you’ve heard that there will be a follow-on award that’s only eligible to local organizations as Prime recipients, start to position yourself to apply for the follow-on. </a:t>
            </a:r>
          </a:p>
          <a:p>
            <a:pPr>
              <a:spcBef>
                <a:spcPts val="400"/>
              </a:spcBef>
              <a:spcAft>
                <a:spcPts val="400"/>
              </a:spcAft>
              <a:buClr>
                <a:schemeClr val="tx1"/>
              </a:buClr>
              <a:buFont typeface="Wingdings" panose="05000000000000000000" pitchFamily="2" charset="2"/>
              <a:buChar char="§"/>
            </a:pPr>
            <a:r>
              <a:rPr lang="en-US" sz="1500">
                <a:solidFill>
                  <a:schemeClr val="tx1"/>
                </a:solidFill>
              </a:rPr>
              <a:t>That can include:</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Seeking information on the key problem and priorities of the target population and zone;</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Finding out the strengths and weaknesses of the incumbent as well as what approaches were successful and should be maintained/scaled up in the follow-on;</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Getting intelligence on potential competitors and thinking about your competitive advantages and unique selling points ;</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Establishing or strengthening partnerships, including exploring options for consortium members and implementing partners/subrecipients; </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Starting to head-hunt for strong key personnel to consider for your project team.</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EXAMPLE OF PRE-POSITIONING/CAPTURE </a:t>
            </a:r>
          </a:p>
        </p:txBody>
      </p:sp>
    </p:spTree>
    <p:extLst>
      <p:ext uri="{BB962C8B-B14F-4D97-AF65-F5344CB8AC3E}">
        <p14:creationId xmlns:p14="http://schemas.microsoft.com/office/powerpoint/2010/main" val="41975323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7895844" cy="3597338"/>
          </a:xfrm>
          <a:prstGeom prst="rect">
            <a:avLst/>
          </a:prstGeom>
        </p:spPr>
        <p:txBody>
          <a:bodyPr>
            <a:noAutofit/>
          </a:bodyPr>
          <a:lstStyle/>
          <a:p>
            <a:pPr marL="0" indent="0" algn="just">
              <a:spcBef>
                <a:spcPts val="600"/>
              </a:spcBef>
              <a:spcAft>
                <a:spcPts val="600"/>
              </a:spcAft>
              <a:buNone/>
            </a:pPr>
            <a:r>
              <a:rPr lang="en-US" sz="1500" b="1">
                <a:solidFill>
                  <a:schemeClr val="tx1"/>
                </a:solidFill>
                <a:latin typeface="Source Sans Pro" panose="020B0503030403020204" pitchFamily="34" charset="0"/>
                <a:ea typeface="Source Sans Pro" panose="020B0503030403020204" pitchFamily="34" charset="0"/>
              </a:rPr>
              <a:t>Project Partnerships</a:t>
            </a:r>
          </a:p>
          <a:p>
            <a:pPr>
              <a:spcBef>
                <a:spcPts val="400"/>
              </a:spcBef>
              <a:spcAft>
                <a:spcPts val="400"/>
              </a:spcAft>
              <a:buClr>
                <a:schemeClr val="tx1"/>
              </a:buClr>
              <a:buFont typeface="Wingdings" panose="05000000000000000000" pitchFamily="2" charset="2"/>
              <a:buChar char="§"/>
            </a:pPr>
            <a:r>
              <a:rPr lang="en-US" sz="1500">
                <a:solidFill>
                  <a:schemeClr val="tx1"/>
                </a:solidFill>
              </a:rPr>
              <a:t>Very few USG-funded projects are implemented by a single organization. </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Typically, the Prime recipient will be responsible for the overall management of the award yet will form a team of consortium partners who will collaboratively deliver the project. </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The Prime recipient may also select a set of subrecipients to support implementation for specific technical areas, target populations or geographic zones. </a:t>
            </a:r>
          </a:p>
          <a:p>
            <a:pPr>
              <a:spcBef>
                <a:spcPts val="400"/>
              </a:spcBef>
              <a:spcAft>
                <a:spcPts val="400"/>
              </a:spcAft>
              <a:buClr>
                <a:schemeClr val="tx1"/>
              </a:buClr>
              <a:buFont typeface="Wingdings" panose="05000000000000000000" pitchFamily="2" charset="2"/>
              <a:buChar char="§"/>
            </a:pPr>
            <a:r>
              <a:rPr lang="en-US" sz="1500">
                <a:solidFill>
                  <a:schemeClr val="tx1"/>
                </a:solidFill>
              </a:rPr>
              <a:t>Usually a “one-team” approach is appreciated by USG (streamlined project org chart, shared project office space, project steering committee and/or senior management team with representation from all consortium members, etc.), as that approach has strong potential for effective coordination and greater cost efficiencies. </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3.4 FORMING A WINNING CONSORTIUM</a:t>
            </a:r>
          </a:p>
        </p:txBody>
      </p:sp>
    </p:spTree>
    <p:extLst>
      <p:ext uri="{BB962C8B-B14F-4D97-AF65-F5344CB8AC3E}">
        <p14:creationId xmlns:p14="http://schemas.microsoft.com/office/powerpoint/2010/main" val="281363757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7895844" cy="3597338"/>
          </a:xfrm>
          <a:prstGeom prst="rect">
            <a:avLst/>
          </a:prstGeom>
        </p:spPr>
        <p:txBody>
          <a:bodyPr>
            <a:noAutofit/>
          </a:bodyPr>
          <a:lstStyle/>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Research current implementers with USAID and other donors. </a:t>
            </a:r>
          </a:p>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Leverage your networks (employees, former colleagues).</a:t>
            </a:r>
          </a:p>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Attend industry-sponsored events (technical working groups [TWGs], project close-out events, etc.).</a:t>
            </a:r>
          </a:p>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hlinkClick r:id="rId3">
                  <a:extLst>
                    <a:ext uri="{A12FA001-AC4F-418D-AE19-62706E023703}">
                      <ahyp:hlinkClr xmlns:ahyp="http://schemas.microsoft.com/office/drawing/2018/hyperlinkcolor" val="tx"/>
                    </a:ext>
                  </a:extLst>
                </a:hlinkClick>
              </a:rPr>
              <a:t>WorkwithUSAID.org </a:t>
            </a:r>
            <a:r>
              <a:rPr lang="en-US" sz="1500">
                <a:solidFill>
                  <a:schemeClr val="tx1"/>
                </a:solidFill>
              </a:rPr>
              <a:t>- a resource hub for new, current, and future local and international partners to navigate working with USAID.</a:t>
            </a:r>
          </a:p>
          <a:p>
            <a:pPr marL="127000" lvl="4" indent="0">
              <a:lnSpc>
                <a:spcPct val="107000"/>
              </a:lnSpc>
              <a:buClr>
                <a:srgbClr val="6C6463"/>
              </a:buClr>
              <a:buSzPts val="1600"/>
              <a:buNone/>
            </a:pPr>
            <a:endParaRPr lang="en-US" sz="1600">
              <a:solidFill>
                <a:schemeClr val="tx1"/>
              </a:solidFill>
            </a:endParaRPr>
          </a:p>
          <a:p>
            <a:pPr marL="127000" lvl="4" indent="0">
              <a:spcBef>
                <a:spcPts val="400"/>
              </a:spcBef>
              <a:spcAft>
                <a:spcPts val="400"/>
              </a:spcAft>
              <a:buClr>
                <a:schemeClr val="tx1"/>
              </a:buClr>
              <a:buSzPts val="1600"/>
              <a:buNone/>
            </a:pPr>
            <a:r>
              <a:rPr lang="en-US" sz="1500" b="1">
                <a:solidFill>
                  <a:srgbClr val="002F6C"/>
                </a:solidFill>
              </a:rPr>
              <a:t>Be strategic about the number of partners you select. </a:t>
            </a:r>
          </a:p>
          <a:p>
            <a:pPr marL="127000" lvl="4" indent="0">
              <a:spcBef>
                <a:spcPts val="400"/>
              </a:spcBef>
              <a:spcAft>
                <a:spcPts val="400"/>
              </a:spcAft>
              <a:buClr>
                <a:schemeClr val="tx1"/>
              </a:buClr>
              <a:buSzPts val="1600"/>
              <a:buNone/>
            </a:pPr>
            <a:r>
              <a:rPr lang="en-US" sz="1500" b="1">
                <a:solidFill>
                  <a:srgbClr val="002F6C"/>
                </a:solidFill>
              </a:rPr>
              <a:t>Weigh the cost and benefits, as a large number can be burdensome to manage/coordinate and may be an inefficient use of USG resources.</a:t>
            </a:r>
          </a:p>
          <a:p>
            <a:pPr marL="127000" lvl="4" indent="0">
              <a:lnSpc>
                <a:spcPct val="107000"/>
              </a:lnSpc>
              <a:buClr>
                <a:srgbClr val="6C6463"/>
              </a:buClr>
              <a:buSzPts val="1600"/>
              <a:buNone/>
            </a:pPr>
            <a:endParaRPr lang="en-US" sz="1600">
              <a:solidFill>
                <a:schemeClr val="tx1"/>
              </a:solidFill>
              <a:latin typeface="Source Sans Pro"/>
              <a:ea typeface="Source Sans Pro"/>
              <a:sym typeface="Source Sans Pro"/>
            </a:endParaRPr>
          </a:p>
          <a:p>
            <a:pPr marL="127000" lvl="4">
              <a:lnSpc>
                <a:spcPct val="107000"/>
              </a:lnSpc>
              <a:buClr>
                <a:srgbClr val="6C6463"/>
              </a:buClr>
              <a:buSzPts val="1600"/>
            </a:pPr>
            <a:endParaRPr lang="en-US" sz="1400">
              <a:solidFill>
                <a:schemeClr val="tx1"/>
              </a:solidFill>
              <a:latin typeface="Source Sans Pro"/>
              <a:ea typeface="Source Sans Pro"/>
              <a:sym typeface="Source Sans Pro"/>
            </a:endParaRP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HOW TO IDENTIFY POTENTIAL PARTNERS?</a:t>
            </a:r>
          </a:p>
        </p:txBody>
      </p:sp>
    </p:spTree>
    <p:extLst>
      <p:ext uri="{BB962C8B-B14F-4D97-AF65-F5344CB8AC3E}">
        <p14:creationId xmlns:p14="http://schemas.microsoft.com/office/powerpoint/2010/main" val="21356610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7895844" cy="3597338"/>
          </a:xfrm>
          <a:prstGeom prst="rect">
            <a:avLst/>
          </a:prstGeom>
        </p:spPr>
        <p:txBody>
          <a:bodyPr>
            <a:noAutofit/>
          </a:bodyPr>
          <a:lstStyle/>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Role on the project and value-add they will bring. Consider the partner type:</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Technical assistance (TA) provider</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Service delivery/implementing partner </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Resource partner (to occasionally call upon for niche support, but no formal commitment, subaward or consortium role) </a:t>
            </a:r>
          </a:p>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Complementary vs. overlapping skills/expertise (among all partners)</a:t>
            </a:r>
          </a:p>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Their reputation/credibility (especially from the donor’s perspective)</a:t>
            </a:r>
          </a:p>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Geographic coverage/presence </a:t>
            </a:r>
          </a:p>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Local experience and knowledge of the local terrain</a:t>
            </a:r>
          </a:p>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History of positive, relevant performance </a:t>
            </a:r>
          </a:p>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Strategic influence </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CONSIDERATIONS FOR PARTNER SELECTION</a:t>
            </a:r>
          </a:p>
        </p:txBody>
      </p:sp>
    </p:spTree>
    <p:extLst>
      <p:ext uri="{BB962C8B-B14F-4D97-AF65-F5344CB8AC3E}">
        <p14:creationId xmlns:p14="http://schemas.microsoft.com/office/powerpoint/2010/main" val="333118158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324612" y="689578"/>
            <a:ext cx="8737092" cy="4083589"/>
          </a:xfrm>
          <a:prstGeom prst="rect">
            <a:avLst/>
          </a:prstGeom>
        </p:spPr>
        <p:txBody>
          <a:bodyPr>
            <a:noAutofit/>
          </a:bodyPr>
          <a:lstStyle/>
          <a:p>
            <a:pPr marL="469900" lvl="4" indent="-342900">
              <a:spcBef>
                <a:spcPts val="0"/>
              </a:spcBef>
              <a:spcAft>
                <a:spcPts val="400"/>
              </a:spcAft>
              <a:buClr>
                <a:schemeClr val="tx1"/>
              </a:buClr>
              <a:buSzPct val="100000"/>
              <a:buFont typeface="+mj-lt"/>
              <a:buAutoNum type="arabicPeriod"/>
            </a:pPr>
            <a:r>
              <a:rPr lang="en-US" sz="1500" dirty="0">
                <a:solidFill>
                  <a:schemeClr val="tx1">
                    <a:lumMod val="95000"/>
                    <a:lumOff val="5000"/>
                  </a:schemeClr>
                </a:solidFill>
                <a:latin typeface="Source Sans Pro"/>
                <a:ea typeface="Source Sans Pro"/>
                <a:sym typeface="Source Sans Pro"/>
              </a:rPr>
              <a:t>Identify the main sectors/programmatic areas of the anticipated project</a:t>
            </a:r>
          </a:p>
          <a:p>
            <a:pPr marL="469900" lvl="4" indent="-342900">
              <a:spcBef>
                <a:spcPts val="400"/>
              </a:spcBef>
              <a:spcAft>
                <a:spcPts val="400"/>
              </a:spcAft>
              <a:buClr>
                <a:schemeClr val="tx1"/>
              </a:buClr>
              <a:buSzPct val="100000"/>
              <a:buFont typeface="+mj-lt"/>
              <a:buAutoNum type="arabicPeriod"/>
            </a:pPr>
            <a:r>
              <a:rPr lang="en-US" sz="1500" dirty="0">
                <a:solidFill>
                  <a:schemeClr val="tx1">
                    <a:lumMod val="95000"/>
                    <a:lumOff val="5000"/>
                  </a:schemeClr>
                </a:solidFill>
                <a:latin typeface="Source Sans Pro"/>
                <a:ea typeface="Source Sans Pro"/>
                <a:sym typeface="Source Sans Pro"/>
              </a:rPr>
              <a:t>Determine which of those areas would benefit from partnerships (i.e., to complement your organization’s areas of expertise or geographic presence/experience, to strengthen the team’s reputation/credibility and ability to quickly deliver results)</a:t>
            </a:r>
          </a:p>
          <a:p>
            <a:pPr marL="469900" lvl="4" indent="-342900">
              <a:spcBef>
                <a:spcPts val="400"/>
              </a:spcBef>
              <a:spcAft>
                <a:spcPts val="400"/>
              </a:spcAft>
              <a:buClr>
                <a:schemeClr val="tx1"/>
              </a:buClr>
              <a:buSzPct val="100000"/>
              <a:buFont typeface="+mj-lt"/>
              <a:buAutoNum type="arabicPeriod"/>
            </a:pPr>
            <a:r>
              <a:rPr lang="en-US" sz="1500" dirty="0">
                <a:solidFill>
                  <a:schemeClr val="tx1">
                    <a:lumMod val="95000"/>
                    <a:lumOff val="5000"/>
                  </a:schemeClr>
                </a:solidFill>
                <a:latin typeface="Source Sans Pro"/>
                <a:ea typeface="Source Sans Pro"/>
                <a:sym typeface="Source Sans Pro"/>
              </a:rPr>
              <a:t>Hold an initial exploration meeting with current strategic partners and new partners:</a:t>
            </a:r>
          </a:p>
          <a:p>
            <a:pPr lvl="1">
              <a:spcBef>
                <a:spcPts val="0"/>
              </a:spcBef>
              <a:buClr>
                <a:schemeClr val="tx1"/>
              </a:buClr>
              <a:buSzPct val="100000"/>
            </a:pPr>
            <a:r>
              <a:rPr lang="en-US" sz="1500" dirty="0">
                <a:solidFill>
                  <a:schemeClr val="tx1"/>
                </a:solidFill>
                <a:latin typeface="Source Sans Pro" panose="020B0503030403020204" pitchFamily="34" charset="0"/>
                <a:ea typeface="Source Sans Pro" panose="020B0503030403020204" pitchFamily="34" charset="0"/>
              </a:rPr>
              <a:t>State that you are considering the opportunity and inquire about their interest/intentions to pursue it (and if yes, as prime or sub); the level of directness and subtlety will depend upon the relationship, level of trust, the possibility of competition, etc.</a:t>
            </a:r>
          </a:p>
          <a:p>
            <a:pPr lvl="1">
              <a:spcBef>
                <a:spcPts val="0"/>
              </a:spcBef>
              <a:buClr>
                <a:schemeClr val="tx1"/>
              </a:buClr>
              <a:buSzPct val="100000"/>
            </a:pPr>
            <a:r>
              <a:rPr lang="en-US" sz="1500" dirty="0">
                <a:solidFill>
                  <a:schemeClr val="tx1"/>
                </a:solidFill>
                <a:latin typeface="Source Sans Pro" panose="020B0503030403020204" pitchFamily="34" charset="0"/>
                <a:ea typeface="Source Sans Pro" panose="020B0503030403020204" pitchFamily="34" charset="0"/>
              </a:rPr>
              <a:t>If there is a mutual interest, exchange corporate capability statements. You want to “sell” your organization and consortium to them, as much as they may want to market themselves to you (as your competitors may also be courting them.)</a:t>
            </a:r>
          </a:p>
          <a:p>
            <a:pPr marL="469900" lvl="4" indent="-342900">
              <a:spcBef>
                <a:spcPts val="400"/>
              </a:spcBef>
              <a:spcAft>
                <a:spcPts val="400"/>
              </a:spcAft>
              <a:buClr>
                <a:schemeClr val="tx1"/>
              </a:buClr>
              <a:buSzPct val="100000"/>
              <a:buFont typeface="+mj-lt"/>
              <a:buAutoNum type="arabicPeriod" startAt="4"/>
            </a:pPr>
            <a:r>
              <a:rPr lang="en-US" sz="1500" dirty="0">
                <a:solidFill>
                  <a:schemeClr val="tx1">
                    <a:lumMod val="95000"/>
                    <a:lumOff val="5000"/>
                  </a:schemeClr>
                </a:solidFill>
              </a:rPr>
              <a:t>Conduct follow-up meetings to discuss the high-level Scope of Work (SOW) and roles; be careful not to reveal too much detail on your strategy, especially before the Non-Disclosure Agreement (NDA) is signed.</a:t>
            </a:r>
          </a:p>
          <a:p>
            <a:pPr marL="469900" lvl="4" indent="-342900">
              <a:spcBef>
                <a:spcPts val="400"/>
              </a:spcBef>
              <a:spcAft>
                <a:spcPts val="400"/>
              </a:spcAft>
              <a:buClr>
                <a:schemeClr val="tx1"/>
              </a:buClr>
              <a:buSzPct val="100000"/>
              <a:buFont typeface="+mj-lt"/>
              <a:buAutoNum type="arabicPeriod" startAt="4"/>
            </a:pPr>
            <a:r>
              <a:rPr lang="en-US" sz="1500" dirty="0">
                <a:solidFill>
                  <a:schemeClr val="tx1">
                    <a:lumMod val="95000"/>
                    <a:lumOff val="5000"/>
                  </a:schemeClr>
                </a:solidFill>
              </a:rPr>
              <a:t>Eventually sign a pre-teaming agreement (PTA) and/or a Teaming Agreement (TA) to formalize the partnership as it relates to this specific opportunity.</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PROCESS FOR FORMING THE PROJECT TEAM</a:t>
            </a:r>
          </a:p>
        </p:txBody>
      </p:sp>
    </p:spTree>
    <p:extLst>
      <p:ext uri="{BB962C8B-B14F-4D97-AF65-F5344CB8AC3E}">
        <p14:creationId xmlns:p14="http://schemas.microsoft.com/office/powerpoint/2010/main" val="269329137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36092" y="858743"/>
            <a:ext cx="7895844" cy="3597338"/>
          </a:xfrm>
          <a:prstGeom prst="rect">
            <a:avLst/>
          </a:prstGeom>
        </p:spPr>
        <p:txBody>
          <a:bodyPr>
            <a:noAutofit/>
          </a:bodyPr>
          <a:lstStyle/>
          <a:p>
            <a:pPr marL="336550" indent="-336550">
              <a:spcBef>
                <a:spcPts val="600"/>
              </a:spcBef>
              <a:spcAft>
                <a:spcPts val="600"/>
              </a:spcAft>
              <a:buClr>
                <a:schemeClr val="tx1"/>
              </a:buClr>
              <a:buSzPct val="100000"/>
              <a:buFont typeface="Wingdings" panose="05000000000000000000" pitchFamily="2" charset="2"/>
              <a:buChar char="§"/>
            </a:pPr>
            <a:r>
              <a:rPr lang="en-US" sz="1500" b="1" u="sng">
                <a:solidFill>
                  <a:schemeClr val="tx1">
                    <a:lumMod val="95000"/>
                    <a:lumOff val="5000"/>
                  </a:schemeClr>
                </a:solidFill>
              </a:rPr>
              <a:t>Capability Statement:</a:t>
            </a:r>
            <a:r>
              <a:rPr lang="en-US" sz="1500">
                <a:solidFill>
                  <a:schemeClr val="tx1">
                    <a:lumMod val="95000"/>
                    <a:lumOff val="5000"/>
                  </a:schemeClr>
                </a:solidFill>
              </a:rPr>
              <a:t> Ask the potential consortium member to submit a Capability Statement based on their organizations’ experience in the technical and geographic areas in the proposal.</a:t>
            </a:r>
          </a:p>
          <a:p>
            <a:pPr marL="336550" indent="-336550">
              <a:spcBef>
                <a:spcPts val="600"/>
              </a:spcBef>
              <a:spcAft>
                <a:spcPts val="600"/>
              </a:spcAft>
              <a:buClr>
                <a:schemeClr val="tx1"/>
              </a:buClr>
              <a:buSzPct val="100000"/>
              <a:buFont typeface="Wingdings" panose="05000000000000000000" pitchFamily="2" charset="2"/>
              <a:buChar char="§"/>
            </a:pPr>
            <a:r>
              <a:rPr lang="en-US" sz="1500" b="1" u="sng">
                <a:solidFill>
                  <a:schemeClr val="tx1">
                    <a:lumMod val="95000"/>
                    <a:lumOff val="5000"/>
                  </a:schemeClr>
                </a:solidFill>
              </a:rPr>
              <a:t>Pre-Teaming Agreement (PTA) and Teaming Agreement (TA): </a:t>
            </a:r>
            <a:r>
              <a:rPr lang="en-US" sz="1500">
                <a:solidFill>
                  <a:schemeClr val="tx1">
                    <a:lumMod val="95000"/>
                    <a:lumOff val="5000"/>
                  </a:schemeClr>
                </a:solidFill>
              </a:rPr>
              <a:t>This document precedes the proposal release and articulates the intention of both parties. It is important to only use a pre-agreement as the final proposal may change.</a:t>
            </a:r>
          </a:p>
          <a:p>
            <a:pPr marL="336550" indent="-336550">
              <a:spcBef>
                <a:spcPts val="600"/>
              </a:spcBef>
              <a:spcAft>
                <a:spcPts val="600"/>
              </a:spcAft>
              <a:buClr>
                <a:schemeClr val="tx1"/>
              </a:buClr>
              <a:buSzPct val="100000"/>
              <a:buFont typeface="Wingdings" panose="05000000000000000000" pitchFamily="2" charset="2"/>
              <a:buChar char="§"/>
            </a:pPr>
            <a:r>
              <a:rPr lang="en-US" sz="1500" b="1" u="sng">
                <a:solidFill>
                  <a:schemeClr val="tx1">
                    <a:lumMod val="95000"/>
                    <a:lumOff val="5000"/>
                  </a:schemeClr>
                </a:solidFill>
              </a:rPr>
              <a:t>Non-Disclosure Agreement (NDA):</a:t>
            </a:r>
            <a:r>
              <a:rPr lang="en-US" sz="1500" b="1">
                <a:solidFill>
                  <a:schemeClr val="tx1">
                    <a:lumMod val="95000"/>
                    <a:lumOff val="5000"/>
                  </a:schemeClr>
                </a:solidFill>
              </a:rPr>
              <a:t> </a:t>
            </a:r>
            <a:r>
              <a:rPr lang="en-US" sz="1500">
                <a:solidFill>
                  <a:schemeClr val="tx1">
                    <a:lumMod val="95000"/>
                    <a:lumOff val="5000"/>
                  </a:schemeClr>
                </a:solidFill>
              </a:rPr>
              <a:t>Ask the potential partner to sign an NDA that prevents them from using the information you share about proposal preparations with anyone else.</a:t>
            </a:r>
          </a:p>
          <a:p>
            <a:pPr marL="336550" indent="-336550">
              <a:spcBef>
                <a:spcPts val="600"/>
              </a:spcBef>
              <a:spcAft>
                <a:spcPts val="600"/>
              </a:spcAft>
              <a:buClr>
                <a:schemeClr val="tx1"/>
              </a:buClr>
              <a:buSzPct val="100000"/>
              <a:buFont typeface="Wingdings" panose="05000000000000000000" pitchFamily="2" charset="2"/>
              <a:buChar char="§"/>
            </a:pPr>
            <a:r>
              <a:rPr lang="en-US" sz="1500" b="1" u="sng">
                <a:solidFill>
                  <a:schemeClr val="tx1">
                    <a:lumMod val="95000"/>
                    <a:lumOff val="5000"/>
                  </a:schemeClr>
                </a:solidFill>
              </a:rPr>
              <a:t>Scope of Work (SOW):</a:t>
            </a:r>
            <a:r>
              <a:rPr lang="en-US" sz="1500" b="1">
                <a:solidFill>
                  <a:schemeClr val="tx1">
                    <a:lumMod val="95000"/>
                    <a:lumOff val="5000"/>
                  </a:schemeClr>
                </a:solidFill>
              </a:rPr>
              <a:t> </a:t>
            </a:r>
            <a:r>
              <a:rPr lang="en-US" sz="1500">
                <a:solidFill>
                  <a:schemeClr val="tx1">
                    <a:lumMod val="95000"/>
                    <a:lumOff val="5000"/>
                  </a:schemeClr>
                </a:solidFill>
              </a:rPr>
              <a:t>Design a SOW that aligns with the proposal and the organization’s Capacity Statement.</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41247"/>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DOCUMENTS/TOOLS USED IN PARTNERSHIP FORMATION</a:t>
            </a:r>
          </a:p>
        </p:txBody>
      </p:sp>
    </p:spTree>
    <p:extLst>
      <p:ext uri="{BB962C8B-B14F-4D97-AF65-F5344CB8AC3E}">
        <p14:creationId xmlns:p14="http://schemas.microsoft.com/office/powerpoint/2010/main" val="252852043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3" name="Google Shape;485;p2">
            <a:extLst>
              <a:ext uri="{FF2B5EF4-FFF2-40B4-BE49-F238E27FC236}">
                <a16:creationId xmlns:a16="http://schemas.microsoft.com/office/drawing/2014/main" id="{D5B19F52-38EF-99ED-1284-1B3CD74ADD8A}"/>
              </a:ext>
            </a:extLst>
          </p:cNvPr>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r>
              <a:rPr lang="en-US" sz="3200" b="1">
                <a:solidFill>
                  <a:srgbClr val="FFFFFF"/>
                </a:solidFill>
                <a:latin typeface="Source Sans Pro" panose="020B0503030403020204" pitchFamily="34" charset="0"/>
                <a:ea typeface="Source Sans Pro" panose="020B0503030403020204" pitchFamily="34" charset="0"/>
              </a:rPr>
              <a:t>KEY TERMS</a:t>
            </a:r>
          </a:p>
        </p:txBody>
      </p:sp>
      <p:graphicFrame>
        <p:nvGraphicFramePr>
          <p:cNvPr id="8" name="Table 7">
            <a:extLst>
              <a:ext uri="{FF2B5EF4-FFF2-40B4-BE49-F238E27FC236}">
                <a16:creationId xmlns:a16="http://schemas.microsoft.com/office/drawing/2014/main" id="{BA2351FB-E7A4-4379-03CA-C9777E143A20}"/>
              </a:ext>
            </a:extLst>
          </p:cNvPr>
          <p:cNvGraphicFramePr>
            <a:graphicFrameLocks noGrp="1"/>
          </p:cNvGraphicFramePr>
          <p:nvPr>
            <p:extLst>
              <p:ext uri="{D42A27DB-BD31-4B8C-83A1-F6EECF244321}">
                <p14:modId xmlns:p14="http://schemas.microsoft.com/office/powerpoint/2010/main" val="376899660"/>
              </p:ext>
            </p:extLst>
          </p:nvPr>
        </p:nvGraphicFramePr>
        <p:xfrm>
          <a:off x="1657473" y="702007"/>
          <a:ext cx="5525769" cy="3886200"/>
        </p:xfrm>
        <a:graphic>
          <a:graphicData uri="http://schemas.openxmlformats.org/drawingml/2006/table">
            <a:tbl>
              <a:tblPr firstRow="1" firstCol="1" bandRow="1">
                <a:tableStyleId>{40D84870-AC5C-4F21-A0C2-DAF72403A7C1}</a:tableStyleId>
              </a:tblPr>
              <a:tblGrid>
                <a:gridCol w="1391144">
                  <a:extLst>
                    <a:ext uri="{9D8B030D-6E8A-4147-A177-3AD203B41FA5}">
                      <a16:colId xmlns:a16="http://schemas.microsoft.com/office/drawing/2014/main" val="2673506008"/>
                    </a:ext>
                  </a:extLst>
                </a:gridCol>
                <a:gridCol w="4134625">
                  <a:extLst>
                    <a:ext uri="{9D8B030D-6E8A-4147-A177-3AD203B41FA5}">
                      <a16:colId xmlns:a16="http://schemas.microsoft.com/office/drawing/2014/main" val="4147972"/>
                    </a:ext>
                  </a:extLst>
                </a:gridCol>
              </a:tblGrid>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BD</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Business Development</a:t>
                      </a:r>
                    </a:p>
                  </a:txBody>
                  <a:tcPr marL="68580" marR="68580" marT="0" marB="0">
                    <a:lnL>
                      <a:noFill/>
                    </a:lnL>
                    <a:lnR>
                      <a:noFill/>
                    </a:lnR>
                    <a:lnT>
                      <a:noFill/>
                    </a:lnT>
                    <a:lnB>
                      <a:noFill/>
                    </a:lnB>
                    <a:noFill/>
                  </a:tcPr>
                </a:tc>
                <a:extLst>
                  <a:ext uri="{0D108BD9-81ED-4DB2-BD59-A6C34878D82A}">
                    <a16:rowId xmlns:a16="http://schemas.microsoft.com/office/drawing/2014/main" val="1757393448"/>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LIP</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Local Implementing Partner</a:t>
                      </a:r>
                    </a:p>
                  </a:txBody>
                  <a:tcPr marL="68580" marR="68580" marT="0" marB="0">
                    <a:lnL>
                      <a:noFill/>
                    </a:lnL>
                    <a:lnR>
                      <a:noFill/>
                    </a:lnR>
                    <a:lnT>
                      <a:noFill/>
                    </a:lnT>
                    <a:lnB>
                      <a:noFill/>
                    </a:lnB>
                    <a:noFill/>
                  </a:tcPr>
                </a:tc>
                <a:extLst>
                  <a:ext uri="{0D108BD9-81ED-4DB2-BD59-A6C34878D82A}">
                    <a16:rowId xmlns:a16="http://schemas.microsoft.com/office/drawing/2014/main" val="2450650999"/>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MEL</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Monitoring, Evaluation and Learning</a:t>
                      </a:r>
                    </a:p>
                  </a:txBody>
                  <a:tcPr marL="68580" marR="68580" marT="0" marB="0">
                    <a:lnL>
                      <a:noFill/>
                    </a:lnL>
                    <a:lnR>
                      <a:noFill/>
                    </a:lnR>
                    <a:lnT>
                      <a:noFill/>
                    </a:lnT>
                    <a:lnB>
                      <a:noFill/>
                    </a:lnB>
                    <a:noFill/>
                  </a:tcPr>
                </a:tc>
                <a:extLst>
                  <a:ext uri="{0D108BD9-81ED-4DB2-BD59-A6C34878D82A}">
                    <a16:rowId xmlns:a16="http://schemas.microsoft.com/office/drawing/2014/main" val="3454374862"/>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EOI</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Expression of Interest</a:t>
                      </a:r>
                    </a:p>
                  </a:txBody>
                  <a:tcPr marL="68580" marR="68580" marT="0" marB="0">
                    <a:lnL>
                      <a:noFill/>
                    </a:lnL>
                    <a:lnR>
                      <a:noFill/>
                    </a:lnR>
                    <a:lnT>
                      <a:noFill/>
                    </a:lnT>
                    <a:lnB>
                      <a:noFill/>
                    </a:lnB>
                    <a:noFill/>
                  </a:tcPr>
                </a:tc>
                <a:extLst>
                  <a:ext uri="{0D108BD9-81ED-4DB2-BD59-A6C34878D82A}">
                    <a16:rowId xmlns:a16="http://schemas.microsoft.com/office/drawing/2014/main" val="3880275542"/>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LLD</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Locally Led Development</a:t>
                      </a:r>
                    </a:p>
                  </a:txBody>
                  <a:tcPr marL="68580" marR="68580" marT="0" marB="0">
                    <a:lnL>
                      <a:noFill/>
                    </a:lnL>
                    <a:lnR>
                      <a:noFill/>
                    </a:lnR>
                    <a:lnT>
                      <a:noFill/>
                    </a:lnT>
                    <a:lnB>
                      <a:noFill/>
                    </a:lnB>
                    <a:noFill/>
                  </a:tcPr>
                </a:tc>
                <a:extLst>
                  <a:ext uri="{0D108BD9-81ED-4DB2-BD59-A6C34878D82A}">
                    <a16:rowId xmlns:a16="http://schemas.microsoft.com/office/drawing/2014/main" val="1725477700"/>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NOFO</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Notice of Funding Opportunity</a:t>
                      </a:r>
                    </a:p>
                  </a:txBody>
                  <a:tcPr marL="68580" marR="68580" marT="0" marB="0">
                    <a:lnL>
                      <a:noFill/>
                    </a:lnL>
                    <a:lnR>
                      <a:noFill/>
                    </a:lnR>
                    <a:lnT>
                      <a:noFill/>
                    </a:lnT>
                    <a:lnB>
                      <a:noFill/>
                    </a:lnB>
                    <a:noFill/>
                  </a:tcPr>
                </a:tc>
                <a:extLst>
                  <a:ext uri="{0D108BD9-81ED-4DB2-BD59-A6C34878D82A}">
                    <a16:rowId xmlns:a16="http://schemas.microsoft.com/office/drawing/2014/main" val="1134241302"/>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PEPFAR</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President’s Emergency Plan for AIDS Relief</a:t>
                      </a:r>
                    </a:p>
                  </a:txBody>
                  <a:tcPr marL="68580" marR="68580" marT="0" marB="0">
                    <a:lnL>
                      <a:noFill/>
                    </a:lnL>
                    <a:lnR>
                      <a:noFill/>
                    </a:lnR>
                    <a:lnT>
                      <a:noFill/>
                    </a:lnT>
                    <a:lnB>
                      <a:noFill/>
                    </a:lnB>
                    <a:noFill/>
                  </a:tcPr>
                </a:tc>
                <a:extLst>
                  <a:ext uri="{0D108BD9-81ED-4DB2-BD59-A6C34878D82A}">
                    <a16:rowId xmlns:a16="http://schemas.microsoft.com/office/drawing/2014/main" val="2122617027"/>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LCS</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Local Capacity Strengthening</a:t>
                      </a:r>
                    </a:p>
                  </a:txBody>
                  <a:tcPr marL="68580" marR="68580" marT="0" marB="0">
                    <a:lnL>
                      <a:noFill/>
                    </a:lnL>
                    <a:lnR>
                      <a:noFill/>
                    </a:lnR>
                    <a:lnT>
                      <a:noFill/>
                    </a:lnT>
                    <a:lnB>
                      <a:noFill/>
                    </a:lnB>
                    <a:noFill/>
                  </a:tcPr>
                </a:tc>
                <a:extLst>
                  <a:ext uri="{0D108BD9-81ED-4DB2-BD59-A6C34878D82A}">
                    <a16:rowId xmlns:a16="http://schemas.microsoft.com/office/drawing/2014/main" val="192344429"/>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PPR</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Past Performance Report</a:t>
                      </a:r>
                    </a:p>
                  </a:txBody>
                  <a:tcPr marL="68580" marR="68580" marT="0" marB="0">
                    <a:lnL>
                      <a:noFill/>
                    </a:lnL>
                    <a:lnR>
                      <a:noFill/>
                    </a:lnR>
                    <a:lnT>
                      <a:noFill/>
                    </a:lnT>
                    <a:lnB>
                      <a:noFill/>
                    </a:lnB>
                    <a:noFill/>
                  </a:tcPr>
                </a:tc>
                <a:extLst>
                  <a:ext uri="{0D108BD9-81ED-4DB2-BD59-A6C34878D82A}">
                    <a16:rowId xmlns:a16="http://schemas.microsoft.com/office/drawing/2014/main" val="1424952172"/>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PTA</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Pre-Teaming Agreement</a:t>
                      </a:r>
                    </a:p>
                  </a:txBody>
                  <a:tcPr marL="68580" marR="68580" marT="0" marB="0">
                    <a:lnL>
                      <a:noFill/>
                    </a:lnL>
                    <a:lnR>
                      <a:noFill/>
                    </a:lnR>
                    <a:lnT>
                      <a:noFill/>
                    </a:lnT>
                    <a:lnB>
                      <a:noFill/>
                    </a:lnB>
                    <a:noFill/>
                  </a:tcPr>
                </a:tc>
                <a:extLst>
                  <a:ext uri="{0D108BD9-81ED-4DB2-BD59-A6C34878D82A}">
                    <a16:rowId xmlns:a16="http://schemas.microsoft.com/office/drawing/2014/main" val="2357224771"/>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RFA</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Request for Application</a:t>
                      </a:r>
                    </a:p>
                  </a:txBody>
                  <a:tcPr marL="68580" marR="68580" marT="0" marB="0">
                    <a:lnL>
                      <a:noFill/>
                    </a:lnL>
                    <a:lnR>
                      <a:noFill/>
                    </a:lnR>
                    <a:lnT>
                      <a:noFill/>
                    </a:lnT>
                    <a:lnB>
                      <a:noFill/>
                    </a:lnB>
                    <a:noFill/>
                  </a:tcPr>
                </a:tc>
                <a:extLst>
                  <a:ext uri="{0D108BD9-81ED-4DB2-BD59-A6C34878D82A}">
                    <a16:rowId xmlns:a16="http://schemas.microsoft.com/office/drawing/2014/main" val="3806790929"/>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RFI</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Request for Information</a:t>
                      </a:r>
                    </a:p>
                  </a:txBody>
                  <a:tcPr marL="68580" marR="68580" marT="0" marB="0">
                    <a:lnL>
                      <a:noFill/>
                    </a:lnL>
                    <a:lnR>
                      <a:noFill/>
                    </a:lnR>
                    <a:lnT>
                      <a:noFill/>
                    </a:lnT>
                    <a:lnB>
                      <a:noFill/>
                    </a:lnB>
                    <a:noFill/>
                  </a:tcPr>
                </a:tc>
                <a:extLst>
                  <a:ext uri="{0D108BD9-81ED-4DB2-BD59-A6C34878D82A}">
                    <a16:rowId xmlns:a16="http://schemas.microsoft.com/office/drawing/2014/main" val="1454660821"/>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RFP</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Request for Proposals</a:t>
                      </a:r>
                    </a:p>
                  </a:txBody>
                  <a:tcPr marL="68580" marR="68580" marT="0" marB="0">
                    <a:lnL>
                      <a:noFill/>
                    </a:lnL>
                    <a:lnR>
                      <a:noFill/>
                    </a:lnR>
                    <a:lnT>
                      <a:noFill/>
                    </a:lnT>
                    <a:lnB>
                      <a:noFill/>
                    </a:lnB>
                    <a:noFill/>
                  </a:tcPr>
                </a:tc>
                <a:extLst>
                  <a:ext uri="{0D108BD9-81ED-4DB2-BD59-A6C34878D82A}">
                    <a16:rowId xmlns:a16="http://schemas.microsoft.com/office/drawing/2014/main" val="1082456471"/>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SOW</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Scope of Work</a:t>
                      </a:r>
                    </a:p>
                  </a:txBody>
                  <a:tcPr marL="68580" marR="68580" marT="0" marB="0">
                    <a:lnL>
                      <a:noFill/>
                    </a:lnL>
                    <a:lnR>
                      <a:noFill/>
                    </a:lnR>
                    <a:lnT>
                      <a:noFill/>
                    </a:lnT>
                    <a:lnB>
                      <a:noFill/>
                    </a:lnB>
                    <a:noFill/>
                  </a:tcPr>
                </a:tc>
                <a:extLst>
                  <a:ext uri="{0D108BD9-81ED-4DB2-BD59-A6C34878D82A}">
                    <a16:rowId xmlns:a16="http://schemas.microsoft.com/office/drawing/2014/main" val="1969897362"/>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PAD</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Project Appraisal Document</a:t>
                      </a:r>
                    </a:p>
                  </a:txBody>
                  <a:tcPr marL="68580" marR="68580" marT="0" marB="0">
                    <a:lnL>
                      <a:noFill/>
                    </a:lnL>
                    <a:lnR>
                      <a:noFill/>
                    </a:lnR>
                    <a:lnT>
                      <a:noFill/>
                    </a:lnT>
                    <a:lnB>
                      <a:noFill/>
                    </a:lnB>
                    <a:noFill/>
                  </a:tcPr>
                </a:tc>
                <a:extLst>
                  <a:ext uri="{0D108BD9-81ED-4DB2-BD59-A6C34878D82A}">
                    <a16:rowId xmlns:a16="http://schemas.microsoft.com/office/drawing/2014/main" val="2332266160"/>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ToC</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Theory of Change </a:t>
                      </a:r>
                    </a:p>
                  </a:txBody>
                  <a:tcPr marL="68580" marR="68580" marT="0" marB="0">
                    <a:lnL>
                      <a:noFill/>
                    </a:lnL>
                    <a:lnR>
                      <a:noFill/>
                    </a:lnR>
                    <a:lnT>
                      <a:noFill/>
                    </a:lnT>
                    <a:lnB>
                      <a:noFill/>
                    </a:lnB>
                    <a:noFill/>
                  </a:tcPr>
                </a:tc>
                <a:extLst>
                  <a:ext uri="{0D108BD9-81ED-4DB2-BD59-A6C34878D82A}">
                    <a16:rowId xmlns:a16="http://schemas.microsoft.com/office/drawing/2014/main" val="1183190000"/>
                  </a:ext>
                </a:extLst>
              </a:tr>
              <a:tr h="0">
                <a:tc>
                  <a:txBody>
                    <a:bodyPr/>
                    <a:lstStyle/>
                    <a:p>
                      <a:pPr marL="0" marR="0" indent="0">
                        <a:spcBef>
                          <a:spcPts val="0"/>
                        </a:spcBef>
                        <a:spcAft>
                          <a:spcPts val="0"/>
                        </a:spcAft>
                      </a:pPr>
                      <a:r>
                        <a:rPr lang="en-US" sz="1500" b="1">
                          <a:effectLst/>
                          <a:latin typeface="Source Sans Pro" panose="020B0503030403020204" pitchFamily="34" charset="0"/>
                          <a:ea typeface="Source Sans Pro" panose="020B0503030403020204" pitchFamily="34" charset="0"/>
                        </a:rPr>
                        <a:t>UEI</a:t>
                      </a:r>
                      <a:endParaRPr lang="en-US" sz="1500">
                        <a:effectLst/>
                        <a:latin typeface="Source Sans Pro" panose="020B0503030403020204" pitchFamily="34" charset="0"/>
                        <a:ea typeface="Source Sans Pro" panose="020B0503030403020204" pitchFamily="34" charset="0"/>
                      </a:endParaRPr>
                    </a:p>
                  </a:txBody>
                  <a:tcPr marL="68580" marR="68580" marT="0" marB="0">
                    <a:lnL>
                      <a:noFill/>
                    </a:lnL>
                    <a:lnR>
                      <a:noFill/>
                    </a:lnR>
                    <a:lnT>
                      <a:noFill/>
                    </a:lnT>
                    <a:lnB>
                      <a:noFill/>
                    </a:lnB>
                    <a:noFill/>
                  </a:tcPr>
                </a:tc>
                <a:tc>
                  <a:txBody>
                    <a:bodyPr/>
                    <a:lstStyle/>
                    <a:p>
                      <a:pPr marL="0" marR="0" indent="0">
                        <a:spcBef>
                          <a:spcPts val="0"/>
                        </a:spcBef>
                        <a:spcAft>
                          <a:spcPts val="0"/>
                        </a:spcAft>
                      </a:pPr>
                      <a:r>
                        <a:rPr lang="en-US" sz="1500">
                          <a:effectLst/>
                          <a:latin typeface="Source Sans Pro" panose="020B0503030403020204" pitchFamily="34" charset="0"/>
                          <a:ea typeface="Source Sans Pro" panose="020B0503030403020204" pitchFamily="34" charset="0"/>
                        </a:rPr>
                        <a:t>Unique Entity Identifier</a:t>
                      </a:r>
                    </a:p>
                  </a:txBody>
                  <a:tcPr marL="68580" marR="68580" marT="0" marB="0">
                    <a:lnL>
                      <a:noFill/>
                    </a:lnL>
                    <a:lnR>
                      <a:noFill/>
                    </a:lnR>
                    <a:lnT>
                      <a:noFill/>
                    </a:lnT>
                    <a:lnB>
                      <a:noFill/>
                    </a:lnB>
                    <a:noFill/>
                  </a:tcPr>
                </a:tc>
                <a:extLst>
                  <a:ext uri="{0D108BD9-81ED-4DB2-BD59-A6C34878D82A}">
                    <a16:rowId xmlns:a16="http://schemas.microsoft.com/office/drawing/2014/main" val="3566497376"/>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667512" y="845027"/>
            <a:ext cx="8005572" cy="3850418"/>
          </a:xfrm>
          <a:prstGeom prst="rect">
            <a:avLst/>
          </a:prstGeom>
        </p:spPr>
        <p:txBody>
          <a:bodyPr>
            <a:noAutofit/>
          </a:bodyPr>
          <a:lstStyle/>
          <a:p>
            <a:pPr marL="0">
              <a:spcBef>
                <a:spcPts val="600"/>
              </a:spcBef>
              <a:spcAft>
                <a:spcPts val="600"/>
              </a:spcAft>
              <a:buClr>
                <a:schemeClr val="tx1"/>
              </a:buClr>
              <a:buSzPct val="100000"/>
              <a:buFont typeface="Wingdings" panose="05000000000000000000" pitchFamily="2" charset="2"/>
              <a:buChar char="§"/>
            </a:pPr>
            <a:r>
              <a:rPr lang="en-US" sz="1500" b="1">
                <a:solidFill>
                  <a:schemeClr val="tx1"/>
                </a:solidFill>
              </a:rPr>
              <a:t>Pre-Teaming Agreement (PTA):</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sym typeface="Arial"/>
              </a:rPr>
              <a:t>Executed before a NOFO is released and is subject to review/adjustment once the RFA/RFP is released.</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sym typeface="Arial"/>
              </a:rPr>
              <a:t>Contains draft SOW and NDA language so that organizations can work together before the final call for proposals/applications is issued. </a:t>
            </a:r>
            <a:endParaRPr lang="en-US" sz="1500">
              <a:solidFill>
                <a:schemeClr val="tx1"/>
              </a:solidFill>
            </a:endParaRPr>
          </a:p>
          <a:p>
            <a:pPr marL="0">
              <a:spcBef>
                <a:spcPts val="600"/>
              </a:spcBef>
              <a:spcAft>
                <a:spcPts val="600"/>
              </a:spcAft>
              <a:buClr>
                <a:schemeClr val="tx1"/>
              </a:buClr>
              <a:buSzPct val="100000"/>
              <a:buFont typeface="Wingdings" panose="05000000000000000000" pitchFamily="2" charset="2"/>
              <a:buChar char="§"/>
            </a:pPr>
            <a:r>
              <a:rPr lang="en-US" sz="1500" b="1">
                <a:solidFill>
                  <a:schemeClr val="tx1"/>
                </a:solidFill>
              </a:rPr>
              <a:t>Final Teaming Agreement (TA):</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sym typeface="Arial"/>
              </a:rPr>
              <a:t>Executed before </a:t>
            </a:r>
            <a:r>
              <a:rPr lang="en-US" sz="1500">
                <a:solidFill>
                  <a:schemeClr val="tx1"/>
                </a:solidFill>
                <a:latin typeface="Source Sans Pro" panose="020B0503030403020204" pitchFamily="34" charset="0"/>
                <a:ea typeface="Source Sans Pro" panose="020B0503030403020204" pitchFamily="34" charset="0"/>
              </a:rPr>
              <a:t>once the solicitation is live.</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Offers an opportunity to make adjustments to the SOW and budget which reflect the final solicitation document from the donor (i.e., if different from what was expected or issued in an earlier RFI or EOI).</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36675"/>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WHAT ARE PTAS AND TAS FOR COMPETITIVE PROPOSALS/BIDS?</a:t>
            </a:r>
          </a:p>
        </p:txBody>
      </p:sp>
    </p:spTree>
    <p:extLst>
      <p:ext uri="{BB962C8B-B14F-4D97-AF65-F5344CB8AC3E}">
        <p14:creationId xmlns:p14="http://schemas.microsoft.com/office/powerpoint/2010/main" val="157501027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324612" y="689578"/>
            <a:ext cx="8737092" cy="4083589"/>
          </a:xfrm>
          <a:prstGeom prst="rect">
            <a:avLst/>
          </a:prstGeom>
        </p:spPr>
        <p:txBody>
          <a:bodyPr>
            <a:noAutofit/>
          </a:bodyPr>
          <a:lstStyle/>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They can be exclusive (i.e., an organization can only sign an agreement with your organization for this opportunity) or non-exclusive (i.e., an organization can sign agreements with more than one partner for this opportunity) </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sym typeface="Arial"/>
              </a:rPr>
              <a:t>If the former, normally the prime should offer a larger SOW/budget in exchange for exclusivity.</a:t>
            </a:r>
          </a:p>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Do not share any proprietary or competitive information before a signed teaming agreement (with NDA language) is in place!</a:t>
            </a:r>
          </a:p>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Sign PTAs/TAs as soon as possible, so that information exchange is not impeded and necessary details can be shared for proposal development.</a:t>
            </a:r>
          </a:p>
          <a:p>
            <a:pPr marL="457200" lvl="4" indent="-330200">
              <a:spcBef>
                <a:spcPts val="400"/>
              </a:spcBef>
              <a:spcAft>
                <a:spcPts val="400"/>
              </a:spcAft>
              <a:buClr>
                <a:schemeClr val="tx1"/>
              </a:buClr>
              <a:buSzPts val="1600"/>
              <a:buFont typeface="Wingdings" panose="05000000000000000000" pitchFamily="2" charset="2"/>
              <a:buChar char="§"/>
            </a:pPr>
            <a:r>
              <a:rPr lang="en-US" sz="1500">
                <a:solidFill>
                  <a:schemeClr val="tx1"/>
                </a:solidFill>
              </a:rPr>
              <a:t>Once PTAs/TAs are in place, involve the consortium members in capture work, project design, and the proposal development process. The most effective proposals are developed via co-creation with inputs from all key players. </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MORE INFORMATION ON PTAS AND TAS</a:t>
            </a:r>
          </a:p>
        </p:txBody>
      </p:sp>
    </p:spTree>
    <p:extLst>
      <p:ext uri="{BB962C8B-B14F-4D97-AF65-F5344CB8AC3E}">
        <p14:creationId xmlns:p14="http://schemas.microsoft.com/office/powerpoint/2010/main" val="176388686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324612" y="689578"/>
            <a:ext cx="8737092" cy="4083589"/>
          </a:xfrm>
          <a:prstGeom prst="rect">
            <a:avLst/>
          </a:prstGeom>
        </p:spPr>
        <p:txBody>
          <a:bodyPr>
            <a:noAutofit/>
          </a:bodyPr>
          <a:lstStyle/>
          <a:p>
            <a:pPr marL="127000" lvl="4" indent="0">
              <a:spcBef>
                <a:spcPts val="400"/>
              </a:spcBef>
              <a:spcAft>
                <a:spcPts val="400"/>
              </a:spcAft>
              <a:buClr>
                <a:schemeClr val="tx1"/>
              </a:buClr>
              <a:buSzPts val="1600"/>
              <a:buNone/>
            </a:pPr>
            <a:r>
              <a:rPr lang="en-US" sz="1500" dirty="0">
                <a:solidFill>
                  <a:schemeClr val="tx1"/>
                </a:solidFill>
              </a:rPr>
              <a:t>An NGO named </a:t>
            </a:r>
            <a:r>
              <a:rPr lang="en-US" sz="1500" dirty="0" err="1">
                <a:solidFill>
                  <a:schemeClr val="tx1"/>
                </a:solidFill>
              </a:rPr>
              <a:t>CareServices</a:t>
            </a:r>
            <a:r>
              <a:rPr lang="en-US" sz="1500" dirty="0">
                <a:solidFill>
                  <a:schemeClr val="tx1"/>
                </a:solidFill>
              </a:rPr>
              <a:t> (CS) wants to prepare a proposal for a USAID solicitation named “Expanding HIV/AIDS Care and Treatment in (you can name the country where the training is being held). CS works in the capital and two other large cities. The proposal needs to include geographic coverage where they do not work. An NGO named </a:t>
            </a:r>
            <a:r>
              <a:rPr lang="en-US" sz="1500" dirty="0" err="1">
                <a:solidFill>
                  <a:schemeClr val="tx1"/>
                </a:solidFill>
              </a:rPr>
              <a:t>EqualAccess</a:t>
            </a:r>
            <a:r>
              <a:rPr lang="en-US" sz="1500" dirty="0">
                <a:solidFill>
                  <a:schemeClr val="tx1"/>
                </a:solidFill>
              </a:rPr>
              <a:t> is based in half of the districts in the country.</a:t>
            </a:r>
          </a:p>
          <a:p>
            <a:pPr marL="127000" lvl="4" indent="0">
              <a:spcBef>
                <a:spcPts val="400"/>
              </a:spcBef>
              <a:spcAft>
                <a:spcPts val="400"/>
              </a:spcAft>
              <a:buClr>
                <a:schemeClr val="tx1"/>
              </a:buClr>
              <a:buSzPts val="1600"/>
              <a:buNone/>
            </a:pPr>
            <a:r>
              <a:rPr lang="en-US" sz="1500" dirty="0">
                <a:solidFill>
                  <a:schemeClr val="tx1"/>
                </a:solidFill>
              </a:rPr>
              <a:t>Player 1: Executive Director for CS</a:t>
            </a:r>
          </a:p>
          <a:p>
            <a:pPr marL="457200" lvl="4" indent="-330200">
              <a:spcBef>
                <a:spcPts val="400"/>
              </a:spcBef>
              <a:spcAft>
                <a:spcPts val="400"/>
              </a:spcAft>
              <a:buClr>
                <a:schemeClr val="tx1"/>
              </a:buClr>
              <a:buSzPts val="1600"/>
              <a:buFont typeface="Wingdings" panose="05000000000000000000" pitchFamily="2" charset="2"/>
              <a:buChar char="§"/>
            </a:pPr>
            <a:r>
              <a:rPr lang="en-US" sz="1500" dirty="0">
                <a:solidFill>
                  <a:schemeClr val="tx1"/>
                </a:solidFill>
              </a:rPr>
              <a:t>Wants </a:t>
            </a:r>
            <a:r>
              <a:rPr lang="en-US" sz="1500" dirty="0" err="1">
                <a:solidFill>
                  <a:schemeClr val="tx1"/>
                </a:solidFill>
              </a:rPr>
              <a:t>EqualAccess</a:t>
            </a:r>
            <a:r>
              <a:rPr lang="en-US" sz="1500" dirty="0">
                <a:solidFill>
                  <a:schemeClr val="tx1"/>
                </a:solidFill>
              </a:rPr>
              <a:t> to join the consortium and not sign up with another consortium.</a:t>
            </a:r>
          </a:p>
          <a:p>
            <a:pPr marL="127000" lvl="4" indent="0">
              <a:spcBef>
                <a:spcPts val="400"/>
              </a:spcBef>
              <a:spcAft>
                <a:spcPts val="400"/>
              </a:spcAft>
              <a:buClr>
                <a:schemeClr val="tx1"/>
              </a:buClr>
              <a:buSzPts val="1600"/>
              <a:buNone/>
            </a:pPr>
            <a:r>
              <a:rPr lang="en-US" sz="1500" dirty="0">
                <a:solidFill>
                  <a:schemeClr val="tx1"/>
                </a:solidFill>
              </a:rPr>
              <a:t>Player 2: Executive Director for </a:t>
            </a:r>
            <a:r>
              <a:rPr lang="en-US" sz="1500" dirty="0" err="1">
                <a:solidFill>
                  <a:schemeClr val="tx1"/>
                </a:solidFill>
              </a:rPr>
              <a:t>EqualAccess</a:t>
            </a:r>
            <a:endParaRPr lang="en-US" sz="1500" dirty="0">
              <a:solidFill>
                <a:schemeClr val="tx1"/>
              </a:solidFill>
            </a:endParaRPr>
          </a:p>
          <a:p>
            <a:pPr marL="457200" lvl="4" indent="-330200">
              <a:spcBef>
                <a:spcPts val="400"/>
              </a:spcBef>
              <a:spcAft>
                <a:spcPts val="400"/>
              </a:spcAft>
              <a:buClr>
                <a:schemeClr val="tx1"/>
              </a:buClr>
              <a:buSzPts val="1600"/>
              <a:buFont typeface="Wingdings" panose="05000000000000000000" pitchFamily="2" charset="2"/>
              <a:buChar char="§"/>
            </a:pPr>
            <a:r>
              <a:rPr lang="en-US" sz="1500" dirty="0">
                <a:solidFill>
                  <a:schemeClr val="tx1"/>
                </a:solidFill>
              </a:rPr>
              <a:t>Has other offers to join different consortiums. Wants to understand the scope of work and how CS manages sub-partners.</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HYPOTHETICAL SCENARIO</a:t>
            </a:r>
          </a:p>
        </p:txBody>
      </p:sp>
    </p:spTree>
    <p:extLst>
      <p:ext uri="{BB962C8B-B14F-4D97-AF65-F5344CB8AC3E}">
        <p14:creationId xmlns:p14="http://schemas.microsoft.com/office/powerpoint/2010/main" val="266534226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
        <p:nvSpPr>
          <p:cNvPr id="2" name="object 3">
            <a:extLst>
              <a:ext uri="{FF2B5EF4-FFF2-40B4-BE49-F238E27FC236}">
                <a16:creationId xmlns:a16="http://schemas.microsoft.com/office/drawing/2014/main" id="{8486E7C9-89C6-C301-E686-1959DE14B657}"/>
              </a:ext>
            </a:extLst>
          </p:cNvPr>
          <p:cNvSpPr txBox="1">
            <a:spLocks/>
          </p:cNvSpPr>
          <p:nvPr/>
        </p:nvSpPr>
        <p:spPr>
          <a:xfrm>
            <a:off x="187324" y="1949610"/>
            <a:ext cx="8838263" cy="1000274"/>
          </a:xfrm>
          <a:prstGeom prst="rect">
            <a:avLst/>
          </a:prstGeom>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algn="ctr">
              <a:lnSpc>
                <a:spcPts val="3915"/>
              </a:lnSpc>
            </a:pPr>
            <a:r>
              <a:rPr lang="en-US" sz="4000" b="1" spc="-38">
                <a:latin typeface="Source Sans Pro" panose="020B0503030403020204" pitchFamily="34" charset="0"/>
                <a:ea typeface="Source Sans Pro" panose="020B0503030403020204" pitchFamily="34" charset="0"/>
              </a:rPr>
              <a:t>MODULE 4: </a:t>
            </a:r>
          </a:p>
          <a:p>
            <a:pPr marL="9525" algn="ctr">
              <a:lnSpc>
                <a:spcPts val="3915"/>
              </a:lnSpc>
            </a:pPr>
            <a:r>
              <a:rPr lang="en-US" sz="4000" b="1" spc="-38">
                <a:latin typeface="Source Sans Pro" panose="020B0503030403020204" pitchFamily="34" charset="0"/>
                <a:ea typeface="Source Sans Pro" panose="020B0503030403020204" pitchFamily="34" charset="0"/>
              </a:rPr>
              <a:t>LIVE PROPOSAL KICK-OFF </a:t>
            </a:r>
          </a:p>
        </p:txBody>
      </p:sp>
    </p:spTree>
    <p:extLst>
      <p:ext uri="{BB962C8B-B14F-4D97-AF65-F5344CB8AC3E}">
        <p14:creationId xmlns:p14="http://schemas.microsoft.com/office/powerpoint/2010/main" val="1265162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726948" y="689579"/>
            <a:ext cx="8257032" cy="4127954"/>
          </a:xfrm>
          <a:prstGeom prst="rect">
            <a:avLst/>
          </a:prstGeom>
        </p:spPr>
        <p:txBody>
          <a:bodyPr>
            <a:noAutofit/>
          </a:bodyPr>
          <a:lstStyle/>
          <a:p>
            <a:pPr marL="0" indent="0" algn="just">
              <a:spcBef>
                <a:spcPts val="1200"/>
              </a:spcBef>
              <a:spcAft>
                <a:spcPts val="1200"/>
              </a:spcAft>
              <a:buNone/>
            </a:pPr>
            <a:r>
              <a:rPr lang="en-GB" sz="1500" b="1">
                <a:solidFill>
                  <a:schemeClr val="tx1"/>
                </a:solidFill>
                <a:latin typeface="Source Sans Pro" panose="020B0503030403020204" pitchFamily="34" charset="0"/>
                <a:ea typeface="Source Sans Pro" panose="020B0503030403020204" pitchFamily="34" charset="0"/>
              </a:rPr>
              <a:t>Learning Objectives:</a:t>
            </a:r>
            <a:endParaRPr lang="en-US" sz="1500" b="1">
              <a:solidFill>
                <a:schemeClr val="tx1"/>
              </a:solidFill>
              <a:latin typeface="Source Sans Pro" panose="020B0503030403020204" pitchFamily="34" charset="0"/>
              <a:ea typeface="Source Sans Pro" panose="020B0503030403020204" pitchFamily="34" charset="0"/>
            </a:endParaRPr>
          </a:p>
          <a:p>
            <a:pPr marL="342892" indent="-342892">
              <a:spcBef>
                <a:spcPts val="600"/>
              </a:spcBef>
              <a:spcAft>
                <a:spcPts val="600"/>
              </a:spcAft>
              <a:buClr>
                <a:schemeClr val="tx1"/>
              </a:buClr>
              <a:buSzPct val="100000"/>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To be aware of the process and key tools for project design and proposal development;</a:t>
            </a:r>
          </a:p>
          <a:p>
            <a:pPr marL="342892" indent="-342892">
              <a:spcBef>
                <a:spcPts val="600"/>
              </a:spcBef>
              <a:spcAft>
                <a:spcPts val="600"/>
              </a:spcAft>
              <a:buClr>
                <a:schemeClr val="tx1"/>
              </a:buClr>
              <a:buSzPct val="100000"/>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To understand the requirements and best practices for developing a strong proposal package (technical and cost proposal); and  </a:t>
            </a:r>
          </a:p>
          <a:p>
            <a:pPr marL="342892" indent="-342892">
              <a:spcBef>
                <a:spcPts val="600"/>
              </a:spcBef>
              <a:spcAft>
                <a:spcPts val="600"/>
              </a:spcAft>
              <a:buClr>
                <a:schemeClr val="tx1"/>
              </a:buClr>
              <a:buSzPct val="100000"/>
              <a:buFont typeface="Wingdings" panose="05000000000000000000" pitchFamily="2" charset="2"/>
              <a:buChar char="§"/>
            </a:pPr>
            <a:r>
              <a:rPr lang="en-US" sz="1500">
                <a:solidFill>
                  <a:schemeClr val="tx1"/>
                </a:solidFill>
                <a:latin typeface="Source Sans Pro" panose="020B0503030403020204" pitchFamily="34" charset="0"/>
                <a:ea typeface="Source Sans Pro" panose="020B0503030403020204" pitchFamily="34" charset="0"/>
              </a:rPr>
              <a:t>To appreciate the importance of conducting multiple, thorough reviews and edits as well as packaging and submitting the proposal on time. </a:t>
            </a:r>
          </a:p>
          <a:p>
            <a:pPr marL="0" lvl="0" indent="0">
              <a:spcBef>
                <a:spcPts val="450"/>
              </a:spcBef>
              <a:spcAft>
                <a:spcPts val="450"/>
              </a:spcAft>
              <a:buClr>
                <a:schemeClr val="tx1"/>
              </a:buClr>
              <a:buSzPct val="100000"/>
              <a:buNone/>
            </a:pPr>
            <a:r>
              <a:rPr lang="en-US" sz="1500" b="1">
                <a:solidFill>
                  <a:schemeClr val="tx1"/>
                </a:solidFill>
                <a:latin typeface="Source Sans Pro" panose="020B0503030403020204" pitchFamily="34" charset="0"/>
                <a:ea typeface="Source Sans Pro" panose="020B0503030403020204" pitchFamily="34" charset="0"/>
              </a:rPr>
              <a:t>This module covers:</a:t>
            </a:r>
          </a:p>
          <a:p>
            <a:pPr marL="342900" indent="-342900">
              <a:spcBef>
                <a:spcPts val="600"/>
              </a:spcBef>
              <a:spcAft>
                <a:spcPts val="600"/>
              </a:spcAft>
              <a:buClr>
                <a:schemeClr val="tx1"/>
              </a:buClr>
              <a:buSzPct val="100000"/>
              <a:buAutoNum type="arabicParenR"/>
            </a:pPr>
            <a:r>
              <a:rPr lang="en-US" sz="1500">
                <a:solidFill>
                  <a:schemeClr val="tx1"/>
                </a:solidFill>
                <a:latin typeface="Source Sans Pro" panose="020B0503030403020204" pitchFamily="34" charset="0"/>
                <a:ea typeface="Source Sans Pro" panose="020B0503030403020204" pitchFamily="34" charset="0"/>
              </a:rPr>
              <a:t>Getting Organized, </a:t>
            </a:r>
          </a:p>
          <a:p>
            <a:pPr marL="342900" indent="-342900">
              <a:spcBef>
                <a:spcPts val="600"/>
              </a:spcBef>
              <a:spcAft>
                <a:spcPts val="600"/>
              </a:spcAft>
              <a:buClr>
                <a:schemeClr val="tx1"/>
              </a:buClr>
              <a:buSzPct val="100000"/>
              <a:buAutoNum type="arabicParenR"/>
            </a:pPr>
            <a:r>
              <a:rPr lang="en-US" sz="1500">
                <a:solidFill>
                  <a:schemeClr val="tx1"/>
                </a:solidFill>
                <a:latin typeface="Source Sans Pro" panose="020B0503030403020204" pitchFamily="34" charset="0"/>
                <a:ea typeface="Source Sans Pro" panose="020B0503030403020204" pitchFamily="34" charset="0"/>
              </a:rPr>
              <a:t>Understanding Donor and Requirements of Solicitation, </a:t>
            </a:r>
          </a:p>
          <a:p>
            <a:pPr marL="342900" indent="-342900">
              <a:spcBef>
                <a:spcPts val="600"/>
              </a:spcBef>
              <a:spcAft>
                <a:spcPts val="600"/>
              </a:spcAft>
              <a:buClr>
                <a:schemeClr val="tx1"/>
              </a:buClr>
              <a:buSzPct val="100000"/>
              <a:buAutoNum type="arabicParenR"/>
            </a:pPr>
            <a:r>
              <a:rPr lang="en-US" sz="1500">
                <a:solidFill>
                  <a:schemeClr val="tx1"/>
                </a:solidFill>
                <a:latin typeface="Source Sans Pro" panose="020B0503030403020204" pitchFamily="34" charset="0"/>
                <a:ea typeface="Source Sans Pro" panose="020B0503030403020204" pitchFamily="34" charset="0"/>
              </a:rPr>
              <a:t>Proposal Kick-off Meeting, and </a:t>
            </a:r>
          </a:p>
          <a:p>
            <a:pPr marL="342900" indent="-342900">
              <a:spcBef>
                <a:spcPts val="600"/>
              </a:spcBef>
              <a:spcAft>
                <a:spcPts val="600"/>
              </a:spcAft>
              <a:buClr>
                <a:schemeClr val="tx1"/>
              </a:buClr>
              <a:buSzPct val="100000"/>
              <a:buAutoNum type="arabicParenR"/>
            </a:pPr>
            <a:r>
              <a:rPr lang="en-US" sz="1500">
                <a:solidFill>
                  <a:schemeClr val="tx1"/>
                </a:solidFill>
                <a:latin typeface="Source Sans Pro" panose="020B0503030403020204" pitchFamily="34" charset="0"/>
                <a:ea typeface="Source Sans Pro" panose="020B0503030403020204" pitchFamily="34" charset="0"/>
              </a:rPr>
              <a:t>Preliminary Steps before Writing the Proposal.</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4.0 LIVE PROPOSAL KICK-OFF </a:t>
            </a:r>
          </a:p>
        </p:txBody>
      </p:sp>
      <p:pic>
        <p:nvPicPr>
          <p:cNvPr id="3" name="Graphic 4" descr="Graphic 4">
            <a:extLst>
              <a:ext uri="{FF2B5EF4-FFF2-40B4-BE49-F238E27FC236}">
                <a16:creationId xmlns:a16="http://schemas.microsoft.com/office/drawing/2014/main" id="{02FE251E-B4DB-250B-F18F-9FEE6EB4132E}"/>
              </a:ext>
            </a:extLst>
          </p:cNvPr>
          <p:cNvPicPr>
            <a:picLocks noChangeAspect="1"/>
          </p:cNvPicPr>
          <p:nvPr/>
        </p:nvPicPr>
        <p:blipFill rotWithShape="1">
          <a:blip r:embed="rId3"/>
          <a:srcRect l="11363" t="4933" r="12758" b="7332"/>
          <a:stretch/>
        </p:blipFill>
        <p:spPr>
          <a:xfrm>
            <a:off x="0" y="1681018"/>
            <a:ext cx="738909" cy="854364"/>
          </a:xfrm>
          <a:prstGeom prst="rect">
            <a:avLst/>
          </a:prstGeom>
          <a:ln w="12700">
            <a:miter lim="400000"/>
          </a:ln>
        </p:spPr>
      </p:pic>
    </p:spTree>
    <p:extLst>
      <p:ext uri="{BB962C8B-B14F-4D97-AF65-F5344CB8AC3E}">
        <p14:creationId xmlns:p14="http://schemas.microsoft.com/office/powerpoint/2010/main" val="389516158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THE NOFO HAS BEEN RELEASED! WHAT NOW?!</a:t>
            </a:r>
          </a:p>
        </p:txBody>
      </p:sp>
      <p:grpSp>
        <p:nvGrpSpPr>
          <p:cNvPr id="5" name="Group 4">
            <a:extLst>
              <a:ext uri="{FF2B5EF4-FFF2-40B4-BE49-F238E27FC236}">
                <a16:creationId xmlns:a16="http://schemas.microsoft.com/office/drawing/2014/main" id="{3934D6B3-CE14-8E33-7D45-3F6885B58175}"/>
              </a:ext>
            </a:extLst>
          </p:cNvPr>
          <p:cNvGrpSpPr/>
          <p:nvPr/>
        </p:nvGrpSpPr>
        <p:grpSpPr>
          <a:xfrm>
            <a:off x="201168" y="790956"/>
            <a:ext cx="8635365" cy="3623310"/>
            <a:chOff x="0" y="1257300"/>
            <a:chExt cx="8635365" cy="3623310"/>
          </a:xfrm>
        </p:grpSpPr>
        <p:grpSp>
          <p:nvGrpSpPr>
            <p:cNvPr id="6" name="Group 5">
              <a:extLst>
                <a:ext uri="{FF2B5EF4-FFF2-40B4-BE49-F238E27FC236}">
                  <a16:creationId xmlns:a16="http://schemas.microsoft.com/office/drawing/2014/main" id="{EB2C51B4-6F35-CEC7-FAB9-1C8653197E41}"/>
                </a:ext>
              </a:extLst>
            </p:cNvPr>
            <p:cNvGrpSpPr/>
            <p:nvPr/>
          </p:nvGrpSpPr>
          <p:grpSpPr>
            <a:xfrm>
              <a:off x="0" y="1257300"/>
              <a:ext cx="6846568" cy="1095980"/>
              <a:chOff x="548640" y="1454601"/>
              <a:chExt cx="3697788" cy="791061"/>
            </a:xfrm>
          </p:grpSpPr>
          <p:pic>
            <p:nvPicPr>
              <p:cNvPr id="9" name="Picture 8">
                <a:extLst>
                  <a:ext uri="{FF2B5EF4-FFF2-40B4-BE49-F238E27FC236}">
                    <a16:creationId xmlns:a16="http://schemas.microsoft.com/office/drawing/2014/main" id="{0F1F6580-B40E-E7CD-D228-F812A05CDB32}"/>
                  </a:ext>
                </a:extLst>
              </p:cNvPr>
              <p:cNvPicPr>
                <a:picLocks noChangeAspect="1"/>
              </p:cNvPicPr>
              <p:nvPr/>
            </p:nvPicPr>
            <p:blipFill rotWithShape="1">
              <a:blip r:embed="rId3"/>
              <a:srcRect r="60975" b="67673"/>
              <a:stretch/>
            </p:blipFill>
            <p:spPr>
              <a:xfrm>
                <a:off x="548640" y="1454601"/>
                <a:ext cx="1841326" cy="791061"/>
              </a:xfrm>
              <a:prstGeom prst="rect">
                <a:avLst/>
              </a:prstGeom>
            </p:spPr>
          </p:pic>
          <p:sp>
            <p:nvSpPr>
              <p:cNvPr id="10" name="TextBox 9">
                <a:extLst>
                  <a:ext uri="{FF2B5EF4-FFF2-40B4-BE49-F238E27FC236}">
                    <a16:creationId xmlns:a16="http://schemas.microsoft.com/office/drawing/2014/main" id="{F4C294B1-26F3-A466-7C59-EBF971DC4E71}"/>
                  </a:ext>
                </a:extLst>
              </p:cNvPr>
              <p:cNvSpPr txBox="1"/>
              <p:nvPr/>
            </p:nvSpPr>
            <p:spPr>
              <a:xfrm>
                <a:off x="2334273" y="1666521"/>
                <a:ext cx="1912155" cy="422081"/>
              </a:xfrm>
              <a:prstGeom prst="rect">
                <a:avLst/>
              </a:prstGeom>
              <a:solidFill>
                <a:schemeClr val="bg1"/>
              </a:solidFill>
            </p:spPr>
            <p:txBody>
              <a:bodyPr wrap="square" rtlCol="0">
                <a:spAutoFit/>
              </a:bodyPr>
              <a:lstStyle/>
              <a:p>
                <a:r>
                  <a:rPr lang="en-US" sz="3200" b="1">
                    <a:solidFill>
                      <a:schemeClr val="bg2"/>
                    </a:solidFill>
                    <a:latin typeface="Gill Sans MT" panose="020B0502020104020203" pitchFamily="34" charset="77"/>
                    <a:cs typeface="Times New Roman" panose="02020603050405020304" pitchFamily="18" charset="0"/>
                  </a:rPr>
                  <a:t>AVAZALIA</a:t>
                </a:r>
              </a:p>
            </p:txBody>
          </p:sp>
        </p:grpSp>
        <p:sp>
          <p:nvSpPr>
            <p:cNvPr id="7" name="TextBox 6">
              <a:extLst>
                <a:ext uri="{FF2B5EF4-FFF2-40B4-BE49-F238E27FC236}">
                  <a16:creationId xmlns:a16="http://schemas.microsoft.com/office/drawing/2014/main" id="{E4F41744-17D2-D953-3C31-CA0F138963A2}"/>
                </a:ext>
              </a:extLst>
            </p:cNvPr>
            <p:cNvSpPr txBox="1"/>
            <p:nvPr/>
          </p:nvSpPr>
          <p:spPr>
            <a:xfrm>
              <a:off x="508635" y="2448584"/>
              <a:ext cx="8126730" cy="1938992"/>
            </a:xfrm>
            <a:prstGeom prst="rect">
              <a:avLst/>
            </a:prstGeom>
            <a:noFill/>
          </p:spPr>
          <p:txBody>
            <a:bodyPr wrap="square" rtlCol="0">
              <a:spAutoFit/>
            </a:bodyPr>
            <a:lstStyle/>
            <a:p>
              <a:r>
                <a:rPr lang="en-US" sz="1500">
                  <a:latin typeface="Source Sans Pro" panose="020B0503030403020204" pitchFamily="34" charset="0"/>
                  <a:ea typeface="Source Sans Pro" panose="020B0503030403020204" pitchFamily="34" charset="0"/>
                </a:rPr>
                <a:t>Issue Date:			March 8, 2021</a:t>
              </a:r>
            </a:p>
            <a:p>
              <a:endParaRPr lang="en-US" sz="1500">
                <a:latin typeface="Source Sans Pro" panose="020B0503030403020204" pitchFamily="34" charset="0"/>
                <a:ea typeface="Source Sans Pro" panose="020B0503030403020204" pitchFamily="34" charset="0"/>
              </a:endParaRPr>
            </a:p>
            <a:p>
              <a:r>
                <a:rPr lang="en-US" sz="1500">
                  <a:latin typeface="Source Sans Pro" panose="020B0503030403020204" pitchFamily="34" charset="0"/>
                  <a:ea typeface="Source Sans Pro" panose="020B0503030403020204" pitchFamily="34" charset="0"/>
                </a:rPr>
                <a:t>Deadline for Questions:	March 22, 2021, at 3:00 PM Local Time</a:t>
              </a:r>
            </a:p>
            <a:p>
              <a:endParaRPr lang="en-US" sz="1500">
                <a:latin typeface="Source Sans Pro" panose="020B0503030403020204" pitchFamily="34" charset="0"/>
                <a:ea typeface="Source Sans Pro" panose="020B0503030403020204" pitchFamily="34" charset="0"/>
              </a:endParaRPr>
            </a:p>
            <a:p>
              <a:r>
                <a:rPr lang="en-US" sz="1500">
                  <a:latin typeface="Source Sans Pro" panose="020B0503030403020204" pitchFamily="34" charset="0"/>
                  <a:ea typeface="Source Sans Pro" panose="020B0503030403020204" pitchFamily="34" charset="0"/>
                </a:rPr>
                <a:t>Closing Date: 		April 29, 2021, at 3:00 PM Local Time</a:t>
              </a:r>
            </a:p>
            <a:p>
              <a:endParaRPr lang="en-US" sz="1500">
                <a:latin typeface="Source Sans Pro" panose="020B0503030403020204" pitchFamily="34" charset="0"/>
                <a:ea typeface="Source Sans Pro" panose="020B0503030403020204" pitchFamily="34" charset="0"/>
              </a:endParaRPr>
            </a:p>
            <a:p>
              <a:r>
                <a:rPr lang="en-US" sz="1500">
                  <a:latin typeface="Source Sans Pro" panose="020B0503030403020204" pitchFamily="34" charset="0"/>
                  <a:ea typeface="Source Sans Pro" panose="020B0503030403020204" pitchFamily="34" charset="0"/>
                </a:rPr>
                <a:t>Subject: 			Notice of Funding Opportunity (NOFO) </a:t>
              </a:r>
            </a:p>
            <a:p>
              <a:r>
                <a:rPr lang="en-US" sz="1500">
                  <a:latin typeface="Source Sans Pro" panose="020B0503030403020204" pitchFamily="34" charset="0"/>
                  <a:ea typeface="Source Sans Pro" panose="020B0503030403020204" pitchFamily="34" charset="0"/>
                </a:rPr>
                <a:t>			Number 720663355RFA11112</a:t>
              </a:r>
            </a:p>
          </p:txBody>
        </p:sp>
        <p:sp>
          <p:nvSpPr>
            <p:cNvPr id="8" name="Rectangle 7">
              <a:extLst>
                <a:ext uri="{FF2B5EF4-FFF2-40B4-BE49-F238E27FC236}">
                  <a16:creationId xmlns:a16="http://schemas.microsoft.com/office/drawing/2014/main" id="{89B80A72-7C75-7694-4A07-308F5BA844C4}"/>
                </a:ext>
              </a:extLst>
            </p:cNvPr>
            <p:cNvSpPr/>
            <p:nvPr/>
          </p:nvSpPr>
          <p:spPr>
            <a:xfrm>
              <a:off x="320040" y="1257300"/>
              <a:ext cx="6995160" cy="362331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373E4711-94E5-E104-0E00-E304D1A10127}"/>
              </a:ext>
            </a:extLst>
          </p:cNvPr>
          <p:cNvPicPr>
            <a:picLocks noChangeAspect="1"/>
          </p:cNvPicPr>
          <p:nvPr/>
        </p:nvPicPr>
        <p:blipFill>
          <a:blip r:embed="rId4"/>
          <a:stretch>
            <a:fillRect/>
          </a:stretch>
        </p:blipFill>
        <p:spPr>
          <a:xfrm>
            <a:off x="7546376" y="1814434"/>
            <a:ext cx="1480748" cy="1473345"/>
          </a:xfrm>
          <a:prstGeom prst="rect">
            <a:avLst/>
          </a:prstGeom>
          <a:noFill/>
        </p:spPr>
      </p:pic>
    </p:spTree>
    <p:extLst>
      <p:ext uri="{BB962C8B-B14F-4D97-AF65-F5344CB8AC3E}">
        <p14:creationId xmlns:p14="http://schemas.microsoft.com/office/powerpoint/2010/main" val="313893182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4.1 GETTING ORGANIZED</a:t>
            </a:r>
          </a:p>
        </p:txBody>
      </p:sp>
      <p:sp>
        <p:nvSpPr>
          <p:cNvPr id="3" name="Equip participants with an understanding of gender integration in the organization and tools to conduct Strategic Gender Planning and Action.…">
            <a:extLst>
              <a:ext uri="{FF2B5EF4-FFF2-40B4-BE49-F238E27FC236}">
                <a16:creationId xmlns:a16="http://schemas.microsoft.com/office/drawing/2014/main" id="{FCF84271-6DD2-D1BE-BB9E-88C76BEF5D1C}"/>
              </a:ext>
            </a:extLst>
          </p:cNvPr>
          <p:cNvSpPr txBox="1">
            <a:spLocks noGrp="1"/>
          </p:cNvSpPr>
          <p:nvPr>
            <p:ph type="body" sz="quarter" idx="1"/>
          </p:nvPr>
        </p:nvSpPr>
        <p:spPr>
          <a:xfrm>
            <a:off x="726948" y="689579"/>
            <a:ext cx="5212080" cy="3597338"/>
          </a:xfrm>
          <a:prstGeom prst="rect">
            <a:avLst/>
          </a:prstGeom>
        </p:spPr>
        <p:txBody>
          <a:bodyPr>
            <a:noAutofit/>
          </a:bodyPr>
          <a:lstStyle/>
          <a:p>
            <a:pPr marL="0" indent="0" algn="just">
              <a:spcBef>
                <a:spcPts val="600"/>
              </a:spcBef>
              <a:spcAft>
                <a:spcPts val="600"/>
              </a:spcAft>
              <a:buNone/>
            </a:pPr>
            <a:r>
              <a:rPr lang="en-US" sz="1500" b="1">
                <a:solidFill>
                  <a:schemeClr val="tx1"/>
                </a:solidFill>
                <a:latin typeface="Source Sans Pro" panose="020B0503030403020204" pitchFamily="34" charset="0"/>
                <a:ea typeface="Source Sans Pro" panose="020B0503030403020204" pitchFamily="34" charset="0"/>
              </a:rPr>
              <a:t>Act as quickly as possible!</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As soon as the NOFO is released, the clock starts ticking! </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Immediately take note of important dates:</a:t>
            </a:r>
          </a:p>
          <a:p>
            <a:pPr lvl="1">
              <a:spcBef>
                <a:spcPts val="600"/>
              </a:spcBef>
              <a:spcAft>
                <a:spcPts val="6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NOFO issue date</a:t>
            </a:r>
          </a:p>
          <a:p>
            <a:pPr lvl="1">
              <a:spcBef>
                <a:spcPts val="600"/>
              </a:spcBef>
              <a:spcAft>
                <a:spcPts val="6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Deadline for questions to the donor about the solicitation</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Submission due date and time (and time zone)</a:t>
            </a:r>
          </a:p>
          <a:p>
            <a:pPr lvl="1">
              <a:spcBef>
                <a:spcPts val="600"/>
              </a:spcBef>
              <a:spcAft>
                <a:spcPts val="600"/>
              </a:spcAft>
              <a:buClr>
                <a:schemeClr val="tx1"/>
              </a:buClr>
              <a:buSzPct val="100000"/>
            </a:pPr>
            <a:r>
              <a:rPr lang="en-US" sz="1500">
                <a:solidFill>
                  <a:schemeClr val="tx1"/>
                </a:solidFill>
                <a:latin typeface="Source Sans Pro" panose="020B0503030403020204" pitchFamily="34" charset="0"/>
                <a:ea typeface="Source Sans Pro" panose="020B0503030403020204" pitchFamily="34" charset="0"/>
              </a:rPr>
              <a:t>Date of participation in the pre-application/pre-proposal conference organized by the USAID Country Mission (if applicable)</a:t>
            </a:r>
          </a:p>
        </p:txBody>
      </p:sp>
      <p:pic>
        <p:nvPicPr>
          <p:cNvPr id="22" name="Picture 21">
            <a:extLst>
              <a:ext uri="{FF2B5EF4-FFF2-40B4-BE49-F238E27FC236}">
                <a16:creationId xmlns:a16="http://schemas.microsoft.com/office/drawing/2014/main" id="{E4F0A756-B5AD-33C9-9CF3-0965AFE36410}"/>
              </a:ext>
            </a:extLst>
          </p:cNvPr>
          <p:cNvPicPr>
            <a:picLocks noChangeAspect="1"/>
          </p:cNvPicPr>
          <p:nvPr/>
        </p:nvPicPr>
        <p:blipFill rotWithShape="1">
          <a:blip r:embed="rId3"/>
          <a:srcRect l="4711" r="2280" b="6520"/>
          <a:stretch/>
        </p:blipFill>
        <p:spPr>
          <a:xfrm>
            <a:off x="5871073" y="685217"/>
            <a:ext cx="3003179" cy="4083379"/>
          </a:xfrm>
          <a:prstGeom prst="rect">
            <a:avLst/>
          </a:prstGeom>
        </p:spPr>
      </p:pic>
    </p:spTree>
    <p:extLst>
      <p:ext uri="{BB962C8B-B14F-4D97-AF65-F5344CB8AC3E}">
        <p14:creationId xmlns:p14="http://schemas.microsoft.com/office/powerpoint/2010/main" val="10887861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KEY FACTORS OF SUCCESS</a:t>
            </a:r>
          </a:p>
        </p:txBody>
      </p:sp>
      <p:sp>
        <p:nvSpPr>
          <p:cNvPr id="3" name="Equip participants with an understanding of gender integration in the organization and tools to conduct Strategic Gender Planning and Action.…">
            <a:extLst>
              <a:ext uri="{FF2B5EF4-FFF2-40B4-BE49-F238E27FC236}">
                <a16:creationId xmlns:a16="http://schemas.microsoft.com/office/drawing/2014/main" id="{FCF84271-6DD2-D1BE-BB9E-88C76BEF5D1C}"/>
              </a:ext>
            </a:extLst>
          </p:cNvPr>
          <p:cNvSpPr txBox="1">
            <a:spLocks noGrp="1"/>
          </p:cNvSpPr>
          <p:nvPr>
            <p:ph type="body" sz="quarter" idx="1"/>
          </p:nvPr>
        </p:nvSpPr>
        <p:spPr>
          <a:xfrm>
            <a:off x="726948" y="689579"/>
            <a:ext cx="6894576" cy="3597338"/>
          </a:xfrm>
          <a:prstGeom prst="rect">
            <a:avLst/>
          </a:prstGeom>
        </p:spPr>
        <p:txBody>
          <a:bodyPr>
            <a:noAutofit/>
          </a:bodyPr>
          <a:lstStyle/>
          <a:p>
            <a:pPr marL="0" indent="0" algn="just">
              <a:spcBef>
                <a:spcPts val="600"/>
              </a:spcBef>
              <a:spcAft>
                <a:spcPts val="600"/>
              </a:spcAft>
              <a:buNone/>
            </a:pPr>
            <a:r>
              <a:rPr lang="en-US" sz="1500" b="1">
                <a:solidFill>
                  <a:schemeClr val="tx1"/>
                </a:solidFill>
                <a:latin typeface="Source Sans Pro" panose="020B0503030403020204" pitchFamily="34" charset="0"/>
                <a:ea typeface="Source Sans Pro" panose="020B0503030403020204" pitchFamily="34" charset="0"/>
              </a:rPr>
              <a:t>Act as quickly as possible!</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Establish a system for managing time and tasks, keeping all files organized, ensuring version control, etc.</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Allocate the proper resources for project design/proposal development.</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Plan for quality and compliance reviews.</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Streamline coordination and communication; Keep partners, proposal team members, and reviewers informed.</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Post job advertisements for positions in the bid.</a:t>
            </a:r>
          </a:p>
        </p:txBody>
      </p:sp>
    </p:spTree>
    <p:extLst>
      <p:ext uri="{BB962C8B-B14F-4D97-AF65-F5344CB8AC3E}">
        <p14:creationId xmlns:p14="http://schemas.microsoft.com/office/powerpoint/2010/main" val="291993431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PROPOSAL TEAM MOBILIZATION </a:t>
            </a:r>
          </a:p>
        </p:txBody>
      </p:sp>
      <p:sp>
        <p:nvSpPr>
          <p:cNvPr id="3" name="Equip participants with an understanding of gender integration in the organization and tools to conduct Strategic Gender Planning and Action.…">
            <a:extLst>
              <a:ext uri="{FF2B5EF4-FFF2-40B4-BE49-F238E27FC236}">
                <a16:creationId xmlns:a16="http://schemas.microsoft.com/office/drawing/2014/main" id="{FCF84271-6DD2-D1BE-BB9E-88C76BEF5D1C}"/>
              </a:ext>
            </a:extLst>
          </p:cNvPr>
          <p:cNvSpPr txBox="1">
            <a:spLocks noGrp="1"/>
          </p:cNvSpPr>
          <p:nvPr>
            <p:ph type="body" sz="quarter" idx="1"/>
          </p:nvPr>
        </p:nvSpPr>
        <p:spPr>
          <a:xfrm>
            <a:off x="726948" y="689578"/>
            <a:ext cx="7520940" cy="4136422"/>
          </a:xfrm>
          <a:prstGeom prst="rect">
            <a:avLst/>
          </a:prstGeom>
        </p:spPr>
        <p:txBody>
          <a:bodyPr>
            <a:noAutofit/>
          </a:bodyPr>
          <a:lstStyle/>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Identify/reconfirm your </a:t>
            </a:r>
            <a:r>
              <a:rPr lang="en-US" sz="1500" b="1">
                <a:solidFill>
                  <a:schemeClr val="tx1"/>
                </a:solidFill>
              </a:rPr>
              <a:t>proposal team members and reviewers</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Define the roles that are critical for success and how your staff can fill them. </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Key functions for the proposal development team: </a:t>
            </a:r>
          </a:p>
          <a:p>
            <a:pPr lvl="1">
              <a:spcBef>
                <a:spcPts val="500"/>
              </a:spcBef>
              <a:spcAft>
                <a:spcPts val="5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Coordination (organization, communication, partnership negotiations, etc.)</a:t>
            </a:r>
          </a:p>
          <a:p>
            <a:pPr lvl="1">
              <a:spcBef>
                <a:spcPts val="500"/>
              </a:spcBef>
              <a:spcAft>
                <a:spcPts val="5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Technical </a:t>
            </a:r>
          </a:p>
          <a:p>
            <a:pPr lvl="1">
              <a:spcBef>
                <a:spcPts val="500"/>
              </a:spcBef>
              <a:spcAft>
                <a:spcPts val="5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Monitoring and Evaluation   </a:t>
            </a:r>
          </a:p>
          <a:p>
            <a:pPr lvl="1">
              <a:spcBef>
                <a:spcPts val="500"/>
              </a:spcBef>
              <a:spcAft>
                <a:spcPts val="5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Financial/Budgeting</a:t>
            </a:r>
          </a:p>
          <a:p>
            <a:pPr lvl="1">
              <a:spcBef>
                <a:spcPts val="500"/>
              </a:spcBef>
              <a:spcAft>
                <a:spcPts val="5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Management and Staffing Plan + HR/Recruitment</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Reviewers (technical, budget/cost, compliance): </a:t>
            </a:r>
          </a:p>
          <a:p>
            <a:pPr lvl="1">
              <a:spcBef>
                <a:spcPts val="500"/>
              </a:spcBef>
              <a:spcAft>
                <a:spcPts val="5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Choose reviewers wisely </a:t>
            </a:r>
          </a:p>
          <a:p>
            <a:pPr lvl="1">
              <a:spcBef>
                <a:spcPts val="500"/>
              </a:spcBef>
              <a:spcAft>
                <a:spcPts val="5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Should be separate from the proposal team</a:t>
            </a:r>
          </a:p>
        </p:txBody>
      </p:sp>
    </p:spTree>
    <p:extLst>
      <p:ext uri="{BB962C8B-B14F-4D97-AF65-F5344CB8AC3E}">
        <p14:creationId xmlns:p14="http://schemas.microsoft.com/office/powerpoint/2010/main" val="33642687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PROPOSAL DEVELOPMENT CALENDAR</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3854161" cy="3514388"/>
          </a:xfrm>
        </p:spPr>
        <p:txBody>
          <a:bodyPr>
            <a:noAutofit/>
          </a:bodyPr>
          <a:lstStyle/>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Create the </a:t>
            </a:r>
            <a:r>
              <a:rPr lang="en-US" sz="1500" b="1">
                <a:solidFill>
                  <a:schemeClr val="tx1"/>
                </a:solidFill>
              </a:rPr>
              <a:t>proposal development calendar</a:t>
            </a:r>
            <a:r>
              <a:rPr lang="en-US" sz="1500">
                <a:solidFill>
                  <a:schemeClr val="tx1"/>
                </a:solidFill>
              </a:rPr>
              <a:t>, based on deadlines in the NOFO.</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It should be a simple, clear visual to see major deadlines, not details.</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Allocate adequate time for reviews and incorporating feedback… as well as editing, packaging, and final approval/sign-off (as these tend to be underestimated).</a:t>
            </a:r>
          </a:p>
          <a:p>
            <a:pPr marL="457200" lvl="4" indent="-330200">
              <a:spcBef>
                <a:spcPts val="600"/>
              </a:spcBef>
              <a:spcAft>
                <a:spcPts val="600"/>
              </a:spcAft>
              <a:buClr>
                <a:schemeClr val="tx1"/>
              </a:buClr>
              <a:buSzPts val="1600"/>
              <a:buFont typeface="Wingdings" panose="05000000000000000000" pitchFamily="2" charset="2"/>
              <a:buChar char="§"/>
            </a:pPr>
            <a:r>
              <a:rPr lang="en-US" sz="1500">
                <a:solidFill>
                  <a:schemeClr val="tx1"/>
                </a:solidFill>
              </a:rPr>
              <a:t>Recommend regular  meetings, once or twice per  week</a:t>
            </a:r>
          </a:p>
        </p:txBody>
      </p:sp>
      <p:pic>
        <p:nvPicPr>
          <p:cNvPr id="7" name="Picture 6">
            <a:extLst>
              <a:ext uri="{FF2B5EF4-FFF2-40B4-BE49-F238E27FC236}">
                <a16:creationId xmlns:a16="http://schemas.microsoft.com/office/drawing/2014/main" id="{75A56580-2639-32D9-318D-7C92E2777F8F}"/>
              </a:ext>
            </a:extLst>
          </p:cNvPr>
          <p:cNvPicPr>
            <a:picLocks noChangeAspect="1"/>
          </p:cNvPicPr>
          <p:nvPr/>
        </p:nvPicPr>
        <p:blipFill>
          <a:blip r:embed="rId3"/>
          <a:stretch>
            <a:fillRect/>
          </a:stretch>
        </p:blipFill>
        <p:spPr>
          <a:xfrm>
            <a:off x="4672584" y="686601"/>
            <a:ext cx="4471416" cy="4111078"/>
          </a:xfrm>
          <a:prstGeom prst="rect">
            <a:avLst/>
          </a:prstGeom>
        </p:spPr>
      </p:pic>
    </p:spTree>
    <p:extLst>
      <p:ext uri="{BB962C8B-B14F-4D97-AF65-F5344CB8AC3E}">
        <p14:creationId xmlns:p14="http://schemas.microsoft.com/office/powerpoint/2010/main" val="818711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
        <p:nvSpPr>
          <p:cNvPr id="2" name="object 3">
            <a:extLst>
              <a:ext uri="{FF2B5EF4-FFF2-40B4-BE49-F238E27FC236}">
                <a16:creationId xmlns:a16="http://schemas.microsoft.com/office/drawing/2014/main" id="{8486E7C9-89C6-C301-E686-1959DE14B657}"/>
              </a:ext>
            </a:extLst>
          </p:cNvPr>
          <p:cNvSpPr txBox="1">
            <a:spLocks/>
          </p:cNvSpPr>
          <p:nvPr/>
        </p:nvSpPr>
        <p:spPr>
          <a:xfrm>
            <a:off x="187325" y="1949610"/>
            <a:ext cx="8769350" cy="1000274"/>
          </a:xfrm>
          <a:prstGeom prst="rect">
            <a:avLst/>
          </a:prstGeom>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algn="ctr">
              <a:lnSpc>
                <a:spcPts val="3915"/>
              </a:lnSpc>
            </a:pPr>
            <a:r>
              <a:rPr lang="en-US" sz="4000" b="1" spc="-38">
                <a:latin typeface="Source Sans Pro" panose="020B0503030403020204" pitchFamily="34" charset="0"/>
                <a:ea typeface="Source Sans Pro" panose="020B0503030403020204" pitchFamily="34" charset="0"/>
              </a:rPr>
              <a:t>MODULE 1: </a:t>
            </a:r>
          </a:p>
          <a:p>
            <a:pPr marL="9525" algn="ctr">
              <a:lnSpc>
                <a:spcPts val="3915"/>
              </a:lnSpc>
            </a:pPr>
            <a:r>
              <a:rPr lang="en-US" sz="4000" b="1" spc="-38">
                <a:latin typeface="Source Sans Pro" panose="020B0503030403020204" pitchFamily="34" charset="0"/>
                <a:ea typeface="Source Sans Pro" panose="020B0503030403020204" pitchFamily="34" charset="0"/>
              </a:rPr>
              <a:t>TRAINING OPENING/INTRODUCTION </a:t>
            </a:r>
            <a:endParaRPr lang="en-US" sz="4000"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842243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4.2 UNDERSTANDING THE SOLICITATION</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7279679" cy="3514388"/>
          </a:xfrm>
        </p:spPr>
        <p:txBody>
          <a:bodyPr>
            <a:noAutofit/>
          </a:bodyPr>
          <a:lstStyle/>
          <a:p>
            <a:pPr marL="0" lvl="4" indent="0" algn="just">
              <a:spcBef>
                <a:spcPts val="600"/>
              </a:spcBef>
              <a:spcAft>
                <a:spcPts val="600"/>
              </a:spcAft>
              <a:buSzPts val="1600"/>
              <a:buNone/>
            </a:pPr>
            <a:r>
              <a:rPr lang="en-US" sz="1500" b="1">
                <a:solidFill>
                  <a:schemeClr val="tx1">
                    <a:lumMod val="95000"/>
                    <a:lumOff val="5000"/>
                  </a:schemeClr>
                </a:solidFill>
                <a:latin typeface="Source Sans Pro" panose="020B0503030403020204" pitchFamily="34" charset="0"/>
                <a:ea typeface="Source Sans Pro" panose="020B0503030403020204" pitchFamily="34" charset="0"/>
              </a:rPr>
              <a:t>The most critical step</a:t>
            </a:r>
          </a:p>
          <a:p>
            <a:pPr marL="285750" indent="-285750">
              <a:spcBef>
                <a:spcPts val="600"/>
              </a:spcBef>
              <a:spcAft>
                <a:spcPts val="600"/>
              </a:spcAft>
              <a:buClr>
                <a:schemeClr val="tx1"/>
              </a:buClr>
              <a:buSzPct val="100000"/>
              <a:buFont typeface="Wingdings" panose="05000000000000000000" pitchFamily="2" charset="2"/>
              <a:buChar char="§"/>
            </a:pPr>
            <a:r>
              <a:rPr lang="en-GB" sz="1500">
                <a:solidFill>
                  <a:schemeClr val="tx1">
                    <a:lumMod val="95000"/>
                    <a:lumOff val="5000"/>
                  </a:schemeClr>
                </a:solidFill>
              </a:rPr>
              <a:t>If you jump in with your technical approach,  you will miss the most crucial step in the proposal-writing process: </a:t>
            </a:r>
            <a:r>
              <a:rPr lang="en-GB" sz="1500" b="1">
                <a:solidFill>
                  <a:schemeClr val="tx1">
                    <a:lumMod val="95000"/>
                    <a:lumOff val="5000"/>
                  </a:schemeClr>
                </a:solidFill>
              </a:rPr>
              <a:t>reading the entire solicitation </a:t>
            </a:r>
            <a:r>
              <a:rPr lang="en-US" sz="1500" b="1">
                <a:solidFill>
                  <a:schemeClr val="tx1">
                    <a:lumMod val="95000"/>
                    <a:lumOff val="5000"/>
                  </a:schemeClr>
                </a:solidFill>
              </a:rPr>
              <a:t>(e.g., the NOFO, RFA, or RFP) carefully and thoroughly</a:t>
            </a:r>
            <a:r>
              <a:rPr lang="en-GB" sz="1500" b="1">
                <a:solidFill>
                  <a:schemeClr val="tx1">
                    <a:lumMod val="95000"/>
                    <a:lumOff val="5000"/>
                  </a:schemeClr>
                </a:solidFill>
              </a:rPr>
              <a:t>. </a:t>
            </a:r>
            <a:endParaRPr lang="en-GB" sz="1500">
              <a:solidFill>
                <a:schemeClr val="tx1">
                  <a:lumMod val="95000"/>
                  <a:lumOff val="5000"/>
                </a:schemeClr>
              </a:solidFill>
            </a:endParaRPr>
          </a:p>
          <a:p>
            <a:pPr marL="285750" indent="-285750">
              <a:spcBef>
                <a:spcPts val="600"/>
              </a:spcBef>
              <a:spcAft>
                <a:spcPts val="600"/>
              </a:spcAft>
              <a:buClr>
                <a:schemeClr val="tx1"/>
              </a:buClr>
              <a:buSzPct val="100000"/>
              <a:buFont typeface="Wingdings" panose="05000000000000000000" pitchFamily="2" charset="2"/>
              <a:buChar char="§"/>
            </a:pPr>
            <a:r>
              <a:rPr lang="en-GB" sz="1500">
                <a:solidFill>
                  <a:schemeClr val="tx1">
                    <a:lumMod val="95000"/>
                    <a:lumOff val="5000"/>
                  </a:schemeClr>
                </a:solidFill>
              </a:rPr>
              <a:t>This step is critical because you need to comply with the donor’s requirements and deadlines.</a:t>
            </a:r>
          </a:p>
          <a:p>
            <a:pPr marL="285750" indent="-285750">
              <a:spcBef>
                <a:spcPts val="600"/>
              </a:spcBef>
              <a:spcAft>
                <a:spcPts val="600"/>
              </a:spcAft>
              <a:buClr>
                <a:schemeClr val="tx1"/>
              </a:buClr>
              <a:buSzPct val="100000"/>
              <a:buFont typeface="Wingdings" panose="05000000000000000000" pitchFamily="2" charset="2"/>
              <a:buChar char="§"/>
            </a:pPr>
            <a:r>
              <a:rPr lang="en-GB" sz="1500">
                <a:solidFill>
                  <a:schemeClr val="tx1">
                    <a:lumMod val="95000"/>
                    <a:lumOff val="5000"/>
                  </a:schemeClr>
                </a:solidFill>
              </a:rPr>
              <a:t>It is also important to understand how they frame the issue in their program description, statement of work (SOW), and project’s theory of change (TOC).</a:t>
            </a:r>
          </a:p>
        </p:txBody>
      </p:sp>
    </p:spTree>
    <p:extLst>
      <p:ext uri="{BB962C8B-B14F-4D97-AF65-F5344CB8AC3E}">
        <p14:creationId xmlns:p14="http://schemas.microsoft.com/office/powerpoint/2010/main" val="196269917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BE PARTICULARLY ATTENTIVE TO…</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7279679"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Eligibility (Do you still qualify?)</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Evaluation criteria (What sections or traits carry the most weight?)</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Instructions (electronic or hard copy submission) and deadlines (for questions and submission)</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The terminology the donor uses for discussing the topic (which you should mirror in your proposal)</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The types of approaches the donor seeks</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Required components/sections and supplementary materials</a:t>
            </a:r>
          </a:p>
        </p:txBody>
      </p:sp>
    </p:spTree>
    <p:extLst>
      <p:ext uri="{BB962C8B-B14F-4D97-AF65-F5344CB8AC3E}">
        <p14:creationId xmlns:p14="http://schemas.microsoft.com/office/powerpoint/2010/main" val="425691201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D2BEAA9-2F5B-3818-2BC7-7AF6D2057A89}"/>
              </a:ext>
            </a:extLst>
          </p:cNvPr>
          <p:cNvSpPr>
            <a:spLocks noGrp="1"/>
          </p:cNvSpPr>
          <p:nvPr>
            <p:ph type="pic" idx="21"/>
          </p:nvPr>
        </p:nvSpPr>
        <p:spPr>
          <a:xfrm>
            <a:off x="883920" y="1099184"/>
            <a:ext cx="7747000" cy="2457450"/>
          </a:xfrm>
        </p:spPr>
        <p:txBody>
          <a:bodyPr/>
          <a:lstStyle/>
          <a:p>
            <a:pPr marL="0" indent="0">
              <a:spcBef>
                <a:spcPts val="600"/>
              </a:spcBef>
              <a:spcAft>
                <a:spcPts val="600"/>
              </a:spcAft>
              <a:buClr>
                <a:schemeClr val="tx1"/>
              </a:buClr>
              <a:buSzPct val="100000"/>
              <a:buNone/>
            </a:pPr>
            <a:r>
              <a:rPr lang="en-US" sz="1500" b="1">
                <a:solidFill>
                  <a:schemeClr val="tx1">
                    <a:lumMod val="95000"/>
                    <a:lumOff val="5000"/>
                  </a:schemeClr>
                </a:solidFill>
              </a:rPr>
              <a:t>Review your proposal to  see how you might score: </a:t>
            </a:r>
          </a:p>
          <a:p>
            <a:pPr marL="0" indent="0">
              <a:spcBef>
                <a:spcPts val="600"/>
              </a:spcBef>
              <a:spcAft>
                <a:spcPts val="600"/>
              </a:spcAft>
              <a:buClr>
                <a:schemeClr val="tx1"/>
              </a:buClr>
              <a:buSzPct val="100000"/>
              <a:buNone/>
            </a:pPr>
            <a:r>
              <a:rPr lang="en-US" sz="1500" b="1">
                <a:solidFill>
                  <a:schemeClr val="tx1">
                    <a:lumMod val="95000"/>
                    <a:lumOff val="5000"/>
                  </a:schemeClr>
                </a:solidFill>
              </a:rPr>
              <a:t>Typical  Evaluation Criteria:</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Technical Approach:  		50 points</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Management and Staffing:	    	30 points</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Organizational  Capacity:		20 points </a:t>
            </a:r>
          </a:p>
        </p:txBody>
      </p:sp>
      <p:sp>
        <p:nvSpPr>
          <p:cNvPr id="3" name="Google Shape;385;p56">
            <a:extLst>
              <a:ext uri="{FF2B5EF4-FFF2-40B4-BE49-F238E27FC236}">
                <a16:creationId xmlns:a16="http://schemas.microsoft.com/office/drawing/2014/main" id="{8AC3DC0A-602B-DB19-A691-8275C417E51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EVALUATION CRITERIA </a:t>
            </a:r>
          </a:p>
        </p:txBody>
      </p:sp>
    </p:spTree>
    <p:extLst>
      <p:ext uri="{BB962C8B-B14F-4D97-AF65-F5344CB8AC3E}">
        <p14:creationId xmlns:p14="http://schemas.microsoft.com/office/powerpoint/2010/main" val="200103422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27531"/>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NOTES ON REQUIRED COMPONENTS/SUPPLEMENTAL MATERIALS (1)</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85329" y="883740"/>
            <a:ext cx="8299235" cy="3898572"/>
          </a:xfrm>
        </p:spPr>
        <p:txBody>
          <a:bodyPr>
            <a:noAutofit/>
          </a:bodyPr>
          <a:lstStyle/>
          <a:p>
            <a:pPr marL="285750" indent="-285750">
              <a:spcBef>
                <a:spcPts val="400"/>
              </a:spcBef>
              <a:spcAft>
                <a:spcPts val="400"/>
              </a:spcAft>
              <a:buClr>
                <a:schemeClr val="tx1"/>
              </a:buClr>
              <a:buSzPct val="100000"/>
              <a:buFont typeface="Wingdings" panose="05000000000000000000" pitchFamily="2" charset="2"/>
              <a:buChar char="§"/>
            </a:pPr>
            <a:r>
              <a:rPr lang="en-GB" sz="1500" b="1">
                <a:solidFill>
                  <a:schemeClr val="tx1">
                    <a:lumMod val="95000"/>
                    <a:lumOff val="5000"/>
                  </a:schemeClr>
                </a:solidFill>
              </a:rPr>
              <a:t>A typical USAID proposal includes sections such as:</a:t>
            </a:r>
          </a:p>
          <a:p>
            <a:pPr marL="927100" lvl="1" indent="-342900">
              <a:spcBef>
                <a:spcPts val="400"/>
              </a:spcBef>
              <a:spcAft>
                <a:spcPts val="400"/>
              </a:spcAft>
              <a:buClr>
                <a:schemeClr val="accent4">
                  <a:lumMod val="95000"/>
                  <a:lumOff val="5000"/>
                </a:schemeClr>
              </a:buClr>
              <a:buSzPct val="100000"/>
              <a:buAutoNum type="arabicPeriod"/>
            </a:pPr>
            <a:r>
              <a:rPr lang="en-GB" sz="1500">
                <a:solidFill>
                  <a:schemeClr val="tx1">
                    <a:lumMod val="95000"/>
                    <a:lumOff val="5000"/>
                  </a:schemeClr>
                </a:solidFill>
                <a:latin typeface="Source Sans Pro" panose="020B0503030403020204" pitchFamily="34" charset="0"/>
                <a:ea typeface="Source Sans Pro" panose="020B0503030403020204" pitchFamily="34" charset="0"/>
              </a:rPr>
              <a:t>Cover letter from the President (PCA)  or Executive Director</a:t>
            </a:r>
          </a:p>
          <a:p>
            <a:pPr marL="927100" lvl="1" indent="-342900">
              <a:spcBef>
                <a:spcPts val="400"/>
              </a:spcBef>
              <a:spcAft>
                <a:spcPts val="400"/>
              </a:spcAft>
              <a:buClr>
                <a:schemeClr val="accent4">
                  <a:lumMod val="95000"/>
                  <a:lumOff val="5000"/>
                </a:schemeClr>
              </a:buClr>
              <a:buSzPct val="100000"/>
              <a:buAutoNum type="arabicPeriod"/>
            </a:pPr>
            <a:r>
              <a:rPr lang="en-GB" sz="1500">
                <a:solidFill>
                  <a:schemeClr val="tx1">
                    <a:lumMod val="95000"/>
                    <a:lumOff val="5000"/>
                  </a:schemeClr>
                </a:solidFill>
                <a:latin typeface="Source Sans Pro" panose="020B0503030403020204" pitchFamily="34" charset="0"/>
                <a:ea typeface="Source Sans Pro" panose="020B0503030403020204" pitchFamily="34" charset="0"/>
              </a:rPr>
              <a:t>List of Acronyms and Table of Contents</a:t>
            </a:r>
          </a:p>
          <a:p>
            <a:pPr marL="927100" lvl="1" indent="-342900">
              <a:spcBef>
                <a:spcPts val="400"/>
              </a:spcBef>
              <a:spcAft>
                <a:spcPts val="400"/>
              </a:spcAft>
              <a:buClr>
                <a:schemeClr val="accent4">
                  <a:lumMod val="95000"/>
                  <a:lumOff val="5000"/>
                </a:schemeClr>
              </a:buClr>
              <a:buSzPct val="100000"/>
              <a:buAutoNum type="arabicPeriod"/>
            </a:pPr>
            <a:r>
              <a:rPr lang="en-GB" sz="1500">
                <a:solidFill>
                  <a:schemeClr val="tx1">
                    <a:lumMod val="95000"/>
                    <a:lumOff val="5000"/>
                  </a:schemeClr>
                </a:solidFill>
                <a:latin typeface="Source Sans Pro" panose="020B0503030403020204" pitchFamily="34" charset="0"/>
                <a:ea typeface="Source Sans Pro" panose="020B0503030403020204" pitchFamily="34" charset="0"/>
              </a:rPr>
              <a:t>Executive Summary</a:t>
            </a:r>
          </a:p>
          <a:p>
            <a:pPr marL="927100" lvl="1" indent="-342900">
              <a:spcBef>
                <a:spcPts val="400"/>
              </a:spcBef>
              <a:spcAft>
                <a:spcPts val="400"/>
              </a:spcAft>
              <a:buClr>
                <a:schemeClr val="accent4">
                  <a:lumMod val="95000"/>
                  <a:lumOff val="5000"/>
                </a:schemeClr>
              </a:buClr>
              <a:buSzPct val="100000"/>
              <a:buAutoNum type="arabicPeriod"/>
            </a:pPr>
            <a:r>
              <a:rPr lang="en-GB" sz="1500">
                <a:solidFill>
                  <a:schemeClr val="tx1">
                    <a:lumMod val="95000"/>
                    <a:lumOff val="5000"/>
                  </a:schemeClr>
                </a:solidFill>
                <a:latin typeface="Source Sans Pro" panose="020B0503030403020204" pitchFamily="34" charset="0"/>
                <a:ea typeface="Source Sans Pro" panose="020B0503030403020204" pitchFamily="34" charset="0"/>
              </a:rPr>
              <a:t>Technical approach for completing the scope of work (SOW)</a:t>
            </a:r>
          </a:p>
          <a:p>
            <a:pPr marL="927100" lvl="1" indent="-342900">
              <a:spcBef>
                <a:spcPts val="400"/>
              </a:spcBef>
              <a:spcAft>
                <a:spcPts val="400"/>
              </a:spcAft>
              <a:buClr>
                <a:schemeClr val="accent4">
                  <a:lumMod val="95000"/>
                  <a:lumOff val="5000"/>
                </a:schemeClr>
              </a:buClr>
              <a:buSzPct val="100000"/>
              <a:buAutoNum type="arabicPeriod"/>
            </a:pPr>
            <a:r>
              <a:rPr lang="en-GB" sz="1500">
                <a:solidFill>
                  <a:schemeClr val="tx1">
                    <a:lumMod val="95000"/>
                    <a:lumOff val="5000"/>
                  </a:schemeClr>
                </a:solidFill>
                <a:latin typeface="Source Sans Pro" panose="020B0503030403020204" pitchFamily="34" charset="0"/>
                <a:ea typeface="Source Sans Pro" panose="020B0503030403020204" pitchFamily="34" charset="0"/>
              </a:rPr>
              <a:t>Management approach and staffing plan, plus CVs of key personnel</a:t>
            </a:r>
          </a:p>
          <a:p>
            <a:pPr marL="927100" lvl="1" indent="-342900">
              <a:spcBef>
                <a:spcPts val="400"/>
              </a:spcBef>
              <a:spcAft>
                <a:spcPts val="400"/>
              </a:spcAft>
              <a:buClr>
                <a:schemeClr val="accent4">
                  <a:lumMod val="95000"/>
                  <a:lumOff val="5000"/>
                </a:schemeClr>
              </a:buClr>
              <a:buSzPct val="100000"/>
              <a:buAutoNum type="arabicPeriod"/>
            </a:pPr>
            <a:r>
              <a:rPr lang="en-GB" sz="1500">
                <a:solidFill>
                  <a:schemeClr val="tx1">
                    <a:lumMod val="95000"/>
                    <a:lumOff val="5000"/>
                  </a:schemeClr>
                </a:solidFill>
                <a:latin typeface="Source Sans Pro" panose="020B0503030403020204" pitchFamily="34" charset="0"/>
                <a:ea typeface="Source Sans Pro" panose="020B0503030403020204" pitchFamily="34" charset="0"/>
              </a:rPr>
              <a:t>Cost proposal, including summary and detailed budget; for contracts, a fee schedule and milestone plan</a:t>
            </a:r>
          </a:p>
          <a:p>
            <a:pPr marL="927100" lvl="1" indent="-342900">
              <a:spcBef>
                <a:spcPts val="400"/>
              </a:spcBef>
              <a:spcAft>
                <a:spcPts val="400"/>
              </a:spcAft>
              <a:buClr>
                <a:schemeClr val="accent4">
                  <a:lumMod val="95000"/>
                  <a:lumOff val="5000"/>
                </a:schemeClr>
              </a:buClr>
              <a:buSzPct val="100000"/>
              <a:buAutoNum type="arabicPeriod"/>
            </a:pPr>
            <a:r>
              <a:rPr lang="en-GB" sz="1500">
                <a:solidFill>
                  <a:schemeClr val="tx1">
                    <a:lumMod val="95000"/>
                    <a:lumOff val="5000"/>
                  </a:schemeClr>
                </a:solidFill>
                <a:latin typeface="Source Sans Pro" panose="020B0503030403020204" pitchFamily="34" charset="0"/>
                <a:ea typeface="Source Sans Pro" panose="020B0503030403020204" pitchFamily="34" charset="0"/>
              </a:rPr>
              <a:t>Summary of relevant experience, including corporate capabilities statement and past performance references for similar work</a:t>
            </a:r>
          </a:p>
          <a:p>
            <a:pPr marL="927100" lvl="1" indent="-342900">
              <a:spcBef>
                <a:spcPts val="400"/>
              </a:spcBef>
              <a:spcAft>
                <a:spcPts val="400"/>
              </a:spcAft>
              <a:buClr>
                <a:schemeClr val="accent4">
                  <a:lumMod val="95000"/>
                  <a:lumOff val="5000"/>
                </a:schemeClr>
              </a:buClr>
              <a:buSzPct val="100000"/>
              <a:buAutoNum type="arabicPeriod"/>
            </a:pPr>
            <a:r>
              <a:rPr lang="en-GB" sz="1500">
                <a:solidFill>
                  <a:schemeClr val="tx1">
                    <a:lumMod val="95000"/>
                    <a:lumOff val="5000"/>
                  </a:schemeClr>
                </a:solidFill>
                <a:latin typeface="Source Sans Pro" panose="020B0503030403020204" pitchFamily="34" charset="0"/>
                <a:ea typeface="Source Sans Pro" panose="020B0503030403020204" pitchFamily="34" charset="0"/>
              </a:rPr>
              <a:t>Representations and certifications</a:t>
            </a:r>
          </a:p>
          <a:p>
            <a:pPr marL="927100" lvl="1" indent="-342900">
              <a:spcBef>
                <a:spcPts val="400"/>
              </a:spcBef>
              <a:spcAft>
                <a:spcPts val="400"/>
              </a:spcAft>
              <a:buClr>
                <a:schemeClr val="accent4">
                  <a:lumMod val="95000"/>
                  <a:lumOff val="5000"/>
                </a:schemeClr>
              </a:buClr>
              <a:buSzPct val="100000"/>
              <a:buAutoNum type="arabicPeriod"/>
            </a:pPr>
            <a:r>
              <a:rPr lang="en-GB" sz="1500">
                <a:solidFill>
                  <a:schemeClr val="tx1">
                    <a:lumMod val="95000"/>
                    <a:lumOff val="5000"/>
                  </a:schemeClr>
                </a:solidFill>
                <a:latin typeface="Source Sans Pro" panose="020B0503030403020204" pitchFamily="34" charset="0"/>
                <a:ea typeface="Source Sans Pro" panose="020B0503030403020204" pitchFamily="34" charset="0"/>
              </a:rPr>
              <a:t>Letters of commitment from sub-partners </a:t>
            </a:r>
          </a:p>
        </p:txBody>
      </p:sp>
    </p:spTree>
    <p:extLst>
      <p:ext uri="{BB962C8B-B14F-4D97-AF65-F5344CB8AC3E}">
        <p14:creationId xmlns:p14="http://schemas.microsoft.com/office/powerpoint/2010/main" val="326267943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68680"/>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NOTES ON REQUIRED COMPONENTS/SUPPLEMENTAL MATERIALS (2)</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228600" y="868295"/>
            <a:ext cx="8855964" cy="3753997"/>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en-GB" sz="1500" b="1" dirty="0">
                <a:solidFill>
                  <a:schemeClr val="tx1">
                    <a:lumMod val="95000"/>
                    <a:lumOff val="5000"/>
                  </a:schemeClr>
                </a:solidFill>
              </a:rPr>
              <a:t>The following may be required now or at the award stage: </a:t>
            </a:r>
          </a:p>
          <a:p>
            <a:pPr lvl="1">
              <a:spcBef>
                <a:spcPts val="600"/>
              </a:spcBef>
              <a:spcAft>
                <a:spcPts val="600"/>
              </a:spcAft>
              <a:buClr>
                <a:schemeClr val="accent4">
                  <a:lumMod val="95000"/>
                  <a:lumOff val="5000"/>
                </a:schemeClr>
              </a:buClr>
              <a:buSzPct val="100000"/>
            </a:pPr>
            <a:r>
              <a:rPr lang="en-GB" sz="1500" dirty="0">
                <a:solidFill>
                  <a:schemeClr val="tx1">
                    <a:lumMod val="95000"/>
                    <a:lumOff val="5000"/>
                  </a:schemeClr>
                </a:solidFill>
              </a:rPr>
              <a:t>Activity Monitoring, Evaluation and Learning Plan (MELP)</a:t>
            </a:r>
          </a:p>
          <a:p>
            <a:pPr lvl="1">
              <a:spcBef>
                <a:spcPts val="600"/>
              </a:spcBef>
              <a:spcAft>
                <a:spcPts val="600"/>
              </a:spcAft>
              <a:buClr>
                <a:schemeClr val="accent4">
                  <a:lumMod val="95000"/>
                  <a:lumOff val="5000"/>
                </a:schemeClr>
              </a:buClr>
              <a:buSzPct val="100000"/>
            </a:pPr>
            <a:r>
              <a:rPr lang="en-GB" sz="1500" dirty="0">
                <a:solidFill>
                  <a:schemeClr val="tx1">
                    <a:lumMod val="95000"/>
                    <a:lumOff val="5000"/>
                  </a:schemeClr>
                </a:solidFill>
              </a:rPr>
              <a:t>Gender Equality and Social Inclusion (GESI) plan</a:t>
            </a:r>
          </a:p>
          <a:p>
            <a:pPr lvl="1">
              <a:spcBef>
                <a:spcPts val="600"/>
              </a:spcBef>
              <a:spcAft>
                <a:spcPts val="600"/>
              </a:spcAft>
              <a:buClr>
                <a:schemeClr val="accent4">
                  <a:lumMod val="95000"/>
                  <a:lumOff val="5000"/>
                </a:schemeClr>
              </a:buClr>
              <a:buSzPct val="100000"/>
            </a:pPr>
            <a:r>
              <a:rPr lang="en-GB" sz="1500" dirty="0">
                <a:solidFill>
                  <a:schemeClr val="tx1">
                    <a:lumMod val="95000"/>
                    <a:lumOff val="5000"/>
                  </a:schemeClr>
                </a:solidFill>
              </a:rPr>
              <a:t>Environmental Mitigation and Management Plan (EMMP)</a:t>
            </a:r>
          </a:p>
          <a:p>
            <a:pPr lvl="1">
              <a:spcBef>
                <a:spcPts val="600"/>
              </a:spcBef>
              <a:spcAft>
                <a:spcPts val="600"/>
              </a:spcAft>
              <a:buClr>
                <a:schemeClr val="accent4">
                  <a:lumMod val="95000"/>
                  <a:lumOff val="5000"/>
                </a:schemeClr>
              </a:buClr>
              <a:buSzPct val="100000"/>
            </a:pPr>
            <a:r>
              <a:rPr lang="en-GB" sz="1500" dirty="0">
                <a:solidFill>
                  <a:schemeClr val="tx1">
                    <a:lumMod val="95000"/>
                    <a:lumOff val="5000"/>
                  </a:schemeClr>
                </a:solidFill>
              </a:rPr>
              <a:t>Branding and Marking Plan</a:t>
            </a:r>
          </a:p>
          <a:p>
            <a:pPr marL="127000" indent="0" algn="ctr">
              <a:buNone/>
            </a:pPr>
            <a:endParaRPr lang="en-GB" sz="1500" b="1" dirty="0">
              <a:solidFill>
                <a:schemeClr val="accent6"/>
              </a:solidFill>
              <a:effectLst/>
              <a:latin typeface="Source Sans Pro" panose="020B0503030403020204" pitchFamily="34" charset="0"/>
              <a:ea typeface="Times New Roman" panose="02020603050405020304" pitchFamily="18" charset="0"/>
              <a:cs typeface="Gill Sans" panose="020B0502020104020203" pitchFamily="34" charset="-79"/>
            </a:endParaRPr>
          </a:p>
          <a:p>
            <a:pPr marL="127000" indent="0" algn="ctr">
              <a:buNone/>
            </a:pPr>
            <a:endParaRPr lang="en-GB" sz="1500" b="1" dirty="0">
              <a:solidFill>
                <a:schemeClr val="accent6"/>
              </a:solidFill>
              <a:effectLst/>
              <a:latin typeface="Source Sans Pro" panose="020B0503030403020204" pitchFamily="34" charset="0"/>
              <a:ea typeface="Times New Roman" panose="02020603050405020304" pitchFamily="18" charset="0"/>
              <a:cs typeface="Gill Sans" panose="020B0502020104020203" pitchFamily="34" charset="-79"/>
            </a:endParaRPr>
          </a:p>
          <a:p>
            <a:pPr marL="127000" indent="0" algn="ctr">
              <a:buNone/>
            </a:pPr>
            <a:r>
              <a:rPr lang="en-GB" sz="1500" b="1" dirty="0">
                <a:solidFill>
                  <a:schemeClr val="accent6"/>
                </a:solidFill>
                <a:effectLst/>
                <a:ea typeface="Times New Roman" panose="02020603050405020304" pitchFamily="18" charset="0"/>
                <a:cs typeface="Gill Sans"/>
              </a:rPr>
              <a:t>Resources to help with these components can be found at </a:t>
            </a:r>
            <a:r>
              <a:rPr lang="en-GB" sz="1500" b="1" i="1" dirty="0">
                <a:solidFill>
                  <a:schemeClr val="accent6"/>
                </a:solidFill>
                <a:effectLst/>
                <a:ea typeface="Times New Roman" panose="02020603050405020304" pitchFamily="18" charset="0"/>
                <a:cs typeface="Gill Sans"/>
              </a:rPr>
              <a:t>WorkwithUSAID.org </a:t>
            </a:r>
            <a:r>
              <a:rPr lang="en-GB" sz="1500" b="1" i="1" dirty="0">
                <a:solidFill>
                  <a:schemeClr val="accent6"/>
                </a:solidFill>
                <a:ea typeface="Times New Roman" panose="02020603050405020304" pitchFamily="18" charset="0"/>
                <a:cs typeface="Gill Sans"/>
              </a:rPr>
              <a:t> </a:t>
            </a:r>
            <a:r>
              <a:rPr lang="en-US" sz="1500" b="1" i="1" dirty="0">
                <a:solidFill>
                  <a:schemeClr val="accent6"/>
                </a:solidFill>
                <a:ea typeface="Times New Roman" panose="02020603050405020304" pitchFamily="18" charset="0"/>
                <a:cs typeface="Gill Sans"/>
              </a:rPr>
              <a:t>resource library, and answers to frequently asked questions about the proposal sections appear in the FAQ portion of the website. </a:t>
            </a:r>
            <a:endParaRPr lang="en-GB" sz="1500" b="1" dirty="0">
              <a:solidFill>
                <a:schemeClr val="accent6"/>
              </a:solidFill>
              <a:cs typeface="Gill Sans"/>
            </a:endParaRPr>
          </a:p>
          <a:p>
            <a:pPr marL="127000" indent="0" algn="ctr">
              <a:buNone/>
            </a:pPr>
            <a:endParaRPr lang="en-GB" sz="1500" b="1" i="1" dirty="0">
              <a:solidFill>
                <a:schemeClr val="accent6"/>
              </a:solidFill>
              <a:cs typeface="Gill Sans"/>
            </a:endParaRPr>
          </a:p>
        </p:txBody>
      </p:sp>
    </p:spTree>
    <p:extLst>
      <p:ext uri="{BB962C8B-B14F-4D97-AF65-F5344CB8AC3E}">
        <p14:creationId xmlns:p14="http://schemas.microsoft.com/office/powerpoint/2010/main" val="314771205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CC2ED787-BC5F-E9D6-8CA4-146AAAAAC178}"/>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COMPLIANCE MATRIX</a:t>
            </a:r>
          </a:p>
        </p:txBody>
      </p:sp>
      <p:sp>
        <p:nvSpPr>
          <p:cNvPr id="7" name="Title 3">
            <a:extLst>
              <a:ext uri="{FF2B5EF4-FFF2-40B4-BE49-F238E27FC236}">
                <a16:creationId xmlns:a16="http://schemas.microsoft.com/office/drawing/2014/main" id="{62B165DC-B5EA-1E2B-AB15-A4903806172F}"/>
              </a:ext>
            </a:extLst>
          </p:cNvPr>
          <p:cNvSpPr>
            <a:spLocks noGrp="1"/>
          </p:cNvSpPr>
          <p:nvPr>
            <p:ph type="title"/>
          </p:nvPr>
        </p:nvSpPr>
        <p:spPr>
          <a:xfrm>
            <a:off x="0" y="723944"/>
            <a:ext cx="3483429" cy="1974722"/>
          </a:xfrm>
        </p:spPr>
        <p:txBody>
          <a:bodyPr/>
          <a:lstStyle/>
          <a:p>
            <a:pPr algn="ctr"/>
            <a:r>
              <a:rPr lang="en-US">
                <a:solidFill>
                  <a:schemeClr val="bg1"/>
                </a:solidFill>
              </a:rPr>
              <a:t>Compliance Matrix:</a:t>
            </a:r>
            <a:br>
              <a:rPr lang="en-US">
                <a:solidFill>
                  <a:schemeClr val="bg1"/>
                </a:solidFill>
              </a:rPr>
            </a:br>
            <a:r>
              <a:rPr lang="en-US" b="0">
                <a:solidFill>
                  <a:schemeClr val="bg1"/>
                </a:solidFill>
              </a:rPr>
              <a:t>to capture and communicate the most important information from the solicitation</a:t>
            </a:r>
          </a:p>
        </p:txBody>
      </p:sp>
      <p:pic>
        <p:nvPicPr>
          <p:cNvPr id="9" name="Picture 8">
            <a:extLst>
              <a:ext uri="{FF2B5EF4-FFF2-40B4-BE49-F238E27FC236}">
                <a16:creationId xmlns:a16="http://schemas.microsoft.com/office/drawing/2014/main" id="{A513D338-5867-16F5-158B-38D14F220095}"/>
              </a:ext>
            </a:extLst>
          </p:cNvPr>
          <p:cNvPicPr>
            <a:picLocks noChangeAspect="1"/>
          </p:cNvPicPr>
          <p:nvPr/>
        </p:nvPicPr>
        <p:blipFill>
          <a:blip r:embed="rId3"/>
          <a:stretch>
            <a:fillRect/>
          </a:stretch>
        </p:blipFill>
        <p:spPr>
          <a:xfrm>
            <a:off x="4160982" y="701964"/>
            <a:ext cx="4629911" cy="4100777"/>
          </a:xfrm>
          <a:prstGeom prst="rect">
            <a:avLst/>
          </a:prstGeom>
        </p:spPr>
      </p:pic>
    </p:spTree>
    <p:extLst>
      <p:ext uri="{BB962C8B-B14F-4D97-AF65-F5344CB8AC3E}">
        <p14:creationId xmlns:p14="http://schemas.microsoft.com/office/powerpoint/2010/main" val="282018651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CC2ED787-BC5F-E9D6-8CA4-146AAAAAC178}"/>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COMPLIANCE MATRIX</a:t>
            </a:r>
          </a:p>
        </p:txBody>
      </p:sp>
      <p:sp>
        <p:nvSpPr>
          <p:cNvPr id="5" name="Text Placeholder 1">
            <a:extLst>
              <a:ext uri="{FF2B5EF4-FFF2-40B4-BE49-F238E27FC236}">
                <a16:creationId xmlns:a16="http://schemas.microsoft.com/office/drawing/2014/main" id="{612CB84E-B787-DF09-9F1C-394D1DD49ACD}"/>
              </a:ext>
            </a:extLst>
          </p:cNvPr>
          <p:cNvSpPr>
            <a:spLocks noGrp="1"/>
          </p:cNvSpPr>
          <p:nvPr>
            <p:ph type="body" sz="quarter" idx="1"/>
          </p:nvPr>
        </p:nvSpPr>
        <p:spPr>
          <a:xfrm>
            <a:off x="124667" y="681229"/>
            <a:ext cx="3619511" cy="2830068"/>
          </a:xfrm>
          <a:solidFill>
            <a:srgbClr val="C00000"/>
          </a:solidFill>
        </p:spPr>
        <p:txBody>
          <a:bodyPr/>
          <a:lstStyle/>
          <a:p>
            <a:pPr marL="127000" indent="0">
              <a:buNone/>
            </a:pPr>
            <a:r>
              <a:rPr lang="en-US" sz="1500" b="1">
                <a:solidFill>
                  <a:schemeClr val="bg1"/>
                </a:solidFill>
                <a:effectLst/>
                <a:latin typeface="Source Sans Pro" panose="020B0503030403020204" pitchFamily="34" charset="0"/>
                <a:ea typeface="Source Sans Pro" panose="020B0503030403020204" pitchFamily="34" charset="0"/>
                <a:cs typeface="Gill Sans" panose="020B0502020104020203" pitchFamily="34" charset="-79"/>
              </a:rPr>
              <a:t>The Compliance Matrix</a:t>
            </a:r>
            <a:r>
              <a:rPr lang="en-US" sz="1500" b="1">
                <a:solidFill>
                  <a:schemeClr val="bg1"/>
                </a:solidFill>
                <a:latin typeface="Source Sans Pro" panose="020B0503030403020204" pitchFamily="34" charset="0"/>
                <a:ea typeface="Source Sans Pro" panose="020B0503030403020204" pitchFamily="34" charset="0"/>
                <a:cs typeface="Gill Sans" panose="020B0502020104020203" pitchFamily="34" charset="-79"/>
              </a:rPr>
              <a:t> is h</a:t>
            </a:r>
            <a:r>
              <a:rPr lang="en-US" sz="1500" b="1">
                <a:solidFill>
                  <a:schemeClr val="bg1"/>
                </a:solidFill>
                <a:effectLst/>
                <a:latin typeface="Source Sans Pro" panose="020B0503030403020204" pitchFamily="34" charset="0"/>
                <a:ea typeface="Source Sans Pro" panose="020B0503030403020204" pitchFamily="34" charset="0"/>
                <a:cs typeface="Gill Sans" panose="020B0502020104020203" pitchFamily="34" charset="-79"/>
              </a:rPr>
              <a:t>elpful because it:</a:t>
            </a:r>
            <a:endParaRPr lang="en-US" sz="1500" b="1">
              <a:solidFill>
                <a:schemeClr val="bg1"/>
              </a:solidFill>
              <a:latin typeface="Source Sans Pro" panose="020B0503030403020204" pitchFamily="34" charset="0"/>
              <a:ea typeface="Source Sans Pro" panose="020B0503030403020204" pitchFamily="34" charset="0"/>
              <a:cs typeface="Gill Sans" panose="020B0502020104020203" pitchFamily="34" charset="-79"/>
            </a:endParaRPr>
          </a:p>
          <a:p>
            <a:pPr marL="285750" indent="-285750">
              <a:spcBef>
                <a:spcPts val="600"/>
              </a:spcBef>
              <a:spcAft>
                <a:spcPts val="600"/>
              </a:spcAft>
              <a:buClr>
                <a:schemeClr val="bg1"/>
              </a:buClr>
              <a:buSzPct val="100000"/>
              <a:buFont typeface="Wingdings" panose="05000000000000000000" pitchFamily="2" charset="2"/>
              <a:buChar char="§"/>
            </a:pPr>
            <a:r>
              <a:rPr lang="en-US" sz="1500">
                <a:solidFill>
                  <a:schemeClr val="bg1"/>
                </a:solidFill>
              </a:rPr>
              <a:t>Includes the proposal </a:t>
            </a:r>
            <a:br>
              <a:rPr lang="en-US" sz="1500">
                <a:solidFill>
                  <a:schemeClr val="bg1"/>
                </a:solidFill>
              </a:rPr>
            </a:br>
            <a:r>
              <a:rPr lang="en-US" sz="1500">
                <a:solidFill>
                  <a:schemeClr val="bg1"/>
                </a:solidFill>
              </a:rPr>
              <a:t>specifications;</a:t>
            </a:r>
          </a:p>
          <a:p>
            <a:pPr marL="285750" indent="-285750">
              <a:spcBef>
                <a:spcPts val="600"/>
              </a:spcBef>
              <a:spcAft>
                <a:spcPts val="600"/>
              </a:spcAft>
              <a:buClr>
                <a:schemeClr val="bg1"/>
              </a:buClr>
              <a:buSzPct val="100000"/>
              <a:buFont typeface="Wingdings" panose="05000000000000000000" pitchFamily="2" charset="2"/>
              <a:buChar char="§"/>
            </a:pPr>
            <a:r>
              <a:rPr lang="en-US" sz="1500">
                <a:solidFill>
                  <a:schemeClr val="bg1"/>
                </a:solidFill>
              </a:rPr>
              <a:t>Describes the evaluation criteria that the UDAID team will use for your technical application; </a:t>
            </a:r>
          </a:p>
          <a:p>
            <a:pPr marL="285750" indent="-285750">
              <a:spcBef>
                <a:spcPts val="600"/>
              </a:spcBef>
              <a:spcAft>
                <a:spcPts val="600"/>
              </a:spcAft>
              <a:buClr>
                <a:schemeClr val="bg1"/>
              </a:buClr>
              <a:buSzPct val="100000"/>
              <a:buFont typeface="Wingdings" panose="05000000000000000000" pitchFamily="2" charset="2"/>
              <a:buChar char="§"/>
            </a:pPr>
            <a:r>
              <a:rPr lang="en-US" sz="1500">
                <a:solidFill>
                  <a:schemeClr val="bg1"/>
                </a:solidFill>
              </a:rPr>
              <a:t>Tells you how many pages are recommended for your technical application.</a:t>
            </a:r>
            <a:endParaRPr lang="en-GB" sz="1500">
              <a:solidFill>
                <a:schemeClr val="bg1"/>
              </a:solidFill>
            </a:endParaRPr>
          </a:p>
        </p:txBody>
      </p:sp>
      <p:pic>
        <p:nvPicPr>
          <p:cNvPr id="6" name="Picture 5">
            <a:extLst>
              <a:ext uri="{FF2B5EF4-FFF2-40B4-BE49-F238E27FC236}">
                <a16:creationId xmlns:a16="http://schemas.microsoft.com/office/drawing/2014/main" id="{F937052D-1A15-E7E3-1266-3570ABD8992E}"/>
              </a:ext>
            </a:extLst>
          </p:cNvPr>
          <p:cNvPicPr>
            <a:picLocks noChangeAspect="1"/>
          </p:cNvPicPr>
          <p:nvPr/>
        </p:nvPicPr>
        <p:blipFill>
          <a:blip r:embed="rId3"/>
          <a:stretch>
            <a:fillRect/>
          </a:stretch>
        </p:blipFill>
        <p:spPr>
          <a:xfrm>
            <a:off x="4765448" y="681228"/>
            <a:ext cx="4136236" cy="4101084"/>
          </a:xfrm>
          <a:prstGeom prst="rect">
            <a:avLst/>
          </a:prstGeom>
        </p:spPr>
      </p:pic>
    </p:spTree>
    <p:extLst>
      <p:ext uri="{BB962C8B-B14F-4D97-AF65-F5344CB8AC3E}">
        <p14:creationId xmlns:p14="http://schemas.microsoft.com/office/powerpoint/2010/main" val="48056472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ADDITIONAL APPROVALS TO MOVE AHEAD?</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6941351"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rPr>
              <a:t>The context can change and/or the NOFO may be different than what the organization expected – so it is important to confirm if the organization still wants to pursue it.</a:t>
            </a:r>
            <a:endParaRPr lang="en-GB" sz="1500" dirty="0">
              <a:solidFill>
                <a:schemeClr val="tx1">
                  <a:lumMod val="95000"/>
                  <a:lumOff val="5000"/>
                </a:schemeClr>
              </a:solidFill>
            </a:endParaRPr>
          </a:p>
          <a:p>
            <a:pPr marL="285750" indent="-285750">
              <a:spcBef>
                <a:spcPts val="600"/>
              </a:spcBef>
              <a:spcAft>
                <a:spcPts val="600"/>
              </a:spcAft>
              <a:buClr>
                <a:schemeClr val="tx1"/>
              </a:buClr>
              <a:buSzPct val="100000"/>
              <a:buFont typeface="Wingdings" panose="05000000000000000000" pitchFamily="2" charset="2"/>
              <a:buChar char="§"/>
            </a:pPr>
            <a:r>
              <a:rPr lang="en-GB" sz="1500" dirty="0">
                <a:solidFill>
                  <a:schemeClr val="tx1">
                    <a:lumMod val="95000"/>
                    <a:lumOff val="5000"/>
                  </a:schemeClr>
                </a:solidFill>
              </a:rPr>
              <a:t>Once your team has read the solicitation and has a good sense of the donor’s desired approach, your proposal manager should:</a:t>
            </a:r>
          </a:p>
          <a:p>
            <a:pPr lvl="1">
              <a:spcBef>
                <a:spcPts val="400"/>
              </a:spcBef>
              <a:spcAft>
                <a:spcPts val="400"/>
              </a:spcAft>
              <a:buClr>
                <a:schemeClr val="accent4">
                  <a:lumMod val="95000"/>
                  <a:lumOff val="5000"/>
                </a:schemeClr>
              </a:buClr>
              <a:buSzPct val="100000"/>
            </a:pPr>
            <a:r>
              <a:rPr lang="en-GB" sz="1500" dirty="0">
                <a:solidFill>
                  <a:schemeClr val="tx1">
                    <a:lumMod val="95000"/>
                    <a:lumOff val="5000"/>
                  </a:schemeClr>
                </a:solidFill>
                <a:latin typeface="Source Sans Pro" panose="020B0503030403020204" pitchFamily="34" charset="0"/>
                <a:ea typeface="Source Sans Pro" panose="020B0503030403020204" pitchFamily="34" charset="0"/>
              </a:rPr>
              <a:t>Circulate the opportunity to the leadership and any other proposal decision-makers;</a:t>
            </a:r>
          </a:p>
          <a:p>
            <a:pPr lvl="1">
              <a:spcBef>
                <a:spcPts val="400"/>
              </a:spcBef>
              <a:spcAft>
                <a:spcPts val="400"/>
              </a:spcAft>
              <a:buClr>
                <a:schemeClr val="accent4">
                  <a:lumMod val="95000"/>
                  <a:lumOff val="5000"/>
                </a:schemeClr>
              </a:buClr>
              <a:buSzPct val="100000"/>
            </a:pPr>
            <a:r>
              <a:rPr lang="en-GB" sz="1500" dirty="0">
                <a:solidFill>
                  <a:schemeClr val="tx1">
                    <a:lumMod val="95000"/>
                    <a:lumOff val="5000"/>
                  </a:schemeClr>
                </a:solidFill>
                <a:latin typeface="Source Sans Pro" panose="020B0503030403020204" pitchFamily="34" charset="0"/>
                <a:ea typeface="Source Sans Pro" panose="020B0503030403020204" pitchFamily="34" charset="0"/>
              </a:rPr>
              <a:t>Schedule a meeting with them to discuss why this opportunity is important to your organization and confirm their “go” decision.</a:t>
            </a:r>
          </a:p>
          <a:p>
            <a:pPr lvl="1">
              <a:spcBef>
                <a:spcPts val="400"/>
              </a:spcBef>
              <a:spcAft>
                <a:spcPts val="400"/>
              </a:spcAft>
              <a:buClr>
                <a:schemeClr val="accent4">
                  <a:lumMod val="95000"/>
                  <a:lumOff val="5000"/>
                </a:schemeClr>
              </a:buClr>
              <a:buSzPct val="100000"/>
            </a:pPr>
            <a:r>
              <a:rPr lang="en-GB" sz="1500" dirty="0">
                <a:solidFill>
                  <a:schemeClr val="tx1">
                    <a:lumMod val="95000"/>
                    <a:lumOff val="5000"/>
                  </a:schemeClr>
                </a:solidFill>
                <a:latin typeface="Source Sans Pro" panose="020B0503030403020204" pitchFamily="34" charset="0"/>
                <a:ea typeface="Source Sans Pro" panose="020B0503030403020204" pitchFamily="34" charset="0"/>
              </a:rPr>
              <a:t>Estimate the cost of preparing the proposal </a:t>
            </a:r>
          </a:p>
          <a:p>
            <a:pPr lvl="1">
              <a:spcBef>
                <a:spcPts val="400"/>
              </a:spcBef>
              <a:spcAft>
                <a:spcPts val="400"/>
              </a:spcAft>
              <a:buClr>
                <a:schemeClr val="accent4">
                  <a:lumMod val="95000"/>
                  <a:lumOff val="5000"/>
                </a:schemeClr>
              </a:buClr>
              <a:buSzPct val="100000"/>
            </a:pPr>
            <a:r>
              <a:rPr lang="en-GB" sz="1500" dirty="0">
                <a:solidFill>
                  <a:schemeClr val="tx1">
                    <a:lumMod val="95000"/>
                    <a:lumOff val="5000"/>
                  </a:schemeClr>
                </a:solidFill>
                <a:latin typeface="Source Sans Pro" panose="020B0503030403020204" pitchFamily="34" charset="0"/>
                <a:ea typeface="Source Sans Pro" panose="020B0503030403020204" pitchFamily="34" charset="0"/>
              </a:rPr>
              <a:t>Also consider a sub role with  another bidder if you  decide not to prime </a:t>
            </a:r>
          </a:p>
          <a:p>
            <a:pPr algn="just"/>
            <a:endParaRPr lang="en-GB" sz="1800" dirty="0">
              <a:solidFill>
                <a:schemeClr val="tx1"/>
              </a:solidFill>
              <a:latin typeface="Source Sans Pro" panose="020B0503030403020204" pitchFamily="34" charset="0"/>
              <a:ea typeface="Source Sans Pro" panose="020B0503030403020204" pitchFamily="34" charset="0"/>
            </a:endParaRPr>
          </a:p>
          <a:p>
            <a:endParaRPr lang="en-US" sz="180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9646867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4.3 PROPOSAL KICK-OFF MEETING</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8271803" cy="4026588"/>
          </a:xfrm>
        </p:spPr>
        <p:txBody>
          <a:bodyPr>
            <a:noAutofit/>
          </a:bodyPr>
          <a:lstStyle/>
          <a:p>
            <a:pPr marL="0" lvl="4" indent="0" algn="just">
              <a:spcBef>
                <a:spcPts val="600"/>
              </a:spcBef>
              <a:spcAft>
                <a:spcPts val="600"/>
              </a:spcAft>
              <a:buSzPts val="1600"/>
              <a:buNone/>
            </a:pPr>
            <a:r>
              <a:rPr lang="en-US" sz="1500" b="1">
                <a:solidFill>
                  <a:schemeClr val="tx1"/>
                </a:solidFill>
                <a:latin typeface="Source Sans Pro" panose="020B0503030403020204" pitchFamily="34" charset="0"/>
                <a:ea typeface="Source Sans Pro" panose="020B0503030403020204" pitchFamily="34" charset="0"/>
              </a:rPr>
              <a:t>Kick-off Meeting with Proposal Team &amp; Reviewers </a:t>
            </a:r>
          </a:p>
          <a:p>
            <a:pPr marL="285750" indent="-285750">
              <a:spcBef>
                <a:spcPts val="400"/>
              </a:spcBef>
              <a:spcAft>
                <a:spcPts val="400"/>
              </a:spcAft>
              <a:buClr>
                <a:schemeClr val="tx1"/>
              </a:buClr>
              <a:buSzPct val="100000"/>
              <a:buFont typeface="Wingdings" panose="05000000000000000000" pitchFamily="2" charset="2"/>
              <a:buChar char="§"/>
            </a:pPr>
            <a:r>
              <a:rPr lang="en-US" sz="1500">
                <a:solidFill>
                  <a:schemeClr val="tx1">
                    <a:lumMod val="95000"/>
                    <a:lumOff val="5000"/>
                  </a:schemeClr>
                </a:solidFill>
              </a:rPr>
              <a:t>Introduce the Proposal Team members/reviewers and their functions.</a:t>
            </a:r>
          </a:p>
          <a:p>
            <a:pPr marL="285750" indent="-285750">
              <a:spcBef>
                <a:spcPts val="400"/>
              </a:spcBef>
              <a:spcAft>
                <a:spcPts val="400"/>
              </a:spcAft>
              <a:buClr>
                <a:schemeClr val="tx1"/>
              </a:buClr>
              <a:buSzPct val="100000"/>
              <a:buFont typeface="Wingdings" panose="05000000000000000000" pitchFamily="2" charset="2"/>
              <a:buChar char="§"/>
            </a:pPr>
            <a:r>
              <a:rPr lang="en-US" sz="1500">
                <a:solidFill>
                  <a:schemeClr val="tx1">
                    <a:lumMod val="95000"/>
                    <a:lumOff val="5000"/>
                  </a:schemeClr>
                </a:solidFill>
              </a:rPr>
              <a:t>Recap the basics: proposal title, donor, geography, period of performance (POP), estimate award value, eligibility, etc.</a:t>
            </a:r>
          </a:p>
          <a:p>
            <a:pPr marL="285750" indent="-285750">
              <a:spcBef>
                <a:spcPts val="400"/>
              </a:spcBef>
              <a:spcAft>
                <a:spcPts val="400"/>
              </a:spcAft>
              <a:buClr>
                <a:schemeClr val="tx1"/>
              </a:buClr>
              <a:buSzPct val="100000"/>
              <a:buFont typeface="Wingdings" panose="05000000000000000000" pitchFamily="2" charset="2"/>
              <a:buChar char="§"/>
            </a:pPr>
            <a:r>
              <a:rPr lang="en-US" sz="1500">
                <a:solidFill>
                  <a:schemeClr val="tx1">
                    <a:lumMod val="95000"/>
                    <a:lumOff val="5000"/>
                  </a:schemeClr>
                </a:solidFill>
              </a:rPr>
              <a:t>Present the Proposal Calendar, pointing out important deadlines.</a:t>
            </a:r>
          </a:p>
          <a:p>
            <a:pPr marL="285750" indent="-285750">
              <a:spcBef>
                <a:spcPts val="400"/>
              </a:spcBef>
              <a:spcAft>
                <a:spcPts val="400"/>
              </a:spcAft>
              <a:buClr>
                <a:schemeClr val="tx1"/>
              </a:buClr>
              <a:buSzPct val="100000"/>
              <a:buFont typeface="Wingdings" panose="05000000000000000000" pitchFamily="2" charset="2"/>
              <a:buChar char="§"/>
            </a:pPr>
            <a:r>
              <a:rPr lang="en-US" sz="1500">
                <a:solidFill>
                  <a:schemeClr val="tx1">
                    <a:lumMod val="95000"/>
                    <a:lumOff val="5000"/>
                  </a:schemeClr>
                </a:solidFill>
              </a:rPr>
              <a:t>Go over the Compliance Matrix, emphasizing the </a:t>
            </a:r>
            <a:r>
              <a:rPr lang="en-GB" sz="1500">
                <a:solidFill>
                  <a:schemeClr val="tx1">
                    <a:lumMod val="95000"/>
                    <a:lumOff val="5000"/>
                  </a:schemeClr>
                </a:solidFill>
              </a:rPr>
              <a:t>proposal evaluation criteria, and discuss how your proposal will meet them; have an initial discussion on budget to ensure alignment. </a:t>
            </a:r>
            <a:endParaRPr lang="en-US" sz="1500">
              <a:solidFill>
                <a:schemeClr val="tx1">
                  <a:lumMod val="95000"/>
                  <a:lumOff val="5000"/>
                </a:schemeClr>
              </a:solidFill>
            </a:endParaRPr>
          </a:p>
          <a:p>
            <a:pPr marL="285750" lvl="0" indent="-285750">
              <a:spcBef>
                <a:spcPts val="400"/>
              </a:spcBef>
              <a:spcAft>
                <a:spcPts val="400"/>
              </a:spcAft>
              <a:buClr>
                <a:schemeClr val="tx1"/>
              </a:buClr>
              <a:buSzPct val="100000"/>
              <a:buFont typeface="Wingdings" panose="05000000000000000000" pitchFamily="2" charset="2"/>
              <a:buChar char="§"/>
            </a:pPr>
            <a:r>
              <a:rPr lang="en-GB" sz="1500">
                <a:solidFill>
                  <a:schemeClr val="tx1">
                    <a:lumMod val="95000"/>
                    <a:lumOff val="5000"/>
                  </a:schemeClr>
                </a:solidFill>
              </a:rPr>
              <a:t>Brainstorm relevant prior experience and how to build upon it to address the requirements of the solicitation.</a:t>
            </a:r>
          </a:p>
          <a:p>
            <a:pPr marL="285750" lvl="0" indent="-285750">
              <a:spcBef>
                <a:spcPts val="400"/>
              </a:spcBef>
              <a:spcAft>
                <a:spcPts val="400"/>
              </a:spcAft>
              <a:buClr>
                <a:schemeClr val="tx1"/>
              </a:buClr>
              <a:buSzPct val="100000"/>
              <a:buFont typeface="Wingdings" panose="05000000000000000000" pitchFamily="2" charset="2"/>
              <a:buChar char="§"/>
            </a:pPr>
            <a:r>
              <a:rPr lang="en-GB" sz="1500">
                <a:solidFill>
                  <a:schemeClr val="tx1">
                    <a:lumMod val="95000"/>
                    <a:lumOff val="5000"/>
                  </a:schemeClr>
                </a:solidFill>
              </a:rPr>
              <a:t>Formulate a “win theme” for your proposal—an “earworm” that your team wants the donor to remember. </a:t>
            </a:r>
          </a:p>
          <a:p>
            <a:pPr marL="285750" lvl="0" indent="-285750">
              <a:spcBef>
                <a:spcPts val="400"/>
              </a:spcBef>
              <a:spcAft>
                <a:spcPts val="400"/>
              </a:spcAft>
              <a:buClr>
                <a:schemeClr val="tx1"/>
              </a:buClr>
              <a:buSzPct val="100000"/>
              <a:buFont typeface="Wingdings" panose="05000000000000000000" pitchFamily="2" charset="2"/>
              <a:buChar char="§"/>
            </a:pPr>
            <a:r>
              <a:rPr lang="en-GB" sz="1500">
                <a:solidFill>
                  <a:schemeClr val="tx1">
                    <a:lumMod val="95000"/>
                    <a:lumOff val="5000"/>
                  </a:schemeClr>
                </a:solidFill>
              </a:rPr>
              <a:t>Identify knowledge gaps and plan how to fill them (desk research and/or outreach to your network).</a:t>
            </a:r>
            <a:endParaRPr lang="en-US" sz="1500">
              <a:solidFill>
                <a:schemeClr val="tx1">
                  <a:lumMod val="95000"/>
                  <a:lumOff val="5000"/>
                </a:schemeClr>
              </a:solidFill>
            </a:endParaRPr>
          </a:p>
        </p:txBody>
      </p:sp>
    </p:spTree>
    <p:extLst>
      <p:ext uri="{BB962C8B-B14F-4D97-AF65-F5344CB8AC3E}">
        <p14:creationId xmlns:p14="http://schemas.microsoft.com/office/powerpoint/2010/main" val="384384355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ALSO DISCUSS: PARTNERSHIP CONFIGURATION</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8271803"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Review and confirm your </a:t>
            </a:r>
            <a:r>
              <a:rPr lang="en-US" sz="1500" b="1">
                <a:solidFill>
                  <a:schemeClr val="tx1">
                    <a:lumMod val="95000"/>
                    <a:lumOff val="5000"/>
                  </a:schemeClr>
                </a:solidFill>
              </a:rPr>
              <a:t>partnership configuration</a:t>
            </a:r>
            <a:r>
              <a:rPr lang="en-US" sz="1500">
                <a:solidFill>
                  <a:schemeClr val="tx1">
                    <a:lumMod val="95000"/>
                    <a:lumOff val="5000"/>
                  </a:schemeClr>
                </a:solidFill>
              </a:rPr>
              <a:t>:</a:t>
            </a:r>
          </a:p>
          <a:p>
            <a:pPr lvl="1">
              <a:spcBef>
                <a:spcPts val="600"/>
              </a:spcBef>
              <a:spcAft>
                <a:spcPts val="600"/>
              </a:spcAft>
              <a:buClr>
                <a:schemeClr val="accent4">
                  <a:lumMod val="95000"/>
                  <a:lumOff val="5000"/>
                </a:schemeClr>
              </a:buClr>
              <a:buSzPct val="100000"/>
            </a:pPr>
            <a:r>
              <a:rPr lang="en-GB" sz="1500">
                <a:solidFill>
                  <a:schemeClr val="tx1">
                    <a:lumMod val="95000"/>
                    <a:lumOff val="5000"/>
                  </a:schemeClr>
                </a:solidFill>
                <a:latin typeface="Source Sans Pro" panose="020B0503030403020204" pitchFamily="34" charset="0"/>
                <a:ea typeface="Source Sans Pro" panose="020B0503030403020204" pitchFamily="34" charset="0"/>
              </a:rPr>
              <a:t>Identify experience and expertise gaps, discuss/finalize the partnership strategy, and plan for any necessary outreach to partners. </a:t>
            </a:r>
          </a:p>
          <a:p>
            <a:pPr lvl="1">
              <a:spcBef>
                <a:spcPts val="600"/>
              </a:spcBef>
              <a:spcAft>
                <a:spcPts val="600"/>
              </a:spcAft>
              <a:buClr>
                <a:schemeClr val="accent4">
                  <a:lumMod val="95000"/>
                  <a:lumOff val="5000"/>
                </a:schemeClr>
              </a:buClr>
              <a:buSzPct val="100000"/>
            </a:pPr>
            <a:r>
              <a:rPr lang="en-US" sz="1500">
                <a:solidFill>
                  <a:schemeClr val="tx1">
                    <a:lumMod val="95000"/>
                    <a:lumOff val="5000"/>
                  </a:schemeClr>
                </a:solidFill>
                <a:latin typeface="Source Sans Pro" panose="020B0503030403020204" pitchFamily="34" charset="0"/>
                <a:ea typeface="Source Sans Pro" panose="020B0503030403020204" pitchFamily="34" charset="0"/>
              </a:rPr>
              <a:t>It might be necessary to add or drop partners (if the latter, consider it very carefully and do it diplomatically and with sensitivity -- this risks harming future relations, especially if a PTA was signed).</a:t>
            </a:r>
          </a:p>
          <a:p>
            <a:pPr lvl="1">
              <a:spcBef>
                <a:spcPts val="600"/>
              </a:spcBef>
              <a:spcAft>
                <a:spcPts val="600"/>
              </a:spcAft>
              <a:buClr>
                <a:schemeClr val="accent4">
                  <a:lumMod val="95000"/>
                  <a:lumOff val="5000"/>
                </a:schemeClr>
              </a:buClr>
              <a:buSzPct val="100000"/>
            </a:pPr>
            <a:r>
              <a:rPr lang="en-US" sz="1500">
                <a:solidFill>
                  <a:schemeClr val="tx1">
                    <a:lumMod val="95000"/>
                    <a:lumOff val="5000"/>
                  </a:schemeClr>
                </a:solidFill>
                <a:latin typeface="Source Sans Pro" panose="020B0503030403020204" pitchFamily="34" charset="0"/>
                <a:ea typeface="Source Sans Pro" panose="020B0503030403020204" pitchFamily="34" charset="0"/>
              </a:rPr>
              <a:t>Revise SOWs and budgets, as appropriate.</a:t>
            </a:r>
          </a:p>
          <a:p>
            <a:pPr lvl="1">
              <a:spcBef>
                <a:spcPts val="600"/>
              </a:spcBef>
              <a:spcAft>
                <a:spcPts val="600"/>
              </a:spcAft>
              <a:buClr>
                <a:schemeClr val="accent4">
                  <a:lumMod val="95000"/>
                  <a:lumOff val="5000"/>
                </a:schemeClr>
              </a:buClr>
              <a:buSzPct val="100000"/>
            </a:pPr>
            <a:r>
              <a:rPr lang="en-US" sz="1500">
                <a:solidFill>
                  <a:schemeClr val="tx1">
                    <a:lumMod val="95000"/>
                    <a:lumOff val="5000"/>
                  </a:schemeClr>
                </a:solidFill>
                <a:latin typeface="Source Sans Pro" panose="020B0503030403020204" pitchFamily="34" charset="0"/>
                <a:ea typeface="Source Sans Pro" panose="020B0503030403020204" pitchFamily="34" charset="0"/>
              </a:rPr>
              <a:t>Execute “Teaming Agreements” to replace the PTAs.</a:t>
            </a:r>
          </a:p>
          <a:p>
            <a:pPr lvl="1">
              <a:spcBef>
                <a:spcPts val="600"/>
              </a:spcBef>
              <a:spcAft>
                <a:spcPts val="600"/>
              </a:spcAft>
              <a:buClr>
                <a:schemeClr val="accent4">
                  <a:lumMod val="95000"/>
                  <a:lumOff val="5000"/>
                </a:schemeClr>
              </a:buClr>
              <a:buSzPct val="100000"/>
            </a:pPr>
            <a:r>
              <a:rPr lang="en-US" sz="1500">
                <a:solidFill>
                  <a:schemeClr val="tx1">
                    <a:lumMod val="95000"/>
                    <a:lumOff val="5000"/>
                  </a:schemeClr>
                </a:solidFill>
                <a:latin typeface="Source Sans Pro" panose="020B0503030403020204" pitchFamily="34" charset="0"/>
                <a:ea typeface="Source Sans Pro" panose="020B0503030403020204" pitchFamily="34" charset="0"/>
              </a:rPr>
              <a:t>Keep partners informed and involved in the process</a:t>
            </a:r>
          </a:p>
        </p:txBody>
      </p:sp>
    </p:spTree>
    <p:extLst>
      <p:ext uri="{BB962C8B-B14F-4D97-AF65-F5344CB8AC3E}">
        <p14:creationId xmlns:p14="http://schemas.microsoft.com/office/powerpoint/2010/main" val="79452195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864108" y="689579"/>
            <a:ext cx="7722108" cy="3597338"/>
          </a:xfrm>
          <a:prstGeom prst="rect">
            <a:avLst/>
          </a:prstGeom>
        </p:spPr>
        <p:txBody>
          <a:bodyPr>
            <a:noAutofit/>
          </a:bodyPr>
          <a:lstStyle/>
          <a:p>
            <a:pPr marL="0" indent="0" algn="just">
              <a:spcBef>
                <a:spcPts val="600"/>
              </a:spcBef>
              <a:spcAft>
                <a:spcPts val="600"/>
              </a:spcAft>
              <a:buNone/>
            </a:pPr>
            <a:r>
              <a:rPr lang="en-GB" sz="1500" b="1">
                <a:solidFill>
                  <a:schemeClr val="tx1"/>
                </a:solidFill>
                <a:latin typeface="Source Sans Pro" panose="020B0503030403020204" pitchFamily="34" charset="0"/>
                <a:ea typeface="Source Sans Pro" panose="020B0503030403020204" pitchFamily="34" charset="0"/>
              </a:rPr>
              <a:t>Overall Learning Objectives:</a:t>
            </a:r>
          </a:p>
          <a:p>
            <a:pPr marL="0" indent="0" algn="just">
              <a:spcBef>
                <a:spcPts val="600"/>
              </a:spcBef>
              <a:spcAft>
                <a:spcPts val="600"/>
              </a:spcAft>
              <a:buNone/>
            </a:pPr>
            <a:r>
              <a:rPr lang="en-GB" sz="1500">
                <a:solidFill>
                  <a:schemeClr val="tx1"/>
                </a:solidFill>
                <a:latin typeface="Source Sans Pro" panose="020B0503030403020204" pitchFamily="34" charset="0"/>
                <a:ea typeface="Source Sans Pro" panose="020B0503030403020204" pitchFamily="34" charset="0"/>
              </a:rPr>
              <a:t>B</a:t>
            </a:r>
            <a:r>
              <a:rPr lang="en-ZA" sz="1500">
                <a:solidFill>
                  <a:schemeClr val="tx1"/>
                </a:solidFill>
                <a:latin typeface="Source Sans Pro" panose="020B0503030403020204" pitchFamily="34" charset="0"/>
                <a:ea typeface="Source Sans Pro" panose="020B0503030403020204" pitchFamily="34" charset="0"/>
              </a:rPr>
              <a:t>y the end of this training, participants will have:</a:t>
            </a:r>
          </a:p>
          <a:p>
            <a:pPr marL="342892" lvl="0" indent="-342892">
              <a:spcBef>
                <a:spcPts val="600"/>
              </a:spcBef>
              <a:spcAft>
                <a:spcPts val="600"/>
              </a:spcAft>
              <a:buClr>
                <a:schemeClr val="tx1"/>
              </a:buClr>
              <a:buSzPct val="100000"/>
              <a:buFont typeface="Wingdings" panose="05000000000000000000" pitchFamily="2" charset="2"/>
              <a:buChar char="§"/>
            </a:pPr>
            <a:r>
              <a:rPr lang="en-ZA" sz="1500">
                <a:solidFill>
                  <a:schemeClr val="tx1">
                    <a:lumMod val="95000"/>
                    <a:lumOff val="5000"/>
                  </a:schemeClr>
                </a:solidFill>
                <a:latin typeface="Source Sans Pro" panose="020B0503030403020204" pitchFamily="34" charset="0"/>
                <a:ea typeface="Source Sans Pro" panose="020B0503030403020204" pitchFamily="34" charset="0"/>
              </a:rPr>
              <a:t>Increased their awareness of how the United States Government (USG) announces and solicits proposals or applications for funding opportunities, with a focus on the United States Agency for International Development (USAID) and the President’s Emergency Fund for AIDS Relief (PEPFAR); </a:t>
            </a:r>
          </a:p>
          <a:p>
            <a:pPr marL="342892" lvl="0" indent="-342892">
              <a:spcBef>
                <a:spcPts val="600"/>
              </a:spcBef>
              <a:spcAft>
                <a:spcPts val="600"/>
              </a:spcAft>
              <a:buClr>
                <a:schemeClr val="tx1"/>
              </a:buClr>
              <a:buSzPct val="100000"/>
              <a:buFont typeface="Wingdings" panose="05000000000000000000" pitchFamily="2" charset="2"/>
              <a:buChar char="§"/>
            </a:pPr>
            <a:r>
              <a:rPr lang="en-ZA" sz="1500">
                <a:solidFill>
                  <a:schemeClr val="tx1">
                    <a:lumMod val="95000"/>
                    <a:lumOff val="5000"/>
                  </a:schemeClr>
                </a:solidFill>
                <a:latin typeface="Source Sans Pro" panose="020B0503030403020204" pitchFamily="34" charset="0"/>
                <a:ea typeface="Source Sans Pro" panose="020B0503030403020204" pitchFamily="34" charset="0"/>
              </a:rPr>
              <a:t>Improved their understanding of the proposal development process from pre-solicitation (capture) to post-submission (donor feedback and after-action reviews) – with a focus on solicitations from USG funding agencies such as USAID; and</a:t>
            </a:r>
            <a:endParaRPr lang="en-GB" sz="1500">
              <a:solidFill>
                <a:schemeClr val="tx1">
                  <a:lumMod val="95000"/>
                  <a:lumOff val="5000"/>
                </a:schemeClr>
              </a:solidFill>
              <a:latin typeface="Source Sans Pro" panose="020B0503030403020204" pitchFamily="34" charset="0"/>
              <a:ea typeface="Source Sans Pro" panose="020B0503030403020204" pitchFamily="34" charset="0"/>
            </a:endParaRPr>
          </a:p>
          <a:p>
            <a:pPr marL="342892" lvl="0" indent="-342892">
              <a:spcBef>
                <a:spcPts val="600"/>
              </a:spcBef>
              <a:spcAft>
                <a:spcPts val="600"/>
              </a:spcAft>
              <a:buClr>
                <a:schemeClr val="tx1"/>
              </a:buClr>
              <a:buSzPct val="100000"/>
              <a:buFont typeface="Wingdings" panose="05000000000000000000" pitchFamily="2" charset="2"/>
              <a:buChar char="§"/>
            </a:pPr>
            <a:r>
              <a:rPr lang="en-ZA" sz="1500">
                <a:solidFill>
                  <a:schemeClr val="tx1">
                    <a:lumMod val="95000"/>
                    <a:lumOff val="5000"/>
                  </a:schemeClr>
                </a:solidFill>
                <a:latin typeface="Source Sans Pro" panose="020B0503030403020204" pitchFamily="34" charset="0"/>
                <a:ea typeface="Source Sans Pro" panose="020B0503030403020204" pitchFamily="34" charset="0"/>
              </a:rPr>
              <a:t>Strengthened their knowledge of key considerations, components, and criteria of successful proposals for USG-funded international development programming. </a:t>
            </a:r>
          </a:p>
        </p:txBody>
      </p:sp>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1.1 OVERALL LEARNING OBJECTIVES</a:t>
            </a:r>
          </a:p>
        </p:txBody>
      </p:sp>
      <p:pic>
        <p:nvPicPr>
          <p:cNvPr id="3" name="Graphic 4" descr="Graphic 4">
            <a:extLst>
              <a:ext uri="{FF2B5EF4-FFF2-40B4-BE49-F238E27FC236}">
                <a16:creationId xmlns:a16="http://schemas.microsoft.com/office/drawing/2014/main" id="{7C3D5738-9F2C-8D4E-A0C2-075E2D40AC9F}"/>
              </a:ext>
            </a:extLst>
          </p:cNvPr>
          <p:cNvPicPr>
            <a:picLocks noChangeAspect="1"/>
          </p:cNvPicPr>
          <p:nvPr/>
        </p:nvPicPr>
        <p:blipFill rotWithShape="1">
          <a:blip r:embed="rId3"/>
          <a:srcRect l="11363" t="4933" r="12758" b="7332"/>
          <a:stretch/>
        </p:blipFill>
        <p:spPr>
          <a:xfrm>
            <a:off x="155448" y="2055922"/>
            <a:ext cx="738909" cy="854364"/>
          </a:xfrm>
          <a:prstGeom prst="rect">
            <a:avLst/>
          </a:prstGeom>
          <a:ln w="12700">
            <a:miter lim="400000"/>
          </a:ln>
        </p:spPr>
      </p:pic>
    </p:spTree>
    <p:extLst>
      <p:ext uri="{BB962C8B-B14F-4D97-AF65-F5344CB8AC3E}">
        <p14:creationId xmlns:p14="http://schemas.microsoft.com/office/powerpoint/2010/main" val="354442019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ALSO DISCUSS: KEY PERSONNEL/RECRUITMENT</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7366547"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Review/reconfirm the availability of Key Personnel candidates and gear up to fill any gaps via </a:t>
            </a:r>
            <a:r>
              <a:rPr lang="en-US" sz="1500" b="1">
                <a:solidFill>
                  <a:schemeClr val="tx1">
                    <a:lumMod val="95000"/>
                    <a:lumOff val="5000"/>
                  </a:schemeClr>
                </a:solidFill>
              </a:rPr>
              <a:t>rapid recruitment</a:t>
            </a:r>
            <a:r>
              <a:rPr lang="en-US" sz="1500">
                <a:solidFill>
                  <a:schemeClr val="tx1">
                    <a:lumMod val="95000"/>
                    <a:lumOff val="5000"/>
                  </a:schemeClr>
                </a:solidFill>
              </a:rPr>
              <a:t>.</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The staffing plan may change during/after project design, but Key Personnel are usually specified in the NOFO, and you will likely have initiated recruitment during the Capture phase – so this step should ideally involve confirming the availability of the candidates you’d previously identified and quickly starting to recruit to fill any gaps.</a:t>
            </a:r>
          </a:p>
        </p:txBody>
      </p:sp>
    </p:spTree>
    <p:extLst>
      <p:ext uri="{BB962C8B-B14F-4D97-AF65-F5344CB8AC3E}">
        <p14:creationId xmlns:p14="http://schemas.microsoft.com/office/powerpoint/2010/main" val="52549419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4.4 INITIAL STEPS BEFORE PROPOSAL WRITING</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7279679" cy="3514388"/>
          </a:xfrm>
        </p:spPr>
        <p:txBody>
          <a:bodyPr>
            <a:noAutofit/>
          </a:bodyPr>
          <a:lstStyle/>
          <a:p>
            <a:pPr marL="0" lvl="4" indent="0" algn="just">
              <a:spcBef>
                <a:spcPts val="600"/>
              </a:spcBef>
              <a:spcAft>
                <a:spcPts val="600"/>
              </a:spcAft>
              <a:buSzPts val="1600"/>
              <a:buNone/>
            </a:pPr>
            <a:r>
              <a:rPr lang="en-US" sz="1500" b="1">
                <a:solidFill>
                  <a:schemeClr val="tx1">
                    <a:lumMod val="95000"/>
                    <a:lumOff val="5000"/>
                  </a:schemeClr>
                </a:solidFill>
                <a:latin typeface="Source Sans Pro" panose="020B0503030403020204" pitchFamily="34" charset="0"/>
                <a:ea typeface="Source Sans Pro" panose="020B0503030403020204" pitchFamily="34" charset="0"/>
              </a:rPr>
              <a:t>The preliminary steps before writing the proposal are:</a:t>
            </a:r>
          </a:p>
          <a:p>
            <a:pPr marL="0" lvl="4" indent="0" algn="just">
              <a:spcBef>
                <a:spcPts val="600"/>
              </a:spcBef>
              <a:spcAft>
                <a:spcPts val="600"/>
              </a:spcAft>
              <a:buSzPts val="1600"/>
              <a:buNone/>
            </a:pPr>
            <a:r>
              <a:rPr lang="en-US" sz="1500" b="1">
                <a:solidFill>
                  <a:schemeClr val="tx1">
                    <a:lumMod val="95000"/>
                    <a:lumOff val="5000"/>
                  </a:schemeClr>
                </a:solidFill>
                <a:latin typeface="Source Sans Pro" panose="020B0503030403020204" pitchFamily="34" charset="0"/>
                <a:ea typeface="Source Sans Pro" panose="020B0503030403020204" pitchFamily="34" charset="0"/>
              </a:rPr>
              <a:t>Fill in information gaps</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In your kick-off meeting, your team may have identified some information gaps to address before your proposal can be formulated. </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Begin that research immediately for the proposal to include recent, relevant, facts and figures and demonstrate a solid understanding of the subject matter. ​​</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This is also the time for your organization to engage with the community and with stakeholders to ensure the sustainability and relevance of the proposed interventions and show the donor that you truly understand the context and specific needs of the project. </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Consider asking consortium members  to write  different technical sections </a:t>
            </a:r>
          </a:p>
        </p:txBody>
      </p:sp>
    </p:spTree>
    <p:extLst>
      <p:ext uri="{BB962C8B-B14F-4D97-AF65-F5344CB8AC3E}">
        <p14:creationId xmlns:p14="http://schemas.microsoft.com/office/powerpoint/2010/main" val="258109426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EXECUTE TEAMING AGREEMENTS (TAS)</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7279679"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Partnering with capable, respected organizations that have complementary expertise and/or relevant local experience strengthens your proposal and adds credibility. </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You may want to develop a “teaming agreement” consortium partners, especially to convert any PTAs that were executed during Capture into TAs for the live proposal. </a:t>
            </a:r>
          </a:p>
        </p:txBody>
      </p:sp>
    </p:spTree>
    <p:extLst>
      <p:ext uri="{BB962C8B-B14F-4D97-AF65-F5344CB8AC3E}">
        <p14:creationId xmlns:p14="http://schemas.microsoft.com/office/powerpoint/2010/main" val="102341849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PREPARE QUESTIONS TO THE DONOR</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696288"/>
            <a:ext cx="7279679"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Most calls for proposals will offer a period during which potential applicants can submit questions. The answers will then be posted publicly. </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You are strongly encouraged to submit any questions that your own organization has during the open question period.  There is a designated point of contact for each opportunity listed within the proposal. </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Be aware that all questions and answers are made public to ensure transparency and fair treatment.</a:t>
            </a:r>
          </a:p>
        </p:txBody>
      </p:sp>
    </p:spTree>
    <p:extLst>
      <p:ext uri="{BB962C8B-B14F-4D97-AF65-F5344CB8AC3E}">
        <p14:creationId xmlns:p14="http://schemas.microsoft.com/office/powerpoint/2010/main" val="62991447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82395"/>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KEY CONSIDERATIONS FOR ASKING DONOR QUESTIONS</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89901" y="892884"/>
            <a:ext cx="7279679"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Frame the question in a way that the donor can easily and clearly answer</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Will your question reveal (to competitors who will read the questions and answers) your technical approach or strategy? </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Could the donor answer your question in a way that will not help you or may even benefit the competition?</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Do you need to ask the question, or is it better to assume and proceed? </a:t>
            </a:r>
          </a:p>
        </p:txBody>
      </p:sp>
    </p:spTree>
    <p:extLst>
      <p:ext uri="{BB962C8B-B14F-4D97-AF65-F5344CB8AC3E}">
        <p14:creationId xmlns:p14="http://schemas.microsoft.com/office/powerpoint/2010/main" val="364536715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73251"/>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FOLLOW THE OPPORTUNITY ON SAM.GOV AND GRANTS.GOV</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776185" y="915744"/>
            <a:ext cx="7279679"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rPr>
              <a:t>USAID sometimes amends an opportunity based on questions they receive during the open-question period for an award. </a:t>
            </a:r>
          </a:p>
          <a:p>
            <a:pPr marL="285750" indent="-285750">
              <a:spcBef>
                <a:spcPts val="600"/>
              </a:spcBef>
              <a:spcAft>
                <a:spcPts val="600"/>
              </a:spcAft>
              <a:buClr>
                <a:schemeClr val="tx1"/>
              </a:buClr>
              <a:buSzPct val="100000"/>
              <a:buFont typeface="Wingdings" panose="05000000000000000000" pitchFamily="2" charset="2"/>
              <a:buChar char="§"/>
            </a:pPr>
            <a:r>
              <a:rPr lang="en-US" sz="1500" dirty="0">
                <a:solidFill>
                  <a:schemeClr val="tx1">
                    <a:lumMod val="95000"/>
                    <a:lumOff val="5000"/>
                  </a:schemeClr>
                </a:solidFill>
              </a:rPr>
              <a:t>Avoid missing a deadline extension or a change of requirements by visiting </a:t>
            </a:r>
            <a:r>
              <a:rPr lang="en-US" sz="1500" dirty="0">
                <a:solidFill>
                  <a:schemeClr val="tx1">
                    <a:lumMod val="95000"/>
                    <a:lumOff val="5000"/>
                  </a:schemeClr>
                </a:solidFill>
                <a:hlinkClick r:id="rId3"/>
              </a:rPr>
              <a:t>www.grants.gov</a:t>
            </a:r>
            <a:r>
              <a:rPr lang="en-US" sz="1500" dirty="0">
                <a:solidFill>
                  <a:schemeClr val="tx1">
                    <a:lumMod val="95000"/>
                    <a:lumOff val="5000"/>
                  </a:schemeClr>
                </a:solidFill>
              </a:rPr>
              <a:t>  or </a:t>
            </a:r>
            <a:r>
              <a:rPr lang="en-US" sz="1500" dirty="0">
                <a:solidFill>
                  <a:schemeClr val="tx1">
                    <a:lumMod val="95000"/>
                    <a:lumOff val="5000"/>
                  </a:schemeClr>
                </a:solidFill>
                <a:hlinkClick r:id="rId4"/>
              </a:rPr>
              <a:t>www.SAM.gov</a:t>
            </a:r>
            <a:r>
              <a:rPr lang="en-US" sz="1500" dirty="0">
                <a:solidFill>
                  <a:schemeClr val="tx1">
                    <a:lumMod val="95000"/>
                    <a:lumOff val="5000"/>
                  </a:schemeClr>
                </a:solidFill>
              </a:rPr>
              <a:t>  frequently to watch for any updates to the opportunity. </a:t>
            </a:r>
          </a:p>
        </p:txBody>
      </p:sp>
    </p:spTree>
    <p:extLst>
      <p:ext uri="{BB962C8B-B14F-4D97-AF65-F5344CB8AC3E}">
        <p14:creationId xmlns:p14="http://schemas.microsoft.com/office/powerpoint/2010/main" val="1454692491"/>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
          <p:cNvSpPr/>
          <p:nvPr/>
        </p:nvSpPr>
        <p:spPr>
          <a:xfrm>
            <a:off x="0" y="1"/>
            <a:ext cx="9144000" cy="673202"/>
          </a:xfrm>
          <a:prstGeom prst="rect">
            <a:avLst/>
          </a:prstGeom>
          <a:solidFill>
            <a:srgbClr val="BA0C2F"/>
          </a:solidFill>
          <a:ln>
            <a:noFill/>
          </a:ln>
        </p:spPr>
        <p:txBody>
          <a:bodyPr spcFirstLastPara="1" wrap="square" lIns="68569" tIns="34275" rIns="68569" bIns="34275" anchor="ctr" anchorCtr="0">
            <a:noAutofit/>
          </a:bodyPr>
          <a:lstStyle/>
          <a:p>
            <a:pPr algn="ctr">
              <a:buSzPts val="3200"/>
            </a:pPr>
            <a:endParaRPr lang="en-US" sz="3200" b="1">
              <a:solidFill>
                <a:srgbClr val="FFFFFF"/>
              </a:solidFill>
              <a:latin typeface="Source Sans Pro" panose="020B0503030403020204" pitchFamily="34" charset="0"/>
              <a:ea typeface="Source Sans Pro" panose="020B0503030403020204" pitchFamily="34" charset="0"/>
            </a:endParaRPr>
          </a:p>
        </p:txBody>
      </p:sp>
      <p:sp>
        <p:nvSpPr>
          <p:cNvPr id="2" name="object 3">
            <a:extLst>
              <a:ext uri="{FF2B5EF4-FFF2-40B4-BE49-F238E27FC236}">
                <a16:creationId xmlns:a16="http://schemas.microsoft.com/office/drawing/2014/main" id="{8486E7C9-89C6-C301-E686-1959DE14B657}"/>
              </a:ext>
            </a:extLst>
          </p:cNvPr>
          <p:cNvSpPr txBox="1">
            <a:spLocks/>
          </p:cNvSpPr>
          <p:nvPr/>
        </p:nvSpPr>
        <p:spPr>
          <a:xfrm>
            <a:off x="187325" y="1758081"/>
            <a:ext cx="8769350" cy="1500411"/>
          </a:xfrm>
          <a:prstGeom prst="rect">
            <a:avLst/>
          </a:prstGeom>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 algn="ctr">
              <a:lnSpc>
                <a:spcPts val="3915"/>
              </a:lnSpc>
            </a:pPr>
            <a:r>
              <a:rPr lang="en-US" sz="4000" b="1" spc="-38">
                <a:latin typeface="Source Sans Pro" panose="020B0503030403020204" pitchFamily="34" charset="0"/>
                <a:ea typeface="Source Sans Pro" panose="020B0503030403020204" pitchFamily="34" charset="0"/>
              </a:rPr>
              <a:t>MODULE 5: </a:t>
            </a:r>
          </a:p>
          <a:p>
            <a:pPr marL="9525" algn="ctr">
              <a:lnSpc>
                <a:spcPts val="3915"/>
              </a:lnSpc>
            </a:pPr>
            <a:r>
              <a:rPr lang="en-US" sz="4000" b="1" spc="-38">
                <a:latin typeface="Source Sans Pro" panose="020B0503030403020204" pitchFamily="34" charset="0"/>
                <a:ea typeface="Source Sans Pro" panose="020B0503030403020204" pitchFamily="34" charset="0"/>
              </a:rPr>
              <a:t>PROJECT DESIGN AND TECHNICAL AND BUDGET PROPOSAL DEVELOPMENT</a:t>
            </a:r>
          </a:p>
        </p:txBody>
      </p:sp>
    </p:spTree>
    <p:extLst>
      <p:ext uri="{BB962C8B-B14F-4D97-AF65-F5344CB8AC3E}">
        <p14:creationId xmlns:p14="http://schemas.microsoft.com/office/powerpoint/2010/main" val="2833331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Equip participants with an understanding of gender integration in the organization and tools to conduct Strategic Gender Planning and Action.…"/>
          <p:cNvSpPr txBox="1">
            <a:spLocks noGrp="1"/>
          </p:cNvSpPr>
          <p:nvPr>
            <p:ph type="body" sz="quarter" idx="1"/>
          </p:nvPr>
        </p:nvSpPr>
        <p:spPr>
          <a:xfrm>
            <a:off x="640080" y="908246"/>
            <a:ext cx="8366760" cy="3869494"/>
          </a:xfrm>
          <a:prstGeom prst="rect">
            <a:avLst/>
          </a:prstGeom>
        </p:spPr>
        <p:txBody>
          <a:bodyPr>
            <a:noAutofit/>
          </a:bodyPr>
          <a:lstStyle/>
          <a:p>
            <a:pPr marL="0" marR="0" indent="0" algn="just">
              <a:spcBef>
                <a:spcPts val="300"/>
              </a:spcBef>
              <a:spcAft>
                <a:spcPts val="300"/>
              </a:spcAft>
              <a:buNone/>
            </a:pPr>
            <a:r>
              <a:rPr lang="en-GB" sz="1500" b="1">
                <a:solidFill>
                  <a:schemeClr val="tx1"/>
                </a:solidFill>
                <a:effectLst/>
                <a:latin typeface="Source Sans Pro" panose="020B0503030403020204" pitchFamily="34" charset="0"/>
                <a:ea typeface="Source Sans Pro" panose="020B0503030403020204" pitchFamily="34" charset="0"/>
                <a:cs typeface="Gill Sans"/>
              </a:rPr>
              <a:t>Learning Objectives:</a:t>
            </a:r>
            <a:endParaRPr lang="en-US" sz="1500">
              <a:solidFill>
                <a:schemeClr val="tx1"/>
              </a:solidFill>
              <a:effectLst/>
              <a:latin typeface="Source Sans Pro" panose="020B0503030403020204" pitchFamily="34" charset="0"/>
              <a:ea typeface="Source Sans Pro" panose="020B0503030403020204" pitchFamily="34" charset="0"/>
            </a:endParaRPr>
          </a:p>
          <a:p>
            <a:pPr marL="285750" lvl="0" indent="-285750">
              <a:spcBef>
                <a:spcPts val="300"/>
              </a:spcBef>
              <a:spcAft>
                <a:spcPts val="300"/>
              </a:spcAft>
              <a:buClr>
                <a:schemeClr val="tx1"/>
              </a:buClr>
              <a:buSzPct val="100000"/>
              <a:buFont typeface="Wingdings" panose="05000000000000000000" pitchFamily="2" charset="2"/>
              <a:buChar char="§"/>
            </a:pPr>
            <a:r>
              <a:rPr lang="en-US" sz="1500">
                <a:solidFill>
                  <a:schemeClr val="tx1">
                    <a:lumMod val="95000"/>
                    <a:lumOff val="5000"/>
                  </a:schemeClr>
                </a:solidFill>
              </a:rPr>
              <a:t>To emphasize the importance of undertaking a participatory project design process prior to proposal writing and introduce or refresh participants to the aspects of the project design process; </a:t>
            </a:r>
          </a:p>
          <a:p>
            <a:pPr marL="285750" lvl="0" indent="-285750">
              <a:spcBef>
                <a:spcPts val="300"/>
              </a:spcBef>
              <a:spcAft>
                <a:spcPts val="300"/>
              </a:spcAft>
              <a:buClr>
                <a:schemeClr val="tx1"/>
              </a:buClr>
              <a:buSzPct val="100000"/>
              <a:buFont typeface="Wingdings" panose="05000000000000000000" pitchFamily="2" charset="2"/>
              <a:buChar char="§"/>
            </a:pPr>
            <a:r>
              <a:rPr lang="en-US" sz="1500">
                <a:solidFill>
                  <a:schemeClr val="tx1">
                    <a:lumMod val="95000"/>
                    <a:lumOff val="5000"/>
                  </a:schemeClr>
                </a:solidFill>
              </a:rPr>
              <a:t>To familiarize participants with what a typical USAID technical proposal looks like;</a:t>
            </a:r>
          </a:p>
          <a:p>
            <a:pPr marL="285750" lvl="0" indent="-285750">
              <a:spcBef>
                <a:spcPts val="300"/>
              </a:spcBef>
              <a:spcAft>
                <a:spcPts val="300"/>
              </a:spcAft>
              <a:buClr>
                <a:schemeClr val="tx1"/>
              </a:buClr>
              <a:buSzPct val="100000"/>
              <a:buFont typeface="Wingdings" panose="05000000000000000000" pitchFamily="2" charset="2"/>
              <a:buChar char="§"/>
            </a:pPr>
            <a:r>
              <a:rPr lang="en-US" sz="1500">
                <a:solidFill>
                  <a:schemeClr val="tx1">
                    <a:lumMod val="95000"/>
                    <a:lumOff val="5000"/>
                  </a:schemeClr>
                </a:solidFill>
              </a:rPr>
              <a:t>To provide information on what each key component of the technical proposal should consist of; and </a:t>
            </a:r>
          </a:p>
          <a:p>
            <a:pPr marL="285750" lvl="0" indent="-285750">
              <a:spcBef>
                <a:spcPts val="300"/>
              </a:spcBef>
              <a:spcAft>
                <a:spcPts val="300"/>
              </a:spcAft>
              <a:buClr>
                <a:schemeClr val="tx1"/>
              </a:buClr>
              <a:buSzPct val="100000"/>
              <a:buFont typeface="Wingdings" panose="05000000000000000000" pitchFamily="2" charset="2"/>
              <a:buChar char="§"/>
            </a:pPr>
            <a:r>
              <a:rPr lang="en-US" sz="1500">
                <a:solidFill>
                  <a:schemeClr val="tx1">
                    <a:lumMod val="95000"/>
                    <a:lumOff val="5000"/>
                  </a:schemeClr>
                </a:solidFill>
              </a:rPr>
              <a:t>To develop a budget that covers all program costs including direct and indirect costs.</a:t>
            </a:r>
            <a:endParaRPr lang="en-US" sz="1500" b="1">
              <a:solidFill>
                <a:schemeClr val="tx1"/>
              </a:solidFill>
              <a:latin typeface="Source Sans Pro" panose="020B0503030403020204" pitchFamily="34" charset="0"/>
              <a:ea typeface="Source Sans Pro" panose="020B0503030403020204" pitchFamily="34" charset="0"/>
            </a:endParaRPr>
          </a:p>
          <a:p>
            <a:pPr marL="0" lvl="0" indent="0">
              <a:spcBef>
                <a:spcPts val="300"/>
              </a:spcBef>
              <a:spcAft>
                <a:spcPts val="300"/>
              </a:spcAft>
              <a:buClr>
                <a:schemeClr val="tx1"/>
              </a:buClr>
              <a:buSzPct val="100000"/>
              <a:buNone/>
            </a:pPr>
            <a:r>
              <a:rPr lang="en-US" sz="1500" b="1">
                <a:solidFill>
                  <a:schemeClr val="tx1"/>
                </a:solidFill>
                <a:latin typeface="Source Sans Pro" panose="020B0503030403020204" pitchFamily="34" charset="0"/>
                <a:ea typeface="Source Sans Pro" panose="020B0503030403020204" pitchFamily="34" charset="0"/>
              </a:rPr>
              <a:t>This module covers:</a:t>
            </a:r>
          </a:p>
          <a:p>
            <a:pPr marL="342900" indent="-342900">
              <a:spcBef>
                <a:spcPts val="600"/>
              </a:spcBef>
              <a:spcAft>
                <a:spcPts val="600"/>
              </a:spcAft>
              <a:buClr>
                <a:schemeClr val="tx1"/>
              </a:buClr>
              <a:buSzPct val="100000"/>
              <a:buAutoNum type="arabicParenR"/>
            </a:pPr>
            <a:r>
              <a:rPr lang="en-US" sz="1500">
                <a:solidFill>
                  <a:schemeClr val="tx1"/>
                </a:solidFill>
                <a:latin typeface="Source Sans Pro" panose="020B0503030403020204" pitchFamily="34" charset="0"/>
                <a:ea typeface="Source Sans Pro" panose="020B0503030403020204" pitchFamily="34" charset="0"/>
              </a:rPr>
              <a:t>The Project Design and Technical and Budget Proposal Development,</a:t>
            </a:r>
          </a:p>
          <a:p>
            <a:pPr marL="342900" indent="-342900">
              <a:spcBef>
                <a:spcPts val="600"/>
              </a:spcBef>
              <a:spcAft>
                <a:spcPts val="600"/>
              </a:spcAft>
              <a:buClr>
                <a:schemeClr val="tx1"/>
              </a:buClr>
              <a:buSzPct val="100000"/>
              <a:buAutoNum type="arabicParenR"/>
            </a:pPr>
            <a:r>
              <a:rPr lang="en-US" sz="1500">
                <a:solidFill>
                  <a:schemeClr val="tx1"/>
                </a:solidFill>
                <a:latin typeface="Source Sans Pro" panose="020B0503030403020204" pitchFamily="34" charset="0"/>
                <a:ea typeface="Source Sans Pro" panose="020B0503030403020204" pitchFamily="34" charset="0"/>
              </a:rPr>
              <a:t>Tips and Considerations for Strong and Compliant Proposal,</a:t>
            </a:r>
          </a:p>
          <a:p>
            <a:pPr marL="342900" indent="-342900">
              <a:spcBef>
                <a:spcPts val="600"/>
              </a:spcBef>
              <a:spcAft>
                <a:spcPts val="600"/>
              </a:spcAft>
              <a:buClr>
                <a:schemeClr val="tx1"/>
              </a:buClr>
              <a:buSzPct val="100000"/>
              <a:buAutoNum type="arabicParenR"/>
            </a:pPr>
            <a:r>
              <a:rPr lang="en-US" sz="1500">
                <a:solidFill>
                  <a:schemeClr val="tx1"/>
                </a:solidFill>
                <a:latin typeface="Source Sans Pro" panose="020B0503030403020204" pitchFamily="34" charset="0"/>
                <a:ea typeface="Source Sans Pro" panose="020B0503030403020204" pitchFamily="34" charset="0"/>
              </a:rPr>
              <a:t>Proposal Review and Editing, and </a:t>
            </a:r>
          </a:p>
          <a:p>
            <a:pPr marL="342900" indent="-342900">
              <a:spcBef>
                <a:spcPts val="600"/>
              </a:spcBef>
              <a:spcAft>
                <a:spcPts val="600"/>
              </a:spcAft>
              <a:buClr>
                <a:schemeClr val="tx1"/>
              </a:buClr>
              <a:buSzPct val="100000"/>
              <a:buAutoNum type="arabicParenR"/>
            </a:pPr>
            <a:r>
              <a:rPr lang="en-US" sz="1500">
                <a:solidFill>
                  <a:schemeClr val="tx1"/>
                </a:solidFill>
                <a:latin typeface="Source Sans Pro" panose="020B0503030403020204" pitchFamily="34" charset="0"/>
                <a:ea typeface="Source Sans Pro" panose="020B0503030403020204" pitchFamily="34" charset="0"/>
              </a:rPr>
              <a:t>Proposal Finalization and Submission. </a:t>
            </a:r>
          </a:p>
        </p:txBody>
      </p:sp>
      <p:sp>
        <p:nvSpPr>
          <p:cNvPr id="3" name="Google Shape;385;p56">
            <a:extLst>
              <a:ext uri="{FF2B5EF4-FFF2-40B4-BE49-F238E27FC236}">
                <a16:creationId xmlns:a16="http://schemas.microsoft.com/office/drawing/2014/main" id="{C50D72BD-0DB0-57B2-13FE-7A6278D84777}"/>
              </a:ext>
            </a:extLst>
          </p:cNvPr>
          <p:cNvSpPr/>
          <p:nvPr/>
        </p:nvSpPr>
        <p:spPr>
          <a:xfrm>
            <a:off x="0" y="0"/>
            <a:ext cx="9144000" cy="900683"/>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5.0 PROJECT DESIGN AND TECHNICAL AND BUDGET PROPOSAL DEVELOPMENT</a:t>
            </a:r>
          </a:p>
        </p:txBody>
      </p:sp>
      <p:pic>
        <p:nvPicPr>
          <p:cNvPr id="2" name="Graphic 4" descr="Graphic 4">
            <a:extLst>
              <a:ext uri="{FF2B5EF4-FFF2-40B4-BE49-F238E27FC236}">
                <a16:creationId xmlns:a16="http://schemas.microsoft.com/office/drawing/2014/main" id="{BBC9F7A6-05D5-961C-3A55-DE5D65DD4217}"/>
              </a:ext>
            </a:extLst>
          </p:cNvPr>
          <p:cNvPicPr>
            <a:picLocks noChangeAspect="1"/>
          </p:cNvPicPr>
          <p:nvPr/>
        </p:nvPicPr>
        <p:blipFill rotWithShape="1">
          <a:blip r:embed="rId3"/>
          <a:srcRect l="11363" t="4933" r="12758" b="7332"/>
          <a:stretch/>
        </p:blipFill>
        <p:spPr>
          <a:xfrm>
            <a:off x="0" y="1836466"/>
            <a:ext cx="738909" cy="854364"/>
          </a:xfrm>
          <a:prstGeom prst="rect">
            <a:avLst/>
          </a:prstGeom>
          <a:ln w="12700">
            <a:miter lim="400000"/>
          </a:ln>
        </p:spPr>
      </p:pic>
    </p:spTree>
    <p:extLst>
      <p:ext uri="{BB962C8B-B14F-4D97-AF65-F5344CB8AC3E}">
        <p14:creationId xmlns:p14="http://schemas.microsoft.com/office/powerpoint/2010/main" val="953984366"/>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676656" y="700292"/>
            <a:ext cx="7863840" cy="2995409"/>
          </a:xfrm>
        </p:spPr>
        <p:txBody>
          <a:bodyPr>
            <a:normAutofit/>
          </a:bodyPr>
          <a:lstStyle/>
          <a:p>
            <a:pPr marL="0" indent="0">
              <a:buNone/>
            </a:pPr>
            <a:r>
              <a:rPr lang="en-US" sz="1500">
                <a:solidFill>
                  <a:schemeClr val="tx1"/>
                </a:solidFill>
              </a:rPr>
              <a:t>The technical approach is usually the largest section of your technical proposal in terms of page allotment—and the one that carries the most weight based on the donor evaluation criteria (often as much as 50% of the points or valued as “most important”).</a:t>
            </a:r>
          </a:p>
          <a:p>
            <a:pPr marL="0" indent="0">
              <a:buNone/>
            </a:pPr>
            <a:endParaRPr lang="en-US" sz="1500">
              <a:solidFill>
                <a:schemeClr val="tx1"/>
              </a:solidFill>
            </a:endParaRPr>
          </a:p>
          <a:p>
            <a:pPr marL="0" indent="0">
              <a:buNone/>
            </a:pPr>
            <a:r>
              <a:rPr lang="en-US" sz="1500">
                <a:solidFill>
                  <a:schemeClr val="tx1"/>
                </a:solidFill>
              </a:rPr>
              <a:t>It describes your approach and your rationale for addressing the challenge or opportunity outlined in the solicitation. A strong technical approach often requires a lot of brainstorming on the many facets of the technical solution. </a:t>
            </a:r>
          </a:p>
          <a:p>
            <a:pPr marL="0" indent="0">
              <a:buNone/>
            </a:pPr>
            <a:endParaRPr lang="en-US" sz="1500" u="sng">
              <a:solidFill>
                <a:schemeClr val="tx1"/>
              </a:solidFill>
            </a:endParaRPr>
          </a:p>
          <a:p>
            <a:pPr marL="0" indent="0">
              <a:buNone/>
            </a:pPr>
            <a:r>
              <a:rPr lang="en-US" sz="1500" b="1">
                <a:solidFill>
                  <a:schemeClr val="tx1"/>
                </a:solidFill>
              </a:rPr>
              <a:t>Develop and fine-tune the content before beginning to write. </a:t>
            </a:r>
          </a:p>
        </p:txBody>
      </p:sp>
      <p:sp>
        <p:nvSpPr>
          <p:cNvPr id="4" name="Google Shape;385;p56">
            <a:extLst>
              <a:ext uri="{FF2B5EF4-FFF2-40B4-BE49-F238E27FC236}">
                <a16:creationId xmlns:a16="http://schemas.microsoft.com/office/drawing/2014/main" id="{54706E7D-F640-FD27-E6B5-65F96FDCA53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5.1.1 TECHNICAL APPROACH/PROPOSAL</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12755118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5;p56">
            <a:extLst>
              <a:ext uri="{FF2B5EF4-FFF2-40B4-BE49-F238E27FC236}">
                <a16:creationId xmlns:a16="http://schemas.microsoft.com/office/drawing/2014/main" id="{D1134607-473E-6A65-C414-DEC203AD25BB}"/>
              </a:ext>
            </a:extLst>
          </p:cNvPr>
          <p:cNvSpPr/>
          <p:nvPr/>
        </p:nvSpPr>
        <p:spPr>
          <a:xfrm>
            <a:off x="0" y="0"/>
            <a:ext cx="9144000" cy="8686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IMPORTANCE OF PROJECT DESIGN</a:t>
            </a:r>
          </a:p>
        </p:txBody>
      </p:sp>
      <p:sp>
        <p:nvSpPr>
          <p:cNvPr id="6" name="Content Placeholder 2">
            <a:extLst>
              <a:ext uri="{FF2B5EF4-FFF2-40B4-BE49-F238E27FC236}">
                <a16:creationId xmlns:a16="http://schemas.microsoft.com/office/drawing/2014/main" id="{83A1C4DD-4F5D-6311-3524-A42D466800B3}"/>
              </a:ext>
            </a:extLst>
          </p:cNvPr>
          <p:cNvSpPr>
            <a:spLocks noGrp="1"/>
          </p:cNvSpPr>
          <p:nvPr>
            <p:ph type="body" sz="quarter" idx="1"/>
          </p:nvPr>
        </p:nvSpPr>
        <p:spPr>
          <a:xfrm>
            <a:off x="808189" y="874596"/>
            <a:ext cx="7901471" cy="3514388"/>
          </a:xfrm>
        </p:spPr>
        <p:txBody>
          <a:bodyPr>
            <a:noAutofit/>
          </a:bodyPr>
          <a:lstStyle/>
          <a:p>
            <a:pPr marL="285750" indent="-285750">
              <a:spcBef>
                <a:spcPts val="600"/>
              </a:spcBef>
              <a:spcAft>
                <a:spcPts val="600"/>
              </a:spcAft>
              <a:buClr>
                <a:schemeClr val="tx1"/>
              </a:buClr>
              <a:buSzPct val="100000"/>
              <a:buFont typeface="Wingdings" panose="05000000000000000000" pitchFamily="2" charset="2"/>
              <a:buChar char="§"/>
            </a:pPr>
            <a:r>
              <a:rPr lang="en-GB" sz="1500">
                <a:solidFill>
                  <a:schemeClr val="tx1">
                    <a:lumMod val="95000"/>
                    <a:lumOff val="5000"/>
                  </a:schemeClr>
                </a:solidFill>
              </a:rPr>
              <a:t>A strong proposal often requires a lot of brainstorming on the many facets of the technical solution. Develop and fine-tune the content before beginning to write. </a:t>
            </a:r>
          </a:p>
          <a:p>
            <a:pPr marL="285750" indent="-285750">
              <a:spcBef>
                <a:spcPts val="600"/>
              </a:spcBef>
              <a:spcAft>
                <a:spcPts val="600"/>
              </a:spcAft>
              <a:buClr>
                <a:schemeClr val="tx1"/>
              </a:buClr>
              <a:buSzPct val="100000"/>
              <a:buFont typeface="Wingdings" panose="05000000000000000000" pitchFamily="2" charset="2"/>
              <a:buChar char="§"/>
            </a:pPr>
            <a:r>
              <a:rPr lang="en-US" sz="1500">
                <a:solidFill>
                  <a:schemeClr val="tx1">
                    <a:lumMod val="95000"/>
                    <a:lumOff val="5000"/>
                  </a:schemeClr>
                </a:solidFill>
              </a:rPr>
              <a:t>Facilitate a thorough, participatory project design process, including:</a:t>
            </a:r>
          </a:p>
          <a:p>
            <a:pPr lvl="1">
              <a:spcBef>
                <a:spcPts val="600"/>
              </a:spcBef>
              <a:spcAft>
                <a:spcPts val="6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Analysis of the focal problem and its root causes</a:t>
            </a:r>
          </a:p>
          <a:p>
            <a:pPr lvl="1">
              <a:spcBef>
                <a:spcPts val="600"/>
              </a:spcBef>
              <a:spcAft>
                <a:spcPts val="6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Prioritization of which specific aspects of the problem the project will address</a:t>
            </a:r>
          </a:p>
          <a:p>
            <a:pPr lvl="1">
              <a:spcBef>
                <a:spcPts val="600"/>
              </a:spcBef>
              <a:spcAft>
                <a:spcPts val="6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Formulation of clear goals, objectives, and outputs (e.g., expected results)</a:t>
            </a:r>
          </a:p>
          <a:p>
            <a:pPr lvl="1">
              <a:spcBef>
                <a:spcPts val="600"/>
              </a:spcBef>
              <a:spcAft>
                <a:spcPts val="600"/>
              </a:spcAft>
              <a:buClr>
                <a:schemeClr val="accent4">
                  <a:lumMod val="95000"/>
                  <a:lumOff val="5000"/>
                </a:schemeClr>
              </a:buClr>
              <a:buSzPct val="100000"/>
            </a:pPr>
            <a:r>
              <a:rPr lang="en-US" sz="1500">
                <a:solidFill>
                  <a:schemeClr val="tx1"/>
                </a:solidFill>
                <a:latin typeface="Source Sans Pro" panose="020B0503030403020204" pitchFamily="34" charset="0"/>
                <a:ea typeface="Source Sans Pro" panose="020B0503030403020204" pitchFamily="34" charset="0"/>
              </a:rPr>
              <a:t>Identification of the set of activities that are necessary and sufficient to deliver the expected results</a:t>
            </a:r>
          </a:p>
        </p:txBody>
      </p:sp>
    </p:spTree>
    <p:extLst>
      <p:ext uri="{BB962C8B-B14F-4D97-AF65-F5344CB8AC3E}">
        <p14:creationId xmlns:p14="http://schemas.microsoft.com/office/powerpoint/2010/main" val="35017856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Line"/>
          <p:cNvSpPr/>
          <p:nvPr/>
        </p:nvSpPr>
        <p:spPr>
          <a:xfrm>
            <a:off x="544074" y="3232700"/>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502" name="Line"/>
          <p:cNvSpPr/>
          <p:nvPr/>
        </p:nvSpPr>
        <p:spPr>
          <a:xfrm>
            <a:off x="544074" y="2158867"/>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503" name="Line"/>
          <p:cNvSpPr/>
          <p:nvPr/>
        </p:nvSpPr>
        <p:spPr>
          <a:xfrm>
            <a:off x="544074" y="1135325"/>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504" name="Gender Integration in the organisation"/>
          <p:cNvSpPr/>
          <p:nvPr/>
        </p:nvSpPr>
        <p:spPr>
          <a:xfrm>
            <a:off x="2753756" y="839280"/>
            <a:ext cx="6170787" cy="29604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en-US" sz="1575" b="1">
                <a:solidFill>
                  <a:schemeClr val="tx1">
                    <a:lumMod val="95000"/>
                    <a:lumOff val="5000"/>
                  </a:schemeClr>
                </a:solidFill>
                <a:latin typeface="Source Sans Pro" panose="020B0503030403020204" pitchFamily="34" charset="0"/>
                <a:ea typeface="Source Sans Pro" panose="020B0503030403020204" pitchFamily="34" charset="0"/>
              </a:rPr>
              <a:t>Overview of ASAP II &amp; Business Development Training Manual</a:t>
            </a:r>
          </a:p>
        </p:txBody>
      </p:sp>
      <p:grpSp>
        <p:nvGrpSpPr>
          <p:cNvPr id="507" name="Group"/>
          <p:cNvGrpSpPr/>
          <p:nvPr/>
        </p:nvGrpSpPr>
        <p:grpSpPr>
          <a:xfrm>
            <a:off x="544073" y="741314"/>
            <a:ext cx="2168121" cy="394016"/>
            <a:chOff x="-1" y="0"/>
            <a:chExt cx="2020830" cy="502250"/>
          </a:xfrm>
        </p:grpSpPr>
        <p:sp>
          <p:nvSpPr>
            <p:cNvPr id="505" name="Shape"/>
            <p:cNvSpPr/>
            <p:nvPr/>
          </p:nvSpPr>
          <p:spPr>
            <a:xfrm>
              <a:off x="-1" y="0"/>
              <a:ext cx="2020830" cy="502250"/>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506" name="1"/>
            <p:cNvSpPr/>
            <p:nvPr/>
          </p:nvSpPr>
          <p:spPr>
            <a:xfrm>
              <a:off x="33043" y="91762"/>
              <a:ext cx="1971787" cy="3641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en-US" sz="1500" b="1">
                  <a:latin typeface="Source Sans Pro" panose="020B0503030403020204" pitchFamily="34" charset="0"/>
                  <a:ea typeface="Source Sans Pro" panose="020B0503030403020204" pitchFamily="34" charset="0"/>
                </a:rPr>
                <a:t>INTRODUCTION</a:t>
              </a:r>
              <a:endParaRPr sz="1500" b="1">
                <a:latin typeface="Source Sans Pro" panose="020B0503030403020204" pitchFamily="34" charset="0"/>
                <a:ea typeface="Source Sans Pro" panose="020B0503030403020204" pitchFamily="34" charset="0"/>
              </a:endParaRPr>
            </a:p>
          </p:txBody>
        </p:sp>
      </p:grpSp>
      <p:sp>
        <p:nvSpPr>
          <p:cNvPr id="508" name="Minimum standards and process of needs-based mainstreaming and Gender Analysis of the organisation, Strategy, Mission Statement, Organisational culture, Gender budgeting, Strategic Gender Planning and Action."/>
          <p:cNvSpPr/>
          <p:nvPr/>
        </p:nvSpPr>
        <p:spPr>
          <a:xfrm>
            <a:off x="544077" y="1135324"/>
            <a:ext cx="8338900" cy="53957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t">
            <a:spAutoFit/>
          </a:bodyPr>
          <a:lstStyle>
            <a:lvl1pPr>
              <a:defRPr sz="1600">
                <a:latin typeface="Arial"/>
                <a:ea typeface="Arial"/>
                <a:cs typeface="Arial"/>
                <a:sym typeface="Arial"/>
              </a:defRPr>
            </a:lvl1pPr>
          </a:lstStyle>
          <a:p>
            <a:r>
              <a:rPr lang="en-US" sz="1500">
                <a:solidFill>
                  <a:schemeClr val="tx1">
                    <a:lumMod val="95000"/>
                    <a:lumOff val="5000"/>
                  </a:schemeClr>
                </a:solidFill>
                <a:latin typeface="Source Sans Pro" panose="020B0503030403020204" pitchFamily="34" charset="0"/>
                <a:ea typeface="Source Sans Pro" panose="020B0503030403020204" pitchFamily="34" charset="0"/>
              </a:rPr>
              <a:t>T</a:t>
            </a:r>
            <a:r>
              <a:rPr sz="1500">
                <a:solidFill>
                  <a:schemeClr val="tx1">
                    <a:lumMod val="95000"/>
                    <a:lumOff val="5000"/>
                  </a:schemeClr>
                </a:solidFill>
                <a:latin typeface="Source Sans Pro" panose="020B0503030403020204" pitchFamily="34" charset="0"/>
                <a:ea typeface="Source Sans Pro" panose="020B0503030403020204" pitchFamily="34" charset="0"/>
              </a:rPr>
              <a:t>his </a:t>
            </a:r>
            <a:r>
              <a:rPr lang="en-US" sz="1500">
                <a:solidFill>
                  <a:schemeClr val="tx1">
                    <a:lumMod val="95000"/>
                    <a:lumOff val="5000"/>
                  </a:schemeClr>
                </a:solidFill>
                <a:latin typeface="Source Sans Pro" panose="020B0503030403020204" pitchFamily="34" charset="0"/>
                <a:ea typeface="Source Sans Pro" panose="020B0503030403020204" pitchFamily="34" charset="0"/>
              </a:rPr>
              <a:t>section briefly introduces ASAP II, and the purpose, audience, structure, and content of the Business Development Training Manual. </a:t>
            </a:r>
            <a:endParaRPr sz="1500">
              <a:solidFill>
                <a:schemeClr val="tx1">
                  <a:lumMod val="95000"/>
                  <a:lumOff val="5000"/>
                </a:schemeClr>
              </a:solidFill>
              <a:latin typeface="Source Sans Pro" panose="020B0503030403020204" pitchFamily="34" charset="0"/>
              <a:ea typeface="Source Sans Pro" panose="020B0503030403020204" pitchFamily="34" charset="0"/>
            </a:endParaRPr>
          </a:p>
        </p:txBody>
      </p:sp>
      <p:sp>
        <p:nvSpPr>
          <p:cNvPr id="509" name="Gender Integration in Project Cycle"/>
          <p:cNvSpPr/>
          <p:nvPr/>
        </p:nvSpPr>
        <p:spPr>
          <a:xfrm>
            <a:off x="2753756" y="1854923"/>
            <a:ext cx="6170787" cy="2856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en-US" sz="1500" b="1">
                <a:solidFill>
                  <a:schemeClr val="tx1">
                    <a:lumMod val="95000"/>
                    <a:lumOff val="5000"/>
                  </a:schemeClr>
                </a:solidFill>
                <a:latin typeface="Source Sans Pro" panose="020B0503030403020204" pitchFamily="34" charset="0"/>
                <a:ea typeface="Source Sans Pro" panose="020B0503030403020204" pitchFamily="34" charset="0"/>
              </a:rPr>
              <a:t>Training Opening/Introduction </a:t>
            </a:r>
          </a:p>
        </p:txBody>
      </p:sp>
      <p:grpSp>
        <p:nvGrpSpPr>
          <p:cNvPr id="512" name="Group"/>
          <p:cNvGrpSpPr/>
          <p:nvPr/>
        </p:nvGrpSpPr>
        <p:grpSpPr>
          <a:xfrm>
            <a:off x="544073" y="1746563"/>
            <a:ext cx="2168121" cy="394017"/>
            <a:chOff x="-1" y="-320541"/>
            <a:chExt cx="2020830" cy="502252"/>
          </a:xfrm>
        </p:grpSpPr>
        <p:sp>
          <p:nvSpPr>
            <p:cNvPr id="510" name="Shape"/>
            <p:cNvSpPr/>
            <p:nvPr/>
          </p:nvSpPr>
          <p:spPr>
            <a:xfrm>
              <a:off x="-1" y="-320541"/>
              <a:ext cx="2020830" cy="502252"/>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511" name="2"/>
            <p:cNvSpPr/>
            <p:nvPr/>
          </p:nvSpPr>
          <p:spPr>
            <a:xfrm>
              <a:off x="31039" y="-256352"/>
              <a:ext cx="1971787" cy="36412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en-US" sz="1500" b="1">
                  <a:latin typeface="Source Sans Pro" panose="020B0503030403020204" pitchFamily="34" charset="0"/>
                  <a:ea typeface="Source Sans Pro" panose="020B0503030403020204" pitchFamily="34" charset="0"/>
                </a:rPr>
                <a:t>MODULE 1</a:t>
              </a:r>
              <a:endParaRPr sz="1500" b="1">
                <a:latin typeface="Source Sans Pro" panose="020B0503030403020204" pitchFamily="34" charset="0"/>
                <a:ea typeface="Source Sans Pro" panose="020B0503030403020204" pitchFamily="34" charset="0"/>
              </a:endParaRPr>
            </a:p>
          </p:txBody>
        </p:sp>
      </p:grpSp>
      <p:sp>
        <p:nvSpPr>
          <p:cNvPr id="513" name="Basic steps in identifying/addressing gender inequalities during strategy and project design, implementation, and monitoring and evaluation."/>
          <p:cNvSpPr/>
          <p:nvPr/>
        </p:nvSpPr>
        <p:spPr>
          <a:xfrm>
            <a:off x="521214" y="2172583"/>
            <a:ext cx="8403330" cy="53957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t">
            <a:spAutoFit/>
          </a:bodyPr>
          <a:lstStyle>
            <a:lvl1pPr>
              <a:defRPr sz="1600">
                <a:latin typeface="Arial"/>
                <a:ea typeface="Arial"/>
                <a:cs typeface="Arial"/>
                <a:sym typeface="Arial"/>
              </a:defRPr>
            </a:lvl1pPr>
          </a:lstStyle>
          <a:p>
            <a:r>
              <a:rPr lang="en-US" sz="1500">
                <a:latin typeface="Source Sans Pro" panose="020B0503030403020204" pitchFamily="34" charset="0"/>
                <a:ea typeface="Source Sans Pro" panose="020B0503030403020204" pitchFamily="34" charset="0"/>
              </a:rPr>
              <a:t>This module lays out the preparatory measures, ground rules, training delivery methods, training objectives, organization of manual and training curriculum, and participant assessment.</a:t>
            </a:r>
            <a:endParaRPr sz="1500">
              <a:latin typeface="Source Sans Pro" panose="020B0503030403020204" pitchFamily="34" charset="0"/>
              <a:ea typeface="Source Sans Pro" panose="020B0503030403020204" pitchFamily="34" charset="0"/>
            </a:endParaRPr>
          </a:p>
        </p:txBody>
      </p:sp>
      <p:sp>
        <p:nvSpPr>
          <p:cNvPr id="514" name="Gender Analysis"/>
          <p:cNvSpPr/>
          <p:nvPr/>
        </p:nvSpPr>
        <p:spPr>
          <a:xfrm>
            <a:off x="2753756" y="2947047"/>
            <a:ext cx="6170787" cy="2856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en-US" sz="1500" b="1">
                <a:solidFill>
                  <a:schemeClr val="tx1">
                    <a:lumMod val="95000"/>
                    <a:lumOff val="5000"/>
                  </a:schemeClr>
                </a:solidFill>
                <a:latin typeface="Source Sans Pro" panose="020B0503030403020204" pitchFamily="34" charset="0"/>
                <a:ea typeface="Source Sans Pro" panose="020B0503030403020204" pitchFamily="34" charset="0"/>
              </a:rPr>
              <a:t>Overview of Business Development</a:t>
            </a:r>
          </a:p>
        </p:txBody>
      </p:sp>
      <p:grpSp>
        <p:nvGrpSpPr>
          <p:cNvPr id="517" name="Group"/>
          <p:cNvGrpSpPr/>
          <p:nvPr/>
        </p:nvGrpSpPr>
        <p:grpSpPr>
          <a:xfrm>
            <a:off x="503073" y="2838685"/>
            <a:ext cx="2209122" cy="394016"/>
            <a:chOff x="-38216" y="-617767"/>
            <a:chExt cx="2059046" cy="502251"/>
          </a:xfrm>
        </p:grpSpPr>
        <p:sp>
          <p:nvSpPr>
            <p:cNvPr id="515" name="Shape"/>
            <p:cNvSpPr/>
            <p:nvPr/>
          </p:nvSpPr>
          <p:spPr>
            <a:xfrm>
              <a:off x="-2" y="-617767"/>
              <a:ext cx="2020832" cy="502251"/>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516" name="3"/>
            <p:cNvSpPr/>
            <p:nvPr/>
          </p:nvSpPr>
          <p:spPr>
            <a:xfrm>
              <a:off x="-38216" y="-558532"/>
              <a:ext cx="1971789" cy="36412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en-US" sz="1500" b="1">
                  <a:latin typeface="Source Sans Pro" panose="020B0503030403020204" pitchFamily="34" charset="0"/>
                  <a:ea typeface="Source Sans Pro" panose="020B0503030403020204" pitchFamily="34" charset="0"/>
                </a:rPr>
                <a:t>MODULE 2</a:t>
              </a:r>
            </a:p>
          </p:txBody>
        </p:sp>
      </p:grpSp>
      <p:sp>
        <p:nvSpPr>
          <p:cNvPr id="518" name="Introduction to basic gender analysis questions (personnel, structure, operations,…"/>
          <p:cNvSpPr/>
          <p:nvPr/>
        </p:nvSpPr>
        <p:spPr>
          <a:xfrm>
            <a:off x="544077" y="3262111"/>
            <a:ext cx="8338900" cy="53957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t">
            <a:spAutoFit/>
          </a:bodyPr>
          <a:lstStyle>
            <a:lvl1pPr>
              <a:defRPr sz="1600">
                <a:latin typeface="Arial"/>
                <a:ea typeface="Arial"/>
                <a:cs typeface="Arial"/>
                <a:sym typeface="Arial"/>
              </a:defRPr>
            </a:lvl1pPr>
          </a:lstStyle>
          <a:p>
            <a:r>
              <a:rPr sz="1500">
                <a:solidFill>
                  <a:schemeClr val="tx1">
                    <a:lumMod val="95000"/>
                    <a:lumOff val="5000"/>
                  </a:schemeClr>
                </a:solidFill>
                <a:latin typeface="Source Sans Pro" panose="020B0503030403020204" pitchFamily="34" charset="0"/>
                <a:ea typeface="Source Sans Pro" panose="020B0503030403020204" pitchFamily="34" charset="0"/>
              </a:rPr>
              <a:t>This </a:t>
            </a:r>
            <a:r>
              <a:rPr lang="en-US" sz="1500">
                <a:solidFill>
                  <a:schemeClr val="tx1">
                    <a:lumMod val="95000"/>
                    <a:lumOff val="5000"/>
                  </a:schemeClr>
                </a:solidFill>
                <a:latin typeface="Source Sans Pro" panose="020B0503030403020204" pitchFamily="34" charset="0"/>
                <a:ea typeface="Source Sans Pro" panose="020B0503030403020204" pitchFamily="34" charset="0"/>
              </a:rPr>
              <a:t>module</a:t>
            </a:r>
            <a:r>
              <a:rPr sz="1500">
                <a:solidFill>
                  <a:schemeClr val="tx1">
                    <a:lumMod val="95000"/>
                    <a:lumOff val="5000"/>
                  </a:schemeClr>
                </a:solidFill>
                <a:latin typeface="Source Sans Pro" panose="020B0503030403020204" pitchFamily="34" charset="0"/>
                <a:ea typeface="Source Sans Pro" panose="020B0503030403020204" pitchFamily="34" charset="0"/>
              </a:rPr>
              <a:t> </a:t>
            </a:r>
            <a:r>
              <a:rPr lang="en-US" sz="1500">
                <a:solidFill>
                  <a:schemeClr val="tx1">
                    <a:lumMod val="95000"/>
                    <a:lumOff val="5000"/>
                  </a:schemeClr>
                </a:solidFill>
                <a:latin typeface="Source Sans Pro" panose="020B0503030403020204" pitchFamily="34" charset="0"/>
                <a:ea typeface="Source Sans Pro" panose="020B0503030403020204" pitchFamily="34" charset="0"/>
              </a:rPr>
              <a:t>focuses on business/proposal development in the context of USG funding and the mechanism/process for issuing USG funds.</a:t>
            </a:r>
            <a:endParaRPr sz="1500">
              <a:solidFill>
                <a:schemeClr val="tx1">
                  <a:lumMod val="95000"/>
                  <a:lumOff val="5000"/>
                </a:schemeClr>
              </a:solidFill>
              <a:latin typeface="Source Sans Pro" panose="020B0503030403020204" pitchFamily="34" charset="0"/>
              <a:ea typeface="Source Sans Pro" panose="020B0503030403020204" pitchFamily="34" charset="0"/>
            </a:endParaRPr>
          </a:p>
        </p:txBody>
      </p:sp>
      <p:sp>
        <p:nvSpPr>
          <p:cNvPr id="4" name="Google Shape;385;p56">
            <a:extLst>
              <a:ext uri="{FF2B5EF4-FFF2-40B4-BE49-F238E27FC236}">
                <a16:creationId xmlns:a16="http://schemas.microsoft.com/office/drawing/2014/main" id="{FFB3AC5D-CEBB-6940-804C-A277332837C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1.2 TRAINING CURRICULUM OUTLINE</a:t>
            </a:r>
          </a:p>
        </p:txBody>
      </p:sp>
      <p:sp>
        <p:nvSpPr>
          <p:cNvPr id="8" name="3">
            <a:extLst>
              <a:ext uri="{FF2B5EF4-FFF2-40B4-BE49-F238E27FC236}">
                <a16:creationId xmlns:a16="http://schemas.microsoft.com/office/drawing/2014/main" id="{0772DDFF-467F-B346-7404-D1B3D578275D}"/>
              </a:ext>
            </a:extLst>
          </p:cNvPr>
          <p:cNvSpPr/>
          <p:nvPr/>
        </p:nvSpPr>
        <p:spPr>
          <a:xfrm>
            <a:off x="513741" y="3636487"/>
            <a:ext cx="2115505" cy="2856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en-US" sz="1500" b="1">
                <a:latin typeface="Source Sans Pro" panose="020B0503030403020204" pitchFamily="34" charset="0"/>
                <a:ea typeface="Source Sans Pro" panose="020B0503030403020204" pitchFamily="34" charset="0"/>
              </a:rPr>
              <a:t>MODULE 3</a:t>
            </a:r>
          </a:p>
        </p:txBody>
      </p:sp>
      <p:sp>
        <p:nvSpPr>
          <p:cNvPr id="2" name="Gender Analysis">
            <a:extLst>
              <a:ext uri="{FF2B5EF4-FFF2-40B4-BE49-F238E27FC236}">
                <a16:creationId xmlns:a16="http://schemas.microsoft.com/office/drawing/2014/main" id="{9CD8352C-2EAC-3A91-368D-691544248548}"/>
              </a:ext>
            </a:extLst>
          </p:cNvPr>
          <p:cNvSpPr/>
          <p:nvPr/>
        </p:nvSpPr>
        <p:spPr>
          <a:xfrm>
            <a:off x="2746136" y="3926976"/>
            <a:ext cx="6170787" cy="2856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en-US" sz="1500" b="1">
                <a:solidFill>
                  <a:schemeClr val="tx1">
                    <a:lumMod val="95000"/>
                    <a:lumOff val="5000"/>
                  </a:schemeClr>
                </a:solidFill>
                <a:latin typeface="Source Sans Pro" panose="020B0503030403020204" pitchFamily="34" charset="0"/>
                <a:ea typeface="Source Sans Pro" panose="020B0503030403020204" pitchFamily="34" charset="0"/>
              </a:rPr>
              <a:t>Pre-solicitation Preparation</a:t>
            </a:r>
          </a:p>
        </p:txBody>
      </p:sp>
      <p:sp>
        <p:nvSpPr>
          <p:cNvPr id="3" name="Shape">
            <a:extLst>
              <a:ext uri="{FF2B5EF4-FFF2-40B4-BE49-F238E27FC236}">
                <a16:creationId xmlns:a16="http://schemas.microsoft.com/office/drawing/2014/main" id="{E73F5BA0-038E-9E30-B0B7-FA64DF1E7F54}"/>
              </a:ext>
            </a:extLst>
          </p:cNvPr>
          <p:cNvSpPr/>
          <p:nvPr/>
        </p:nvSpPr>
        <p:spPr>
          <a:xfrm>
            <a:off x="536452" y="3818617"/>
            <a:ext cx="2168123" cy="394017"/>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5" name="Line">
            <a:extLst>
              <a:ext uri="{FF2B5EF4-FFF2-40B4-BE49-F238E27FC236}">
                <a16:creationId xmlns:a16="http://schemas.microsoft.com/office/drawing/2014/main" id="{2D8C9333-090C-23E8-A84D-962558573084}"/>
              </a:ext>
            </a:extLst>
          </p:cNvPr>
          <p:cNvSpPr/>
          <p:nvPr/>
        </p:nvSpPr>
        <p:spPr>
          <a:xfrm>
            <a:off x="541026" y="4221776"/>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6" name="Introduction to basic gender analysis questions (personnel, structure, operations,…">
            <a:extLst>
              <a:ext uri="{FF2B5EF4-FFF2-40B4-BE49-F238E27FC236}">
                <a16:creationId xmlns:a16="http://schemas.microsoft.com/office/drawing/2014/main" id="{ACEB2681-5992-2944-2749-EE5CC882DA17}"/>
              </a:ext>
            </a:extLst>
          </p:cNvPr>
          <p:cNvSpPr/>
          <p:nvPr/>
        </p:nvSpPr>
        <p:spPr>
          <a:xfrm>
            <a:off x="586749" y="4251187"/>
            <a:ext cx="8338900" cy="53957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t">
            <a:spAutoFit/>
          </a:bodyPr>
          <a:lstStyle>
            <a:lvl1pPr>
              <a:defRPr sz="1600">
                <a:latin typeface="Arial"/>
                <a:ea typeface="Arial"/>
                <a:cs typeface="Arial"/>
                <a:sym typeface="Arial"/>
              </a:defRPr>
            </a:lvl1pPr>
          </a:lstStyle>
          <a:p>
            <a:r>
              <a:rPr sz="1500">
                <a:solidFill>
                  <a:schemeClr val="tx1">
                    <a:lumMod val="95000"/>
                    <a:lumOff val="5000"/>
                  </a:schemeClr>
                </a:solidFill>
                <a:latin typeface="Source Sans Pro" panose="020B0503030403020204" pitchFamily="34" charset="0"/>
                <a:ea typeface="Source Sans Pro" panose="020B0503030403020204" pitchFamily="34" charset="0"/>
              </a:rPr>
              <a:t>This </a:t>
            </a:r>
            <a:r>
              <a:rPr lang="en-US" sz="1500">
                <a:solidFill>
                  <a:schemeClr val="tx1">
                    <a:lumMod val="95000"/>
                    <a:lumOff val="5000"/>
                  </a:schemeClr>
                </a:solidFill>
                <a:latin typeface="Source Sans Pro" panose="020B0503030403020204" pitchFamily="34" charset="0"/>
                <a:ea typeface="Source Sans Pro" panose="020B0503030403020204" pitchFamily="34" charset="0"/>
              </a:rPr>
              <a:t>module</a:t>
            </a:r>
            <a:r>
              <a:rPr sz="1500">
                <a:solidFill>
                  <a:schemeClr val="tx1">
                    <a:lumMod val="95000"/>
                    <a:lumOff val="5000"/>
                  </a:schemeClr>
                </a:solidFill>
                <a:latin typeface="Source Sans Pro" panose="020B0503030403020204" pitchFamily="34" charset="0"/>
                <a:ea typeface="Source Sans Pro" panose="020B0503030403020204" pitchFamily="34" charset="0"/>
              </a:rPr>
              <a:t> </a:t>
            </a:r>
            <a:r>
              <a:rPr lang="en-US" sz="1500">
                <a:solidFill>
                  <a:schemeClr val="tx1">
                    <a:lumMod val="95000"/>
                    <a:lumOff val="5000"/>
                  </a:schemeClr>
                </a:solidFill>
                <a:latin typeface="Source Sans Pro" panose="020B0503030403020204" pitchFamily="34" charset="0"/>
                <a:ea typeface="Source Sans Pro" panose="020B0503030403020204" pitchFamily="34" charset="0"/>
              </a:rPr>
              <a:t>revolves around ways to identify funding opportunities, decide whether to pursue and then capture the opportunity, and form a winning consortium.</a:t>
            </a:r>
            <a:endParaRPr sz="1500">
              <a:solidFill>
                <a:schemeClr val="tx1">
                  <a:lumMod val="95000"/>
                  <a:lumOff val="5000"/>
                </a:schemeClr>
              </a:solidFill>
              <a:latin typeface="Source Sans Pro" panose="020B0503030403020204" pitchFamily="34" charset="0"/>
              <a:ea typeface="Source Sans Pro" panose="020B0503030403020204" pitchFamily="34" charset="0"/>
            </a:endParaRPr>
          </a:p>
        </p:txBody>
      </p:sp>
      <p:sp>
        <p:nvSpPr>
          <p:cNvPr id="7" name="2">
            <a:extLst>
              <a:ext uri="{FF2B5EF4-FFF2-40B4-BE49-F238E27FC236}">
                <a16:creationId xmlns:a16="http://schemas.microsoft.com/office/drawing/2014/main" id="{7E451033-A0CC-7946-A5E5-E2BF9AC550F3}"/>
              </a:ext>
            </a:extLst>
          </p:cNvPr>
          <p:cNvSpPr/>
          <p:nvPr/>
        </p:nvSpPr>
        <p:spPr>
          <a:xfrm>
            <a:off x="527083" y="3890895"/>
            <a:ext cx="2115503" cy="2856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en-US" sz="1500" b="1">
                <a:latin typeface="Source Sans Pro" panose="020B0503030403020204" pitchFamily="34" charset="0"/>
                <a:ea typeface="Source Sans Pro" panose="020B0503030403020204" pitchFamily="34" charset="0"/>
              </a:rPr>
              <a:t>MODULE 3</a:t>
            </a:r>
            <a:endParaRPr sz="1500" b="1">
              <a:latin typeface="Source Sans Pro" panose="020B0503030403020204" pitchFamily="34" charset="0"/>
              <a:ea typeface="Source Sans Pro" panose="020B0503030403020204" pitchFamily="34" charset="0"/>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477520" y="940322"/>
            <a:ext cx="5654040" cy="3174900"/>
          </a:xfrm>
        </p:spPr>
        <p:txBody>
          <a:bodyPr/>
          <a:lstStyle/>
          <a:p>
            <a:pPr marL="285750" indent="-285750">
              <a:spcBef>
                <a:spcPts val="1200"/>
              </a:spcBef>
              <a:spcAft>
                <a:spcPts val="1200"/>
              </a:spcAft>
              <a:buClr>
                <a:schemeClr val="tx1"/>
              </a:buClr>
              <a:buSzPct val="100000"/>
              <a:buFont typeface="Wingdings" panose="05000000000000000000" pitchFamily="2" charset="2"/>
              <a:buChar char="§"/>
            </a:pPr>
            <a:r>
              <a:rPr lang="en-US" sz="1500">
                <a:solidFill>
                  <a:schemeClr val="tx1">
                    <a:lumMod val="95000"/>
                    <a:lumOff val="5000"/>
                  </a:schemeClr>
                </a:solidFill>
              </a:rPr>
              <a:t>Technical proposal</a:t>
            </a:r>
          </a:p>
          <a:p>
            <a:pPr marL="285750" indent="-285750">
              <a:spcBef>
                <a:spcPts val="1200"/>
              </a:spcBef>
              <a:spcAft>
                <a:spcPts val="1200"/>
              </a:spcAft>
              <a:buClr>
                <a:schemeClr val="tx1"/>
              </a:buClr>
              <a:buSzPct val="100000"/>
              <a:buFont typeface="Wingdings" panose="05000000000000000000" pitchFamily="2" charset="2"/>
              <a:buChar char="§"/>
            </a:pPr>
            <a:r>
              <a:rPr lang="en-US" sz="1500">
                <a:solidFill>
                  <a:schemeClr val="tx1">
                    <a:lumMod val="95000"/>
                    <a:lumOff val="5000"/>
                  </a:schemeClr>
                </a:solidFill>
              </a:rPr>
              <a:t>Cost proposal (budget, budget narrative, etc.)</a:t>
            </a:r>
          </a:p>
          <a:p>
            <a:pPr marL="285750" indent="-285750">
              <a:spcBef>
                <a:spcPts val="1200"/>
              </a:spcBef>
              <a:spcAft>
                <a:spcPts val="1200"/>
              </a:spcAft>
              <a:buClr>
                <a:schemeClr val="tx1"/>
              </a:buClr>
              <a:buSzPct val="100000"/>
              <a:buFont typeface="Wingdings" panose="05000000000000000000" pitchFamily="2" charset="2"/>
              <a:buChar char="§"/>
            </a:pPr>
            <a:r>
              <a:rPr lang="en-US" sz="1500">
                <a:solidFill>
                  <a:schemeClr val="tx1">
                    <a:lumMod val="95000"/>
                    <a:lumOff val="5000"/>
                  </a:schemeClr>
                </a:solidFill>
              </a:rPr>
              <a:t>Annexes</a:t>
            </a:r>
          </a:p>
        </p:txBody>
      </p:sp>
      <p:sp>
        <p:nvSpPr>
          <p:cNvPr id="3" name="Slide Number Placeholder 2">
            <a:extLst>
              <a:ext uri="{FF2B5EF4-FFF2-40B4-BE49-F238E27FC236}">
                <a16:creationId xmlns:a16="http://schemas.microsoft.com/office/drawing/2014/main" id="{E2C57A65-DD73-282D-D0A5-F34C7C4DBF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a:p>
        </p:txBody>
      </p:sp>
      <p:graphicFrame>
        <p:nvGraphicFramePr>
          <p:cNvPr id="5" name="Diagram 4">
            <a:extLst>
              <a:ext uri="{FF2B5EF4-FFF2-40B4-BE49-F238E27FC236}">
                <a16:creationId xmlns:a16="http://schemas.microsoft.com/office/drawing/2014/main" id="{167FBEE9-EC75-F752-31E3-E83AEB7FE424}"/>
              </a:ext>
            </a:extLst>
          </p:cNvPr>
          <p:cNvGraphicFramePr/>
          <p:nvPr>
            <p:extLst>
              <p:ext uri="{D42A27DB-BD31-4B8C-83A1-F6EECF244321}">
                <p14:modId xmlns:p14="http://schemas.microsoft.com/office/powerpoint/2010/main" val="832985614"/>
              </p:ext>
            </p:extLst>
          </p:nvPr>
        </p:nvGraphicFramePr>
        <p:xfrm>
          <a:off x="4099560" y="874815"/>
          <a:ext cx="5044440" cy="3885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Google Shape;385;p56">
            <a:extLst>
              <a:ext uri="{FF2B5EF4-FFF2-40B4-BE49-F238E27FC236}">
                <a16:creationId xmlns:a16="http://schemas.microsoft.com/office/drawing/2014/main" id="{9E8E4169-5AC3-A8DE-BCFE-229EF7432E4B}"/>
              </a:ext>
            </a:extLst>
          </p:cNvPr>
          <p:cNvSpPr/>
          <p:nvPr/>
        </p:nvSpPr>
        <p:spPr>
          <a:xfrm>
            <a:off x="0" y="0"/>
            <a:ext cx="9144000" cy="8686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MAIN COMPONENTS OF USG PROPOSALS</a:t>
            </a:r>
          </a:p>
        </p:txBody>
      </p:sp>
    </p:spTree>
    <p:extLst>
      <p:ext uri="{BB962C8B-B14F-4D97-AF65-F5344CB8AC3E}">
        <p14:creationId xmlns:p14="http://schemas.microsoft.com/office/powerpoint/2010/main" val="19481515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695960" y="1057162"/>
            <a:ext cx="7772400" cy="3693030"/>
          </a:xfrm>
        </p:spPr>
        <p:txBody>
          <a:bodyPr/>
          <a:lstStyle/>
          <a:p>
            <a:pPr marL="285750" indent="-285750">
              <a:spcBef>
                <a:spcPts val="600"/>
              </a:spcBef>
              <a:spcAft>
                <a:spcPts val="600"/>
              </a:spcAft>
              <a:buClr>
                <a:schemeClr val="tx1"/>
              </a:buClr>
              <a:buSzPct val="100000"/>
              <a:buFont typeface="Wingdings" panose="05000000000000000000" pitchFamily="2" charset="2"/>
              <a:buChar char="§"/>
            </a:pPr>
            <a:r>
              <a:rPr lang="en-GB" sz="1500">
                <a:solidFill>
                  <a:schemeClr val="tx1">
                    <a:lumMod val="95000"/>
                    <a:lumOff val="5000"/>
                  </a:schemeClr>
                </a:solidFill>
              </a:rPr>
              <a:t>Draft a document with the sections you will need (outlined in the solicitation). </a:t>
            </a:r>
          </a:p>
          <a:p>
            <a:pPr marL="285750" indent="-285750">
              <a:spcBef>
                <a:spcPts val="600"/>
              </a:spcBef>
              <a:spcAft>
                <a:spcPts val="600"/>
              </a:spcAft>
              <a:buClr>
                <a:schemeClr val="tx1"/>
              </a:buClr>
              <a:buSzPct val="100000"/>
              <a:buFont typeface="Wingdings" panose="05000000000000000000" pitchFamily="2" charset="2"/>
              <a:buChar char="§"/>
            </a:pPr>
            <a:r>
              <a:rPr lang="en-GB" sz="1500">
                <a:solidFill>
                  <a:schemeClr val="tx1">
                    <a:lumMod val="95000"/>
                    <a:lumOff val="5000"/>
                  </a:schemeClr>
                </a:solidFill>
              </a:rPr>
              <a:t>You may have a lead writer, possibly your proposal technical lead, or you may assign team members with the expertise to draft each section. </a:t>
            </a:r>
          </a:p>
          <a:p>
            <a:pPr marL="285750" indent="-285750">
              <a:spcBef>
                <a:spcPts val="600"/>
              </a:spcBef>
              <a:spcAft>
                <a:spcPts val="600"/>
              </a:spcAft>
              <a:buClr>
                <a:schemeClr val="tx1"/>
              </a:buClr>
              <a:buSzPct val="100000"/>
              <a:buFont typeface="Wingdings" panose="05000000000000000000" pitchFamily="2" charset="2"/>
              <a:buChar char="§"/>
            </a:pPr>
            <a:r>
              <a:rPr lang="en-GB" sz="1500">
                <a:solidFill>
                  <a:schemeClr val="tx1">
                    <a:lumMod val="95000"/>
                    <a:lumOff val="5000"/>
                  </a:schemeClr>
                </a:solidFill>
              </a:rPr>
              <a:t>At time, you may need to have a staggered writing process, as some sections depend on others. </a:t>
            </a:r>
          </a:p>
          <a:p>
            <a:pPr lvl="1">
              <a:spcBef>
                <a:spcPts val="600"/>
              </a:spcBef>
              <a:spcAft>
                <a:spcPts val="600"/>
              </a:spcAft>
              <a:buClr>
                <a:schemeClr val="accent4">
                  <a:lumMod val="95000"/>
                  <a:lumOff val="5000"/>
                </a:schemeClr>
              </a:buClr>
              <a:buSzPct val="100000"/>
            </a:pPr>
            <a:r>
              <a:rPr lang="en-GB" sz="1500">
                <a:solidFill>
                  <a:schemeClr val="tx1"/>
                </a:solidFill>
                <a:latin typeface="Source Sans Pro" panose="020B0503030403020204" pitchFamily="34" charset="0"/>
                <a:ea typeface="Source Sans Pro" panose="020B0503030403020204" pitchFamily="34" charset="0"/>
              </a:rPr>
              <a:t>For example, it might be necessary to finalize the technical approach before the staffing/management section. </a:t>
            </a:r>
          </a:p>
          <a:p>
            <a:pPr marL="285750" indent="-285750">
              <a:spcBef>
                <a:spcPts val="600"/>
              </a:spcBef>
              <a:spcAft>
                <a:spcPts val="600"/>
              </a:spcAft>
              <a:buClr>
                <a:schemeClr val="tx1"/>
              </a:buClr>
              <a:buSzPct val="100000"/>
              <a:buFont typeface="Wingdings" panose="05000000000000000000" pitchFamily="2" charset="2"/>
              <a:buChar char="§"/>
            </a:pPr>
            <a:r>
              <a:rPr lang="en-GB" sz="1500">
                <a:solidFill>
                  <a:schemeClr val="tx1">
                    <a:lumMod val="95000"/>
                    <a:lumOff val="5000"/>
                  </a:schemeClr>
                </a:solidFill>
              </a:rPr>
              <a:t>Make sure that the writer or writing team continues to coordinate closely with the budget preparer developing the cost proposal.</a:t>
            </a:r>
          </a:p>
        </p:txBody>
      </p:sp>
      <p:sp>
        <p:nvSpPr>
          <p:cNvPr id="3" name="Slide Number Placeholder 2">
            <a:extLst>
              <a:ext uri="{FF2B5EF4-FFF2-40B4-BE49-F238E27FC236}">
                <a16:creationId xmlns:a16="http://schemas.microsoft.com/office/drawing/2014/main" id="{E2C57A65-DD73-282D-D0A5-F34C7C4DBF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a:p>
        </p:txBody>
      </p:sp>
      <p:sp>
        <p:nvSpPr>
          <p:cNvPr id="5" name="Google Shape;385;p56">
            <a:extLst>
              <a:ext uri="{FF2B5EF4-FFF2-40B4-BE49-F238E27FC236}">
                <a16:creationId xmlns:a16="http://schemas.microsoft.com/office/drawing/2014/main" id="{A5C08B6F-6079-AAC0-FFFC-C6BA31A687CD}"/>
              </a:ext>
            </a:extLst>
          </p:cNvPr>
          <p:cNvSpPr/>
          <p:nvPr/>
        </p:nvSpPr>
        <p:spPr>
          <a:xfrm>
            <a:off x="0" y="0"/>
            <a:ext cx="9144000" cy="8686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DRAFTING THE WRITE-UPS</a:t>
            </a:r>
          </a:p>
        </p:txBody>
      </p:sp>
    </p:spTree>
    <p:extLst>
      <p:ext uri="{BB962C8B-B14F-4D97-AF65-F5344CB8AC3E}">
        <p14:creationId xmlns:p14="http://schemas.microsoft.com/office/powerpoint/2010/main" val="81992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7EBBF6-01F9-6449-63E2-830EE2C3CFD5}"/>
              </a:ext>
            </a:extLst>
          </p:cNvPr>
          <p:cNvPicPr>
            <a:picLocks noChangeAspect="1"/>
          </p:cNvPicPr>
          <p:nvPr/>
        </p:nvPicPr>
        <p:blipFill>
          <a:blip r:embed="rId3"/>
          <a:stretch>
            <a:fillRect/>
          </a:stretch>
        </p:blipFill>
        <p:spPr>
          <a:xfrm>
            <a:off x="6308834" y="688054"/>
            <a:ext cx="2835166" cy="4103402"/>
          </a:xfrm>
          <a:prstGeom prst="rect">
            <a:avLst/>
          </a:prstGeom>
        </p:spPr>
      </p:pic>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152401" y="706713"/>
            <a:ext cx="6440423" cy="4065848"/>
          </a:xfrm>
        </p:spPr>
        <p:txBody>
          <a:bodyPr/>
          <a:lstStyle/>
          <a:p>
            <a:pPr marL="126997" indent="0">
              <a:spcAft>
                <a:spcPts val="600"/>
              </a:spcAft>
              <a:buNone/>
            </a:pPr>
            <a:r>
              <a:rPr lang="en-US" sz="1500">
                <a:solidFill>
                  <a:schemeClr val="tx1"/>
                </a:solidFill>
                <a:latin typeface="Source Sans Pro" panose="020B0503030403020204" pitchFamily="34" charset="0"/>
                <a:ea typeface="Source Sans Pro" panose="020B0503030403020204" pitchFamily="34" charset="0"/>
              </a:rPr>
              <a:t>A theory of change (TOC) is a diagram or written description of the strategies, actions, conditions, and resources that facilitate change and achieve outcomes. The TOC is a road map. It’s the articulation of how and why a given set of interventions will lead to specific change. It follows a generally straightforward “if/then” logic — </a:t>
            </a:r>
            <a:r>
              <a:rPr lang="en-US" sz="1500" i="1" u="sng">
                <a:solidFill>
                  <a:schemeClr val="tx1"/>
                </a:solidFill>
                <a:latin typeface="Source Sans Pro" panose="020B0503030403020204" pitchFamily="34" charset="0"/>
                <a:ea typeface="Source Sans Pro" panose="020B0503030403020204" pitchFamily="34" charset="0"/>
              </a:rPr>
              <a:t>if</a:t>
            </a:r>
            <a:r>
              <a:rPr lang="en-US" sz="1500" u="sng">
                <a:solidFill>
                  <a:schemeClr val="tx1"/>
                </a:solidFill>
                <a:latin typeface="Source Sans Pro" panose="020B0503030403020204" pitchFamily="34" charset="0"/>
                <a:ea typeface="Source Sans Pro" panose="020B0503030403020204" pitchFamily="34" charset="0"/>
              </a:rPr>
              <a:t> the intervention occurs successfully </a:t>
            </a:r>
            <a:r>
              <a:rPr lang="en-US" sz="1500" i="1" u="sng">
                <a:solidFill>
                  <a:schemeClr val="tx1"/>
                </a:solidFill>
                <a:latin typeface="Source Sans Pro" panose="020B0503030403020204" pitchFamily="34" charset="0"/>
                <a:ea typeface="Source Sans Pro" panose="020B0503030403020204" pitchFamily="34" charset="0"/>
              </a:rPr>
              <a:t>then</a:t>
            </a:r>
            <a:r>
              <a:rPr lang="en-US" sz="1500" u="sng">
                <a:solidFill>
                  <a:schemeClr val="tx1"/>
                </a:solidFill>
                <a:latin typeface="Source Sans Pro" panose="020B0503030403020204" pitchFamily="34" charset="0"/>
                <a:ea typeface="Source Sans Pro" panose="020B0503030403020204" pitchFamily="34" charset="0"/>
              </a:rPr>
              <a:t> it will lead to the desired result. </a:t>
            </a:r>
            <a:r>
              <a:rPr lang="en-US" sz="1500">
                <a:solidFill>
                  <a:schemeClr val="tx1"/>
                </a:solidFill>
                <a:latin typeface="Source Sans Pro" panose="020B0503030403020204" pitchFamily="34" charset="0"/>
                <a:ea typeface="Source Sans Pro" panose="020B0503030403020204" pitchFamily="34" charset="0"/>
              </a:rPr>
              <a:t>Of course, behind that logic is a set of beliefs and assumptions that support our expectations about how change will occur.</a:t>
            </a:r>
            <a:endParaRPr lang="en-US" sz="1500" b="1">
              <a:solidFill>
                <a:schemeClr val="tx1"/>
              </a:solidFill>
              <a:latin typeface="Source Sans Pro" panose="020B0503030403020204" pitchFamily="34" charset="0"/>
              <a:ea typeface="Source Sans Pro" panose="020B0503030403020204" pitchFamily="34" charset="0"/>
            </a:endParaRPr>
          </a:p>
          <a:p>
            <a:pPr marL="126997" indent="0">
              <a:spcAft>
                <a:spcPts val="600"/>
              </a:spcAft>
              <a:buNone/>
            </a:pPr>
            <a:r>
              <a:rPr lang="en-US" sz="1500" b="1">
                <a:solidFill>
                  <a:schemeClr val="tx1"/>
                </a:solidFill>
                <a:latin typeface="Source Sans Pro" panose="020B0503030403020204" pitchFamily="34" charset="0"/>
                <a:ea typeface="Source Sans Pro" panose="020B0503030403020204" pitchFamily="34" charset="0"/>
              </a:rPr>
              <a:t>A complete TOC includes five components:</a:t>
            </a:r>
          </a:p>
          <a:p>
            <a:pPr marL="384172" indent="-257175">
              <a:spcAft>
                <a:spcPts val="600"/>
              </a:spcAft>
              <a:buClr>
                <a:schemeClr val="tx1"/>
              </a:buClr>
              <a:buSzPct val="100000"/>
              <a:buFont typeface="+mj-lt"/>
              <a:buAutoNum type="arabicPeriod"/>
            </a:pPr>
            <a:r>
              <a:rPr lang="en-US" sz="1500">
                <a:solidFill>
                  <a:schemeClr val="tx1"/>
                </a:solidFill>
                <a:latin typeface="Source Sans Pro" panose="020B0503030403020204" pitchFamily="34" charset="0"/>
                <a:ea typeface="Source Sans Pro" panose="020B0503030403020204" pitchFamily="34" charset="0"/>
              </a:rPr>
              <a:t>The context in which the development problem is situated;</a:t>
            </a:r>
          </a:p>
          <a:p>
            <a:pPr marL="384172" indent="-257175">
              <a:spcAft>
                <a:spcPts val="600"/>
              </a:spcAft>
              <a:buClr>
                <a:schemeClr val="tx1"/>
              </a:buClr>
              <a:buSzPct val="100000"/>
              <a:buFont typeface="+mj-lt"/>
              <a:buAutoNum type="arabicPeriod"/>
            </a:pPr>
            <a:r>
              <a:rPr lang="en-US" sz="1500">
                <a:solidFill>
                  <a:schemeClr val="tx1"/>
                </a:solidFill>
                <a:latin typeface="Source Sans Pro" panose="020B0503030403020204" pitchFamily="34" charset="0"/>
                <a:ea typeface="Source Sans Pro" panose="020B0503030403020204" pitchFamily="34" charset="0"/>
              </a:rPr>
              <a:t>If-then (causal) outcomes needed to achieve the desired change;</a:t>
            </a:r>
          </a:p>
          <a:p>
            <a:pPr marL="384172" indent="-257175">
              <a:spcAft>
                <a:spcPts val="600"/>
              </a:spcAft>
              <a:buClr>
                <a:schemeClr val="tx1"/>
              </a:buClr>
              <a:buSzPct val="100000"/>
              <a:buFont typeface="+mj-lt"/>
              <a:buAutoNum type="arabicPeriod"/>
            </a:pPr>
            <a:r>
              <a:rPr lang="en-US" sz="1500">
                <a:solidFill>
                  <a:schemeClr val="tx1"/>
                </a:solidFill>
                <a:latin typeface="Source Sans Pro" panose="020B0503030403020204" pitchFamily="34" charset="0"/>
                <a:ea typeface="Source Sans Pro" panose="020B0503030403020204" pitchFamily="34" charset="0"/>
              </a:rPr>
              <a:t>Major interventions that the project will undertake to catalyze these outcomes;</a:t>
            </a:r>
          </a:p>
          <a:p>
            <a:pPr marL="384172" indent="-257175">
              <a:spcAft>
                <a:spcPts val="600"/>
              </a:spcAft>
              <a:buClr>
                <a:schemeClr val="tx1"/>
              </a:buClr>
              <a:buSzPct val="100000"/>
              <a:buFont typeface="+mj-lt"/>
              <a:buAutoNum type="arabicPeriod"/>
            </a:pPr>
            <a:r>
              <a:rPr lang="en-US" sz="1500">
                <a:solidFill>
                  <a:schemeClr val="tx1"/>
                </a:solidFill>
                <a:latin typeface="Source Sans Pro" panose="020B0503030403020204" pitchFamily="34" charset="0"/>
                <a:ea typeface="Source Sans Pro" panose="020B0503030403020204" pitchFamily="34" charset="0"/>
              </a:rPr>
              <a:t>Key assumptions that underlie the success of this theory; and</a:t>
            </a:r>
          </a:p>
          <a:p>
            <a:pPr marL="384172" indent="-257175">
              <a:spcAft>
                <a:spcPts val="600"/>
              </a:spcAft>
              <a:buClr>
                <a:schemeClr val="tx1"/>
              </a:buClr>
              <a:buSzPct val="100000"/>
              <a:buFont typeface="+mj-lt"/>
              <a:buAutoNum type="arabicPeriod"/>
            </a:pPr>
            <a:r>
              <a:rPr lang="en-US" sz="1500">
                <a:solidFill>
                  <a:schemeClr val="tx1"/>
                </a:solidFill>
                <a:latin typeface="Source Sans Pro" panose="020B0503030403020204" pitchFamily="34" charset="0"/>
                <a:ea typeface="Source Sans Pro" panose="020B0503030403020204" pitchFamily="34" charset="0"/>
              </a:rPr>
              <a:t>Key indicators to monitor how progress unfolds during implementation.</a:t>
            </a: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THEORY OF CHANGE</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12728144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167B3-BC91-3792-2270-88E7E31845C4}"/>
              </a:ext>
            </a:extLst>
          </p:cNvPr>
          <p:cNvSpPr>
            <a:spLocks noGrp="1"/>
          </p:cNvSpPr>
          <p:nvPr>
            <p:ph type="body" idx="1"/>
          </p:nvPr>
        </p:nvSpPr>
        <p:spPr>
          <a:xfrm>
            <a:off x="331379" y="984300"/>
            <a:ext cx="3986171" cy="3335452"/>
          </a:xfrm>
        </p:spPr>
        <p:txBody>
          <a:bodyPr/>
          <a:lstStyle/>
          <a:p>
            <a:pPr marL="126997" indent="0">
              <a:buNone/>
            </a:pPr>
            <a:r>
              <a:rPr lang="en-US" sz="1500" dirty="0">
                <a:solidFill>
                  <a:schemeClr val="tx1"/>
                </a:solidFill>
              </a:rPr>
              <a:t>USAID’s theory of change is that </a:t>
            </a:r>
            <a:r>
              <a:rPr lang="en-US" sz="1500" b="1" dirty="0">
                <a:solidFill>
                  <a:schemeClr val="tx1"/>
                </a:solidFill>
              </a:rPr>
              <a:t>if</a:t>
            </a:r>
            <a:r>
              <a:rPr lang="en-US" sz="1500" dirty="0">
                <a:solidFill>
                  <a:schemeClr val="tx1"/>
                </a:solidFill>
              </a:rPr>
              <a:t> it can help break this vicious cycle through alternative sentencing of youth to Alternative Rehabilitation Centers (ARCs), </a:t>
            </a:r>
            <a:r>
              <a:rPr lang="en-US" sz="1500" b="1" dirty="0">
                <a:solidFill>
                  <a:schemeClr val="tx1"/>
                </a:solidFill>
              </a:rPr>
              <a:t>then</a:t>
            </a:r>
            <a:r>
              <a:rPr lang="en-US" sz="1500" dirty="0">
                <a:solidFill>
                  <a:schemeClr val="tx1"/>
                </a:solidFill>
              </a:rPr>
              <a:t> youth will develop the self-esteem and self-worth they need to resist negative influences and not return to a life of crime. </a:t>
            </a:r>
          </a:p>
          <a:p>
            <a:endParaRPr lang="en-US" sz="1500" dirty="0">
              <a:solidFill>
                <a:schemeClr val="tx1"/>
              </a:solidFill>
            </a:endParaRPr>
          </a:p>
        </p:txBody>
      </p:sp>
      <p:sp>
        <p:nvSpPr>
          <p:cNvPr id="3" name="Google Shape;385;p56">
            <a:extLst>
              <a:ext uri="{FF2B5EF4-FFF2-40B4-BE49-F238E27FC236}">
                <a16:creationId xmlns:a16="http://schemas.microsoft.com/office/drawing/2014/main" id="{76F455A9-CA81-E7D2-1887-87BB639804D9}"/>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THEORY OF CHANGE – EXAMPLE</a:t>
            </a:r>
            <a:endParaRPr lang="en" sz="3200" b="1">
              <a:solidFill>
                <a:srgbClr val="FFFFFF"/>
              </a:solidFill>
              <a:latin typeface="Source Sans Pro"/>
              <a:ea typeface="Source Sans Pro"/>
              <a:cs typeface="Source Sans Pro"/>
            </a:endParaRPr>
          </a:p>
        </p:txBody>
      </p:sp>
      <p:pic>
        <p:nvPicPr>
          <p:cNvPr id="5" name="Picture 4">
            <a:extLst>
              <a:ext uri="{FF2B5EF4-FFF2-40B4-BE49-F238E27FC236}">
                <a16:creationId xmlns:a16="http://schemas.microsoft.com/office/drawing/2014/main" id="{26A76C34-79B4-B8BE-0A06-95246E686046}"/>
              </a:ext>
            </a:extLst>
          </p:cNvPr>
          <p:cNvPicPr>
            <a:picLocks noChangeAspect="1"/>
          </p:cNvPicPr>
          <p:nvPr/>
        </p:nvPicPr>
        <p:blipFill>
          <a:blip r:embed="rId3"/>
          <a:stretch>
            <a:fillRect/>
          </a:stretch>
        </p:blipFill>
        <p:spPr>
          <a:xfrm>
            <a:off x="4961887" y="750926"/>
            <a:ext cx="3565208" cy="4011356"/>
          </a:xfrm>
          <a:prstGeom prst="rect">
            <a:avLst/>
          </a:prstGeom>
        </p:spPr>
      </p:pic>
    </p:spTree>
    <p:extLst>
      <p:ext uri="{BB962C8B-B14F-4D97-AF65-F5344CB8AC3E}">
        <p14:creationId xmlns:p14="http://schemas.microsoft.com/office/powerpoint/2010/main" val="4139493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69B49537-F80B-3F46-28E1-7CCFE2376A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THEORY OF CHANGE - EXAMPLE</a:t>
            </a:r>
            <a:endParaRPr lang="en" sz="3200" b="1">
              <a:solidFill>
                <a:srgbClr val="FFFFFF"/>
              </a:solidFill>
              <a:latin typeface="Source Sans Pro"/>
              <a:ea typeface="Source Sans Pro"/>
              <a:cs typeface="Source Sans Pro"/>
            </a:endParaRPr>
          </a:p>
        </p:txBody>
      </p:sp>
      <p:pic>
        <p:nvPicPr>
          <p:cNvPr id="4" name="Picture 3">
            <a:extLst>
              <a:ext uri="{FF2B5EF4-FFF2-40B4-BE49-F238E27FC236}">
                <a16:creationId xmlns:a16="http://schemas.microsoft.com/office/drawing/2014/main" id="{BDC9CA41-3732-D0D0-D75E-6E1A2E581788}"/>
              </a:ext>
            </a:extLst>
          </p:cNvPr>
          <p:cNvPicPr>
            <a:picLocks noChangeAspect="1"/>
          </p:cNvPicPr>
          <p:nvPr/>
        </p:nvPicPr>
        <p:blipFill>
          <a:blip r:embed="rId3"/>
          <a:stretch>
            <a:fillRect/>
          </a:stretch>
        </p:blipFill>
        <p:spPr>
          <a:xfrm>
            <a:off x="438150" y="769435"/>
            <a:ext cx="8352823" cy="3926390"/>
          </a:xfrm>
          <a:prstGeom prst="rect">
            <a:avLst/>
          </a:prstGeom>
        </p:spPr>
      </p:pic>
    </p:spTree>
    <p:extLst>
      <p:ext uri="{BB962C8B-B14F-4D97-AF65-F5344CB8AC3E}">
        <p14:creationId xmlns:p14="http://schemas.microsoft.com/office/powerpoint/2010/main" val="3949446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69B49537-F80B-3F46-28E1-7CCFE2376A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LOGIC MODEL</a:t>
            </a:r>
            <a:endParaRPr lang="en" sz="3200" b="1">
              <a:solidFill>
                <a:srgbClr val="FFFFFF"/>
              </a:solidFill>
              <a:latin typeface="Source Sans Pro"/>
              <a:ea typeface="Source Sans Pro"/>
              <a:cs typeface="Source Sans Pro"/>
            </a:endParaRPr>
          </a:p>
        </p:txBody>
      </p:sp>
      <p:sp>
        <p:nvSpPr>
          <p:cNvPr id="5" name="TextBox 4">
            <a:extLst>
              <a:ext uri="{FF2B5EF4-FFF2-40B4-BE49-F238E27FC236}">
                <a16:creationId xmlns:a16="http://schemas.microsoft.com/office/drawing/2014/main" id="{3626523E-CF78-4CD1-79A2-D56CA2EDBF48}"/>
              </a:ext>
            </a:extLst>
          </p:cNvPr>
          <p:cNvSpPr txBox="1"/>
          <p:nvPr/>
        </p:nvSpPr>
        <p:spPr>
          <a:xfrm>
            <a:off x="257175" y="876300"/>
            <a:ext cx="8472488" cy="2169825"/>
          </a:xfrm>
          <a:prstGeom prst="rect">
            <a:avLst/>
          </a:prstGeom>
          <a:noFill/>
        </p:spPr>
        <p:txBody>
          <a:bodyPr wrap="square">
            <a:spAutoFit/>
          </a:bodyPr>
          <a:lstStyle/>
          <a:p>
            <a:r>
              <a:rPr lang="en-US" sz="1500">
                <a:solidFill>
                  <a:schemeClr val="tx1"/>
                </a:solidFill>
                <a:latin typeface="Source Sans Pro" panose="020B0503030403020204" pitchFamily="34" charset="0"/>
                <a:ea typeface="Source Sans Pro" panose="020B0503030403020204" pitchFamily="34" charset="0"/>
              </a:rPr>
              <a:t>A logic model is a graphic or visual depiction that summarizes key elements of a TOC, and it is often used as a facilitation tool during the design process. There are many types of logic models, including but not limited to logical frameworks (log frames), results chains, results frameworks, and local actor-oriented models, among others. The project logic model and its associated TOC are included in the Project Appraisal Document (PAD) that approves a project design (see ADS 201.3.3.13).</a:t>
            </a:r>
          </a:p>
          <a:p>
            <a:endParaRPr lang="en-US" sz="1500">
              <a:solidFill>
                <a:schemeClr val="tx1"/>
              </a:solidFill>
              <a:latin typeface="Source Sans Pro" panose="020B0503030403020204" pitchFamily="34" charset="0"/>
              <a:ea typeface="Source Sans Pro" panose="020B0503030403020204" pitchFamily="34" charset="0"/>
            </a:endParaRPr>
          </a:p>
          <a:p>
            <a:r>
              <a:rPr lang="en-US" sz="1500">
                <a:solidFill>
                  <a:schemeClr val="tx1"/>
                </a:solidFill>
                <a:latin typeface="Source Sans Pro" panose="020B0503030403020204" pitchFamily="34" charset="0"/>
                <a:ea typeface="Source Sans Pro" panose="020B0503030403020204" pitchFamily="34" charset="0"/>
              </a:rPr>
              <a:t>The logic model is a snapshot or approximation of this TOC; it is not an exact representation and often does not include all these elements. What is highlighted in the logic model will depend on its intended application and the degree of detail that the team opts to include in this summary presentation.</a:t>
            </a:r>
          </a:p>
        </p:txBody>
      </p:sp>
    </p:spTree>
    <p:extLst>
      <p:ext uri="{BB962C8B-B14F-4D97-AF65-F5344CB8AC3E}">
        <p14:creationId xmlns:p14="http://schemas.microsoft.com/office/powerpoint/2010/main" val="2504506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69B49537-F80B-3F46-28E1-7CCFE2376A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LOGIC MODEL - EXAMPLE</a:t>
            </a:r>
            <a:endParaRPr lang="en" sz="3200" b="1">
              <a:solidFill>
                <a:srgbClr val="FFFFFF"/>
              </a:solidFill>
              <a:latin typeface="Source Sans Pro"/>
              <a:ea typeface="Source Sans Pro"/>
              <a:cs typeface="Source Sans Pro"/>
            </a:endParaRPr>
          </a:p>
        </p:txBody>
      </p:sp>
      <p:sp>
        <p:nvSpPr>
          <p:cNvPr id="5" name="TextBox 4">
            <a:extLst>
              <a:ext uri="{FF2B5EF4-FFF2-40B4-BE49-F238E27FC236}">
                <a16:creationId xmlns:a16="http://schemas.microsoft.com/office/drawing/2014/main" id="{467760D5-66F3-213F-F9F5-0372E8D39D59}"/>
              </a:ext>
            </a:extLst>
          </p:cNvPr>
          <p:cNvSpPr txBox="1"/>
          <p:nvPr/>
        </p:nvSpPr>
        <p:spPr>
          <a:xfrm>
            <a:off x="158690" y="777369"/>
            <a:ext cx="4404166" cy="3785652"/>
          </a:xfrm>
          <a:prstGeom prst="rect">
            <a:avLst/>
          </a:prstGeom>
          <a:noFill/>
        </p:spPr>
        <p:txBody>
          <a:bodyPr wrap="square">
            <a:spAutoFit/>
          </a:bodyPr>
          <a:lstStyle/>
          <a:p>
            <a:r>
              <a:rPr lang="en-US" sz="1500">
                <a:solidFill>
                  <a:schemeClr val="tx1"/>
                </a:solidFill>
                <a:latin typeface="Source Sans Pro" panose="020B0503030403020204" pitchFamily="34" charset="0"/>
                <a:ea typeface="Source Sans Pro" panose="020B0503030403020204" pitchFamily="34" charset="0"/>
              </a:rPr>
              <a:t>The logical framework, or log frame, is one of the principal tools used by the international development community to help design projects to achieve measurable outcomes. The log frame provides a simplified depiction of how a project is to function in the form of a linear chain of cause and effect. It establishes the “if-then” (causal) relationships between the elements of a project: if the outputs are achieved (and the assumptions hold true), then certain outcomes (or sub-purposes) can be expected; if the outcomes are achieved (and the assumptions hold true), then the purpose can be expected; and so on. Log frames are useful representations of projects where causal links are well known or can be determined with additional expertise, and stakeholders agree on the solution.</a:t>
            </a:r>
          </a:p>
        </p:txBody>
      </p:sp>
      <p:pic>
        <p:nvPicPr>
          <p:cNvPr id="7" name="Picture 6">
            <a:extLst>
              <a:ext uri="{FF2B5EF4-FFF2-40B4-BE49-F238E27FC236}">
                <a16:creationId xmlns:a16="http://schemas.microsoft.com/office/drawing/2014/main" id="{83DA37A1-EDF4-80C0-0241-202C123DB592}"/>
              </a:ext>
            </a:extLst>
          </p:cNvPr>
          <p:cNvPicPr>
            <a:picLocks noChangeAspect="1"/>
          </p:cNvPicPr>
          <p:nvPr/>
        </p:nvPicPr>
        <p:blipFill>
          <a:blip r:embed="rId3"/>
          <a:stretch>
            <a:fillRect/>
          </a:stretch>
        </p:blipFill>
        <p:spPr>
          <a:xfrm>
            <a:off x="4517136" y="694944"/>
            <a:ext cx="4626864" cy="4018787"/>
          </a:xfrm>
          <a:prstGeom prst="rect">
            <a:avLst/>
          </a:prstGeom>
        </p:spPr>
      </p:pic>
    </p:spTree>
    <p:extLst>
      <p:ext uri="{BB962C8B-B14F-4D97-AF65-F5344CB8AC3E}">
        <p14:creationId xmlns:p14="http://schemas.microsoft.com/office/powerpoint/2010/main" val="12948553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69B49537-F80B-3F46-28E1-7CCFE2376A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LOGIC MODEL - EXAMPLE</a:t>
            </a:r>
            <a:endParaRPr lang="en" sz="3200" b="1">
              <a:solidFill>
                <a:srgbClr val="FFFFFF"/>
              </a:solidFill>
              <a:latin typeface="Source Sans Pro"/>
              <a:ea typeface="Source Sans Pro"/>
              <a:cs typeface="Source Sans Pro"/>
            </a:endParaRPr>
          </a:p>
        </p:txBody>
      </p:sp>
      <p:pic>
        <p:nvPicPr>
          <p:cNvPr id="4" name="Picture 3">
            <a:extLst>
              <a:ext uri="{FF2B5EF4-FFF2-40B4-BE49-F238E27FC236}">
                <a16:creationId xmlns:a16="http://schemas.microsoft.com/office/drawing/2014/main" id="{2AC513EC-D15E-E2BA-B617-2323B8977F6A}"/>
              </a:ext>
            </a:extLst>
          </p:cNvPr>
          <p:cNvPicPr>
            <a:picLocks noChangeAspect="1"/>
          </p:cNvPicPr>
          <p:nvPr/>
        </p:nvPicPr>
        <p:blipFill>
          <a:blip r:embed="rId3"/>
          <a:stretch>
            <a:fillRect/>
          </a:stretch>
        </p:blipFill>
        <p:spPr>
          <a:xfrm>
            <a:off x="707894" y="709778"/>
            <a:ext cx="7551371" cy="4079552"/>
          </a:xfrm>
          <a:prstGeom prst="rect">
            <a:avLst/>
          </a:prstGeom>
        </p:spPr>
      </p:pic>
    </p:spTree>
    <p:extLst>
      <p:ext uri="{BB962C8B-B14F-4D97-AF65-F5344CB8AC3E}">
        <p14:creationId xmlns:p14="http://schemas.microsoft.com/office/powerpoint/2010/main" val="36546791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5;p56">
            <a:extLst>
              <a:ext uri="{FF2B5EF4-FFF2-40B4-BE49-F238E27FC236}">
                <a16:creationId xmlns:a16="http://schemas.microsoft.com/office/drawing/2014/main" id="{69B49537-F80B-3F46-28E1-7CCFE2376A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RESULTS FRAMEWORK - EXAMPLE</a:t>
            </a:r>
            <a:endParaRPr lang="en" sz="3200" b="1">
              <a:solidFill>
                <a:srgbClr val="FFFFFF"/>
              </a:solidFill>
              <a:latin typeface="Source Sans Pro"/>
              <a:ea typeface="Source Sans Pro"/>
              <a:cs typeface="Source Sans Pro"/>
            </a:endParaRPr>
          </a:p>
        </p:txBody>
      </p:sp>
      <p:sp>
        <p:nvSpPr>
          <p:cNvPr id="7" name="TextBox 6">
            <a:extLst>
              <a:ext uri="{FF2B5EF4-FFF2-40B4-BE49-F238E27FC236}">
                <a16:creationId xmlns:a16="http://schemas.microsoft.com/office/drawing/2014/main" id="{98E82AA9-2E08-E79C-A88E-8A074CC71330}"/>
              </a:ext>
            </a:extLst>
          </p:cNvPr>
          <p:cNvSpPr txBox="1"/>
          <p:nvPr/>
        </p:nvSpPr>
        <p:spPr>
          <a:xfrm>
            <a:off x="199454" y="689762"/>
            <a:ext cx="3211258" cy="4016484"/>
          </a:xfrm>
          <a:prstGeom prst="rect">
            <a:avLst/>
          </a:prstGeom>
          <a:noFill/>
        </p:spPr>
        <p:txBody>
          <a:bodyPr wrap="square">
            <a:spAutoFit/>
          </a:bodyPr>
          <a:lstStyle/>
          <a:p>
            <a:r>
              <a:rPr lang="en-US" sz="1500">
                <a:solidFill>
                  <a:schemeClr val="tx1"/>
                </a:solidFill>
                <a:latin typeface="Source Sans Pro" panose="020B0503030403020204" pitchFamily="34" charset="0"/>
                <a:ea typeface="Source Sans Pro" panose="020B0503030403020204" pitchFamily="34" charset="0"/>
              </a:rPr>
              <a:t>The results framework (RF) has been a key logic model for USAID for depicting the underlying logic behind USAID Mission strategies (i.e., CDCSs) since the 1990s. The RF can also be used at the project level. If an RF is selected to depict the project TOC, the team should use the relevant part of the parent RF in the CDCS as the starting point.  As additional analysis is conducted during the project design process and more information is available about the root causes of the development problem, the team may opt to refine or reorganize the CDCS RF, as well as the underlying development hypothesis.</a:t>
            </a:r>
          </a:p>
        </p:txBody>
      </p:sp>
      <p:pic>
        <p:nvPicPr>
          <p:cNvPr id="4" name="Picture 3">
            <a:extLst>
              <a:ext uri="{FF2B5EF4-FFF2-40B4-BE49-F238E27FC236}">
                <a16:creationId xmlns:a16="http://schemas.microsoft.com/office/drawing/2014/main" id="{211BAD4E-C9AB-C6B6-AE8A-441E481734A6}"/>
              </a:ext>
            </a:extLst>
          </p:cNvPr>
          <p:cNvPicPr>
            <a:picLocks noChangeAspect="1"/>
          </p:cNvPicPr>
          <p:nvPr/>
        </p:nvPicPr>
        <p:blipFill>
          <a:blip r:embed="rId3"/>
          <a:stretch>
            <a:fillRect/>
          </a:stretch>
        </p:blipFill>
        <p:spPr>
          <a:xfrm>
            <a:off x="3310646" y="891540"/>
            <a:ext cx="5752773" cy="3607308"/>
          </a:xfrm>
          <a:prstGeom prst="rect">
            <a:avLst/>
          </a:prstGeom>
        </p:spPr>
      </p:pic>
    </p:spTree>
    <p:extLst>
      <p:ext uri="{BB962C8B-B14F-4D97-AF65-F5344CB8AC3E}">
        <p14:creationId xmlns:p14="http://schemas.microsoft.com/office/powerpoint/2010/main" val="33547083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671993" y="740225"/>
            <a:ext cx="7772400" cy="3530268"/>
          </a:xfrm>
        </p:spPr>
        <p:txBody>
          <a:bodyPr/>
          <a:lstStyle/>
          <a:p>
            <a:pPr marL="126997" indent="0">
              <a:spcAft>
                <a:spcPts val="600"/>
              </a:spcAft>
              <a:buNone/>
            </a:pPr>
            <a:r>
              <a:rPr lang="en-US" sz="1500">
                <a:solidFill>
                  <a:schemeClr val="tx1"/>
                </a:solidFill>
              </a:rPr>
              <a:t>Facilitate a thorough, participatory project design process, that will help you formulate “how” to address and provide solutions to achieve the goal:</a:t>
            </a:r>
          </a:p>
          <a:p>
            <a:pPr marL="927086" lvl="1" indent="-342900">
              <a:spcAft>
                <a:spcPts val="600"/>
              </a:spcAft>
              <a:buClr>
                <a:schemeClr val="tx1"/>
              </a:buClr>
              <a:buSzPct val="100000"/>
              <a:buFont typeface="+mj-lt"/>
              <a:buAutoNum type="arabicPeriod"/>
            </a:pPr>
            <a:r>
              <a:rPr lang="en-US" sz="1500">
                <a:solidFill>
                  <a:schemeClr val="tx1"/>
                </a:solidFill>
                <a:latin typeface="Source Sans Pro" panose="020B0503030403020204" pitchFamily="34" charset="0"/>
                <a:ea typeface="Source Sans Pro" panose="020B0503030403020204" pitchFamily="34" charset="0"/>
              </a:rPr>
              <a:t>Identify and analyze the problem(s)</a:t>
            </a:r>
          </a:p>
          <a:p>
            <a:pPr marL="927086" lvl="1" indent="-342900">
              <a:spcAft>
                <a:spcPts val="600"/>
              </a:spcAft>
              <a:buClr>
                <a:schemeClr val="tx1"/>
              </a:buClr>
              <a:buSzPct val="100000"/>
              <a:buFont typeface="+mj-lt"/>
              <a:buAutoNum type="arabicPeriod"/>
            </a:pPr>
            <a:r>
              <a:rPr lang="en-US" sz="1500">
                <a:solidFill>
                  <a:schemeClr val="tx1"/>
                </a:solidFill>
                <a:latin typeface="Source Sans Pro" panose="020B0503030403020204" pitchFamily="34" charset="0"/>
                <a:ea typeface="Source Sans Pro" panose="020B0503030403020204" pitchFamily="34" charset="0"/>
              </a:rPr>
              <a:t>Understand and articulate the root cause(s) of the problem(s)</a:t>
            </a:r>
          </a:p>
          <a:p>
            <a:pPr marL="927086" lvl="1" indent="-342900">
              <a:spcAft>
                <a:spcPts val="600"/>
              </a:spcAft>
              <a:buClr>
                <a:schemeClr val="tx1"/>
              </a:buClr>
              <a:buSzPct val="100000"/>
              <a:buFont typeface="+mj-lt"/>
              <a:buAutoNum type="arabicPeriod"/>
            </a:pPr>
            <a:r>
              <a:rPr lang="en-US" sz="1500">
                <a:solidFill>
                  <a:schemeClr val="tx1"/>
                </a:solidFill>
                <a:latin typeface="Source Sans Pro" panose="020B0503030403020204" pitchFamily="34" charset="0"/>
                <a:ea typeface="Source Sans Pro" panose="020B0503030403020204" pitchFamily="34" charset="0"/>
              </a:rPr>
              <a:t>Focus on which specific aspects of the problem(s) the project will address (some will be in scope and others will be out of scope)</a:t>
            </a:r>
          </a:p>
          <a:p>
            <a:pPr marL="927086" lvl="1" indent="-342900">
              <a:spcAft>
                <a:spcPts val="600"/>
              </a:spcAft>
              <a:buClr>
                <a:schemeClr val="tx1"/>
              </a:buClr>
              <a:buSzPct val="100000"/>
              <a:buFont typeface="+mj-lt"/>
              <a:buAutoNum type="arabicPeriod"/>
            </a:pPr>
            <a:r>
              <a:rPr lang="en-US" sz="1500">
                <a:solidFill>
                  <a:schemeClr val="tx1"/>
                </a:solidFill>
                <a:latin typeface="Source Sans Pro" panose="020B0503030403020204" pitchFamily="34" charset="0"/>
                <a:ea typeface="Source Sans Pro" panose="020B0503030403020204" pitchFamily="34" charset="0"/>
              </a:rPr>
              <a:t>Formulate strategies that will provide solutions to the problem(s) </a:t>
            </a:r>
          </a:p>
          <a:p>
            <a:pPr marL="927086" lvl="1" indent="-342900">
              <a:spcAft>
                <a:spcPts val="600"/>
              </a:spcAft>
              <a:buClr>
                <a:schemeClr val="tx1"/>
              </a:buClr>
              <a:buSzPct val="100000"/>
              <a:buFont typeface="+mj-lt"/>
              <a:buAutoNum type="arabicPeriod"/>
            </a:pPr>
            <a:r>
              <a:rPr lang="en-US" sz="1500">
                <a:solidFill>
                  <a:schemeClr val="tx1"/>
                </a:solidFill>
                <a:latin typeface="Source Sans Pro" panose="020B0503030403020204" pitchFamily="34" charset="0"/>
                <a:ea typeface="Source Sans Pro" panose="020B0503030403020204" pitchFamily="34" charset="0"/>
              </a:rPr>
              <a:t>Identify activities that are necessary to implement the strategies/solutions</a:t>
            </a:r>
          </a:p>
          <a:p>
            <a:pPr marL="927086" lvl="1" indent="-342900">
              <a:spcAft>
                <a:spcPts val="600"/>
              </a:spcAft>
              <a:buClr>
                <a:schemeClr val="tx1"/>
              </a:buClr>
              <a:buSzPct val="100000"/>
              <a:buFont typeface="+mj-lt"/>
              <a:buAutoNum type="arabicPeriod"/>
            </a:pPr>
            <a:r>
              <a:rPr lang="en-US" sz="1500">
                <a:solidFill>
                  <a:schemeClr val="tx1"/>
                </a:solidFill>
                <a:latin typeface="Source Sans Pro" panose="020B0503030403020204" pitchFamily="34" charset="0"/>
                <a:ea typeface="Source Sans Pro" panose="020B0503030403020204" pitchFamily="34" charset="0"/>
              </a:rPr>
              <a:t>Achieve the objectives and long-term goal of the project</a:t>
            </a:r>
          </a:p>
          <a:p>
            <a:pPr lvl="1">
              <a:spcAft>
                <a:spcPts val="600"/>
              </a:spcAft>
              <a:buFont typeface="Courier New" panose="02070309020205020404" pitchFamily="49" charset="0"/>
              <a:buChar char="o"/>
            </a:pPr>
            <a:endParaRPr lang="en-US" sz="1500">
              <a:solidFill>
                <a:schemeClr val="tx1"/>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DESIGN THE “HOW”</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1115371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Line"/>
          <p:cNvSpPr/>
          <p:nvPr/>
        </p:nvSpPr>
        <p:spPr>
          <a:xfrm>
            <a:off x="544074" y="4009940"/>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503" name="Line"/>
          <p:cNvSpPr/>
          <p:nvPr/>
        </p:nvSpPr>
        <p:spPr>
          <a:xfrm>
            <a:off x="544074" y="2333189"/>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504" name="Gender Integration in the organisation"/>
          <p:cNvSpPr/>
          <p:nvPr/>
        </p:nvSpPr>
        <p:spPr>
          <a:xfrm>
            <a:off x="2753756" y="2037145"/>
            <a:ext cx="6170787" cy="29604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en-US" sz="1575" b="1">
                <a:solidFill>
                  <a:schemeClr val="tx1">
                    <a:lumMod val="95000"/>
                    <a:lumOff val="5000"/>
                  </a:schemeClr>
                </a:solidFill>
                <a:latin typeface="Source Sans Pro" panose="020B0503030403020204" pitchFamily="34" charset="0"/>
                <a:ea typeface="Source Sans Pro" panose="020B0503030403020204" pitchFamily="34" charset="0"/>
              </a:rPr>
              <a:t>Project Design and Technical and Budget Proposal Development</a:t>
            </a:r>
          </a:p>
        </p:txBody>
      </p:sp>
      <p:grpSp>
        <p:nvGrpSpPr>
          <p:cNvPr id="507" name="Group"/>
          <p:cNvGrpSpPr/>
          <p:nvPr/>
        </p:nvGrpSpPr>
        <p:grpSpPr>
          <a:xfrm>
            <a:off x="544073" y="1939178"/>
            <a:ext cx="2168121" cy="394016"/>
            <a:chOff x="-1" y="0"/>
            <a:chExt cx="2020830" cy="502250"/>
          </a:xfrm>
        </p:grpSpPr>
        <p:sp>
          <p:nvSpPr>
            <p:cNvPr id="505" name="Shape"/>
            <p:cNvSpPr/>
            <p:nvPr/>
          </p:nvSpPr>
          <p:spPr>
            <a:xfrm>
              <a:off x="-1" y="0"/>
              <a:ext cx="2020830" cy="502250"/>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506" name="1"/>
            <p:cNvSpPr/>
            <p:nvPr/>
          </p:nvSpPr>
          <p:spPr>
            <a:xfrm>
              <a:off x="33043" y="91762"/>
              <a:ext cx="1971787" cy="3641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en-US" sz="1500" b="1">
                  <a:latin typeface="Source Sans Pro" panose="020B0503030403020204" pitchFamily="34" charset="0"/>
                  <a:ea typeface="Source Sans Pro" panose="020B0503030403020204" pitchFamily="34" charset="0"/>
                </a:rPr>
                <a:t>MODULE 5</a:t>
              </a:r>
            </a:p>
          </p:txBody>
        </p:sp>
      </p:grpSp>
      <p:sp>
        <p:nvSpPr>
          <p:cNvPr id="508" name="Minimum standards and process of needs-based mainstreaming and Gender Analysis of the organisation, Strategy, Mission Statement, Organisational culture, Gender budgeting, Strategic Gender Planning and Action."/>
          <p:cNvSpPr/>
          <p:nvPr/>
        </p:nvSpPr>
        <p:spPr>
          <a:xfrm>
            <a:off x="544076" y="2356048"/>
            <a:ext cx="8453619" cy="123206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t">
            <a:spAutoFit/>
          </a:bodyPr>
          <a:lstStyle>
            <a:lvl1pPr>
              <a:defRPr sz="1600">
                <a:latin typeface="Arial"/>
                <a:ea typeface="Arial"/>
                <a:cs typeface="Arial"/>
                <a:sym typeface="Arial"/>
              </a:defRPr>
            </a:lvl1pPr>
          </a:lstStyle>
          <a:p>
            <a:r>
              <a:rPr lang="en-US" sz="1500">
                <a:solidFill>
                  <a:schemeClr val="tx1">
                    <a:lumMod val="95000"/>
                    <a:lumOff val="5000"/>
                  </a:schemeClr>
                </a:solidFill>
                <a:latin typeface="Source Sans Pro" panose="020B0503030403020204" pitchFamily="34" charset="0"/>
                <a:ea typeface="Source Sans Pro" panose="020B0503030403020204" pitchFamily="34" charset="0"/>
              </a:rPr>
              <a:t>This module covers the project design and proposal development process, from developing technical and cost proposals to providing tips and considerations for strong and compliant proposal packages, proposal review, editing, finalization, and submission, to discussing the theory of change, logic model, and results framework, root cause analysis, management and staffing plan, monitoring, evaluation, and learning (MEL) plan, organizational capacity, history of performance, and budget.</a:t>
            </a:r>
          </a:p>
        </p:txBody>
      </p:sp>
      <p:sp>
        <p:nvSpPr>
          <p:cNvPr id="514" name="Gender Analysis"/>
          <p:cNvSpPr/>
          <p:nvPr/>
        </p:nvSpPr>
        <p:spPr>
          <a:xfrm>
            <a:off x="2753756" y="3724287"/>
            <a:ext cx="6170787" cy="2856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en-US" sz="1500" b="1">
                <a:solidFill>
                  <a:schemeClr val="tx1">
                    <a:lumMod val="95000"/>
                    <a:lumOff val="5000"/>
                  </a:schemeClr>
                </a:solidFill>
                <a:latin typeface="Source Sans Pro" panose="020B0503030403020204" pitchFamily="34" charset="0"/>
                <a:ea typeface="Source Sans Pro" panose="020B0503030403020204" pitchFamily="34" charset="0"/>
              </a:rPr>
              <a:t>Post-submission</a:t>
            </a:r>
          </a:p>
        </p:txBody>
      </p:sp>
      <p:grpSp>
        <p:nvGrpSpPr>
          <p:cNvPr id="517" name="Group"/>
          <p:cNvGrpSpPr/>
          <p:nvPr/>
        </p:nvGrpSpPr>
        <p:grpSpPr>
          <a:xfrm>
            <a:off x="503073" y="3615925"/>
            <a:ext cx="2209122" cy="394016"/>
            <a:chOff x="-38216" y="-617767"/>
            <a:chExt cx="2059046" cy="502251"/>
          </a:xfrm>
        </p:grpSpPr>
        <p:sp>
          <p:nvSpPr>
            <p:cNvPr id="515" name="Shape"/>
            <p:cNvSpPr/>
            <p:nvPr/>
          </p:nvSpPr>
          <p:spPr>
            <a:xfrm>
              <a:off x="-2" y="-617767"/>
              <a:ext cx="2020832" cy="502251"/>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516" name="3"/>
            <p:cNvSpPr/>
            <p:nvPr/>
          </p:nvSpPr>
          <p:spPr>
            <a:xfrm>
              <a:off x="-38216" y="-558532"/>
              <a:ext cx="1971789" cy="36412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en-US" sz="1500" b="1">
                  <a:latin typeface="Source Sans Pro" panose="020B0503030403020204" pitchFamily="34" charset="0"/>
                  <a:ea typeface="Source Sans Pro" panose="020B0503030403020204" pitchFamily="34" charset="0"/>
                </a:rPr>
                <a:t>MODULE 6</a:t>
              </a:r>
            </a:p>
          </p:txBody>
        </p:sp>
      </p:grpSp>
      <p:sp>
        <p:nvSpPr>
          <p:cNvPr id="518" name="Introduction to basic gender analysis questions (personnel, structure, operations,…"/>
          <p:cNvSpPr/>
          <p:nvPr/>
        </p:nvSpPr>
        <p:spPr>
          <a:xfrm>
            <a:off x="544076" y="4034779"/>
            <a:ext cx="8449047" cy="77040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t">
            <a:spAutoFit/>
          </a:bodyPr>
          <a:lstStyle>
            <a:lvl1pPr>
              <a:defRPr sz="1600">
                <a:latin typeface="Arial"/>
                <a:ea typeface="Arial"/>
                <a:cs typeface="Arial"/>
                <a:sym typeface="Arial"/>
              </a:defRPr>
            </a:lvl1pPr>
          </a:lstStyle>
          <a:p>
            <a:r>
              <a:rPr sz="1500">
                <a:solidFill>
                  <a:schemeClr val="tx1">
                    <a:lumMod val="95000"/>
                    <a:lumOff val="5000"/>
                  </a:schemeClr>
                </a:solidFill>
                <a:latin typeface="Source Sans Pro" panose="020B0503030403020204" pitchFamily="34" charset="0"/>
                <a:ea typeface="Source Sans Pro" panose="020B0503030403020204" pitchFamily="34" charset="0"/>
              </a:rPr>
              <a:t>This </a:t>
            </a:r>
            <a:r>
              <a:rPr lang="en-US" sz="1500">
                <a:solidFill>
                  <a:schemeClr val="tx1">
                    <a:lumMod val="95000"/>
                    <a:lumOff val="5000"/>
                  </a:schemeClr>
                </a:solidFill>
                <a:latin typeface="Source Sans Pro" panose="020B0503030403020204" pitchFamily="34" charset="0"/>
                <a:ea typeface="Source Sans Pro" panose="020B0503030403020204" pitchFamily="34" charset="0"/>
              </a:rPr>
              <a:t>module</a:t>
            </a:r>
            <a:r>
              <a:rPr sz="1500">
                <a:solidFill>
                  <a:schemeClr val="tx1">
                    <a:lumMod val="95000"/>
                    <a:lumOff val="5000"/>
                  </a:schemeClr>
                </a:solidFill>
                <a:latin typeface="Source Sans Pro" panose="020B0503030403020204" pitchFamily="34" charset="0"/>
                <a:ea typeface="Source Sans Pro" panose="020B0503030403020204" pitchFamily="34" charset="0"/>
              </a:rPr>
              <a:t> </a:t>
            </a:r>
            <a:r>
              <a:rPr lang="en-US" sz="1500">
                <a:solidFill>
                  <a:schemeClr val="tx1">
                    <a:lumMod val="95000"/>
                    <a:lumOff val="5000"/>
                  </a:schemeClr>
                </a:solidFill>
                <a:latin typeface="Source Sans Pro" panose="020B0503030403020204" pitchFamily="34" charset="0"/>
                <a:ea typeface="Source Sans Pro" panose="020B0503030403020204" pitchFamily="34" charset="0"/>
              </a:rPr>
              <a:t>elaborates on the post-proposal submission actions, including the need to revise the proposal or answer donor questions, </a:t>
            </a:r>
            <a:r>
              <a:rPr lang="en-GB" sz="1500">
                <a:solidFill>
                  <a:schemeClr val="tx1">
                    <a:lumMod val="95000"/>
                    <a:lumOff val="5000"/>
                  </a:schemeClr>
                </a:solidFill>
                <a:latin typeface="Source Sans Pro" panose="020B0503030403020204" pitchFamily="34" charset="0"/>
                <a:ea typeface="Source Sans Pro" panose="020B0503030403020204" pitchFamily="34" charset="0"/>
              </a:rPr>
              <a:t>analyze any feedback obtained from partners and donors, and learn from the proposal development experience for future proposal development. </a:t>
            </a:r>
            <a:endParaRPr lang="en-US" sz="1800">
              <a:effectLst/>
              <a:latin typeface="Times New Roman" panose="02020603050405020304" pitchFamily="18" charset="0"/>
              <a:ea typeface="Times New Roman" panose="02020603050405020304" pitchFamily="18" charset="0"/>
            </a:endParaRPr>
          </a:p>
        </p:txBody>
      </p:sp>
      <p:sp>
        <p:nvSpPr>
          <p:cNvPr id="4" name="Google Shape;385;p56">
            <a:extLst>
              <a:ext uri="{FF2B5EF4-FFF2-40B4-BE49-F238E27FC236}">
                <a16:creationId xmlns:a16="http://schemas.microsoft.com/office/drawing/2014/main" id="{FFB3AC5D-CEBB-6940-804C-A277332837C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TRAINING CURRICULUM OUTLINE (CONT.)</a:t>
            </a:r>
          </a:p>
        </p:txBody>
      </p:sp>
      <p:grpSp>
        <p:nvGrpSpPr>
          <p:cNvPr id="2" name="Group 1">
            <a:extLst>
              <a:ext uri="{FF2B5EF4-FFF2-40B4-BE49-F238E27FC236}">
                <a16:creationId xmlns:a16="http://schemas.microsoft.com/office/drawing/2014/main" id="{BDBA8002-B928-8F0F-2A4A-2107467BAAD4}"/>
              </a:ext>
            </a:extLst>
          </p:cNvPr>
          <p:cNvGrpSpPr/>
          <p:nvPr/>
        </p:nvGrpSpPr>
        <p:grpSpPr>
          <a:xfrm>
            <a:off x="536452" y="723373"/>
            <a:ext cx="8389197" cy="736736"/>
            <a:chOff x="504448" y="3672313"/>
            <a:chExt cx="8389197" cy="736736"/>
          </a:xfrm>
        </p:grpSpPr>
        <p:sp>
          <p:nvSpPr>
            <p:cNvPr id="6" name="Gender Analysis">
              <a:extLst>
                <a:ext uri="{FF2B5EF4-FFF2-40B4-BE49-F238E27FC236}">
                  <a16:creationId xmlns:a16="http://schemas.microsoft.com/office/drawing/2014/main" id="{0A7281F2-6D5F-424B-BBD0-FC9A4B9AC6F0}"/>
                </a:ext>
              </a:extLst>
            </p:cNvPr>
            <p:cNvSpPr/>
            <p:nvPr/>
          </p:nvSpPr>
          <p:spPr>
            <a:xfrm>
              <a:off x="2714132" y="3780672"/>
              <a:ext cx="6170787" cy="2856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8576" tIns="38576" rIns="38576" bIns="38576" numCol="1" anchor="b">
              <a:spAutoFit/>
            </a:bodyPr>
            <a:lstStyle>
              <a:lvl1pPr defTabSz="1200150">
                <a:lnSpc>
                  <a:spcPct val="90000"/>
                </a:lnSpc>
                <a:spcBef>
                  <a:spcPts val="1100"/>
                </a:spcBef>
                <a:defRPr sz="2100">
                  <a:solidFill>
                    <a:srgbClr val="635C5B"/>
                  </a:solidFill>
                  <a:latin typeface="Gill Sans MT"/>
                  <a:ea typeface="Gill Sans MT"/>
                  <a:cs typeface="Gill Sans MT"/>
                  <a:sym typeface="Gill Sans MT"/>
                </a:defRPr>
              </a:lvl1pPr>
            </a:lstStyle>
            <a:p>
              <a:r>
                <a:rPr lang="en-US" sz="1500" b="1">
                  <a:solidFill>
                    <a:schemeClr val="tx1">
                      <a:lumMod val="95000"/>
                      <a:lumOff val="5000"/>
                    </a:schemeClr>
                  </a:solidFill>
                  <a:latin typeface="Source Sans Pro" panose="020B0503030403020204" pitchFamily="34" charset="0"/>
                  <a:ea typeface="Source Sans Pro" panose="020B0503030403020204" pitchFamily="34" charset="0"/>
                </a:rPr>
                <a:t>Live Proposal Kick-Off</a:t>
              </a:r>
            </a:p>
          </p:txBody>
        </p:sp>
        <p:sp>
          <p:nvSpPr>
            <p:cNvPr id="7" name="Shape">
              <a:extLst>
                <a:ext uri="{FF2B5EF4-FFF2-40B4-BE49-F238E27FC236}">
                  <a16:creationId xmlns:a16="http://schemas.microsoft.com/office/drawing/2014/main" id="{3D0E27C5-A14B-1FAA-D251-1FE9F1EFC0B6}"/>
                </a:ext>
              </a:extLst>
            </p:cNvPr>
            <p:cNvSpPr/>
            <p:nvPr/>
          </p:nvSpPr>
          <p:spPr>
            <a:xfrm>
              <a:off x="504448" y="3672313"/>
              <a:ext cx="2168123" cy="394017"/>
            </a:xfrm>
            <a:custGeom>
              <a:avLst/>
              <a:gdLst/>
              <a:ahLst/>
              <a:cxnLst>
                <a:cxn ang="0">
                  <a:pos x="wd2" y="hd2"/>
                </a:cxn>
                <a:cxn ang="5400000">
                  <a:pos x="wd2" y="hd2"/>
                </a:cxn>
                <a:cxn ang="10800000">
                  <a:pos x="wd2" y="hd2"/>
                </a:cxn>
                <a:cxn ang="16200000">
                  <a:pos x="wd2" y="hd2"/>
                </a:cxn>
              </a:cxnLst>
              <a:rect l="0" t="0" r="r" b="b"/>
              <a:pathLst>
                <a:path w="21600" h="21600" extrusionOk="0">
                  <a:moveTo>
                    <a:pt x="895" y="0"/>
                  </a:moveTo>
                  <a:lnTo>
                    <a:pt x="20705" y="0"/>
                  </a:lnTo>
                  <a:cubicBezTo>
                    <a:pt x="21199" y="0"/>
                    <a:pt x="21600" y="1612"/>
                    <a:pt x="21600" y="3601"/>
                  </a:cubicBezTo>
                  <a:lnTo>
                    <a:pt x="21600" y="21600"/>
                  </a:lnTo>
                  <a:lnTo>
                    <a:pt x="0" y="21600"/>
                  </a:lnTo>
                  <a:lnTo>
                    <a:pt x="0" y="3601"/>
                  </a:lnTo>
                  <a:cubicBezTo>
                    <a:pt x="0" y="1612"/>
                    <a:pt x="401" y="0"/>
                    <a:pt x="895" y="0"/>
                  </a:cubicBezTo>
                  <a:close/>
                </a:path>
              </a:pathLst>
            </a:custGeom>
            <a:solidFill>
              <a:schemeClr val="accent1"/>
            </a:solidFill>
            <a:ln w="25400" cap="flat">
              <a:solidFill>
                <a:schemeClr val="accent1"/>
              </a:solidFill>
              <a:prstDash val="solid"/>
              <a:round/>
            </a:ln>
            <a:effectLst/>
          </p:spPr>
          <p:txBody>
            <a:bodyPr wrap="square" lIns="34289" tIns="34289" rIns="34289" bIns="34289" numCol="1" anchor="ctr">
              <a:noAutofit/>
            </a:bodyPr>
            <a:lstStyle/>
            <a:p>
              <a:pPr algn="ctr" defTabSz="900113">
                <a:lnSpc>
                  <a:spcPct val="90000"/>
                </a:lnSpc>
                <a:spcBef>
                  <a:spcPts val="600"/>
                </a:spcBef>
                <a:defRPr sz="2000">
                  <a:solidFill>
                    <a:srgbClr val="FFFFFF"/>
                  </a:solidFill>
                  <a:latin typeface="Gill Sans MT"/>
                  <a:ea typeface="Gill Sans MT"/>
                  <a:cs typeface="Gill Sans MT"/>
                  <a:sym typeface="Gill Sans MT"/>
                </a:defRPr>
              </a:pPr>
              <a:endParaRPr sz="1500"/>
            </a:p>
          </p:txBody>
        </p:sp>
        <p:sp>
          <p:nvSpPr>
            <p:cNvPr id="11" name="Line">
              <a:extLst>
                <a:ext uri="{FF2B5EF4-FFF2-40B4-BE49-F238E27FC236}">
                  <a16:creationId xmlns:a16="http://schemas.microsoft.com/office/drawing/2014/main" id="{59D9A21F-A46E-0F04-2B80-38BFD88B1DF9}"/>
                </a:ext>
              </a:extLst>
            </p:cNvPr>
            <p:cNvSpPr/>
            <p:nvPr/>
          </p:nvSpPr>
          <p:spPr>
            <a:xfrm>
              <a:off x="509022" y="4075472"/>
              <a:ext cx="8338900" cy="1"/>
            </a:xfrm>
            <a:prstGeom prst="line">
              <a:avLst/>
            </a:prstGeom>
            <a:noFill/>
            <a:ln w="25400" cap="flat">
              <a:solidFill>
                <a:srgbClr val="002556"/>
              </a:solidFill>
              <a:prstDash val="solid"/>
              <a:round/>
            </a:ln>
            <a:effectLst/>
          </p:spPr>
          <p:txBody>
            <a:bodyPr wrap="square" lIns="34289" tIns="34289" rIns="34289" bIns="34289" numCol="1" anchor="t">
              <a:noAutofit/>
            </a:bodyPr>
            <a:lstStyle/>
            <a:p>
              <a:endParaRPr sz="1050"/>
            </a:p>
          </p:txBody>
        </p:sp>
        <p:sp>
          <p:nvSpPr>
            <p:cNvPr id="12" name="Introduction to basic gender analysis questions (personnel, structure, operations,…">
              <a:extLst>
                <a:ext uri="{FF2B5EF4-FFF2-40B4-BE49-F238E27FC236}">
                  <a16:creationId xmlns:a16="http://schemas.microsoft.com/office/drawing/2014/main" id="{1FD035C6-1BDD-DC80-BADE-ACAF461356C9}"/>
                </a:ext>
              </a:extLst>
            </p:cNvPr>
            <p:cNvSpPr/>
            <p:nvPr/>
          </p:nvSpPr>
          <p:spPr>
            <a:xfrm>
              <a:off x="554745" y="4100311"/>
              <a:ext cx="8338900" cy="3087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8576" tIns="38576" rIns="38576" bIns="38576" numCol="1" anchor="t">
              <a:spAutoFit/>
            </a:bodyPr>
            <a:lstStyle>
              <a:lvl1pPr>
                <a:defRPr sz="1600">
                  <a:latin typeface="Arial"/>
                  <a:ea typeface="Arial"/>
                  <a:cs typeface="Arial"/>
                  <a:sym typeface="Arial"/>
                </a:defRPr>
              </a:lvl1pPr>
            </a:lstStyle>
            <a:p>
              <a:endParaRPr lang="en-US" sz="1500">
                <a:solidFill>
                  <a:schemeClr val="tx1">
                    <a:lumMod val="95000"/>
                    <a:lumOff val="5000"/>
                  </a:schemeClr>
                </a:solidFill>
                <a:latin typeface="Source Sans Pro" panose="020B0503030403020204" pitchFamily="34" charset="0"/>
                <a:ea typeface="Source Sans Pro" panose="020B0503030403020204" pitchFamily="34" charset="0"/>
              </a:endParaRPr>
            </a:p>
          </p:txBody>
        </p:sp>
      </p:grpSp>
      <p:sp>
        <p:nvSpPr>
          <p:cNvPr id="14" name="2">
            <a:extLst>
              <a:ext uri="{FF2B5EF4-FFF2-40B4-BE49-F238E27FC236}">
                <a16:creationId xmlns:a16="http://schemas.microsoft.com/office/drawing/2014/main" id="{E506A1C9-EC70-E6E3-DEAD-F3276EC95DEA}"/>
              </a:ext>
            </a:extLst>
          </p:cNvPr>
          <p:cNvSpPr/>
          <p:nvPr/>
        </p:nvSpPr>
        <p:spPr>
          <a:xfrm>
            <a:off x="577375" y="763647"/>
            <a:ext cx="2115503" cy="2856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8576" tIns="38576" rIns="38576" bIns="38576" numCol="1" anchor="ctr">
            <a:spAutoFit/>
          </a:bodyPr>
          <a:lstStyle>
            <a:lvl1pPr algn="ctr" defTabSz="1200150">
              <a:lnSpc>
                <a:spcPct val="90000"/>
              </a:lnSpc>
              <a:spcBef>
                <a:spcPts val="1100"/>
              </a:spcBef>
              <a:defRPr sz="2000">
                <a:solidFill>
                  <a:srgbClr val="FFFFFF"/>
                </a:solidFill>
                <a:latin typeface="Gill Sans MT"/>
                <a:ea typeface="Gill Sans MT"/>
                <a:cs typeface="Gill Sans MT"/>
                <a:sym typeface="Gill Sans MT"/>
              </a:defRPr>
            </a:lvl1pPr>
          </a:lstStyle>
          <a:p>
            <a:r>
              <a:rPr lang="en-US" sz="1500" b="1">
                <a:latin typeface="Source Sans Pro" panose="020B0503030403020204" pitchFamily="34" charset="0"/>
                <a:ea typeface="Source Sans Pro" panose="020B0503030403020204" pitchFamily="34" charset="0"/>
              </a:rPr>
              <a:t>MODULE 4</a:t>
            </a:r>
            <a:endParaRPr sz="1500" b="1">
              <a:latin typeface="Source Sans Pro" panose="020B0503030403020204" pitchFamily="34" charset="0"/>
              <a:ea typeface="Source Sans Pro" panose="020B0503030403020204" pitchFamily="34" charset="0"/>
            </a:endParaRPr>
          </a:p>
        </p:txBody>
      </p:sp>
      <p:sp>
        <p:nvSpPr>
          <p:cNvPr id="3" name="Minimum standards and process of needs-based mainstreaming and Gender Analysis of the organisation, Strategy, Mission Statement, Organisational culture, Gender budgeting, Strategic Gender Planning and Action.">
            <a:extLst>
              <a:ext uri="{FF2B5EF4-FFF2-40B4-BE49-F238E27FC236}">
                <a16:creationId xmlns:a16="http://schemas.microsoft.com/office/drawing/2014/main" id="{59862ADB-0B7C-05BE-7439-0E49AA0B42F2}"/>
              </a:ext>
            </a:extLst>
          </p:cNvPr>
          <p:cNvSpPr/>
          <p:nvPr/>
        </p:nvSpPr>
        <p:spPr>
          <a:xfrm>
            <a:off x="545600" y="1141420"/>
            <a:ext cx="8465811" cy="77040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576" tIns="38576" rIns="38576" bIns="38576" numCol="1" anchor="t">
            <a:spAutoFit/>
          </a:bodyPr>
          <a:lstStyle>
            <a:lvl1pPr>
              <a:defRPr sz="1600">
                <a:latin typeface="Arial"/>
                <a:ea typeface="Arial"/>
                <a:cs typeface="Arial"/>
                <a:sym typeface="Arial"/>
              </a:defRPr>
            </a:lvl1pPr>
          </a:lstStyle>
          <a:p>
            <a:r>
              <a:rPr lang="en-US" sz="1500">
                <a:solidFill>
                  <a:schemeClr val="tx1">
                    <a:lumMod val="95000"/>
                    <a:lumOff val="5000"/>
                  </a:schemeClr>
                </a:solidFill>
                <a:latin typeface="Source Sans Pro" panose="020B0503030403020204" pitchFamily="34" charset="0"/>
                <a:ea typeface="Source Sans Pro" panose="020B0503030403020204" pitchFamily="34" charset="0"/>
              </a:rPr>
              <a:t>This module provides a step-by-step guide for all processes of a winning proposal, from getting organized to understanding the donor and requirements of the solicitation, proposal kick-off meeting, preliminary steps before winning the proposal to gathering the necessary information.</a:t>
            </a:r>
          </a:p>
        </p:txBody>
      </p:sp>
    </p:spTree>
    <p:extLst>
      <p:ext uri="{BB962C8B-B14F-4D97-AF65-F5344CB8AC3E}">
        <p14:creationId xmlns:p14="http://schemas.microsoft.com/office/powerpoint/2010/main" val="276260966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304814" y="868240"/>
            <a:ext cx="8340838" cy="3895784"/>
          </a:xfrm>
        </p:spPr>
        <p:txBody>
          <a:bodyPr/>
          <a:lstStyle/>
          <a:p>
            <a:pPr marL="285750" indent="-285750">
              <a:spcBef>
                <a:spcPts val="400"/>
              </a:spcBef>
              <a:spcAft>
                <a:spcPts val="400"/>
              </a:spcAft>
              <a:buClr>
                <a:schemeClr val="tx1"/>
              </a:buClr>
              <a:buSzPct val="100000"/>
              <a:buFont typeface="Wingdings" panose="05000000000000000000" pitchFamily="2" charset="2"/>
              <a:buChar char="§"/>
            </a:pPr>
            <a:r>
              <a:rPr lang="en-US" sz="1500">
                <a:solidFill>
                  <a:schemeClr val="tx1">
                    <a:lumMod val="95000"/>
                    <a:lumOff val="5000"/>
                  </a:schemeClr>
                </a:solidFill>
              </a:rPr>
              <a:t>Root Cause Analysis is a structured facilitated team process to identify the root causes of an event that resulted in an undesired outcome and develop corrective actions. Five steps of an RCA:</a:t>
            </a:r>
          </a:p>
          <a:p>
            <a:pPr lvl="1">
              <a:spcBef>
                <a:spcPts val="300"/>
              </a:spcBef>
              <a:spcAft>
                <a:spcPts val="300"/>
              </a:spcAft>
              <a:buClr>
                <a:schemeClr val="accent4">
                  <a:lumMod val="95000"/>
                  <a:lumOff val="5000"/>
                </a:schemeClr>
              </a:buClr>
              <a:buSzPct val="100000"/>
            </a:pPr>
            <a:r>
              <a:rPr lang="en-US" sz="1500">
                <a:solidFill>
                  <a:schemeClr val="tx1">
                    <a:lumMod val="95000"/>
                    <a:lumOff val="5000"/>
                  </a:schemeClr>
                </a:solidFill>
                <a:latin typeface="Source Sans Pro" panose="020B0503030403020204" pitchFamily="34" charset="0"/>
                <a:ea typeface="Source Sans Pro" panose="020B0503030403020204" pitchFamily="34" charset="0"/>
              </a:rPr>
              <a:t>Define the problem.</a:t>
            </a:r>
          </a:p>
          <a:p>
            <a:pPr lvl="1">
              <a:spcBef>
                <a:spcPts val="300"/>
              </a:spcBef>
              <a:spcAft>
                <a:spcPts val="300"/>
              </a:spcAft>
              <a:buClr>
                <a:schemeClr val="accent4">
                  <a:lumMod val="95000"/>
                  <a:lumOff val="5000"/>
                </a:schemeClr>
              </a:buClr>
              <a:buSzPct val="100000"/>
            </a:pPr>
            <a:r>
              <a:rPr lang="en-US" sz="1500">
                <a:solidFill>
                  <a:schemeClr val="tx1">
                    <a:lumMod val="95000"/>
                    <a:lumOff val="5000"/>
                  </a:schemeClr>
                </a:solidFill>
                <a:latin typeface="Source Sans Pro" panose="020B0503030403020204" pitchFamily="34" charset="0"/>
                <a:ea typeface="Source Sans Pro" panose="020B0503030403020204" pitchFamily="34" charset="0"/>
              </a:rPr>
              <a:t>Collect data.</a:t>
            </a:r>
          </a:p>
          <a:p>
            <a:pPr lvl="1">
              <a:spcBef>
                <a:spcPts val="300"/>
              </a:spcBef>
              <a:spcAft>
                <a:spcPts val="300"/>
              </a:spcAft>
              <a:buClr>
                <a:schemeClr val="accent4">
                  <a:lumMod val="95000"/>
                  <a:lumOff val="5000"/>
                </a:schemeClr>
              </a:buClr>
              <a:buSzPct val="100000"/>
            </a:pPr>
            <a:r>
              <a:rPr lang="en-US" sz="1500">
                <a:solidFill>
                  <a:schemeClr val="tx1">
                    <a:lumMod val="95000"/>
                    <a:lumOff val="5000"/>
                  </a:schemeClr>
                </a:solidFill>
                <a:latin typeface="Source Sans Pro" panose="020B0503030403020204" pitchFamily="34" charset="0"/>
                <a:ea typeface="Source Sans Pro" panose="020B0503030403020204" pitchFamily="34" charset="0"/>
              </a:rPr>
              <a:t>Identify causal factors.</a:t>
            </a:r>
          </a:p>
          <a:p>
            <a:pPr lvl="1">
              <a:spcBef>
                <a:spcPts val="300"/>
              </a:spcBef>
              <a:spcAft>
                <a:spcPts val="300"/>
              </a:spcAft>
              <a:buClr>
                <a:schemeClr val="accent4">
                  <a:lumMod val="95000"/>
                  <a:lumOff val="5000"/>
                </a:schemeClr>
              </a:buClr>
              <a:buSzPct val="100000"/>
            </a:pPr>
            <a:r>
              <a:rPr lang="en-US" sz="1500">
                <a:solidFill>
                  <a:schemeClr val="tx1">
                    <a:lumMod val="95000"/>
                    <a:lumOff val="5000"/>
                  </a:schemeClr>
                </a:solidFill>
                <a:latin typeface="Source Sans Pro" panose="020B0503030403020204" pitchFamily="34" charset="0"/>
                <a:ea typeface="Source Sans Pro" panose="020B0503030403020204" pitchFamily="34" charset="0"/>
              </a:rPr>
              <a:t>Identify root cause(s).</a:t>
            </a:r>
          </a:p>
          <a:p>
            <a:pPr lvl="1">
              <a:spcBef>
                <a:spcPts val="300"/>
              </a:spcBef>
              <a:spcAft>
                <a:spcPts val="300"/>
              </a:spcAft>
              <a:buClr>
                <a:schemeClr val="accent4">
                  <a:lumMod val="95000"/>
                  <a:lumOff val="5000"/>
                </a:schemeClr>
              </a:buClr>
              <a:buSzPct val="100000"/>
            </a:pPr>
            <a:r>
              <a:rPr lang="en-US" sz="1500">
                <a:solidFill>
                  <a:schemeClr val="tx1">
                    <a:lumMod val="95000"/>
                    <a:lumOff val="5000"/>
                  </a:schemeClr>
                </a:solidFill>
                <a:latin typeface="Source Sans Pro" panose="020B0503030403020204" pitchFamily="34" charset="0"/>
                <a:ea typeface="Source Sans Pro" panose="020B0503030403020204" pitchFamily="34" charset="0"/>
              </a:rPr>
              <a:t>Implement solutions.</a:t>
            </a:r>
          </a:p>
          <a:p>
            <a:pPr marL="285750" indent="-285750">
              <a:spcBef>
                <a:spcPts val="400"/>
              </a:spcBef>
              <a:spcAft>
                <a:spcPts val="400"/>
              </a:spcAft>
              <a:buClr>
                <a:schemeClr val="tx1"/>
              </a:buClr>
              <a:buSzPct val="100000"/>
              <a:buFont typeface="Wingdings" panose="05000000000000000000" pitchFamily="2" charset="2"/>
              <a:buChar char="§"/>
            </a:pPr>
            <a:r>
              <a:rPr lang="en-US" sz="1500">
                <a:solidFill>
                  <a:schemeClr val="tx1">
                    <a:lumMod val="95000"/>
                    <a:lumOff val="5000"/>
                  </a:schemeClr>
                </a:solidFill>
              </a:rPr>
              <a:t>Tools to use to identify root cause(s): Pareto Charts, Failure Mode and Effect Analysis (FMEA), 5 Whys, Ishikawa Fishbone Diagram, Fault Tree Analysis, 8D Report Template Checklist, DMAIC Template, Scatter Diagram</a:t>
            </a:r>
          </a:p>
          <a:p>
            <a:pPr marL="285750" indent="-285750">
              <a:spcBef>
                <a:spcPts val="400"/>
              </a:spcBef>
              <a:spcAft>
                <a:spcPts val="400"/>
              </a:spcAft>
              <a:buClr>
                <a:schemeClr val="tx1"/>
              </a:buClr>
              <a:buSzPct val="100000"/>
              <a:buFont typeface="Wingdings" panose="05000000000000000000" pitchFamily="2" charset="2"/>
              <a:buChar char="§"/>
            </a:pPr>
            <a:r>
              <a:rPr lang="en-US" sz="1500">
                <a:solidFill>
                  <a:schemeClr val="tx1">
                    <a:lumMod val="95000"/>
                    <a:lumOff val="5000"/>
                  </a:schemeClr>
                </a:solidFill>
              </a:rPr>
              <a:t>Materials needed to facilitate this discussion:</a:t>
            </a:r>
          </a:p>
          <a:p>
            <a:pPr lvl="1">
              <a:spcBef>
                <a:spcPts val="400"/>
              </a:spcBef>
              <a:spcAft>
                <a:spcPts val="400"/>
              </a:spcAft>
              <a:buClr>
                <a:schemeClr val="accent4">
                  <a:lumMod val="95000"/>
                  <a:lumOff val="5000"/>
                </a:schemeClr>
              </a:buClr>
              <a:buSzPct val="100000"/>
            </a:pPr>
            <a:r>
              <a:rPr lang="en-US" sz="1500">
                <a:solidFill>
                  <a:schemeClr val="tx1">
                    <a:lumMod val="95000"/>
                    <a:lumOff val="5000"/>
                  </a:schemeClr>
                </a:solidFill>
                <a:latin typeface="Source Sans Pro" panose="020B0503030403020204" pitchFamily="34" charset="0"/>
                <a:ea typeface="Source Sans Pro" panose="020B0503030403020204" pitchFamily="34" charset="0"/>
              </a:rPr>
              <a:t>In person: sticky notes, whiteboards, chart paper</a:t>
            </a:r>
          </a:p>
          <a:p>
            <a:pPr lvl="1">
              <a:spcBef>
                <a:spcPts val="400"/>
              </a:spcBef>
              <a:spcAft>
                <a:spcPts val="400"/>
              </a:spcAft>
              <a:buClr>
                <a:schemeClr val="accent4">
                  <a:lumMod val="95000"/>
                  <a:lumOff val="5000"/>
                </a:schemeClr>
              </a:buClr>
              <a:buSzPct val="100000"/>
            </a:pPr>
            <a:r>
              <a:rPr lang="en-US" sz="1500">
                <a:solidFill>
                  <a:schemeClr val="tx1">
                    <a:lumMod val="95000"/>
                    <a:lumOff val="5000"/>
                  </a:schemeClr>
                </a:solidFill>
                <a:latin typeface="Source Sans Pro" panose="020B0503030403020204" pitchFamily="34" charset="0"/>
                <a:ea typeface="Source Sans Pro" panose="020B0503030403020204" pitchFamily="34" charset="0"/>
              </a:rPr>
              <a:t>Virtually: </a:t>
            </a:r>
            <a:r>
              <a:rPr lang="en-US" sz="1500">
                <a:solidFill>
                  <a:schemeClr val="tx1">
                    <a:lumMod val="95000"/>
                    <a:lumOff val="5000"/>
                  </a:schemeClr>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Mural</a:t>
            </a:r>
            <a:r>
              <a:rPr lang="en-US" sz="1500">
                <a:solidFill>
                  <a:schemeClr val="tx1">
                    <a:lumMod val="95000"/>
                    <a:lumOff val="5000"/>
                  </a:schemeClr>
                </a:solidFill>
                <a:latin typeface="Source Sans Pro" panose="020B0503030403020204" pitchFamily="34" charset="0"/>
                <a:ea typeface="Source Sans Pro" panose="020B0503030403020204" pitchFamily="34" charset="0"/>
              </a:rPr>
              <a:t>, </a:t>
            </a:r>
            <a:r>
              <a:rPr lang="en-US" sz="1500">
                <a:solidFill>
                  <a:schemeClr val="tx1">
                    <a:lumMod val="95000"/>
                    <a:lumOff val="5000"/>
                  </a:schemeClr>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Miro</a:t>
            </a:r>
            <a:r>
              <a:rPr lang="en-US" sz="1500">
                <a:solidFill>
                  <a:schemeClr val="tx1">
                    <a:lumMod val="95000"/>
                    <a:lumOff val="5000"/>
                  </a:schemeClr>
                </a:solidFill>
                <a:latin typeface="Source Sans Pro" panose="020B0503030403020204" pitchFamily="34" charset="0"/>
                <a:ea typeface="Source Sans Pro" panose="020B0503030403020204" pitchFamily="34" charset="0"/>
              </a:rPr>
              <a:t>, virtual whiteboards in Zoom/Teams, Google </a:t>
            </a:r>
            <a:r>
              <a:rPr lang="en-US" sz="1500" err="1">
                <a:solidFill>
                  <a:schemeClr val="tx1">
                    <a:lumMod val="95000"/>
                    <a:lumOff val="5000"/>
                  </a:schemeClr>
                </a:solidFill>
                <a:latin typeface="Source Sans Pro" panose="020B0503030403020204" pitchFamily="34" charset="0"/>
                <a:ea typeface="Source Sans Pro" panose="020B0503030403020204" pitchFamily="34" charset="0"/>
              </a:rPr>
              <a:t>Jamboard</a:t>
            </a:r>
            <a:endParaRPr lang="en-US" sz="1500">
              <a:solidFill>
                <a:schemeClr val="tx1">
                  <a:lumMod val="95000"/>
                  <a:lumOff val="5000"/>
                </a:schemeClr>
              </a:solidFill>
              <a:latin typeface="Source Sans Pro" panose="020B0503030403020204" pitchFamily="34" charset="0"/>
              <a:ea typeface="Source Sans Pro" panose="020B0503030403020204" pitchFamily="34" charset="0"/>
            </a:endParaRPr>
          </a:p>
          <a:p>
            <a:pPr lvl="2">
              <a:spcBef>
                <a:spcPts val="400"/>
              </a:spcBef>
              <a:spcAft>
                <a:spcPts val="400"/>
              </a:spcAft>
            </a:pPr>
            <a:endParaRPr lang="en-US" sz="1500">
              <a:solidFill>
                <a:schemeClr val="tx1"/>
              </a:solidFill>
              <a:latin typeface="+mn-lt"/>
              <a:ea typeface="Source Sans Pro" panose="020B0503030403020204" pitchFamily="34" charset="0"/>
            </a:endParaRPr>
          </a:p>
        </p:txBody>
      </p:sp>
      <p:sp>
        <p:nvSpPr>
          <p:cNvPr id="5" name="Google Shape;385;p56">
            <a:extLst>
              <a:ext uri="{FF2B5EF4-FFF2-40B4-BE49-F238E27FC236}">
                <a16:creationId xmlns:a16="http://schemas.microsoft.com/office/drawing/2014/main" id="{9A8AE351-73AA-DC04-6DB4-CED6E647496D}"/>
              </a:ext>
            </a:extLst>
          </p:cNvPr>
          <p:cNvSpPr/>
          <p:nvPr/>
        </p:nvSpPr>
        <p:spPr>
          <a:xfrm>
            <a:off x="0" y="0"/>
            <a:ext cx="9144000" cy="86867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IDENTIFYING THE ROOT CAUSE(S) AND THEIR SOLUTIONS </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10318438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309386" y="685361"/>
            <a:ext cx="8647162" cy="1051999"/>
          </a:xfrm>
        </p:spPr>
        <p:txBody>
          <a:bodyPr/>
          <a:lstStyle/>
          <a:p>
            <a:pPr marL="126997" indent="0">
              <a:spcAft>
                <a:spcPts val="600"/>
              </a:spcAft>
              <a:buNone/>
            </a:pPr>
            <a:r>
              <a:rPr lang="en-US" sz="1500" b="1">
                <a:solidFill>
                  <a:schemeClr val="tx1"/>
                </a:solidFill>
                <a:latin typeface="Source Sans Pro" panose="020B0503030403020204" pitchFamily="34" charset="0"/>
                <a:ea typeface="Source Sans Pro" panose="020B0503030403020204" pitchFamily="34" charset="0"/>
              </a:rPr>
              <a:t>Activity</a:t>
            </a:r>
            <a:r>
              <a:rPr lang="en-US" sz="1500">
                <a:solidFill>
                  <a:schemeClr val="tx1"/>
                </a:solidFill>
                <a:latin typeface="Source Sans Pro" panose="020B0503030403020204" pitchFamily="34" charset="0"/>
                <a:ea typeface="Source Sans Pro" panose="020B0503030403020204" pitchFamily="34" charset="0"/>
              </a:rPr>
              <a:t> – Root Cause Analysis using 5 Whys - when a problem occurs, you drill down to its root cause by asking "Why?" five times. First, you look at a problem and ask why it happened. Once you answer the first question, you ask why that happened. Repeat this process five times in total and you will have typically found your true root cause.</a:t>
            </a:r>
          </a:p>
          <a:p>
            <a:pPr lvl="1">
              <a:spcAft>
                <a:spcPts val="600"/>
              </a:spcAft>
            </a:pPr>
            <a:endParaRPr lang="en-US" sz="1500">
              <a:solidFill>
                <a:schemeClr val="tx1"/>
              </a:solidFill>
              <a:latin typeface="Source Sans Pro" panose="020B0503030403020204" pitchFamily="34" charset="0"/>
              <a:ea typeface="Source Sans Pro" panose="020B0503030403020204" pitchFamily="34" charset="0"/>
            </a:endParaRPr>
          </a:p>
          <a:p>
            <a:pPr marL="126997" indent="0">
              <a:spcAft>
                <a:spcPts val="600"/>
              </a:spcAft>
              <a:buNone/>
            </a:pPr>
            <a:endParaRPr lang="en-US" sz="1500">
              <a:solidFill>
                <a:schemeClr val="tx1"/>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IDENTIFYING THE ROOT CAUSES  (1)</a:t>
            </a:r>
            <a:endParaRPr lang="en" sz="3200" b="1">
              <a:solidFill>
                <a:srgbClr val="FFFFFF"/>
              </a:solidFill>
              <a:latin typeface="Source Sans Pro"/>
              <a:ea typeface="Source Sans Pro"/>
              <a:cs typeface="Source Sans Pro"/>
            </a:endParaRPr>
          </a:p>
        </p:txBody>
      </p:sp>
      <p:pic>
        <p:nvPicPr>
          <p:cNvPr id="8" name="Picture 7">
            <a:extLst>
              <a:ext uri="{FF2B5EF4-FFF2-40B4-BE49-F238E27FC236}">
                <a16:creationId xmlns:a16="http://schemas.microsoft.com/office/drawing/2014/main" id="{C4E99688-D802-6DA7-9678-3237BD37B4A4}"/>
              </a:ext>
            </a:extLst>
          </p:cNvPr>
          <p:cNvPicPr>
            <a:picLocks noChangeAspect="1"/>
          </p:cNvPicPr>
          <p:nvPr/>
        </p:nvPicPr>
        <p:blipFill>
          <a:blip r:embed="rId3"/>
          <a:stretch>
            <a:fillRect/>
          </a:stretch>
        </p:blipFill>
        <p:spPr>
          <a:xfrm>
            <a:off x="5093226" y="1930958"/>
            <a:ext cx="3725654" cy="2679650"/>
          </a:xfrm>
          <a:prstGeom prst="rect">
            <a:avLst/>
          </a:prstGeom>
        </p:spPr>
      </p:pic>
      <p:sp>
        <p:nvSpPr>
          <p:cNvPr id="14" name="TextBox 13">
            <a:extLst>
              <a:ext uri="{FF2B5EF4-FFF2-40B4-BE49-F238E27FC236}">
                <a16:creationId xmlns:a16="http://schemas.microsoft.com/office/drawing/2014/main" id="{857F42AE-8751-CF5E-27C5-2CCDF13B21A8}"/>
              </a:ext>
            </a:extLst>
          </p:cNvPr>
          <p:cNvSpPr txBox="1"/>
          <p:nvPr/>
        </p:nvSpPr>
        <p:spPr>
          <a:xfrm>
            <a:off x="402924" y="1781016"/>
            <a:ext cx="6952417" cy="2739211"/>
          </a:xfrm>
          <a:prstGeom prst="rect">
            <a:avLst/>
          </a:prstGeom>
          <a:noFill/>
        </p:spPr>
        <p:txBody>
          <a:bodyPr wrap="square" lIns="91440" tIns="45720" rIns="91440" bIns="45720" anchor="t">
            <a:spAutoFit/>
          </a:bodyPr>
          <a:lstStyle/>
          <a:p>
            <a:pPr defTabSz="533400">
              <a:spcBef>
                <a:spcPts val="800"/>
              </a:spcBef>
              <a:spcAft>
                <a:spcPts val="800"/>
              </a:spcAft>
            </a:pPr>
            <a:r>
              <a:rPr lang="en-US" b="1">
                <a:latin typeface="Source Sans Pro"/>
                <a:ea typeface="Source Sans Pro"/>
              </a:rPr>
              <a:t>Problem statement: The vehicle will not start. </a:t>
            </a:r>
            <a:endParaRPr lang="en-US" b="1">
              <a:latin typeface="Source Sans Pro" panose="020B0503030403020204" pitchFamily="34" charset="0"/>
              <a:ea typeface="Source Sans Pro" panose="020B0503030403020204" pitchFamily="34" charset="0"/>
            </a:endParaRPr>
          </a:p>
          <a:p>
            <a:pPr defTabSz="533400">
              <a:spcBef>
                <a:spcPts val="800"/>
              </a:spcBef>
              <a:spcAft>
                <a:spcPts val="800"/>
              </a:spcAft>
            </a:pPr>
            <a:r>
              <a:rPr lang="en-US">
                <a:latin typeface="Source Sans Pro"/>
                <a:ea typeface="Source Sans Pro"/>
              </a:rPr>
              <a:t>Why 1: The battery is dead.</a:t>
            </a:r>
          </a:p>
          <a:p>
            <a:pPr defTabSz="533400">
              <a:spcBef>
                <a:spcPts val="800"/>
              </a:spcBef>
              <a:spcAft>
                <a:spcPts val="800"/>
              </a:spcAft>
            </a:pPr>
            <a:r>
              <a:rPr lang="en-US">
                <a:latin typeface="Source Sans Pro"/>
                <a:ea typeface="Source Sans Pro"/>
              </a:rPr>
              <a:t>Why 2: The alternator is not functioning.</a:t>
            </a:r>
          </a:p>
          <a:p>
            <a:pPr defTabSz="533400">
              <a:spcBef>
                <a:spcPts val="800"/>
              </a:spcBef>
              <a:spcAft>
                <a:spcPts val="800"/>
              </a:spcAft>
            </a:pPr>
            <a:r>
              <a:rPr lang="en-US">
                <a:latin typeface="Source Sans Pro"/>
                <a:ea typeface="Source Sans Pro"/>
              </a:rPr>
              <a:t>Why 3: The alternator belt is broken. </a:t>
            </a:r>
            <a:endParaRPr lang="en-US">
              <a:latin typeface="Source Sans Pro" panose="020B0503030403020204" pitchFamily="34" charset="0"/>
              <a:ea typeface="Source Sans Pro" panose="020B0503030403020204" pitchFamily="34" charset="0"/>
            </a:endParaRPr>
          </a:p>
          <a:p>
            <a:pPr defTabSz="533400">
              <a:spcBef>
                <a:spcPts val="800"/>
              </a:spcBef>
              <a:spcAft>
                <a:spcPts val="800"/>
              </a:spcAft>
            </a:pPr>
            <a:r>
              <a:rPr lang="en-US">
                <a:latin typeface="Source Sans Pro"/>
                <a:ea typeface="Source Sans Pro"/>
              </a:rPr>
              <a:t>Why 4: The alternator belt was well beyond its useful service life and not replaced. </a:t>
            </a:r>
            <a:endParaRPr lang="en-US">
              <a:latin typeface="Source Sans Pro" panose="020B0503030403020204" pitchFamily="34" charset="0"/>
              <a:ea typeface="Source Sans Pro" panose="020B0503030403020204" pitchFamily="34" charset="0"/>
            </a:endParaRPr>
          </a:p>
          <a:p>
            <a:pPr defTabSz="533400"/>
            <a:endParaRPr lang="en-US" b="1">
              <a:latin typeface="Source Sans Pro"/>
              <a:ea typeface="Source Sans Pro"/>
            </a:endParaRPr>
          </a:p>
          <a:p>
            <a:pPr defTabSz="533400"/>
            <a:r>
              <a:rPr lang="en-US" b="1">
                <a:latin typeface="Source Sans Pro"/>
                <a:ea typeface="Source Sans Pro"/>
              </a:rPr>
              <a:t>Why 5: The vehicle was not maintained according to the recommended service </a:t>
            </a:r>
            <a:endParaRPr lang="en-US" b="1">
              <a:latin typeface="Source Sans Pro" panose="020B0503030403020204" pitchFamily="34" charset="0"/>
              <a:ea typeface="Source Sans Pro" panose="020B0503030403020204" pitchFamily="34" charset="0"/>
            </a:endParaRPr>
          </a:p>
          <a:p>
            <a:pPr defTabSz="533400"/>
            <a:r>
              <a:rPr lang="en-US" b="1">
                <a:latin typeface="Source Sans Pro"/>
                <a:ea typeface="Source Sans Pro"/>
              </a:rPr>
              <a:t>Schedule. </a:t>
            </a:r>
            <a:endParaRPr lang="en-US" sz="1500"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10333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83747" y="755991"/>
            <a:ext cx="8834615" cy="3855424"/>
          </a:xfrm>
          <a:solidFill>
            <a:schemeClr val="bg1"/>
          </a:solidFill>
        </p:spPr>
        <p:txBody>
          <a:bodyPr/>
          <a:lstStyle/>
          <a:p>
            <a:pPr marL="285750" indent="-285750">
              <a:spcBef>
                <a:spcPts val="400"/>
              </a:spcBef>
              <a:spcAft>
                <a:spcPts val="400"/>
              </a:spcAft>
              <a:buClr>
                <a:schemeClr val="tx1"/>
              </a:buClr>
              <a:buSzPct val="100000"/>
              <a:buFont typeface="Wingdings" panose="05000000000000000000" pitchFamily="2" charset="2"/>
              <a:buChar char="§"/>
            </a:pPr>
            <a:r>
              <a:rPr lang="en-US" sz="1500">
                <a:solidFill>
                  <a:schemeClr val="tx1">
                    <a:lumMod val="95000"/>
                    <a:lumOff val="5000"/>
                  </a:schemeClr>
                </a:solidFill>
              </a:rPr>
              <a:t>Root Cause: The vehicle was not maintained according to the recommended service schedule. </a:t>
            </a:r>
          </a:p>
          <a:p>
            <a:pPr marL="285750" indent="-285750">
              <a:spcBef>
                <a:spcPts val="400"/>
              </a:spcBef>
              <a:spcAft>
                <a:spcPts val="400"/>
              </a:spcAft>
              <a:buClr>
                <a:schemeClr val="tx1"/>
              </a:buClr>
              <a:buSzPct val="100000"/>
              <a:buFont typeface="Wingdings" panose="05000000000000000000" pitchFamily="2" charset="2"/>
              <a:buChar char="§"/>
            </a:pPr>
            <a:r>
              <a:rPr lang="en-US" sz="1500">
                <a:solidFill>
                  <a:schemeClr val="tx1">
                    <a:lumMod val="95000"/>
                    <a:lumOff val="5000"/>
                  </a:schemeClr>
                </a:solidFill>
              </a:rPr>
              <a:t>What is the solution (by “flipping” the root cause)?</a:t>
            </a:r>
          </a:p>
          <a:p>
            <a:pPr lvl="1">
              <a:spcBef>
                <a:spcPts val="300"/>
              </a:spcBef>
              <a:spcAft>
                <a:spcPts val="300"/>
              </a:spcAft>
              <a:buClr>
                <a:schemeClr val="accent4">
                  <a:lumMod val="95000"/>
                  <a:lumOff val="5000"/>
                </a:schemeClr>
              </a:buClr>
              <a:buSzPct val="100000"/>
            </a:pPr>
            <a:r>
              <a:rPr lang="en-US" sz="1500" b="1">
                <a:solidFill>
                  <a:schemeClr val="tx1">
                    <a:lumMod val="95000"/>
                    <a:lumOff val="5000"/>
                  </a:schemeClr>
                </a:solidFill>
              </a:rPr>
              <a:t>The vehicle needs to be serviced according to the recommended service schedule. </a:t>
            </a:r>
          </a:p>
          <a:p>
            <a:pPr marL="285750" indent="-285750">
              <a:spcBef>
                <a:spcPts val="400"/>
              </a:spcBef>
              <a:spcAft>
                <a:spcPts val="400"/>
              </a:spcAft>
              <a:buClr>
                <a:schemeClr val="tx1"/>
              </a:buClr>
              <a:buSzPct val="100000"/>
              <a:buFont typeface="Wingdings" panose="05000000000000000000" pitchFamily="2" charset="2"/>
              <a:buChar char="§"/>
            </a:pPr>
            <a:endParaRPr lang="en-US" sz="1500">
              <a:solidFill>
                <a:schemeClr val="tx1">
                  <a:lumMod val="95000"/>
                  <a:lumOff val="5000"/>
                </a:schemeClr>
              </a:solidFill>
            </a:endParaRPr>
          </a:p>
          <a:p>
            <a:pPr marL="285750" indent="-285750">
              <a:spcBef>
                <a:spcPts val="400"/>
              </a:spcBef>
              <a:spcAft>
                <a:spcPts val="400"/>
              </a:spcAft>
              <a:buClr>
                <a:schemeClr val="tx1"/>
              </a:buClr>
              <a:buSzPct val="100000"/>
              <a:buFont typeface="Wingdings" panose="05000000000000000000" pitchFamily="2" charset="2"/>
              <a:buChar char="§"/>
            </a:pPr>
            <a:r>
              <a:rPr lang="en-US" sz="1500">
                <a:solidFill>
                  <a:schemeClr val="tx1">
                    <a:lumMod val="95000"/>
                    <a:lumOff val="5000"/>
                  </a:schemeClr>
                </a:solidFill>
              </a:rPr>
              <a:t>How will you implement the solution?</a:t>
            </a:r>
            <a:endParaRPr lang="en-US">
              <a:solidFill>
                <a:schemeClr val="tx1">
                  <a:lumMod val="95000"/>
                  <a:lumOff val="5000"/>
                </a:schemeClr>
              </a:solidFill>
            </a:endParaRPr>
          </a:p>
          <a:p>
            <a:pPr lvl="1">
              <a:spcBef>
                <a:spcPts val="300"/>
              </a:spcBef>
              <a:spcAft>
                <a:spcPts val="300"/>
              </a:spcAft>
              <a:buClr>
                <a:schemeClr val="accent4">
                  <a:lumMod val="95000"/>
                  <a:lumOff val="5000"/>
                </a:schemeClr>
              </a:buClr>
              <a:buSzPct val="100000"/>
            </a:pPr>
            <a:r>
              <a:rPr lang="en-US" sz="1500" b="1">
                <a:solidFill>
                  <a:schemeClr val="tx1">
                    <a:lumMod val="95000"/>
                    <a:lumOff val="5000"/>
                  </a:schemeClr>
                </a:solidFill>
              </a:rPr>
              <a:t>John will take the vehicle to be serviced by Auto Service Plus in January and July of each year.</a:t>
            </a:r>
            <a:endParaRPr lang="en-US" sz="1500">
              <a:solidFill>
                <a:schemeClr val="tx1">
                  <a:lumMod val="95000"/>
                  <a:lumOff val="5000"/>
                </a:schemeClr>
              </a:solidFill>
            </a:endParaRP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WHAT IS THE SOLUTION? </a:t>
            </a:r>
            <a:endParaRPr lang="en" sz="3200" b="1">
              <a:solidFill>
                <a:srgbClr val="FFFFFF"/>
              </a:solidFill>
              <a:latin typeface="Source Sans Pro"/>
              <a:ea typeface="Source Sans Pro"/>
              <a:cs typeface="Source Sans Pro"/>
            </a:endParaRPr>
          </a:p>
        </p:txBody>
      </p:sp>
      <p:sp>
        <p:nvSpPr>
          <p:cNvPr id="6" name="Left Brace 5">
            <a:extLst>
              <a:ext uri="{FF2B5EF4-FFF2-40B4-BE49-F238E27FC236}">
                <a16:creationId xmlns:a16="http://schemas.microsoft.com/office/drawing/2014/main" id="{C01BC457-F5A0-81CD-0F86-41C4E3E8C70E}"/>
              </a:ext>
            </a:extLst>
          </p:cNvPr>
          <p:cNvSpPr/>
          <p:nvPr/>
        </p:nvSpPr>
        <p:spPr>
          <a:xfrm rot="16200000" flipH="1" flipV="1">
            <a:off x="1325527" y="2975906"/>
            <a:ext cx="34289" cy="587090"/>
          </a:xfrm>
          <a:prstGeom prst="leftBrace">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solidFill>
                <a:srgbClr val="FF0000"/>
              </a:solidFill>
            </a:endParaRPr>
          </a:p>
        </p:txBody>
      </p:sp>
      <p:sp>
        <p:nvSpPr>
          <p:cNvPr id="7" name="TextBox 6">
            <a:extLst>
              <a:ext uri="{FF2B5EF4-FFF2-40B4-BE49-F238E27FC236}">
                <a16:creationId xmlns:a16="http://schemas.microsoft.com/office/drawing/2014/main" id="{A53E5008-E345-23CE-4B68-606802699E9E}"/>
              </a:ext>
            </a:extLst>
          </p:cNvPr>
          <p:cNvSpPr txBox="1"/>
          <p:nvPr/>
        </p:nvSpPr>
        <p:spPr>
          <a:xfrm>
            <a:off x="1055931" y="3008572"/>
            <a:ext cx="559769" cy="323165"/>
          </a:xfrm>
          <a:prstGeom prst="rect">
            <a:avLst/>
          </a:prstGeom>
          <a:noFill/>
        </p:spPr>
        <p:txBody>
          <a:bodyPr wrap="none" rtlCol="0">
            <a:spAutoFit/>
          </a:bodyPr>
          <a:lstStyle/>
          <a:p>
            <a:r>
              <a:rPr lang="en-US" sz="1500" b="1">
                <a:solidFill>
                  <a:srgbClr val="FF0000"/>
                </a:solidFill>
                <a:latin typeface="Source Sans Pro" panose="020B0503030403020204" pitchFamily="34" charset="0"/>
                <a:ea typeface="Source Sans Pro" panose="020B0503030403020204" pitchFamily="34" charset="0"/>
              </a:rPr>
              <a:t>Who</a:t>
            </a:r>
          </a:p>
        </p:txBody>
      </p:sp>
      <p:sp>
        <p:nvSpPr>
          <p:cNvPr id="9" name="TextBox 8">
            <a:extLst>
              <a:ext uri="{FF2B5EF4-FFF2-40B4-BE49-F238E27FC236}">
                <a16:creationId xmlns:a16="http://schemas.microsoft.com/office/drawing/2014/main" id="{92BE7CC3-9508-ED40-1500-847308BDE65A}"/>
              </a:ext>
            </a:extLst>
          </p:cNvPr>
          <p:cNvSpPr txBox="1"/>
          <p:nvPr/>
        </p:nvSpPr>
        <p:spPr>
          <a:xfrm>
            <a:off x="4572001" y="2991072"/>
            <a:ext cx="627095" cy="323165"/>
          </a:xfrm>
          <a:prstGeom prst="rect">
            <a:avLst/>
          </a:prstGeom>
          <a:noFill/>
        </p:spPr>
        <p:txBody>
          <a:bodyPr wrap="none" rtlCol="0">
            <a:spAutoFit/>
          </a:bodyPr>
          <a:lstStyle/>
          <a:p>
            <a:r>
              <a:rPr lang="en-US" sz="1500" b="1">
                <a:solidFill>
                  <a:srgbClr val="FF0000"/>
                </a:solidFill>
                <a:latin typeface="Source Sans Pro" panose="020B0503030403020204" pitchFamily="34" charset="0"/>
                <a:ea typeface="Source Sans Pro" panose="020B0503030403020204" pitchFamily="34" charset="0"/>
              </a:rPr>
              <a:t>What</a:t>
            </a:r>
          </a:p>
        </p:txBody>
      </p:sp>
      <p:sp>
        <p:nvSpPr>
          <p:cNvPr id="10" name="TextBox 9">
            <a:extLst>
              <a:ext uri="{FF2B5EF4-FFF2-40B4-BE49-F238E27FC236}">
                <a16:creationId xmlns:a16="http://schemas.microsoft.com/office/drawing/2014/main" id="{B2C2E978-B9D4-8168-E1AF-90FE08435220}"/>
              </a:ext>
            </a:extLst>
          </p:cNvPr>
          <p:cNvSpPr txBox="1"/>
          <p:nvPr/>
        </p:nvSpPr>
        <p:spPr>
          <a:xfrm>
            <a:off x="7368178" y="2944910"/>
            <a:ext cx="728084" cy="323165"/>
          </a:xfrm>
          <a:prstGeom prst="rect">
            <a:avLst/>
          </a:prstGeom>
          <a:noFill/>
        </p:spPr>
        <p:txBody>
          <a:bodyPr wrap="none" rtlCol="0">
            <a:spAutoFit/>
          </a:bodyPr>
          <a:lstStyle/>
          <a:p>
            <a:r>
              <a:rPr lang="en-US" sz="1500" b="1">
                <a:solidFill>
                  <a:srgbClr val="FF0000"/>
                </a:solidFill>
                <a:latin typeface="Source Sans Pro" panose="020B0503030403020204" pitchFamily="34" charset="0"/>
                <a:ea typeface="Source Sans Pro" panose="020B0503030403020204" pitchFamily="34" charset="0"/>
              </a:rPr>
              <a:t>Where</a:t>
            </a:r>
          </a:p>
        </p:txBody>
      </p:sp>
      <p:sp>
        <p:nvSpPr>
          <p:cNvPr id="11" name="TextBox 10">
            <a:extLst>
              <a:ext uri="{FF2B5EF4-FFF2-40B4-BE49-F238E27FC236}">
                <a16:creationId xmlns:a16="http://schemas.microsoft.com/office/drawing/2014/main" id="{263FC7C8-67AE-FB5D-4D27-407A484FE49D}"/>
              </a:ext>
            </a:extLst>
          </p:cNvPr>
          <p:cNvSpPr txBox="1"/>
          <p:nvPr/>
        </p:nvSpPr>
        <p:spPr>
          <a:xfrm>
            <a:off x="1838546" y="3926558"/>
            <a:ext cx="662361" cy="323165"/>
          </a:xfrm>
          <a:prstGeom prst="rect">
            <a:avLst/>
          </a:prstGeom>
          <a:noFill/>
        </p:spPr>
        <p:txBody>
          <a:bodyPr wrap="none" rtlCol="0">
            <a:spAutoFit/>
          </a:bodyPr>
          <a:lstStyle/>
          <a:p>
            <a:r>
              <a:rPr lang="en-US" sz="1500" b="1">
                <a:solidFill>
                  <a:srgbClr val="FF0000"/>
                </a:solidFill>
                <a:latin typeface="Source Sans Pro" panose="020B0503030403020204" pitchFamily="34" charset="0"/>
                <a:ea typeface="Source Sans Pro" panose="020B0503030403020204" pitchFamily="34" charset="0"/>
              </a:rPr>
              <a:t>When</a:t>
            </a:r>
          </a:p>
        </p:txBody>
      </p:sp>
      <p:sp>
        <p:nvSpPr>
          <p:cNvPr id="12" name="Left Brace 11">
            <a:extLst>
              <a:ext uri="{FF2B5EF4-FFF2-40B4-BE49-F238E27FC236}">
                <a16:creationId xmlns:a16="http://schemas.microsoft.com/office/drawing/2014/main" id="{4CDE08FE-3481-2F0A-ECA9-768791A1EE20}"/>
              </a:ext>
            </a:extLst>
          </p:cNvPr>
          <p:cNvSpPr/>
          <p:nvPr/>
        </p:nvSpPr>
        <p:spPr>
          <a:xfrm rot="16200000" flipH="1" flipV="1">
            <a:off x="4781677" y="1881849"/>
            <a:ext cx="34289" cy="2778284"/>
          </a:xfrm>
          <a:prstGeom prst="leftBrace">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solidFill>
                <a:srgbClr val="FF0000"/>
              </a:solidFill>
            </a:endParaRPr>
          </a:p>
        </p:txBody>
      </p:sp>
      <p:sp>
        <p:nvSpPr>
          <p:cNvPr id="13" name="Left Brace 12">
            <a:extLst>
              <a:ext uri="{FF2B5EF4-FFF2-40B4-BE49-F238E27FC236}">
                <a16:creationId xmlns:a16="http://schemas.microsoft.com/office/drawing/2014/main" id="{A64E279C-18E9-55BC-23CB-E6014844B728}"/>
              </a:ext>
            </a:extLst>
          </p:cNvPr>
          <p:cNvSpPr/>
          <p:nvPr/>
        </p:nvSpPr>
        <p:spPr>
          <a:xfrm rot="16200000" flipH="1" flipV="1">
            <a:off x="7605487" y="2147342"/>
            <a:ext cx="34289" cy="2207172"/>
          </a:xfrm>
          <a:prstGeom prst="leftBrace">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solidFill>
                <a:srgbClr val="FF0000"/>
              </a:solidFill>
            </a:endParaRPr>
          </a:p>
        </p:txBody>
      </p:sp>
      <p:sp>
        <p:nvSpPr>
          <p:cNvPr id="14" name="Left Brace 13">
            <a:extLst>
              <a:ext uri="{FF2B5EF4-FFF2-40B4-BE49-F238E27FC236}">
                <a16:creationId xmlns:a16="http://schemas.microsoft.com/office/drawing/2014/main" id="{8B4F9533-4FD4-676A-69F6-6597552BFEFA}"/>
              </a:ext>
            </a:extLst>
          </p:cNvPr>
          <p:cNvSpPr/>
          <p:nvPr/>
        </p:nvSpPr>
        <p:spPr>
          <a:xfrm rot="5400000" flipH="1">
            <a:off x="2095795" y="2845600"/>
            <a:ext cx="34289" cy="2127626"/>
          </a:xfrm>
          <a:prstGeom prst="leftBrace">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solidFill>
                <a:srgbClr val="FF0000"/>
              </a:solidFill>
            </a:endParaRPr>
          </a:p>
        </p:txBody>
      </p:sp>
      <p:sp>
        <p:nvSpPr>
          <p:cNvPr id="16" name="TextBox 15">
            <a:extLst>
              <a:ext uri="{FF2B5EF4-FFF2-40B4-BE49-F238E27FC236}">
                <a16:creationId xmlns:a16="http://schemas.microsoft.com/office/drawing/2014/main" id="{69D5A91A-8063-A2F9-B2A9-9724E7B7486B}"/>
              </a:ext>
            </a:extLst>
          </p:cNvPr>
          <p:cNvSpPr txBox="1"/>
          <p:nvPr/>
        </p:nvSpPr>
        <p:spPr>
          <a:xfrm>
            <a:off x="3836132" y="3914450"/>
            <a:ext cx="1082348" cy="323165"/>
          </a:xfrm>
          <a:prstGeom prst="rect">
            <a:avLst/>
          </a:prstGeom>
          <a:noFill/>
        </p:spPr>
        <p:txBody>
          <a:bodyPr wrap="none" rtlCol="0">
            <a:spAutoFit/>
          </a:bodyPr>
          <a:lstStyle/>
          <a:p>
            <a:r>
              <a:rPr lang="en-US" sz="1500" b="1">
                <a:solidFill>
                  <a:srgbClr val="FF0000"/>
                </a:solidFill>
                <a:latin typeface="Source Sans Pro" panose="020B0503030403020204" pitchFamily="34" charset="0"/>
                <a:ea typeface="Source Sans Pro" panose="020B0503030403020204" pitchFamily="34" charset="0"/>
              </a:rPr>
              <a:t>Frequency</a:t>
            </a:r>
          </a:p>
        </p:txBody>
      </p:sp>
      <p:sp>
        <p:nvSpPr>
          <p:cNvPr id="17" name="Left Brace 16">
            <a:extLst>
              <a:ext uri="{FF2B5EF4-FFF2-40B4-BE49-F238E27FC236}">
                <a16:creationId xmlns:a16="http://schemas.microsoft.com/office/drawing/2014/main" id="{3D36B278-06B3-70C7-7643-E215A43AAB71}"/>
              </a:ext>
            </a:extLst>
          </p:cNvPr>
          <p:cNvSpPr/>
          <p:nvPr/>
        </p:nvSpPr>
        <p:spPr>
          <a:xfrm rot="5400000" flipH="1">
            <a:off x="4192249" y="3307187"/>
            <a:ext cx="34289" cy="1245476"/>
          </a:xfrm>
          <a:prstGeom prst="leftBrace">
            <a:avLst/>
          </a:prstGeom>
          <a:solidFill>
            <a:schemeClr val="bg1"/>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solidFill>
                <a:srgbClr val="FF0000"/>
              </a:solidFill>
            </a:endParaRPr>
          </a:p>
        </p:txBody>
      </p:sp>
    </p:spTree>
    <p:extLst>
      <p:ext uri="{BB962C8B-B14F-4D97-AF65-F5344CB8AC3E}">
        <p14:creationId xmlns:p14="http://schemas.microsoft.com/office/powerpoint/2010/main" val="4938488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EC6E0A0-5C4B-B53B-9B6D-D5F226474A2F}"/>
              </a:ext>
            </a:extLst>
          </p:cNvPr>
          <p:cNvSpPr>
            <a:spLocks noGrp="1"/>
          </p:cNvSpPr>
          <p:nvPr>
            <p:ph type="body" idx="1"/>
          </p:nvPr>
        </p:nvSpPr>
        <p:spPr>
          <a:xfrm>
            <a:off x="50292" y="686087"/>
            <a:ext cx="9057132" cy="4082509"/>
          </a:xfrm>
        </p:spPr>
        <p:txBody>
          <a:bodyPr/>
          <a:lstStyle/>
          <a:p>
            <a:pPr marL="126997" indent="0">
              <a:spcAft>
                <a:spcPts val="600"/>
              </a:spcAft>
              <a:buNone/>
            </a:pPr>
            <a:r>
              <a:rPr lang="en-US" sz="1500" b="1" dirty="0">
                <a:solidFill>
                  <a:schemeClr val="tx1"/>
                </a:solidFill>
              </a:rPr>
              <a:t>EXAMPLE</a:t>
            </a:r>
            <a:r>
              <a:rPr lang="en-US" sz="1500" dirty="0">
                <a:solidFill>
                  <a:schemeClr val="tx1"/>
                </a:solidFill>
              </a:rPr>
              <a:t> </a:t>
            </a:r>
          </a:p>
          <a:p>
            <a:pPr marL="927086" lvl="1" indent="-342900">
              <a:spcBef>
                <a:spcPts val="300"/>
              </a:spcBef>
              <a:spcAft>
                <a:spcPts val="300"/>
              </a:spcAft>
              <a:buClr>
                <a:schemeClr val="tx1"/>
              </a:buClr>
              <a:buSzPct val="100000"/>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Identify and analyze the problem(s) – </a:t>
            </a:r>
            <a:r>
              <a:rPr lang="en-US" sz="1500" dirty="0">
                <a:solidFill>
                  <a:srgbClr val="FF0000"/>
                </a:solidFill>
                <a:latin typeface="Source Sans Pro" panose="020B0503030403020204" pitchFamily="34" charset="0"/>
                <a:ea typeface="Source Sans Pro" panose="020B0503030403020204" pitchFamily="34" charset="0"/>
              </a:rPr>
              <a:t>the vehicle won’t start. </a:t>
            </a:r>
          </a:p>
          <a:p>
            <a:pPr marL="927086" lvl="1" indent="-342900">
              <a:spcBef>
                <a:spcPts val="300"/>
              </a:spcBef>
              <a:spcAft>
                <a:spcPts val="300"/>
              </a:spcAft>
              <a:buClr>
                <a:schemeClr val="tx1"/>
              </a:buClr>
              <a:buSzPct val="100000"/>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Understand and articulate the root cause(s) of the problem(s) – </a:t>
            </a:r>
            <a:r>
              <a:rPr lang="en-US" sz="1500" dirty="0">
                <a:solidFill>
                  <a:srgbClr val="FF0000"/>
                </a:solidFill>
                <a:latin typeface="Source Sans Pro" panose="020B0503030403020204" pitchFamily="34" charset="0"/>
                <a:ea typeface="Source Sans Pro" panose="020B0503030403020204" pitchFamily="34" charset="0"/>
              </a:rPr>
              <a:t>the battery is dead, the alternator is not functioning, the alternator belt broke, the alternator belt was well beyond its useful service life and not replaced, the vehicle was not maintained according to the recommended service schedule. </a:t>
            </a:r>
          </a:p>
          <a:p>
            <a:pPr marL="927086" lvl="1" indent="-342900">
              <a:spcBef>
                <a:spcPts val="300"/>
              </a:spcBef>
              <a:spcAft>
                <a:spcPts val="300"/>
              </a:spcAft>
              <a:buClr>
                <a:schemeClr val="tx1"/>
              </a:buClr>
              <a:buSzPct val="100000"/>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Focus on which specific aspects of the problem(s) the project will address (some will be in scope and others will be out of scope) – </a:t>
            </a:r>
            <a:r>
              <a:rPr lang="en-US" sz="1500" dirty="0">
                <a:solidFill>
                  <a:srgbClr val="FF0000"/>
                </a:solidFill>
                <a:latin typeface="Source Sans Pro" panose="020B0503030403020204" pitchFamily="34" charset="0"/>
                <a:ea typeface="Source Sans Pro" panose="020B0503030403020204" pitchFamily="34" charset="0"/>
              </a:rPr>
              <a:t>the back tire is flat (this is not a contributing factor to why the vehicle won’t start, though it needs to be addressed to operate the vehicle)</a:t>
            </a:r>
          </a:p>
          <a:p>
            <a:pPr marL="927086" lvl="1" indent="-342900">
              <a:spcBef>
                <a:spcPts val="300"/>
              </a:spcBef>
              <a:spcAft>
                <a:spcPts val="300"/>
              </a:spcAft>
              <a:buClr>
                <a:schemeClr val="tx1"/>
              </a:buClr>
              <a:buSzPct val="100000"/>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Formulate strategies that will provide solutions to the problem(s) – </a:t>
            </a:r>
            <a:r>
              <a:rPr lang="en-US" sz="1500" dirty="0">
                <a:solidFill>
                  <a:srgbClr val="FF0000"/>
                </a:solidFill>
                <a:latin typeface="Source Sans Pro" panose="020B0503030403020204" pitchFamily="34" charset="0"/>
                <a:ea typeface="Source Sans Pro" panose="020B0503030403020204" pitchFamily="34" charset="0"/>
              </a:rPr>
              <a:t>the vehicle needs to be repaired and serviced regularly to avoid future breakdowns</a:t>
            </a:r>
          </a:p>
          <a:p>
            <a:pPr marL="927086" lvl="1" indent="-342900">
              <a:spcBef>
                <a:spcPts val="300"/>
              </a:spcBef>
              <a:spcAft>
                <a:spcPts val="300"/>
              </a:spcAft>
              <a:buClr>
                <a:schemeClr val="tx1"/>
              </a:buClr>
              <a:buSzPct val="100000"/>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Identify activities that are necessary to implement the strategies/solutions – </a:t>
            </a:r>
            <a:r>
              <a:rPr lang="en-US" sz="1500" dirty="0">
                <a:solidFill>
                  <a:srgbClr val="FF0000"/>
                </a:solidFill>
                <a:latin typeface="Source Sans Pro" panose="020B0503030403020204" pitchFamily="34" charset="0"/>
                <a:ea typeface="Source Sans Pro" panose="020B0503030403020204" pitchFamily="34" charset="0"/>
              </a:rPr>
              <a:t>identify a repair shop and technician to look at the vehicle and recommend needed repairs, make the needed repairs, and going forward ensure the vehicle is taken to the shop on the recommended schedule</a:t>
            </a:r>
          </a:p>
          <a:p>
            <a:pPr marL="927086" lvl="1" indent="-342900">
              <a:spcBef>
                <a:spcPts val="300"/>
              </a:spcBef>
              <a:spcAft>
                <a:spcPts val="300"/>
              </a:spcAft>
              <a:buClr>
                <a:schemeClr val="tx1"/>
              </a:buClr>
              <a:buSzPct val="100000"/>
              <a:buFont typeface="+mj-lt"/>
              <a:buAutoNum type="arabicPeriod"/>
            </a:pPr>
            <a:r>
              <a:rPr lang="en-US" sz="1500" dirty="0">
                <a:solidFill>
                  <a:schemeClr val="tx1"/>
                </a:solidFill>
                <a:latin typeface="Source Sans Pro" panose="020B0503030403020204" pitchFamily="34" charset="0"/>
                <a:ea typeface="Source Sans Pro" panose="020B0503030403020204" pitchFamily="34" charset="0"/>
              </a:rPr>
              <a:t>Achieve the objectives and long-term goal of the project – </a:t>
            </a:r>
            <a:r>
              <a:rPr lang="en-US" sz="1500" dirty="0">
                <a:solidFill>
                  <a:srgbClr val="FF0000"/>
                </a:solidFill>
                <a:latin typeface="Source Sans Pro" panose="020B0503030403020204" pitchFamily="34" charset="0"/>
                <a:ea typeface="Source Sans Pro" panose="020B0503030403020204" pitchFamily="34" charset="0"/>
              </a:rPr>
              <a:t>the vehicle starts and is in good working condition at all times</a:t>
            </a:r>
            <a:endParaRPr lang="en-US" sz="1500" dirty="0">
              <a:solidFill>
                <a:schemeClr val="tx1"/>
              </a:solidFill>
              <a:latin typeface="Source Sans Pro" panose="020B0503030403020204" pitchFamily="34" charset="0"/>
              <a:ea typeface="Source Sans Pro" panose="020B0503030403020204" pitchFamily="34" charset="0"/>
            </a:endParaRPr>
          </a:p>
          <a:p>
            <a:pPr lvl="1">
              <a:spcAft>
                <a:spcPts val="600"/>
              </a:spcAft>
              <a:buFont typeface="Courier New" panose="02070309020205020404" pitchFamily="49" charset="0"/>
              <a:buChar char="o"/>
            </a:pPr>
            <a:endParaRPr lang="en-US" sz="1500" dirty="0">
              <a:solidFill>
                <a:schemeClr val="tx1"/>
              </a:solidFill>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6FAEE43D-84D7-7AEC-7AB3-F4578817D67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DESIGN THE “HOW”</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22412975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545498" y="1050147"/>
            <a:ext cx="8425781" cy="3455813"/>
          </a:xfrm>
        </p:spPr>
        <p:txBody>
          <a:bodyPr/>
          <a:lstStyle/>
          <a:p>
            <a:pPr marL="0" indent="0" defTabSz="685800">
              <a:spcBef>
                <a:spcPts val="600"/>
              </a:spcBef>
              <a:spcAft>
                <a:spcPts val="600"/>
              </a:spcAft>
              <a:buClr>
                <a:srgbClr val="000000"/>
              </a:buClr>
              <a:buSzPct val="100000"/>
              <a:buNone/>
              <a:defRPr/>
            </a:pPr>
            <a:r>
              <a:rPr lang="en-US" sz="1500" b="1" kern="1200">
                <a:solidFill>
                  <a:schemeClr val="tx1"/>
                </a:solidFill>
                <a:cs typeface="Arial"/>
                <a:sym typeface="Arial"/>
              </a:rPr>
              <a:t>What:	</a:t>
            </a:r>
            <a:r>
              <a:rPr lang="en-US" sz="1500" kern="1200">
                <a:solidFill>
                  <a:schemeClr val="tx1"/>
                </a:solidFill>
                <a:cs typeface="Arial"/>
                <a:sym typeface="Arial"/>
              </a:rPr>
              <a:t>What is the activity/task?</a:t>
            </a:r>
          </a:p>
          <a:p>
            <a:pPr marL="0" indent="0" defTabSz="685800">
              <a:spcBef>
                <a:spcPts val="600"/>
              </a:spcBef>
              <a:spcAft>
                <a:spcPts val="600"/>
              </a:spcAft>
              <a:buClr>
                <a:srgbClr val="000000"/>
              </a:buClr>
              <a:buSzPct val="100000"/>
              <a:buNone/>
              <a:defRPr/>
            </a:pPr>
            <a:r>
              <a:rPr lang="en-US" sz="1500" b="1" kern="1200">
                <a:solidFill>
                  <a:schemeClr val="tx1"/>
                </a:solidFill>
                <a:cs typeface="Arial"/>
                <a:sym typeface="Arial"/>
              </a:rPr>
              <a:t>How:</a:t>
            </a:r>
            <a:r>
              <a:rPr lang="en-US" sz="1500" kern="1200">
                <a:solidFill>
                  <a:schemeClr val="tx1"/>
                </a:solidFill>
                <a:cs typeface="Arial"/>
                <a:sym typeface="Arial"/>
              </a:rPr>
              <a:t> 	How will the activity/task be completed? What stakeholders or other factors need to be considered (target population, geographic area)? </a:t>
            </a:r>
          </a:p>
          <a:p>
            <a:pPr marL="0" indent="0" defTabSz="685800">
              <a:spcBef>
                <a:spcPts val="600"/>
              </a:spcBef>
              <a:spcAft>
                <a:spcPts val="600"/>
              </a:spcAft>
              <a:buClr>
                <a:srgbClr val="000000"/>
              </a:buClr>
              <a:buSzPct val="100000"/>
              <a:buNone/>
              <a:defRPr/>
            </a:pPr>
            <a:r>
              <a:rPr lang="en-US" sz="1500" b="1">
                <a:solidFill>
                  <a:schemeClr val="tx1"/>
                </a:solidFill>
                <a:latin typeface="Source Sans Pro" panose="020B0503030403020204" pitchFamily="34" charset="0"/>
                <a:ea typeface="Source Sans Pro" panose="020B0503030403020204" pitchFamily="34" charset="0"/>
                <a:cs typeface="Arial"/>
                <a:sym typeface="Arial"/>
              </a:rPr>
              <a:t>Who:</a:t>
            </a:r>
            <a:r>
              <a:rPr lang="en-US" sz="1500">
                <a:solidFill>
                  <a:schemeClr val="tx1"/>
                </a:solidFill>
                <a:latin typeface="Source Sans Pro" panose="020B0503030403020204" pitchFamily="34" charset="0"/>
                <a:ea typeface="Source Sans Pro" panose="020B0503030403020204" pitchFamily="34" charset="0"/>
                <a:cs typeface="Arial"/>
                <a:sym typeface="Arial"/>
              </a:rPr>
              <a:t>    	Which organization is leading the activity, will partners support in any way? What staff will work on this?</a:t>
            </a:r>
          </a:p>
          <a:p>
            <a:pPr marL="0" indent="0" defTabSz="685800">
              <a:spcBef>
                <a:spcPts val="600"/>
              </a:spcBef>
              <a:spcAft>
                <a:spcPts val="600"/>
              </a:spcAft>
              <a:buClr>
                <a:srgbClr val="000000"/>
              </a:buClr>
              <a:buSzPct val="100000"/>
              <a:buNone/>
              <a:defRPr/>
            </a:pPr>
            <a:r>
              <a:rPr lang="en-US" sz="1500" b="1" kern="1200">
                <a:solidFill>
                  <a:schemeClr val="tx1"/>
                </a:solidFill>
                <a:latin typeface="Source Sans Pro" panose="020B0503030403020204" pitchFamily="34" charset="0"/>
                <a:ea typeface="Source Sans Pro" panose="020B0503030403020204" pitchFamily="34" charset="0"/>
                <a:cs typeface="Arial"/>
                <a:sym typeface="Arial"/>
              </a:rPr>
              <a:t>Where:</a:t>
            </a:r>
            <a:r>
              <a:rPr lang="en-US" sz="1500" kern="1200">
                <a:solidFill>
                  <a:schemeClr val="tx1"/>
                </a:solidFill>
                <a:latin typeface="Source Sans Pro" panose="020B0503030403020204" pitchFamily="34" charset="0"/>
                <a:ea typeface="Source Sans Pro" panose="020B0503030403020204" pitchFamily="34" charset="0"/>
                <a:cs typeface="Arial"/>
                <a:sym typeface="Arial"/>
              </a:rPr>
              <a:t>   Where will the activity geographically take place?</a:t>
            </a:r>
          </a:p>
          <a:p>
            <a:pPr marL="0" indent="0" defTabSz="685800">
              <a:spcBef>
                <a:spcPts val="600"/>
              </a:spcBef>
              <a:spcAft>
                <a:spcPts val="600"/>
              </a:spcAft>
              <a:buClr>
                <a:srgbClr val="000000"/>
              </a:buClr>
              <a:buSzPct val="100000"/>
              <a:buNone/>
              <a:defRPr/>
            </a:pPr>
            <a:r>
              <a:rPr lang="en-US" sz="1500" b="1" kern="1200">
                <a:solidFill>
                  <a:schemeClr val="tx1"/>
                </a:solidFill>
                <a:latin typeface="Source Sans Pro" panose="020B0503030403020204" pitchFamily="34" charset="0"/>
                <a:ea typeface="Source Sans Pro" panose="020B0503030403020204" pitchFamily="34" charset="0"/>
                <a:cs typeface="Arial"/>
                <a:sym typeface="Arial"/>
              </a:rPr>
              <a:t>When: 	</a:t>
            </a:r>
            <a:r>
              <a:rPr lang="en-US" sz="1500" kern="1200">
                <a:solidFill>
                  <a:schemeClr val="tx1"/>
                </a:solidFill>
                <a:latin typeface="Source Sans Pro" panose="020B0503030403020204" pitchFamily="34" charset="0"/>
                <a:ea typeface="Source Sans Pro" panose="020B0503030403020204" pitchFamily="34" charset="0"/>
                <a:cs typeface="Arial"/>
                <a:sym typeface="Arial"/>
              </a:rPr>
              <a:t>When will the activity occur, in Month 1 or Year 3?</a:t>
            </a: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DESCRIBING ACTIVITIES (SOLUTIONS)</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41858690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D5885A-A28B-9E74-C41A-C4521A4B9AF1}"/>
              </a:ext>
            </a:extLst>
          </p:cNvPr>
          <p:cNvSpPr>
            <a:spLocks noGrp="1"/>
          </p:cNvSpPr>
          <p:nvPr>
            <p:ph type="body" idx="1"/>
          </p:nvPr>
        </p:nvSpPr>
        <p:spPr>
          <a:xfrm>
            <a:off x="413157" y="1137920"/>
            <a:ext cx="2906928" cy="2987039"/>
          </a:xfrm>
        </p:spPr>
        <p:txBody>
          <a:bodyPr/>
          <a:lstStyle/>
          <a:p>
            <a:pPr marL="127000" indent="0">
              <a:buNone/>
            </a:pPr>
            <a:r>
              <a:rPr lang="en-US" sz="1500" dirty="0">
                <a:solidFill>
                  <a:srgbClr val="293745"/>
                </a:solidFill>
                <a:cs typeface="Arial"/>
              </a:rPr>
              <a:t>The Ishikawa diagram, also called the </a:t>
            </a:r>
            <a:r>
              <a:rPr lang="en-US" sz="1500" b="1" dirty="0">
                <a:solidFill>
                  <a:srgbClr val="293745"/>
                </a:solidFill>
                <a:cs typeface="Arial"/>
              </a:rPr>
              <a:t>Fishbone diagram,</a:t>
            </a:r>
            <a:r>
              <a:rPr lang="en-US" sz="1500" dirty="0">
                <a:solidFill>
                  <a:srgbClr val="293745"/>
                </a:solidFill>
                <a:cs typeface="Arial"/>
              </a:rPr>
              <a:t> is a tool used to identify problems in a system. It shows how causes and effects are linked and helps analyze what is going wrong with systems, processes, and products. The name comes from Japanese engineer Kaoru Ishikawa who developed the method in the 1960s.</a:t>
            </a:r>
            <a:endParaRPr lang="en-US" sz="1500" dirty="0">
              <a:solidFill>
                <a:srgbClr val="000000"/>
              </a:solidFill>
              <a:latin typeface="Arial"/>
              <a:cs typeface="Arial"/>
            </a:endParaRPr>
          </a:p>
        </p:txBody>
      </p:sp>
      <p:pic>
        <p:nvPicPr>
          <p:cNvPr id="5" name="Picture 4" descr="A diagram of a cause&#10;&#10;Description automatically generated">
            <a:extLst>
              <a:ext uri="{FF2B5EF4-FFF2-40B4-BE49-F238E27FC236}">
                <a16:creationId xmlns:a16="http://schemas.microsoft.com/office/drawing/2014/main" id="{2E53C158-2FB0-3865-F780-BE0E5FD3285E}"/>
              </a:ext>
            </a:extLst>
          </p:cNvPr>
          <p:cNvPicPr>
            <a:picLocks noChangeAspect="1"/>
          </p:cNvPicPr>
          <p:nvPr/>
        </p:nvPicPr>
        <p:blipFill>
          <a:blip r:embed="rId3"/>
          <a:stretch>
            <a:fillRect/>
          </a:stretch>
        </p:blipFill>
        <p:spPr>
          <a:xfrm>
            <a:off x="3709627" y="858521"/>
            <a:ext cx="5271979" cy="3318254"/>
          </a:xfrm>
          <a:prstGeom prst="rect">
            <a:avLst/>
          </a:prstGeom>
        </p:spPr>
      </p:pic>
      <p:sp>
        <p:nvSpPr>
          <p:cNvPr id="6" name="Google Shape;385;p56">
            <a:extLst>
              <a:ext uri="{FF2B5EF4-FFF2-40B4-BE49-F238E27FC236}">
                <a16:creationId xmlns:a16="http://schemas.microsoft.com/office/drawing/2014/main" id="{79A4B267-32C0-A43B-C5F7-4F48C980D0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IDENTIFYING THE ROOT CAUSES  (2)​</a:t>
            </a:r>
            <a:endParaRPr lang="en" sz="3200" b="1">
              <a:solidFill>
                <a:srgbClr val="FFFFFF"/>
              </a:solidFill>
              <a:latin typeface="Source Sans Pro"/>
              <a:ea typeface="Source Sans Pro"/>
              <a:cs typeface="Source Sans Pro"/>
            </a:endParaRPr>
          </a:p>
        </p:txBody>
      </p:sp>
      <p:sp>
        <p:nvSpPr>
          <p:cNvPr id="3" name="Text Placeholder 1">
            <a:extLst>
              <a:ext uri="{FF2B5EF4-FFF2-40B4-BE49-F238E27FC236}">
                <a16:creationId xmlns:a16="http://schemas.microsoft.com/office/drawing/2014/main" id="{1F2AFDD1-101F-061C-F9C2-D2659BFD0C55}"/>
              </a:ext>
            </a:extLst>
          </p:cNvPr>
          <p:cNvSpPr txBox="1">
            <a:spLocks/>
          </p:cNvSpPr>
          <p:nvPr/>
        </p:nvSpPr>
        <p:spPr>
          <a:xfrm>
            <a:off x="1324682" y="4353465"/>
            <a:ext cx="7221220" cy="454324"/>
          </a:xfrm>
          <a:prstGeom prst="rect">
            <a:avLst/>
          </a:prstGeom>
          <a:noFill/>
          <a:ln>
            <a:noFill/>
          </a:ln>
        </p:spPr>
        <p:txBody>
          <a:bodyPr spcFirstLastPara="1" wrap="square" lIns="91175" tIns="91175" rIns="91175" bIns="911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1pPr>
            <a:lvl2pPr marL="914400" marR="0" lvl="1" indent="-330200" algn="l" rtl="0">
              <a:lnSpc>
                <a:spcPct val="100000"/>
              </a:lnSpc>
              <a:spcBef>
                <a:spcPts val="80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2pPr>
            <a:lvl3pPr marL="1371600" marR="0" lvl="2" indent="-330200" algn="l" rtl="0">
              <a:lnSpc>
                <a:spcPct val="100000"/>
              </a:lnSpc>
              <a:spcBef>
                <a:spcPts val="80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3pPr>
            <a:lvl4pPr marL="1828800" marR="0" lvl="3" indent="-317500" algn="l" rtl="0">
              <a:lnSpc>
                <a:spcPct val="100000"/>
              </a:lnSpc>
              <a:spcBef>
                <a:spcPts val="300"/>
              </a:spcBef>
              <a:spcAft>
                <a:spcPts val="0"/>
              </a:spcAft>
              <a:buClr>
                <a:srgbClr val="6C6463"/>
              </a:buClr>
              <a:buSzPts val="1400"/>
              <a:buFont typeface="Source Sans Pro"/>
              <a:buChar char="–"/>
              <a:defRPr sz="1400" b="0" i="0" u="none" strike="noStrike" cap="none">
                <a:solidFill>
                  <a:srgbClr val="6C6463"/>
                </a:solidFill>
                <a:latin typeface="Source Sans Pro"/>
                <a:ea typeface="Source Sans Pro"/>
                <a:cs typeface="Source Sans Pro"/>
                <a:sym typeface="Source Sans Pro"/>
              </a:defRPr>
            </a:lvl4pPr>
            <a:lvl5pPr marL="2286000" marR="0" lvl="4" indent="-330200" algn="l" rtl="0">
              <a:lnSpc>
                <a:spcPct val="100000"/>
              </a:lnSpc>
              <a:spcBef>
                <a:spcPts val="30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5pPr>
            <a:lvl6pPr marL="2743200" marR="0" lvl="5"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127000" indent="0">
              <a:buNone/>
            </a:pPr>
            <a:r>
              <a:rPr lang="en-US" sz="1500" b="1" dirty="0">
                <a:solidFill>
                  <a:schemeClr val="tx1"/>
                </a:solidFill>
                <a:effectLst/>
                <a:latin typeface="Source Sans Pro" panose="020B0503030403020204" pitchFamily="34" charset="0"/>
                <a:ea typeface="Source Sans Pro" panose="020B0503030403020204" pitchFamily="34" charset="0"/>
                <a:cs typeface="Times New Roman" panose="02020603050405020304" pitchFamily="18" charset="0"/>
              </a:rPr>
              <a:t>Source: </a:t>
            </a:r>
            <a:r>
              <a:rPr lang="en-US" sz="1500" dirty="0">
                <a:solidFill>
                  <a:schemeClr val="tx1"/>
                </a:solidFill>
                <a:effectLst/>
                <a:latin typeface="Source Sans Pro" panose="020B0503030403020204" pitchFamily="34" charset="0"/>
                <a:ea typeface="Source Sans Pro" panose="020B0503030403020204" pitchFamily="34" charset="0"/>
                <a:hlinkClick r:id="rId4"/>
              </a:rPr>
              <a:t>https://www.project-management-skills.com/fishbone-diagram.html</a:t>
            </a:r>
            <a:r>
              <a:rPr lang="en-US" sz="1500" b="1" dirty="0">
                <a:solidFill>
                  <a:schemeClr val="tx1"/>
                </a:solidFill>
                <a:latin typeface="Source Sans Pro" panose="020B0503030403020204" pitchFamily="34" charset="0"/>
                <a:ea typeface="Source Sans Pro" panose="020B0503030403020204" pitchFamily="34" charset="0"/>
                <a:cs typeface="Times New Roman" panose="02020603050405020304" pitchFamily="18" charset="0"/>
              </a:rPr>
              <a:t> </a:t>
            </a:r>
            <a:endParaRPr lang="en-US" sz="1500" b="1" dirty="0">
              <a:solidFill>
                <a:schemeClr val="tx1"/>
              </a:solidFill>
              <a:effectLst/>
              <a:latin typeface="Source Sans Pro" panose="020B0503030403020204" pitchFamily="34"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20448856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36CFE-968E-4285-CAED-4E6CB72A9486}"/>
              </a:ext>
            </a:extLst>
          </p:cNvPr>
          <p:cNvSpPr>
            <a:spLocks noGrp="1"/>
          </p:cNvSpPr>
          <p:nvPr>
            <p:ph type="body" idx="1"/>
          </p:nvPr>
        </p:nvSpPr>
        <p:spPr>
          <a:xfrm>
            <a:off x="4519958" y="1613843"/>
            <a:ext cx="4024602" cy="2371710"/>
          </a:xfrm>
        </p:spPr>
        <p:txBody>
          <a:bodyPr/>
          <a:lstStyle/>
          <a:p>
            <a:pPr marL="127000" indent="0">
              <a:buNone/>
            </a:pPr>
            <a:r>
              <a:rPr lang="en-US" sz="1500" dirty="0">
                <a:solidFill>
                  <a:srgbClr val="202124"/>
                </a:solidFill>
                <a:hlinkClick r:id="rId3"/>
              </a:rPr>
              <a:t>CDCS</a:t>
            </a:r>
            <a:r>
              <a:rPr lang="en-US" sz="1500" dirty="0">
                <a:solidFill>
                  <a:srgbClr val="202124"/>
                </a:solidFill>
              </a:rPr>
              <a:t> is a five-year strategy at the country level that reflects USAID collaboration with other agencies to formulate country development cooperation strategies that are results-oriented and foster partnering with host countries to focus investment in key areas that shape countries' overall stability and prosperity.</a:t>
            </a:r>
            <a:endParaRPr lang="en-US" sz="1500" dirty="0"/>
          </a:p>
        </p:txBody>
      </p:sp>
      <p:pic>
        <p:nvPicPr>
          <p:cNvPr id="5" name="Picture 4" descr="A child pouring water from a faucet&#10;&#10;Description automatically generated">
            <a:extLst>
              <a:ext uri="{FF2B5EF4-FFF2-40B4-BE49-F238E27FC236}">
                <a16:creationId xmlns:a16="http://schemas.microsoft.com/office/drawing/2014/main" id="{1773E27E-3CA7-3BA0-525A-B37E2B93204D}"/>
              </a:ext>
            </a:extLst>
          </p:cNvPr>
          <p:cNvPicPr>
            <a:picLocks noChangeAspect="1"/>
          </p:cNvPicPr>
          <p:nvPr/>
        </p:nvPicPr>
        <p:blipFill>
          <a:blip r:embed="rId4"/>
          <a:stretch>
            <a:fillRect/>
          </a:stretch>
        </p:blipFill>
        <p:spPr>
          <a:xfrm>
            <a:off x="1193801" y="960824"/>
            <a:ext cx="2923178" cy="3746674"/>
          </a:xfrm>
          <a:prstGeom prst="rect">
            <a:avLst/>
          </a:prstGeom>
        </p:spPr>
      </p:pic>
      <p:sp>
        <p:nvSpPr>
          <p:cNvPr id="6" name="Google Shape;385;p56">
            <a:extLst>
              <a:ext uri="{FF2B5EF4-FFF2-40B4-BE49-F238E27FC236}">
                <a16:creationId xmlns:a16="http://schemas.microsoft.com/office/drawing/2014/main" id="{63922DAF-3B51-142A-AA82-503475E8744F}"/>
              </a:ext>
            </a:extLst>
          </p:cNvPr>
          <p:cNvSpPr/>
          <p:nvPr/>
        </p:nvSpPr>
        <p:spPr>
          <a:xfrm>
            <a:off x="0" y="0"/>
            <a:ext cx="9144000" cy="87375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ALIGN WITH COUNTRY DEVELOPMENT CORPORATION STRATEGY</a:t>
            </a:r>
            <a:endParaRPr lang="en" sz="3200" b="1" dirty="0">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38921184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5;p56">
            <a:extLst>
              <a:ext uri="{FF2B5EF4-FFF2-40B4-BE49-F238E27FC236}">
                <a16:creationId xmlns:a16="http://schemas.microsoft.com/office/drawing/2014/main" id="{79A4B267-32C0-A43B-C5F7-4F48C980D0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ALIGNING ACTIVITIES TO USAID'S POLICIES</a:t>
            </a:r>
          </a:p>
        </p:txBody>
      </p:sp>
      <p:pic>
        <p:nvPicPr>
          <p:cNvPr id="7" name="Picture 6" descr="A group of people smiling&#10;&#10;Description automatically generated">
            <a:extLst>
              <a:ext uri="{FF2B5EF4-FFF2-40B4-BE49-F238E27FC236}">
                <a16:creationId xmlns:a16="http://schemas.microsoft.com/office/drawing/2014/main" id="{9FB2C695-EF0F-2052-F530-CCA52C0B26D0}"/>
              </a:ext>
            </a:extLst>
          </p:cNvPr>
          <p:cNvPicPr>
            <a:picLocks noChangeAspect="1"/>
          </p:cNvPicPr>
          <p:nvPr/>
        </p:nvPicPr>
        <p:blipFill>
          <a:blip r:embed="rId3"/>
          <a:stretch>
            <a:fillRect/>
          </a:stretch>
        </p:blipFill>
        <p:spPr>
          <a:xfrm>
            <a:off x="925354" y="787671"/>
            <a:ext cx="2986246" cy="3709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blue and white cover with a group of people">
            <a:extLst>
              <a:ext uri="{FF2B5EF4-FFF2-40B4-BE49-F238E27FC236}">
                <a16:creationId xmlns:a16="http://schemas.microsoft.com/office/drawing/2014/main" id="{7782B8A3-83DF-E1EE-799B-BF2D04376864}"/>
              </a:ext>
            </a:extLst>
          </p:cNvPr>
          <p:cNvPicPr>
            <a:picLocks noChangeAspect="1"/>
          </p:cNvPicPr>
          <p:nvPr/>
        </p:nvPicPr>
        <p:blipFill>
          <a:blip r:embed="rId4"/>
          <a:stretch>
            <a:fillRect/>
          </a:stretch>
        </p:blipFill>
        <p:spPr>
          <a:xfrm>
            <a:off x="5364128" y="746760"/>
            <a:ext cx="2951595" cy="3764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BFBE139E-04F8-2D6F-DB92-B8DA4E3A0053}"/>
              </a:ext>
            </a:extLst>
          </p:cNvPr>
          <p:cNvSpPr txBox="1"/>
          <p:nvPr/>
        </p:nvSpPr>
        <p:spPr>
          <a:xfrm>
            <a:off x="81281" y="4531042"/>
            <a:ext cx="49225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u="sng" dirty="0">
                <a:solidFill>
                  <a:schemeClr val="bg2">
                    <a:lumMod val="60000"/>
                    <a:lumOff val="40000"/>
                  </a:schemeClr>
                </a:solidFill>
                <a:latin typeface="Source Sans Pro" panose="020B0503030403020204" pitchFamily="34" charset="0"/>
                <a:ea typeface="Source Sans Pro" panose="020B0503030403020204" pitchFamily="34" charset="0"/>
                <a:cs typeface="Calibri"/>
                <a:hlinkClick r:id="rId5">
                  <a:extLst>
                    <a:ext uri="{A12FA001-AC4F-418D-AE19-62706E023703}">
                      <ahyp:hlinkClr xmlns:ahyp="http://schemas.microsoft.com/office/drawing/2018/hyperlinkcolor" val="tx"/>
                    </a:ext>
                  </a:extLst>
                </a:hlinkClick>
              </a:rPr>
              <a:t>2023 USAID Gender Equality and Women's Empowerment</a:t>
            </a:r>
            <a:r>
              <a:rPr lang="en-US" sz="1500" dirty="0">
                <a:solidFill>
                  <a:schemeClr val="bg2">
                    <a:lumMod val="60000"/>
                    <a:lumOff val="40000"/>
                  </a:schemeClr>
                </a:solidFill>
                <a:latin typeface="Source Sans Pro" panose="020B0503030403020204" pitchFamily="34" charset="0"/>
                <a:ea typeface="Source Sans Pro" panose="020B0503030403020204" pitchFamily="34" charset="0"/>
                <a:cs typeface="Calibri"/>
              </a:rPr>
              <a:t> </a:t>
            </a:r>
            <a:endParaRPr lang="en-US" sz="1500" dirty="0">
              <a:solidFill>
                <a:schemeClr val="bg2">
                  <a:lumMod val="60000"/>
                  <a:lumOff val="40000"/>
                </a:schemeClr>
              </a:solidFill>
              <a:latin typeface="Source Sans Pro" panose="020B0503030403020204" pitchFamily="34" charset="0"/>
              <a:ea typeface="Source Sans Pro" panose="020B0503030403020204" pitchFamily="34" charset="0"/>
            </a:endParaRPr>
          </a:p>
        </p:txBody>
      </p:sp>
      <p:sp>
        <p:nvSpPr>
          <p:cNvPr id="10" name="TextBox 9">
            <a:extLst>
              <a:ext uri="{FF2B5EF4-FFF2-40B4-BE49-F238E27FC236}">
                <a16:creationId xmlns:a16="http://schemas.microsoft.com/office/drawing/2014/main" id="{66B000FF-1A59-3E0D-B227-2B323DFBA933}"/>
              </a:ext>
            </a:extLst>
          </p:cNvPr>
          <p:cNvSpPr txBox="1"/>
          <p:nvPr/>
        </p:nvSpPr>
        <p:spPr>
          <a:xfrm>
            <a:off x="5410654" y="4525962"/>
            <a:ext cx="3095625"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u="sng" dirty="0">
                <a:solidFill>
                  <a:schemeClr val="bg2">
                    <a:lumMod val="60000"/>
                    <a:lumOff val="40000"/>
                  </a:schemeClr>
                </a:solidFill>
                <a:latin typeface="Source Sans Pro" panose="020B0503030403020204" pitchFamily="34" charset="0"/>
                <a:ea typeface="Source Sans Pro" panose="020B0503030403020204" pitchFamily="34" charset="0"/>
                <a:hlinkClick r:id="rId6">
                  <a:extLst>
                    <a:ext uri="{A12FA001-AC4F-418D-AE19-62706E023703}">
                      <ahyp:hlinkClr xmlns:ahyp="http://schemas.microsoft.com/office/drawing/2018/hyperlinkcolor" val="tx"/>
                    </a:ext>
                  </a:extLst>
                </a:hlinkClick>
              </a:rPr>
              <a:t>2022 Youth in Development Policy</a:t>
            </a:r>
            <a:r>
              <a:rPr lang="en-US" sz="1500" dirty="0">
                <a:solidFill>
                  <a:schemeClr val="bg2">
                    <a:lumMod val="60000"/>
                    <a:lumOff val="40000"/>
                  </a:schemeClr>
                </a:solidFill>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29237101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5;p56">
            <a:extLst>
              <a:ext uri="{FF2B5EF4-FFF2-40B4-BE49-F238E27FC236}">
                <a16:creationId xmlns:a16="http://schemas.microsoft.com/office/drawing/2014/main" id="{79A4B267-32C0-A43B-C5F7-4F48C980D022}"/>
              </a:ext>
            </a:extLst>
          </p:cNvPr>
          <p:cNvSpPr/>
          <p:nvPr/>
        </p:nvSpPr>
        <p:spPr>
          <a:xfrm>
            <a:off x="0" y="0"/>
            <a:ext cx="9144000" cy="84835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ALIGN PROPOSAL ACTIVITIES WITH USAID POLICIES</a:t>
            </a:r>
          </a:p>
        </p:txBody>
      </p:sp>
      <p:pic>
        <p:nvPicPr>
          <p:cNvPr id="5" name="Picture 4" descr="A collage of women and a child">
            <a:extLst>
              <a:ext uri="{FF2B5EF4-FFF2-40B4-BE49-F238E27FC236}">
                <a16:creationId xmlns:a16="http://schemas.microsoft.com/office/drawing/2014/main" id="{B5224B77-4064-328B-75C9-251DA9C9F40D}"/>
              </a:ext>
            </a:extLst>
          </p:cNvPr>
          <p:cNvPicPr>
            <a:picLocks noChangeAspect="1"/>
          </p:cNvPicPr>
          <p:nvPr/>
        </p:nvPicPr>
        <p:blipFill>
          <a:blip r:embed="rId3"/>
          <a:stretch>
            <a:fillRect/>
          </a:stretch>
        </p:blipFill>
        <p:spPr>
          <a:xfrm>
            <a:off x="1008652" y="917483"/>
            <a:ext cx="2928348" cy="3578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collage of people standing in front of a podium&#10;&#10;Description automatically generated">
            <a:extLst>
              <a:ext uri="{FF2B5EF4-FFF2-40B4-BE49-F238E27FC236}">
                <a16:creationId xmlns:a16="http://schemas.microsoft.com/office/drawing/2014/main" id="{D46C2D97-6F1A-7368-3001-87C4F6980E90}"/>
              </a:ext>
            </a:extLst>
          </p:cNvPr>
          <p:cNvPicPr>
            <a:picLocks noChangeAspect="1"/>
          </p:cNvPicPr>
          <p:nvPr/>
        </p:nvPicPr>
        <p:blipFill>
          <a:blip r:embed="rId4"/>
          <a:stretch>
            <a:fillRect/>
          </a:stretch>
        </p:blipFill>
        <p:spPr>
          <a:xfrm>
            <a:off x="5643880" y="920205"/>
            <a:ext cx="2811282" cy="3560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EA1A53C4-9F5F-FDBD-4845-AD72B2236B0A}"/>
              </a:ext>
            </a:extLst>
          </p:cNvPr>
          <p:cNvSpPr txBox="1"/>
          <p:nvPr/>
        </p:nvSpPr>
        <p:spPr>
          <a:xfrm>
            <a:off x="0" y="4535986"/>
            <a:ext cx="5472522"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u="sng">
                <a:solidFill>
                  <a:schemeClr val="bg2">
                    <a:lumMod val="60000"/>
                    <a:lumOff val="40000"/>
                  </a:schemeClr>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2020 USAID Policy on Promoting the Rights of Indigenous Peoples</a:t>
            </a:r>
            <a:r>
              <a:rPr lang="en-US" sz="1500">
                <a:solidFill>
                  <a:schemeClr val="bg2">
                    <a:lumMod val="60000"/>
                    <a:lumOff val="40000"/>
                  </a:schemeClr>
                </a:solidFill>
                <a:latin typeface="Source Sans Pro" panose="020B0503030403020204" pitchFamily="34" charset="0"/>
                <a:ea typeface="Source Sans Pro" panose="020B0503030403020204" pitchFamily="34" charset="0"/>
              </a:rPr>
              <a:t> </a:t>
            </a:r>
          </a:p>
        </p:txBody>
      </p:sp>
      <p:sp>
        <p:nvSpPr>
          <p:cNvPr id="4" name="TextBox 3">
            <a:extLst>
              <a:ext uri="{FF2B5EF4-FFF2-40B4-BE49-F238E27FC236}">
                <a16:creationId xmlns:a16="http://schemas.microsoft.com/office/drawing/2014/main" id="{A3C36577-244F-D008-AB80-C2A859A013C3}"/>
              </a:ext>
            </a:extLst>
          </p:cNvPr>
          <p:cNvSpPr txBox="1"/>
          <p:nvPr/>
        </p:nvSpPr>
        <p:spPr>
          <a:xfrm>
            <a:off x="5520010" y="4512401"/>
            <a:ext cx="326839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u="sng" dirty="0">
                <a:solidFill>
                  <a:schemeClr val="bg2">
                    <a:lumMod val="60000"/>
                    <a:lumOff val="40000"/>
                  </a:schemeClr>
                </a:solidFill>
                <a:latin typeface="Source Sans Pro" panose="020B0503030403020204" pitchFamily="34" charset="0"/>
                <a:ea typeface="Source Sans Pro" panose="020B0503030403020204" pitchFamily="34" charset="0"/>
                <a:hlinkClick r:id="rId6">
                  <a:extLst>
                    <a:ext uri="{A12FA001-AC4F-418D-AE19-62706E023703}">
                      <ahyp:hlinkClr xmlns:ahyp="http://schemas.microsoft.com/office/drawing/2018/hyperlinkcolor" val="tx"/>
                    </a:ext>
                  </a:extLst>
                </a:hlinkClick>
              </a:rPr>
              <a:t>2023 LGBTQI+ Inclusive Development </a:t>
            </a:r>
            <a:r>
              <a:rPr lang="en-US" sz="1500" dirty="0">
                <a:solidFill>
                  <a:schemeClr val="bg2">
                    <a:lumMod val="60000"/>
                    <a:lumOff val="40000"/>
                  </a:schemeClr>
                </a:solidFill>
                <a:latin typeface="Source Sans Pro" panose="020B0503030403020204" pitchFamily="34" charset="0"/>
                <a:ea typeface="Source Sans Pro" panose="020B0503030403020204" pitchFamily="34" charset="0"/>
                <a:cs typeface="Calibri"/>
              </a:rPr>
              <a:t> </a:t>
            </a:r>
            <a:endParaRPr lang="en-US" sz="1500" dirty="0">
              <a:solidFill>
                <a:schemeClr val="bg2">
                  <a:lumMod val="60000"/>
                  <a:lumOff val="40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8939054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2B87B2-2FD4-F927-7FD0-6F78FDE504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89</a:t>
            </a:fld>
            <a:endParaRPr lang="en"/>
          </a:p>
        </p:txBody>
      </p:sp>
      <p:pic>
        <p:nvPicPr>
          <p:cNvPr id="5" name="Picture 4" descr="A close up of a logo&#10;&#10;Description automatically generated">
            <a:extLst>
              <a:ext uri="{FF2B5EF4-FFF2-40B4-BE49-F238E27FC236}">
                <a16:creationId xmlns:a16="http://schemas.microsoft.com/office/drawing/2014/main" id="{2D64C4A2-45A2-7A48-6C5C-2BF37AAA28E8}"/>
              </a:ext>
            </a:extLst>
          </p:cNvPr>
          <p:cNvPicPr>
            <a:picLocks noChangeAspect="1"/>
          </p:cNvPicPr>
          <p:nvPr/>
        </p:nvPicPr>
        <p:blipFill>
          <a:blip r:embed="rId3"/>
          <a:stretch>
            <a:fillRect/>
          </a:stretch>
        </p:blipFill>
        <p:spPr>
          <a:xfrm>
            <a:off x="5193792" y="774960"/>
            <a:ext cx="2527808" cy="3345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erson holding a baby&#10;&#10;Description automatically generated">
            <a:extLst>
              <a:ext uri="{FF2B5EF4-FFF2-40B4-BE49-F238E27FC236}">
                <a16:creationId xmlns:a16="http://schemas.microsoft.com/office/drawing/2014/main" id="{D6DA2DC4-3198-54D7-FEDE-65EFE168931C}"/>
              </a:ext>
            </a:extLst>
          </p:cNvPr>
          <p:cNvPicPr>
            <a:picLocks noChangeAspect="1"/>
          </p:cNvPicPr>
          <p:nvPr/>
        </p:nvPicPr>
        <p:blipFill>
          <a:blip r:embed="rId4"/>
          <a:stretch>
            <a:fillRect/>
          </a:stretch>
        </p:blipFill>
        <p:spPr>
          <a:xfrm>
            <a:off x="1303574" y="812800"/>
            <a:ext cx="2814040" cy="3361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Google Shape;385;p56">
            <a:extLst>
              <a:ext uri="{FF2B5EF4-FFF2-40B4-BE49-F238E27FC236}">
                <a16:creationId xmlns:a16="http://schemas.microsoft.com/office/drawing/2014/main" id="{3ACA5B01-17F5-B967-5C09-43E186A19A56}"/>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ALIGN ACTIVITIES WITH PEPFAR </a:t>
            </a:r>
            <a:endParaRPr lang="en" sz="3200" b="1">
              <a:solidFill>
                <a:srgbClr val="FFFFFF"/>
              </a:solidFill>
              <a:latin typeface="Source Sans Pro"/>
              <a:ea typeface="Source Sans Pro"/>
              <a:cs typeface="Source Sans Pro"/>
            </a:endParaRPr>
          </a:p>
        </p:txBody>
      </p:sp>
      <p:sp>
        <p:nvSpPr>
          <p:cNvPr id="2" name="TextBox 1">
            <a:extLst>
              <a:ext uri="{FF2B5EF4-FFF2-40B4-BE49-F238E27FC236}">
                <a16:creationId xmlns:a16="http://schemas.microsoft.com/office/drawing/2014/main" id="{685DFBBD-A43E-F0AE-A798-D937A323093E}"/>
              </a:ext>
            </a:extLst>
          </p:cNvPr>
          <p:cNvSpPr txBox="1"/>
          <p:nvPr/>
        </p:nvSpPr>
        <p:spPr>
          <a:xfrm>
            <a:off x="1108030" y="4297517"/>
            <a:ext cx="326839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u="sng" dirty="0">
                <a:solidFill>
                  <a:schemeClr val="bg2">
                    <a:lumMod val="60000"/>
                    <a:lumOff val="40000"/>
                  </a:schemeClr>
                </a:solidFill>
                <a:latin typeface="Source Sans Pro" panose="020B0503030403020204" pitchFamily="34" charset="0"/>
                <a:ea typeface="Source Sans Pro" panose="020B0503030403020204" pitchFamily="34" charset="0"/>
                <a:hlinkClick r:id="rId5"/>
              </a:rPr>
              <a:t>PEPFAR Five-year Strategy</a:t>
            </a:r>
            <a:endParaRPr lang="en-US" sz="1500" dirty="0">
              <a:solidFill>
                <a:schemeClr val="bg2">
                  <a:lumMod val="60000"/>
                  <a:lumOff val="40000"/>
                </a:schemeClr>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4812A4E6-9812-23F4-F9A6-920AB53DE69A}"/>
              </a:ext>
            </a:extLst>
          </p:cNvPr>
          <p:cNvSpPr txBox="1"/>
          <p:nvPr/>
        </p:nvSpPr>
        <p:spPr>
          <a:xfrm>
            <a:off x="4506550" y="4084157"/>
            <a:ext cx="4061378"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u="sng" dirty="0">
                <a:solidFill>
                  <a:schemeClr val="bg2">
                    <a:lumMod val="60000"/>
                    <a:lumOff val="40000"/>
                  </a:schemeClr>
                </a:solidFill>
                <a:latin typeface="Source Sans Pro" panose="020B0503030403020204" pitchFamily="34" charset="0"/>
                <a:ea typeface="Source Sans Pro" panose="020B0503030403020204" pitchFamily="34" charset="0"/>
                <a:hlinkClick r:id="rId6"/>
              </a:rPr>
              <a:t>PEPFAR 2023 Country and Regional </a:t>
            </a:r>
          </a:p>
          <a:p>
            <a:pPr algn="ctr"/>
            <a:r>
              <a:rPr lang="en-US" sz="1500" u="sng" dirty="0">
                <a:solidFill>
                  <a:schemeClr val="bg2">
                    <a:lumMod val="60000"/>
                    <a:lumOff val="40000"/>
                  </a:schemeClr>
                </a:solidFill>
                <a:latin typeface="Source Sans Pro" panose="020B0503030403020204" pitchFamily="34" charset="0"/>
                <a:ea typeface="Source Sans Pro" panose="020B0503030403020204" pitchFamily="34" charset="0"/>
                <a:hlinkClick r:id="rId6"/>
              </a:rPr>
              <a:t>Operational Plan (COP/ROP) Guidance </a:t>
            </a:r>
          </a:p>
          <a:p>
            <a:pPr algn="ctr"/>
            <a:r>
              <a:rPr lang="en-US" sz="1500" u="sng" dirty="0">
                <a:solidFill>
                  <a:schemeClr val="bg2">
                    <a:lumMod val="60000"/>
                    <a:lumOff val="40000"/>
                  </a:schemeClr>
                </a:solidFill>
                <a:latin typeface="Source Sans Pro" panose="020B0503030403020204" pitchFamily="34" charset="0"/>
                <a:ea typeface="Source Sans Pro" panose="020B0503030403020204" pitchFamily="34" charset="0"/>
                <a:hlinkClick r:id="rId6"/>
              </a:rPr>
              <a:t>for all PEPFAR-Supported Countries</a:t>
            </a:r>
            <a:endParaRPr lang="en-US" sz="1500" u="sng" dirty="0">
              <a:solidFill>
                <a:schemeClr val="bg2">
                  <a:lumMod val="60000"/>
                  <a:lumOff val="40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315335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1"/>
          <p:cNvSpPr txBox="1">
            <a:spLocks noGrp="1"/>
          </p:cNvSpPr>
          <p:nvPr>
            <p:ph type="body" idx="1"/>
          </p:nvPr>
        </p:nvSpPr>
        <p:spPr>
          <a:xfrm>
            <a:off x="612648" y="693362"/>
            <a:ext cx="7886700" cy="3597338"/>
          </a:xfrm>
          <a:prstGeom prst="rect">
            <a:avLst/>
          </a:prstGeom>
          <a:noFill/>
          <a:ln>
            <a:noFill/>
          </a:ln>
        </p:spPr>
        <p:txBody>
          <a:bodyPr spcFirstLastPara="1" wrap="square" lIns="91175" tIns="91175" rIns="91175" bIns="91175" anchor="t" anchorCtr="0">
            <a:noAutofit/>
          </a:bodyPr>
          <a:lstStyle/>
          <a:p>
            <a:pPr marL="127000" lvl="0" indent="0" algn="l" rtl="0">
              <a:lnSpc>
                <a:spcPct val="100000"/>
              </a:lnSpc>
              <a:spcBef>
                <a:spcPts val="600"/>
              </a:spcBef>
              <a:spcAft>
                <a:spcPts val="0"/>
              </a:spcAft>
              <a:buSzPts val="1600"/>
              <a:buNone/>
            </a:pPr>
            <a:endParaRPr lang="en-US" sz="1500" b="1">
              <a:solidFill>
                <a:schemeClr val="dk1"/>
              </a:solidFill>
            </a:endParaRPr>
          </a:p>
          <a:p>
            <a:pPr marL="127000" indent="0">
              <a:spcBef>
                <a:spcPts val="600"/>
              </a:spcBef>
              <a:buNone/>
            </a:pPr>
            <a:endParaRPr lang="en-US" sz="1500" b="1">
              <a:solidFill>
                <a:schemeClr val="dk1"/>
              </a:solidFill>
            </a:endParaRPr>
          </a:p>
          <a:p>
            <a:pPr marL="127000" indent="0">
              <a:spcBef>
                <a:spcPts val="600"/>
              </a:spcBef>
              <a:buNone/>
            </a:pPr>
            <a:endParaRPr lang="en-US" sz="1500" b="1">
              <a:solidFill>
                <a:schemeClr val="dk1"/>
              </a:solidFill>
            </a:endParaRPr>
          </a:p>
          <a:p>
            <a:pPr marL="9525" indent="0" algn="ctr">
              <a:lnSpc>
                <a:spcPts val="3915"/>
              </a:lnSpc>
              <a:buClr>
                <a:srgbClr val="000000"/>
              </a:buClr>
              <a:buFont typeface="Arial"/>
              <a:buNone/>
            </a:pPr>
            <a:endParaRPr lang="en-US" sz="4000" b="1" spc="-38">
              <a:solidFill>
                <a:srgbClr val="000000"/>
              </a:solidFill>
              <a:latin typeface="Source Sans Pro" panose="020B0503030403020204" pitchFamily="34" charset="0"/>
              <a:ea typeface="Source Sans Pro" panose="020B0503030403020204" pitchFamily="34" charset="0"/>
              <a:cs typeface="Arial"/>
              <a:sym typeface="Arial"/>
            </a:endParaRPr>
          </a:p>
          <a:p>
            <a:pPr marL="9525" indent="0" algn="ctr">
              <a:lnSpc>
                <a:spcPts val="3915"/>
              </a:lnSpc>
              <a:buClr>
                <a:srgbClr val="000000"/>
              </a:buClr>
              <a:buFont typeface="Arial"/>
              <a:buNone/>
            </a:pPr>
            <a:r>
              <a:rPr lang="en-US" sz="4000" b="1" spc="-38">
                <a:solidFill>
                  <a:srgbClr val="000000"/>
                </a:solidFill>
                <a:latin typeface="Source Sans Pro" panose="020B0503030403020204" pitchFamily="34" charset="0"/>
                <a:ea typeface="Source Sans Pro" panose="020B0503030403020204" pitchFamily="34" charset="0"/>
                <a:cs typeface="Arial"/>
                <a:sym typeface="Arial"/>
              </a:rPr>
              <a:t>PRE-TEST </a:t>
            </a:r>
          </a:p>
        </p:txBody>
      </p:sp>
      <p:sp>
        <p:nvSpPr>
          <p:cNvPr id="312" name="Google Shape;312;p11"/>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lang="en-US" sz="3200" b="1">
              <a:solidFill>
                <a:srgbClr val="FFFFFF"/>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309385" y="740224"/>
            <a:ext cx="8682215" cy="4065848"/>
          </a:xfrm>
        </p:spPr>
        <p:txBody>
          <a:bodyPr/>
          <a:lstStyle/>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When presenting your solutions/activities – make sure you also provide evidence that this solution works or be clear that the activity is a pilot. </a:t>
            </a: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Use USAID data whenever possible</a:t>
            </a: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Include references to research papers that support your solution</a:t>
            </a:r>
          </a:p>
          <a:p>
            <a:pPr lvl="1">
              <a:spcBef>
                <a:spcPts val="600"/>
              </a:spcBef>
              <a:spcAft>
                <a:spcPts val="600"/>
              </a:spcAft>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Reference results from previous projects that you or your partners have achieved, or results from other peer-implemented projects</a:t>
            </a:r>
          </a:p>
          <a:p>
            <a:pPr lvl="1">
              <a:spcBef>
                <a:spcPts val="600"/>
              </a:spcBef>
              <a:spcAft>
                <a:spcPts val="600"/>
              </a:spcAft>
              <a:defRPr/>
            </a:pPr>
            <a:endParaRPr lang="en-US" sz="1500" kern="1200">
              <a:solidFill>
                <a:prstClr val="black"/>
              </a:solidFill>
              <a:latin typeface="Source Sans Pro" panose="020B0503030403020204" pitchFamily="34" charset="0"/>
              <a:ea typeface="Source Sans Pro" panose="020B0503030403020204" pitchFamily="34" charset="0"/>
              <a:cs typeface="+mn-cs"/>
            </a:endParaRPr>
          </a:p>
          <a:p>
            <a:pPr marL="126997" indent="0">
              <a:spcBef>
                <a:spcPts val="600"/>
              </a:spcBef>
              <a:spcAft>
                <a:spcPts val="600"/>
              </a:spcAft>
              <a:buNone/>
            </a:pPr>
            <a:endParaRPr lang="en-US" sz="1500">
              <a:solidFill>
                <a:schemeClr val="tx1"/>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 sz="3200" b="1">
                <a:solidFill>
                  <a:srgbClr val="FFFFFF"/>
                </a:solidFill>
                <a:latin typeface="Source Sans Pro"/>
                <a:ea typeface="Source Sans Pro"/>
                <a:cs typeface="Source Sans Pro"/>
              </a:rPr>
              <a:t>EVIDENCE-BASED SOLUTIONS</a:t>
            </a:r>
          </a:p>
        </p:txBody>
      </p:sp>
    </p:spTree>
    <p:extLst>
      <p:ext uri="{BB962C8B-B14F-4D97-AF65-F5344CB8AC3E}">
        <p14:creationId xmlns:p14="http://schemas.microsoft.com/office/powerpoint/2010/main" val="26038658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EVIDENCE SOURCES AND CLEARINGHOUSES</a:t>
            </a:r>
          </a:p>
        </p:txBody>
      </p:sp>
      <p:sp>
        <p:nvSpPr>
          <p:cNvPr id="2" name="Text Placeholder 1">
            <a:extLst>
              <a:ext uri="{FF2B5EF4-FFF2-40B4-BE49-F238E27FC236}">
                <a16:creationId xmlns:a16="http://schemas.microsoft.com/office/drawing/2014/main" id="{08233D41-C54B-91A4-886B-65383C14DCAE}"/>
              </a:ext>
            </a:extLst>
          </p:cNvPr>
          <p:cNvSpPr>
            <a:spLocks noGrp="1"/>
          </p:cNvSpPr>
          <p:nvPr>
            <p:ph type="body" idx="1"/>
          </p:nvPr>
        </p:nvSpPr>
        <p:spPr>
          <a:xfrm>
            <a:off x="278905" y="690880"/>
            <a:ext cx="4140695" cy="4064392"/>
          </a:xfrm>
        </p:spPr>
        <p:txBody>
          <a:bodyPr/>
          <a:lstStyle/>
          <a:p>
            <a:pPr marL="0" indent="0">
              <a:spcBef>
                <a:spcPts val="600"/>
              </a:spcBef>
              <a:spcAft>
                <a:spcPts val="600"/>
              </a:spcAft>
              <a:buClr>
                <a:schemeClr val="tx1"/>
              </a:buClr>
              <a:buSzPct val="100000"/>
              <a:buNone/>
              <a:defRPr/>
            </a:pPr>
            <a:r>
              <a:rPr lang="en-US" sz="1500" b="1">
                <a:solidFill>
                  <a:schemeClr val="tx1">
                    <a:lumMod val="95000"/>
                    <a:lumOff val="5000"/>
                  </a:schemeClr>
                </a:solidFill>
              </a:rPr>
              <a:t>USAID Development Information and Analysis</a:t>
            </a:r>
          </a:p>
          <a:p>
            <a:pPr marL="285750" indent="-285750">
              <a:buClr>
                <a:schemeClr val="tx1"/>
              </a:buClr>
              <a:buSzPct val="100000"/>
              <a:buFont typeface="Wingdings" panose="05000000000000000000" pitchFamily="2" charset="2"/>
              <a:buChar char="§"/>
              <a:defRPr/>
            </a:pPr>
            <a:r>
              <a:rPr lang="en-US" sz="1500">
                <a:solidFill>
                  <a:schemeClr val="tx1">
                    <a:lumMod val="95000"/>
                    <a:lumOff val="5000"/>
                  </a:schemeClr>
                </a:solidFill>
                <a:hlinkClick r:id="rId3"/>
              </a:rPr>
              <a:t>Development Experience Clearinghouse: </a:t>
            </a:r>
            <a:r>
              <a:rPr lang="en-US" sz="1500">
                <a:solidFill>
                  <a:schemeClr val="tx1">
                    <a:lumMod val="95000"/>
                    <a:lumOff val="5000"/>
                  </a:schemeClr>
                </a:solidFill>
              </a:rPr>
              <a:t>USAID program records and development information, USAID evaluation reports, peer-reviewed journal articles, and other analyses.</a:t>
            </a:r>
          </a:p>
          <a:p>
            <a:pPr marL="285750" indent="-285750">
              <a:buClr>
                <a:schemeClr val="tx1"/>
              </a:buClr>
              <a:buSzPct val="100000"/>
              <a:buFont typeface="Wingdings" panose="05000000000000000000" pitchFamily="2" charset="2"/>
              <a:buChar char="§"/>
              <a:defRPr/>
            </a:pPr>
            <a:r>
              <a:rPr lang="en-US" sz="1500">
                <a:solidFill>
                  <a:schemeClr val="tx1">
                    <a:lumMod val="95000"/>
                    <a:lumOff val="5000"/>
                  </a:schemeClr>
                </a:solidFill>
                <a:hlinkClick r:id="rId4"/>
              </a:rPr>
              <a:t>Development Data Library</a:t>
            </a:r>
            <a:r>
              <a:rPr lang="en-US" sz="1500">
                <a:solidFill>
                  <a:schemeClr val="tx1">
                    <a:lumMod val="95000"/>
                    <a:lumOff val="5000"/>
                  </a:schemeClr>
                </a:solidFill>
              </a:rPr>
              <a:t>: USAID-funded machine-readable data</a:t>
            </a:r>
          </a:p>
          <a:p>
            <a:pPr marL="285750" indent="-285750">
              <a:buClr>
                <a:schemeClr val="tx1"/>
              </a:buClr>
              <a:buSzPct val="100000"/>
              <a:buFont typeface="Wingdings" panose="05000000000000000000" pitchFamily="2" charset="2"/>
              <a:buChar char="§"/>
              <a:defRPr/>
            </a:pPr>
            <a:r>
              <a:rPr lang="en-US" sz="1500">
                <a:solidFill>
                  <a:schemeClr val="tx1">
                    <a:lumMod val="95000"/>
                    <a:lumOff val="5000"/>
                  </a:schemeClr>
                </a:solidFill>
                <a:hlinkClick r:id="rId5"/>
              </a:rPr>
              <a:t>USAID Resource Portal</a:t>
            </a:r>
            <a:r>
              <a:rPr lang="en-US" sz="1500">
                <a:solidFill>
                  <a:schemeClr val="tx1">
                    <a:lumMod val="95000"/>
                    <a:lumOff val="5000"/>
                  </a:schemeClr>
                </a:solidFill>
              </a:rPr>
              <a:t>: portal to a selection of USAID-funded knowledge management platforms and associated research</a:t>
            </a:r>
          </a:p>
          <a:p>
            <a:pPr marL="285750" indent="-285750">
              <a:buClr>
                <a:schemeClr val="tx1"/>
              </a:buClr>
              <a:buSzPct val="100000"/>
              <a:buFont typeface="Wingdings" panose="05000000000000000000" pitchFamily="2" charset="2"/>
              <a:buChar char="§"/>
              <a:defRPr/>
            </a:pPr>
            <a:r>
              <a:rPr lang="en-US" sz="1500">
                <a:solidFill>
                  <a:schemeClr val="tx1">
                    <a:lumMod val="95000"/>
                    <a:lumOff val="5000"/>
                  </a:schemeClr>
                </a:solidFill>
                <a:hlinkClick r:id="rId6"/>
              </a:rPr>
              <a:t>Country Roadmaps</a:t>
            </a:r>
            <a:r>
              <a:rPr lang="en-US" sz="1500">
                <a:solidFill>
                  <a:schemeClr val="tx1">
                    <a:lumMod val="95000"/>
                    <a:lumOff val="5000"/>
                  </a:schemeClr>
                </a:solidFill>
              </a:rPr>
              <a:t>: visualization and trends of 17 third-party indicators curated by USAID to understand country self-reliance</a:t>
            </a:r>
          </a:p>
          <a:p>
            <a:pPr marL="285750" indent="-285750">
              <a:buClr>
                <a:schemeClr val="tx1"/>
              </a:buClr>
              <a:buSzPct val="100000"/>
              <a:buFont typeface="Wingdings" panose="05000000000000000000" pitchFamily="2" charset="2"/>
              <a:buChar char="§"/>
              <a:defRPr/>
            </a:pPr>
            <a:r>
              <a:rPr lang="en-US" sz="1500">
                <a:solidFill>
                  <a:schemeClr val="tx1">
                    <a:lumMod val="95000"/>
                    <a:lumOff val="5000"/>
                  </a:schemeClr>
                </a:solidFill>
                <a:hlinkClick r:id="rId7"/>
              </a:rPr>
              <a:t>International Data and Economic Analysis Portal (IDEA): </a:t>
            </a:r>
            <a:r>
              <a:rPr lang="en-US" sz="1500">
                <a:solidFill>
                  <a:schemeClr val="tx1">
                    <a:lumMod val="95000"/>
                    <a:lumOff val="5000"/>
                  </a:schemeClr>
                </a:solidFill>
              </a:rPr>
              <a:t>Country-level data from multiple third-party sources simultaneously</a:t>
            </a:r>
          </a:p>
        </p:txBody>
      </p:sp>
      <p:sp>
        <p:nvSpPr>
          <p:cNvPr id="3" name="Text Placeholder 1">
            <a:extLst>
              <a:ext uri="{FF2B5EF4-FFF2-40B4-BE49-F238E27FC236}">
                <a16:creationId xmlns:a16="http://schemas.microsoft.com/office/drawing/2014/main" id="{D8271B2D-719E-F9DE-ED8D-3C2D3B7A812B}"/>
              </a:ext>
            </a:extLst>
          </p:cNvPr>
          <p:cNvSpPr txBox="1">
            <a:spLocks/>
          </p:cNvSpPr>
          <p:nvPr/>
        </p:nvSpPr>
        <p:spPr>
          <a:xfrm>
            <a:off x="4693425" y="675640"/>
            <a:ext cx="4140695" cy="4069472"/>
          </a:xfrm>
          <a:prstGeom prst="rect">
            <a:avLst/>
          </a:prstGeom>
          <a:noFill/>
          <a:ln>
            <a:noFill/>
          </a:ln>
        </p:spPr>
        <p:txBody>
          <a:bodyPr spcFirstLastPara="1" wrap="square" lIns="91175" tIns="91175" rIns="91175" bIns="911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1pPr>
            <a:lvl2pPr marL="914400" marR="0" lvl="1" indent="-330200" algn="l" rtl="0">
              <a:lnSpc>
                <a:spcPct val="100000"/>
              </a:lnSpc>
              <a:spcBef>
                <a:spcPts val="80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2pPr>
            <a:lvl3pPr marL="1371600" marR="0" lvl="2" indent="-330200" algn="l" rtl="0">
              <a:lnSpc>
                <a:spcPct val="100000"/>
              </a:lnSpc>
              <a:spcBef>
                <a:spcPts val="80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3pPr>
            <a:lvl4pPr marL="1828800" marR="0" lvl="3" indent="-317500" algn="l" rtl="0">
              <a:lnSpc>
                <a:spcPct val="100000"/>
              </a:lnSpc>
              <a:spcBef>
                <a:spcPts val="300"/>
              </a:spcBef>
              <a:spcAft>
                <a:spcPts val="0"/>
              </a:spcAft>
              <a:buClr>
                <a:srgbClr val="6C6463"/>
              </a:buClr>
              <a:buSzPts val="1400"/>
              <a:buFont typeface="Source Sans Pro"/>
              <a:buChar char="–"/>
              <a:defRPr sz="1400" b="0" i="0" u="none" strike="noStrike" cap="none">
                <a:solidFill>
                  <a:srgbClr val="6C6463"/>
                </a:solidFill>
                <a:latin typeface="Source Sans Pro"/>
                <a:ea typeface="Source Sans Pro"/>
                <a:cs typeface="Source Sans Pro"/>
                <a:sym typeface="Source Sans Pro"/>
              </a:defRPr>
            </a:lvl4pPr>
            <a:lvl5pPr marL="2286000" marR="0" lvl="4" indent="-330200" algn="l" rtl="0">
              <a:lnSpc>
                <a:spcPct val="100000"/>
              </a:lnSpc>
              <a:spcBef>
                <a:spcPts val="300"/>
              </a:spcBef>
              <a:spcAft>
                <a:spcPts val="0"/>
              </a:spcAft>
              <a:buClr>
                <a:srgbClr val="6C6463"/>
              </a:buClr>
              <a:buSzPts val="1600"/>
              <a:buFont typeface="Source Sans Pro"/>
              <a:buChar char="»"/>
              <a:defRPr sz="1600" b="0" i="0" u="none" strike="noStrike" cap="none">
                <a:solidFill>
                  <a:srgbClr val="6C6463"/>
                </a:solidFill>
                <a:latin typeface="Source Sans Pro"/>
                <a:ea typeface="Source Sans Pro"/>
                <a:cs typeface="Source Sans Pro"/>
                <a:sym typeface="Source Sans Pro"/>
              </a:defRPr>
            </a:lvl5pPr>
            <a:lvl6pPr marL="2743200" marR="0" lvl="5"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40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600"/>
              </a:spcBef>
              <a:spcAft>
                <a:spcPts val="600"/>
              </a:spcAft>
              <a:buClr>
                <a:schemeClr val="tx1"/>
              </a:buClr>
              <a:buSzPct val="100000"/>
              <a:buNone/>
              <a:defRPr/>
            </a:pPr>
            <a:r>
              <a:rPr lang="en-US" sz="1500" b="1">
                <a:solidFill>
                  <a:schemeClr val="tx1">
                    <a:lumMod val="95000"/>
                    <a:lumOff val="5000"/>
                  </a:schemeClr>
                </a:solidFill>
              </a:rPr>
              <a:t>Third-party Evidence Clearinghouses</a:t>
            </a:r>
          </a:p>
          <a:p>
            <a:pPr marL="285750" indent="-285750">
              <a:buClr>
                <a:schemeClr val="tx1"/>
              </a:buClr>
              <a:buSzPct val="100000"/>
              <a:buFont typeface="Wingdings" panose="05000000000000000000" pitchFamily="2" charset="2"/>
              <a:buChar char="§"/>
              <a:defRPr/>
            </a:pPr>
            <a:r>
              <a:rPr lang="en-US" sz="1500">
                <a:solidFill>
                  <a:schemeClr val="tx1">
                    <a:lumMod val="95000"/>
                    <a:lumOff val="5000"/>
                  </a:schemeClr>
                </a:solidFill>
                <a:hlinkClick r:id="rId8"/>
              </a:rPr>
              <a:t>3ie - International Initiative for Impact Evaluation: </a:t>
            </a:r>
            <a:r>
              <a:rPr lang="en-US" sz="1500">
                <a:solidFill>
                  <a:schemeClr val="tx1">
                    <a:lumMod val="95000"/>
                    <a:lumOff val="5000"/>
                  </a:schemeClr>
                </a:solidFill>
              </a:rPr>
              <a:t>Evidence Hub with a database of individual impact evaluations, systematic reviews, and evidence gap maps</a:t>
            </a:r>
          </a:p>
          <a:p>
            <a:pPr marL="285750" indent="-285750">
              <a:buClr>
                <a:schemeClr val="tx1"/>
              </a:buClr>
              <a:buSzPct val="100000"/>
              <a:buFont typeface="Wingdings" panose="05000000000000000000" pitchFamily="2" charset="2"/>
              <a:buChar char="§"/>
              <a:defRPr/>
            </a:pPr>
            <a:r>
              <a:rPr lang="en-US" sz="1500">
                <a:solidFill>
                  <a:schemeClr val="tx1">
                    <a:lumMod val="95000"/>
                    <a:lumOff val="5000"/>
                  </a:schemeClr>
                </a:solidFill>
                <a:hlinkClick r:id="rId9"/>
              </a:rPr>
              <a:t>Cochrane Library</a:t>
            </a:r>
            <a:r>
              <a:rPr lang="en-US" sz="1500">
                <a:solidFill>
                  <a:schemeClr val="tx1">
                    <a:lumMod val="95000"/>
                    <a:lumOff val="5000"/>
                  </a:schemeClr>
                </a:solidFill>
              </a:rPr>
              <a:t>: reviews of health evidence</a:t>
            </a:r>
          </a:p>
          <a:p>
            <a:pPr marL="285750" indent="-285750">
              <a:buClr>
                <a:schemeClr val="tx1"/>
              </a:buClr>
              <a:buSzPct val="100000"/>
              <a:buFont typeface="Wingdings" panose="05000000000000000000" pitchFamily="2" charset="2"/>
              <a:buChar char="§"/>
              <a:defRPr/>
            </a:pPr>
            <a:r>
              <a:rPr lang="en-US" sz="1500">
                <a:solidFill>
                  <a:schemeClr val="tx1">
                    <a:lumMod val="95000"/>
                    <a:lumOff val="5000"/>
                  </a:schemeClr>
                </a:solidFill>
                <a:hlinkClick r:id="rId10"/>
              </a:rPr>
              <a:t>Campbell Collaboration</a:t>
            </a:r>
            <a:r>
              <a:rPr lang="en-US" sz="1500">
                <a:solidFill>
                  <a:schemeClr val="tx1">
                    <a:lumMod val="95000"/>
                    <a:lumOff val="5000"/>
                  </a:schemeClr>
                </a:solidFill>
              </a:rPr>
              <a:t>: international social science research network that produces evidence syntheses</a:t>
            </a:r>
          </a:p>
          <a:p>
            <a:pPr marL="0" indent="0">
              <a:buClr>
                <a:schemeClr val="tx1"/>
              </a:buClr>
              <a:buSzPct val="100000"/>
              <a:buNone/>
              <a:defRPr/>
            </a:pPr>
            <a:r>
              <a:rPr lang="en-US" sz="1500" b="1">
                <a:solidFill>
                  <a:schemeClr val="tx1">
                    <a:lumMod val="95000"/>
                    <a:lumOff val="5000"/>
                  </a:schemeClr>
                </a:solidFill>
              </a:rPr>
              <a:t>Other Federal Agencies' Evidence Clearinghouses</a:t>
            </a:r>
          </a:p>
          <a:p>
            <a:pPr marL="285750" indent="-285750">
              <a:buClr>
                <a:schemeClr val="tx1"/>
              </a:buClr>
              <a:buSzPct val="100000"/>
              <a:buFont typeface="Wingdings" panose="05000000000000000000" pitchFamily="2" charset="2"/>
              <a:buChar char="§"/>
              <a:defRPr/>
            </a:pPr>
            <a:r>
              <a:rPr lang="en-US" sz="1500">
                <a:solidFill>
                  <a:schemeClr val="tx1">
                    <a:lumMod val="95000"/>
                    <a:lumOff val="5000"/>
                  </a:schemeClr>
                </a:solidFill>
                <a:hlinkClick r:id="rId11"/>
              </a:rPr>
              <a:t>HHS Administration of Children and Families Research and Evaluation Clearinghouses</a:t>
            </a:r>
            <a:endParaRPr lang="en-US" sz="1500">
              <a:solidFill>
                <a:schemeClr val="tx1">
                  <a:lumMod val="95000"/>
                  <a:lumOff val="5000"/>
                </a:schemeClr>
              </a:solidFill>
            </a:endParaRPr>
          </a:p>
          <a:p>
            <a:pPr marL="285750" indent="-285750">
              <a:buClr>
                <a:schemeClr val="tx1"/>
              </a:buClr>
              <a:buSzPct val="100000"/>
              <a:buFont typeface="Wingdings" panose="05000000000000000000" pitchFamily="2" charset="2"/>
              <a:buChar char="§"/>
              <a:defRPr/>
            </a:pPr>
            <a:r>
              <a:rPr lang="en-US" sz="1500">
                <a:solidFill>
                  <a:schemeClr val="tx1">
                    <a:lumMod val="95000"/>
                    <a:lumOff val="5000"/>
                  </a:schemeClr>
                </a:solidFill>
                <a:hlinkClick r:id="rId12"/>
              </a:rPr>
              <a:t>Dept of Education's What Works Clearinghouse</a:t>
            </a:r>
            <a:endParaRPr lang="en-US" sz="1500">
              <a:solidFill>
                <a:schemeClr val="tx1">
                  <a:lumMod val="95000"/>
                  <a:lumOff val="5000"/>
                </a:schemeClr>
              </a:solidFill>
            </a:endParaRPr>
          </a:p>
          <a:p>
            <a:pPr marL="285750" indent="-285750">
              <a:buClr>
                <a:schemeClr val="tx1"/>
              </a:buClr>
              <a:buSzPct val="100000"/>
              <a:buFont typeface="Wingdings" panose="05000000000000000000" pitchFamily="2" charset="2"/>
              <a:buChar char="§"/>
              <a:defRPr/>
            </a:pPr>
            <a:r>
              <a:rPr lang="en-US" sz="1500">
                <a:solidFill>
                  <a:schemeClr val="tx1">
                    <a:lumMod val="95000"/>
                    <a:lumOff val="5000"/>
                  </a:schemeClr>
                </a:solidFill>
                <a:hlinkClick r:id="rId13"/>
              </a:rPr>
              <a:t>Dept. of Labor Clearinghouse for Labor Evaluation and Research (CLEAR)</a:t>
            </a:r>
            <a:endParaRPr lang="en-US" sz="1500">
              <a:solidFill>
                <a:schemeClr val="tx1">
                  <a:lumMod val="95000"/>
                  <a:lumOff val="5000"/>
                </a:schemeClr>
              </a:solidFill>
            </a:endParaRPr>
          </a:p>
          <a:p>
            <a:pPr marL="126997" indent="0">
              <a:spcBef>
                <a:spcPts val="600"/>
              </a:spcBef>
              <a:spcAft>
                <a:spcPts val="600"/>
              </a:spcAft>
              <a:buFont typeface="Source Sans Pro"/>
              <a:buNone/>
            </a:pPr>
            <a:endParaRPr lang="en-US" sz="150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3972685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15C1EC-1B7B-36C6-4098-BE79D97FE43E}"/>
              </a:ext>
            </a:extLst>
          </p:cNvPr>
          <p:cNvSpPr>
            <a:spLocks noGrp="1"/>
          </p:cNvSpPr>
          <p:nvPr>
            <p:ph type="body" idx="1"/>
          </p:nvPr>
        </p:nvSpPr>
        <p:spPr>
          <a:xfrm>
            <a:off x="457200" y="706018"/>
            <a:ext cx="8513064" cy="4026002"/>
          </a:xfrm>
        </p:spPr>
        <p:txBody>
          <a:bodyPr/>
          <a:lstStyle/>
          <a:p>
            <a:pPr>
              <a:spcBef>
                <a:spcPts val="600"/>
              </a:spcBef>
              <a:spcAft>
                <a:spcPts val="600"/>
              </a:spcAft>
              <a:buClr>
                <a:schemeClr val="tx1"/>
              </a:buClr>
              <a:buFont typeface="Wingdings" panose="05000000000000000000" pitchFamily="2" charset="2"/>
              <a:buChar char="§"/>
            </a:pPr>
            <a:r>
              <a:rPr lang="en-US" sz="1500">
                <a:solidFill>
                  <a:schemeClr val="tx1"/>
                </a:solidFill>
              </a:rPr>
              <a:t>USAID Learning Lab Theory of Change: </a:t>
            </a:r>
            <a:r>
              <a:rPr lang="en-US" sz="1500">
                <a:solidFill>
                  <a:srgbClr val="0070C0"/>
                </a:solidFill>
                <a:hlinkClick r:id="rId3"/>
              </a:rPr>
              <a:t>https://usaidlearninglab.org/resources/theory-change-workbook-step-step-process-developing-or-strengthening-theories-change</a:t>
            </a:r>
            <a:r>
              <a:rPr lang="en-US" sz="1500">
                <a:solidFill>
                  <a:srgbClr val="0070C0"/>
                </a:solidFill>
              </a:rPr>
              <a:t>  </a:t>
            </a:r>
          </a:p>
          <a:p>
            <a:pPr>
              <a:spcBef>
                <a:spcPts val="600"/>
              </a:spcBef>
              <a:spcAft>
                <a:spcPts val="600"/>
              </a:spcAft>
              <a:buClr>
                <a:schemeClr val="tx1"/>
              </a:buClr>
              <a:buFont typeface="Wingdings" panose="05000000000000000000" pitchFamily="2" charset="2"/>
              <a:buChar char="§"/>
            </a:pPr>
            <a:r>
              <a:rPr lang="en-US" sz="1500">
                <a:solidFill>
                  <a:schemeClr val="tx1"/>
                </a:solidFill>
              </a:rPr>
              <a:t>USAID Learning Lab Why is it Called Theory of Change: </a:t>
            </a:r>
            <a:r>
              <a:rPr lang="en-US" sz="1500">
                <a:solidFill>
                  <a:srgbClr val="0070C0"/>
                </a:solidFill>
                <a:hlinkClick r:id="rId4"/>
              </a:rPr>
              <a:t>https://usaidlearninglab.org/community/blog/what-thing-called-theory-change</a:t>
            </a:r>
            <a:r>
              <a:rPr lang="en-US" sz="1500">
                <a:solidFill>
                  <a:srgbClr val="0070C0"/>
                </a:solidFill>
              </a:rPr>
              <a:t>  </a:t>
            </a:r>
          </a:p>
          <a:p>
            <a:pPr>
              <a:spcBef>
                <a:spcPts val="600"/>
              </a:spcBef>
              <a:spcAft>
                <a:spcPts val="600"/>
              </a:spcAft>
              <a:buClr>
                <a:schemeClr val="tx1"/>
              </a:buClr>
              <a:buFont typeface="Wingdings" panose="05000000000000000000" pitchFamily="2" charset="2"/>
              <a:buChar char="§"/>
            </a:pPr>
            <a:r>
              <a:rPr lang="en-US" sz="1500">
                <a:solidFill>
                  <a:schemeClr val="tx1"/>
                </a:solidFill>
              </a:rPr>
              <a:t>USAID Learning Lab  How to Develop a Logic Model: </a:t>
            </a:r>
            <a:r>
              <a:rPr lang="en-US" sz="1500">
                <a:solidFill>
                  <a:srgbClr val="0070C0"/>
                </a:solidFill>
                <a:hlinkClick r:id="rId5"/>
              </a:rPr>
              <a:t>https://usaidlearninglab.org/system/files/resource/files/project_logic_model_how_to_note_final_sep1.pdf</a:t>
            </a:r>
            <a:r>
              <a:rPr lang="en-US" sz="1500">
                <a:solidFill>
                  <a:srgbClr val="0070C0"/>
                </a:solidFill>
              </a:rPr>
              <a:t>  </a:t>
            </a:r>
          </a:p>
          <a:p>
            <a:pPr>
              <a:spcBef>
                <a:spcPts val="600"/>
              </a:spcBef>
              <a:spcAft>
                <a:spcPts val="600"/>
              </a:spcAft>
              <a:buClr>
                <a:srgbClr val="000000"/>
              </a:buClr>
              <a:buFont typeface="Wingdings" panose="05000000000000000000" pitchFamily="2" charset="2"/>
              <a:buChar char="§"/>
            </a:pPr>
            <a:r>
              <a:rPr lang="en-US" sz="1500">
                <a:solidFill>
                  <a:schemeClr val="tx1"/>
                </a:solidFill>
              </a:rPr>
              <a:t>USAID Technical Note Developing a Results Framework: </a:t>
            </a:r>
            <a:r>
              <a:rPr lang="en-US" sz="1500">
                <a:solidFill>
                  <a:srgbClr val="0070C0"/>
                </a:solidFill>
                <a:hlinkClick r:id="rId6"/>
              </a:rPr>
              <a:t>https://www.usaid.gov/sites/default/files/2022-05/_508_RF_Technical_Note_Final_2013_0722.pdf</a:t>
            </a:r>
            <a:r>
              <a:rPr lang="en-US" sz="1500">
                <a:solidFill>
                  <a:srgbClr val="0070C0"/>
                </a:solidFill>
              </a:rPr>
              <a:t> </a:t>
            </a:r>
          </a:p>
        </p:txBody>
      </p:sp>
      <p:sp>
        <p:nvSpPr>
          <p:cNvPr id="3" name="Google Shape;385;p56">
            <a:extLst>
              <a:ext uri="{FF2B5EF4-FFF2-40B4-BE49-F238E27FC236}">
                <a16:creationId xmlns:a16="http://schemas.microsoft.com/office/drawing/2014/main" id="{6A101614-1929-F9DF-3669-DE9F27FBF0D5}"/>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LINKS TO RESOURCES</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2788071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E885D-5652-4A88-946A-D947D9D7C1F8}"/>
              </a:ext>
            </a:extLst>
          </p:cNvPr>
          <p:cNvSpPr>
            <a:spLocks noGrp="1"/>
          </p:cNvSpPr>
          <p:nvPr>
            <p:ph type="body" idx="1"/>
          </p:nvPr>
        </p:nvSpPr>
        <p:spPr>
          <a:xfrm>
            <a:off x="699516" y="740224"/>
            <a:ext cx="7831836" cy="4065848"/>
          </a:xfrm>
        </p:spPr>
        <p:txBody>
          <a:bodyPr/>
          <a:lstStyle/>
          <a:p>
            <a:pPr marL="285750" indent="-285750">
              <a:spcBef>
                <a:spcPts val="400"/>
              </a:spcBef>
              <a:spcAft>
                <a:spcPts val="400"/>
              </a:spcAft>
              <a:buClr>
                <a:schemeClr val="tx1"/>
              </a:buClr>
              <a:buSzPct val="100000"/>
              <a:buFont typeface="Wingdings" panose="05000000000000000000" pitchFamily="2" charset="2"/>
              <a:buChar char="§"/>
              <a:defRPr/>
            </a:pPr>
            <a:r>
              <a:rPr lang="en-US" sz="1500">
                <a:solidFill>
                  <a:schemeClr val="tx1">
                    <a:lumMod val="95000"/>
                    <a:lumOff val="5000"/>
                  </a:schemeClr>
                </a:solidFill>
              </a:rPr>
              <a:t>What are some tips or lessons learned that you can share with the group around the project design process? </a:t>
            </a:r>
          </a:p>
          <a:p>
            <a:pPr>
              <a:spcAft>
                <a:spcPts val="600"/>
              </a:spcAft>
            </a:pPr>
            <a:endParaRPr lang="en-US" sz="1500">
              <a:solidFill>
                <a:schemeClr val="tx1"/>
              </a:solidFill>
              <a:latin typeface="Source Sans Pro" panose="020B0503030403020204" pitchFamily="34" charset="0"/>
              <a:ea typeface="Source Sans Pro" panose="020B0503030403020204" pitchFamily="34" charset="0"/>
            </a:endParaRPr>
          </a:p>
          <a:p>
            <a:pPr>
              <a:spcAft>
                <a:spcPts val="600"/>
              </a:spcAft>
            </a:pPr>
            <a:endParaRPr lang="en-US" sz="1500">
              <a:solidFill>
                <a:schemeClr val="tx1"/>
              </a:solidFill>
              <a:latin typeface="Source Sans Pro" panose="020B0503030403020204" pitchFamily="34" charset="0"/>
              <a:ea typeface="Source Sans Pro" panose="020B0503030403020204" pitchFamily="34" charset="0"/>
            </a:endParaRPr>
          </a:p>
          <a:p>
            <a:pPr marL="126997" indent="0">
              <a:spcAft>
                <a:spcPts val="600"/>
              </a:spcAft>
              <a:buNone/>
            </a:pPr>
            <a:endParaRPr lang="en-US" sz="1500">
              <a:solidFill>
                <a:schemeClr val="tx1"/>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9A8AE351-73AA-DC04-6DB4-CED6E647496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 sz="3200" b="1">
                <a:solidFill>
                  <a:srgbClr val="FFFFFF"/>
                </a:solidFill>
                <a:latin typeface="Source Sans Pro"/>
                <a:ea typeface="Source Sans Pro"/>
                <a:cs typeface="Source Sans Pro"/>
              </a:rPr>
              <a:t>PROJECT DESIGN TIPS AND LESSONS LEARNED</a:t>
            </a:r>
          </a:p>
        </p:txBody>
      </p:sp>
      <p:pic>
        <p:nvPicPr>
          <p:cNvPr id="7" name="Picture 6">
            <a:extLst>
              <a:ext uri="{FF2B5EF4-FFF2-40B4-BE49-F238E27FC236}">
                <a16:creationId xmlns:a16="http://schemas.microsoft.com/office/drawing/2014/main" id="{498B4B1E-965F-0C86-5C0B-7DE0E370AE2A}"/>
              </a:ext>
            </a:extLst>
          </p:cNvPr>
          <p:cNvPicPr>
            <a:picLocks noChangeAspect="1"/>
          </p:cNvPicPr>
          <p:nvPr/>
        </p:nvPicPr>
        <p:blipFill rotWithShape="1">
          <a:blip r:embed="rId3"/>
          <a:srcRect l="831" t="3174" r="1555" b="4978"/>
          <a:stretch/>
        </p:blipFill>
        <p:spPr>
          <a:xfrm>
            <a:off x="2492528" y="1164070"/>
            <a:ext cx="5238724" cy="3234634"/>
          </a:xfrm>
          <a:prstGeom prst="rect">
            <a:avLst/>
          </a:prstGeom>
        </p:spPr>
      </p:pic>
    </p:spTree>
    <p:extLst>
      <p:ext uri="{BB962C8B-B14F-4D97-AF65-F5344CB8AC3E}">
        <p14:creationId xmlns:p14="http://schemas.microsoft.com/office/powerpoint/2010/main" val="4300747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260604" y="680061"/>
            <a:ext cx="8851392" cy="4049122"/>
          </a:xfrm>
        </p:spPr>
        <p:txBody>
          <a:bodyPr>
            <a:noAutofit/>
          </a:bodyPr>
          <a:lstStyle/>
          <a:p>
            <a:pPr marL="0" indent="0">
              <a:spcBef>
                <a:spcPts val="600"/>
              </a:spcBef>
              <a:spcAft>
                <a:spcPts val="600"/>
              </a:spcAft>
              <a:buNone/>
            </a:pPr>
            <a:r>
              <a:rPr lang="en-US" sz="1500" b="1">
                <a:solidFill>
                  <a:schemeClr val="tx1">
                    <a:lumMod val="95000"/>
                    <a:lumOff val="5000"/>
                  </a:schemeClr>
                </a:solidFill>
              </a:rPr>
              <a:t>Based on the requirements of the solicitation for this section, you must: </a:t>
            </a:r>
            <a:endParaRPr lang="en-US" sz="1500">
              <a:solidFill>
                <a:schemeClr val="tx1">
                  <a:lumMod val="95000"/>
                  <a:lumOff val="5000"/>
                </a:schemeClr>
              </a:solidFill>
            </a:endParaRPr>
          </a:p>
          <a:p>
            <a:pPr marL="285750" indent="-285750">
              <a:spcBef>
                <a:spcPts val="400"/>
              </a:spcBef>
              <a:spcAft>
                <a:spcPts val="400"/>
              </a:spcAft>
              <a:buClr>
                <a:schemeClr val="tx1"/>
              </a:buClr>
              <a:buSzPct val="100000"/>
              <a:buFont typeface="Wingdings" panose="05000000000000000000" pitchFamily="2" charset="2"/>
              <a:buChar char="§"/>
              <a:defRPr/>
            </a:pPr>
            <a:r>
              <a:rPr lang="en-US" sz="1500">
                <a:solidFill>
                  <a:schemeClr val="tx1">
                    <a:lumMod val="95000"/>
                    <a:lumOff val="5000"/>
                  </a:schemeClr>
                </a:solidFill>
              </a:rPr>
              <a:t>Identify and describe your partners, including their scope of work;</a:t>
            </a:r>
          </a:p>
          <a:p>
            <a:pPr marL="285750" indent="-285750">
              <a:spcBef>
                <a:spcPts val="400"/>
              </a:spcBef>
              <a:spcAft>
                <a:spcPts val="400"/>
              </a:spcAft>
              <a:buClr>
                <a:schemeClr val="tx1"/>
              </a:buClr>
              <a:buSzPct val="100000"/>
              <a:buFont typeface="Wingdings" panose="05000000000000000000" pitchFamily="2" charset="2"/>
              <a:buChar char="§"/>
              <a:defRPr/>
            </a:pPr>
            <a:r>
              <a:rPr lang="en-US" sz="1500">
                <a:solidFill>
                  <a:schemeClr val="tx1">
                    <a:lumMod val="95000"/>
                    <a:lumOff val="5000"/>
                  </a:schemeClr>
                </a:solidFill>
              </a:rPr>
              <a:t>Establish a presence and configure the different offices (as applicable) in the country; </a:t>
            </a:r>
          </a:p>
          <a:p>
            <a:pPr marL="285750" indent="-285750">
              <a:spcBef>
                <a:spcPts val="400"/>
              </a:spcBef>
              <a:spcAft>
                <a:spcPts val="400"/>
              </a:spcAft>
              <a:buClr>
                <a:schemeClr val="tx1"/>
              </a:buClr>
              <a:buSzPct val="100000"/>
              <a:buFont typeface="Wingdings" panose="05000000000000000000" pitchFamily="2" charset="2"/>
              <a:buChar char="§"/>
              <a:defRPr/>
            </a:pPr>
            <a:r>
              <a:rPr lang="en-US" sz="1500">
                <a:solidFill>
                  <a:schemeClr val="tx1">
                    <a:lumMod val="95000"/>
                    <a:lumOff val="5000"/>
                  </a:schemeClr>
                </a:solidFill>
              </a:rPr>
              <a:t>Describe lines of authority, communication, and reporting among staff/teams, the donor, and other stakeholders;</a:t>
            </a:r>
          </a:p>
          <a:p>
            <a:pPr marL="285750" indent="-285750">
              <a:spcBef>
                <a:spcPts val="400"/>
              </a:spcBef>
              <a:spcAft>
                <a:spcPts val="400"/>
              </a:spcAft>
              <a:buClr>
                <a:schemeClr val="tx1"/>
              </a:buClr>
              <a:buSzPct val="100000"/>
              <a:buFont typeface="Wingdings" panose="05000000000000000000" pitchFamily="2" charset="2"/>
              <a:buChar char="§"/>
              <a:defRPr/>
            </a:pPr>
            <a:r>
              <a:rPr lang="en-US" sz="1500">
                <a:solidFill>
                  <a:schemeClr val="tx1">
                    <a:lumMod val="95000"/>
                    <a:lumOff val="5000"/>
                  </a:schemeClr>
                </a:solidFill>
              </a:rPr>
              <a:t>Identify key and non-key personnel and how you’ll obtain additional technical expertise if needed. NOTE:</a:t>
            </a:r>
          </a:p>
          <a:p>
            <a:pPr lvl="1">
              <a:spcBef>
                <a:spcPts val="0"/>
              </a:spcBef>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CVs for key personnel are usually required and must describe and demonstrate qualifications and meeting of requirements. </a:t>
            </a:r>
          </a:p>
          <a:p>
            <a:pPr lvl="1">
              <a:spcBef>
                <a:spcPts val="0"/>
              </a:spcBef>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An organizational chart is usually required and must visually show the configuration of staff, reporting lines, which staff are “key”, and where the staff are located</a:t>
            </a:r>
          </a:p>
          <a:p>
            <a:pPr lvl="1">
              <a:spcBef>
                <a:spcPts val="0"/>
              </a:spcBef>
              <a:buClr>
                <a:schemeClr val="accent4">
                  <a:lumMod val="95000"/>
                  <a:lumOff val="5000"/>
                </a:schemeClr>
              </a:buClr>
              <a:buSzPct val="100000"/>
              <a:defRPr/>
            </a:pPr>
            <a:r>
              <a:rPr lang="en-US" sz="1500">
                <a:solidFill>
                  <a:schemeClr val="tx1"/>
                </a:solidFill>
                <a:latin typeface="Source Sans Pro" panose="020B0503030403020204" pitchFamily="34" charset="0"/>
                <a:ea typeface="Source Sans Pro" panose="020B0503030403020204" pitchFamily="34" charset="0"/>
              </a:rPr>
              <a:t>It can be helpful to include a matrix that shows the qualifications of each individual you propose for Key Personnel alongside the minimum requirements for each position stipulated in the call for proposals.</a:t>
            </a:r>
          </a:p>
        </p:txBody>
      </p:sp>
      <p:sp>
        <p:nvSpPr>
          <p:cNvPr id="4" name="Google Shape;385;p56">
            <a:extLst>
              <a:ext uri="{FF2B5EF4-FFF2-40B4-BE49-F238E27FC236}">
                <a16:creationId xmlns:a16="http://schemas.microsoft.com/office/drawing/2014/main" id="{0E9BDD65-D037-0DA8-EEEF-FE6EFA25C128}"/>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MANAGEMENT AND STAFFING PLAN</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362893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1692FF-28CC-8DDB-6504-2E90F57AF631}"/>
              </a:ext>
            </a:extLst>
          </p:cNvPr>
          <p:cNvSpPr>
            <a:spLocks noGrp="1"/>
          </p:cNvSpPr>
          <p:nvPr>
            <p:ph type="body" idx="1"/>
          </p:nvPr>
        </p:nvSpPr>
        <p:spPr>
          <a:xfrm>
            <a:off x="226445" y="678796"/>
            <a:ext cx="4414381" cy="3775850"/>
          </a:xfrm>
        </p:spPr>
        <p:txBody>
          <a:bodyPr>
            <a:noAutofit/>
          </a:bodyPr>
          <a:lstStyle/>
          <a:p>
            <a:pPr marL="285750" indent="-285750">
              <a:spcBef>
                <a:spcPts val="400"/>
              </a:spcBef>
              <a:spcAft>
                <a:spcPts val="400"/>
              </a:spcAft>
              <a:buClr>
                <a:schemeClr val="tx1"/>
              </a:buClr>
              <a:buSzPct val="100000"/>
              <a:buFont typeface="Wingdings" panose="05000000000000000000" pitchFamily="2" charset="2"/>
              <a:buChar char="§"/>
              <a:defRPr/>
            </a:pPr>
            <a:r>
              <a:rPr lang="en-US" sz="1500" dirty="0">
                <a:solidFill>
                  <a:schemeClr val="tx1">
                    <a:lumMod val="95000"/>
                    <a:lumOff val="5000"/>
                  </a:schemeClr>
                </a:solidFill>
              </a:rPr>
              <a:t>Microsoft PowerPoint and Google Slides are good platforms to use for developing an organizational chart. </a:t>
            </a:r>
          </a:p>
          <a:p>
            <a:pPr marL="285750" indent="-285750">
              <a:spcBef>
                <a:spcPts val="400"/>
              </a:spcBef>
              <a:spcAft>
                <a:spcPts val="400"/>
              </a:spcAft>
              <a:buClr>
                <a:schemeClr val="tx1"/>
              </a:buClr>
              <a:buSzPct val="100000"/>
              <a:buFont typeface="Wingdings" panose="05000000000000000000" pitchFamily="2" charset="2"/>
              <a:buChar char="§"/>
              <a:defRPr/>
            </a:pPr>
            <a:r>
              <a:rPr lang="en-US" sz="1500" dirty="0">
                <a:solidFill>
                  <a:schemeClr val="tx1">
                    <a:lumMod val="95000"/>
                    <a:lumOff val="5000"/>
                  </a:schemeClr>
                </a:solidFill>
              </a:rPr>
              <a:t>Develop your org chart as early as possible. </a:t>
            </a:r>
            <a:endParaRPr lang="en-US" dirty="0">
              <a:solidFill>
                <a:schemeClr val="tx1">
                  <a:lumMod val="95000"/>
                  <a:lumOff val="5000"/>
                </a:schemeClr>
              </a:solidFill>
            </a:endParaRPr>
          </a:p>
          <a:p>
            <a:pPr marL="285750" indent="-285750">
              <a:spcBef>
                <a:spcPts val="400"/>
              </a:spcBef>
              <a:spcAft>
                <a:spcPts val="400"/>
              </a:spcAft>
              <a:buClr>
                <a:schemeClr val="tx1"/>
              </a:buClr>
              <a:buSzPct val="100000"/>
              <a:buFont typeface="Wingdings" panose="05000000000000000000" pitchFamily="2" charset="2"/>
              <a:buChar char="§"/>
              <a:defRPr/>
            </a:pPr>
            <a:r>
              <a:rPr lang="en-US" sz="1500" dirty="0">
                <a:solidFill>
                  <a:schemeClr val="tx1">
                    <a:lumMod val="95000"/>
                    <a:lumOff val="5000"/>
                  </a:schemeClr>
                </a:solidFill>
              </a:rPr>
              <a:t>Cost it out to ensure you have a sufficient budget.</a:t>
            </a:r>
          </a:p>
          <a:p>
            <a:pPr marL="285750" indent="-285750">
              <a:spcBef>
                <a:spcPts val="400"/>
              </a:spcBef>
              <a:spcAft>
                <a:spcPts val="400"/>
              </a:spcAft>
              <a:buClr>
                <a:schemeClr val="tx1"/>
              </a:buClr>
              <a:buSzPct val="100000"/>
              <a:buFont typeface="Wingdings" panose="05000000000000000000" pitchFamily="2" charset="2"/>
              <a:buChar char="§"/>
              <a:defRPr/>
            </a:pPr>
            <a:r>
              <a:rPr lang="en-US" sz="1500" dirty="0">
                <a:solidFill>
                  <a:schemeClr val="tx1">
                    <a:lumMod val="95000"/>
                    <a:lumOff val="5000"/>
                  </a:schemeClr>
                </a:solidFill>
              </a:rPr>
              <a:t>Show Key Personnel positions that will be held by both your organization and consortium partners.</a:t>
            </a:r>
            <a:endParaRPr lang="en-US" dirty="0">
              <a:solidFill>
                <a:schemeClr val="tx1">
                  <a:lumMod val="95000"/>
                  <a:lumOff val="5000"/>
                </a:schemeClr>
              </a:solidFill>
            </a:endParaRPr>
          </a:p>
          <a:p>
            <a:pPr marL="285750" indent="-285750">
              <a:spcBef>
                <a:spcPts val="400"/>
              </a:spcBef>
              <a:spcAft>
                <a:spcPts val="400"/>
              </a:spcAft>
              <a:buClr>
                <a:schemeClr val="tx1"/>
              </a:buClr>
              <a:buSzPct val="100000"/>
              <a:buFont typeface="Wingdings" panose="05000000000000000000" pitchFamily="2" charset="2"/>
              <a:buChar char="§"/>
              <a:defRPr/>
            </a:pPr>
            <a:r>
              <a:rPr lang="en-US" sz="1500" dirty="0">
                <a:solidFill>
                  <a:schemeClr val="tx1">
                    <a:lumMod val="95000"/>
                    <a:lumOff val="5000"/>
                  </a:schemeClr>
                </a:solidFill>
              </a:rPr>
              <a:t>Display in which office the staff will be based (using a color code).</a:t>
            </a:r>
          </a:p>
          <a:p>
            <a:pPr marL="285750" indent="-285750">
              <a:spcBef>
                <a:spcPts val="400"/>
              </a:spcBef>
              <a:spcAft>
                <a:spcPts val="400"/>
              </a:spcAft>
              <a:buClr>
                <a:schemeClr val="tx1"/>
              </a:buClr>
              <a:buSzPct val="100000"/>
              <a:buFont typeface="Wingdings" panose="05000000000000000000" pitchFamily="2" charset="2"/>
              <a:buChar char="§"/>
              <a:defRPr/>
            </a:pPr>
            <a:r>
              <a:rPr lang="en-US" sz="1500" dirty="0">
                <a:solidFill>
                  <a:schemeClr val="tx1">
                    <a:lumMod val="95000"/>
                    <a:lumOff val="5000"/>
                  </a:schemeClr>
                </a:solidFill>
              </a:rPr>
              <a:t>Adjust the staffing configuration according to the type of project (service delivery vs. technical assistance).</a:t>
            </a:r>
          </a:p>
          <a:p>
            <a:pPr marL="285750" indent="-285750">
              <a:spcBef>
                <a:spcPts val="400"/>
              </a:spcBef>
              <a:spcAft>
                <a:spcPts val="400"/>
              </a:spcAft>
              <a:buClr>
                <a:schemeClr val="tx1"/>
              </a:buClr>
              <a:buSzPct val="100000"/>
              <a:buFont typeface="Wingdings" panose="05000000000000000000" pitchFamily="2" charset="2"/>
              <a:buChar char="§"/>
              <a:defRPr/>
            </a:pPr>
            <a:r>
              <a:rPr lang="en-US" sz="1500" dirty="0">
                <a:solidFill>
                  <a:schemeClr val="tx1">
                    <a:lumMod val="95000"/>
                    <a:lumOff val="5000"/>
                  </a:schemeClr>
                </a:solidFill>
              </a:rPr>
              <a:t>Ensure that appropriate proportions of funding are going to staff vs. activities.</a:t>
            </a:r>
          </a:p>
        </p:txBody>
      </p:sp>
      <p:pic>
        <p:nvPicPr>
          <p:cNvPr id="3" name="Picture 2">
            <a:extLst>
              <a:ext uri="{FF2B5EF4-FFF2-40B4-BE49-F238E27FC236}">
                <a16:creationId xmlns:a16="http://schemas.microsoft.com/office/drawing/2014/main" id="{7E6CC6E1-0ED4-895B-97C1-9D0FA243D048}"/>
              </a:ext>
            </a:extLst>
          </p:cNvPr>
          <p:cNvPicPr>
            <a:picLocks noChangeAspect="1"/>
          </p:cNvPicPr>
          <p:nvPr/>
        </p:nvPicPr>
        <p:blipFill rotWithShape="1">
          <a:blip r:embed="rId3"/>
          <a:srcRect l="4565" t="2888" r="2130"/>
          <a:stretch/>
        </p:blipFill>
        <p:spPr>
          <a:xfrm>
            <a:off x="4719484" y="863789"/>
            <a:ext cx="4424516" cy="3754541"/>
          </a:xfrm>
          <a:prstGeom prst="rect">
            <a:avLst/>
          </a:prstGeom>
        </p:spPr>
      </p:pic>
      <p:sp>
        <p:nvSpPr>
          <p:cNvPr id="5" name="Google Shape;385;p56">
            <a:extLst>
              <a:ext uri="{FF2B5EF4-FFF2-40B4-BE49-F238E27FC236}">
                <a16:creationId xmlns:a16="http://schemas.microsoft.com/office/drawing/2014/main" id="{3B878DBA-047F-9631-7E3E-79BC05DB821D}"/>
              </a:ext>
            </a:extLst>
          </p:cNvPr>
          <p:cNvSpPr/>
          <p:nvPr/>
        </p:nvSpPr>
        <p:spPr>
          <a:xfrm>
            <a:off x="0" y="-45719"/>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ORGANIZATIONAL CHART</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15931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FB8732-DB2E-85EE-5CE7-E6653AB057F6}"/>
              </a:ext>
            </a:extLst>
          </p:cNvPr>
          <p:cNvSpPr>
            <a:spLocks noGrp="1"/>
          </p:cNvSpPr>
          <p:nvPr>
            <p:ph type="body" idx="1"/>
          </p:nvPr>
        </p:nvSpPr>
        <p:spPr>
          <a:xfrm>
            <a:off x="590092" y="621792"/>
            <a:ext cx="8421320" cy="4178808"/>
          </a:xfrm>
        </p:spPr>
        <p:txBody>
          <a:bodyPr/>
          <a:lstStyle/>
          <a:p>
            <a:pPr marL="469900" indent="-342900">
              <a:spcBef>
                <a:spcPts val="600"/>
              </a:spcBef>
              <a:spcAft>
                <a:spcPts val="600"/>
              </a:spcAft>
              <a:buClr>
                <a:schemeClr val="tx1"/>
              </a:buClr>
              <a:buSzPct val="100000"/>
              <a:buAutoNum type="arabicPeriod"/>
            </a:pPr>
            <a:r>
              <a:rPr lang="en-US" sz="1500" i="0" dirty="0">
                <a:solidFill>
                  <a:schemeClr val="tx1"/>
                </a:solidFill>
                <a:effectLst/>
                <a:latin typeface="Source Sans Pro" panose="020B0503030403020204" pitchFamily="34" charset="0"/>
                <a:ea typeface="Source Sans Pro" panose="020B0503030403020204" pitchFamily="34" charset="0"/>
              </a:rPr>
              <a:t>Format the chart to fit on a single page</a:t>
            </a:r>
          </a:p>
          <a:p>
            <a:pPr marL="469900" indent="-342900">
              <a:spcBef>
                <a:spcPts val="600"/>
              </a:spcBef>
              <a:spcAft>
                <a:spcPts val="600"/>
              </a:spcAft>
              <a:buClr>
                <a:schemeClr val="tx1"/>
              </a:buClr>
              <a:buSzPct val="100000"/>
              <a:buFont typeface="Source Sans Pro"/>
              <a:buAutoNum type="arabicPeriod"/>
            </a:pPr>
            <a:r>
              <a:rPr lang="en-US" sz="1500" i="0" dirty="0">
                <a:solidFill>
                  <a:schemeClr val="tx1"/>
                </a:solidFill>
                <a:effectLst/>
                <a:latin typeface="Source Sans Pro" panose="020B0503030403020204" pitchFamily="34" charset="0"/>
                <a:ea typeface="Source Sans Pro" panose="020B0503030403020204" pitchFamily="34" charset="0"/>
              </a:rPr>
              <a:t>Group people with the same title into one box</a:t>
            </a:r>
          </a:p>
          <a:p>
            <a:pPr marL="469900" indent="-342900">
              <a:spcBef>
                <a:spcPts val="600"/>
              </a:spcBef>
              <a:spcAft>
                <a:spcPts val="600"/>
              </a:spcAft>
              <a:buClr>
                <a:schemeClr val="tx1"/>
              </a:buClr>
              <a:buSzPct val="100000"/>
              <a:buFont typeface="Source Sans Pro"/>
              <a:buAutoNum type="arabicPeriod"/>
            </a:pPr>
            <a:r>
              <a:rPr lang="en-US" sz="1500" i="0" dirty="0">
                <a:solidFill>
                  <a:schemeClr val="tx1"/>
                </a:solidFill>
                <a:effectLst/>
                <a:latin typeface="Source Sans Pro" panose="020B0503030403020204" pitchFamily="34" charset="0"/>
                <a:ea typeface="Source Sans Pro" panose="020B0503030403020204" pitchFamily="34" charset="0"/>
              </a:rPr>
              <a:t>Make all boxes the same size and space them evenly</a:t>
            </a:r>
          </a:p>
          <a:p>
            <a:pPr marL="469900" indent="-342900">
              <a:spcBef>
                <a:spcPts val="600"/>
              </a:spcBef>
              <a:spcAft>
                <a:spcPts val="600"/>
              </a:spcAft>
              <a:buClr>
                <a:schemeClr val="tx1"/>
              </a:buClr>
              <a:buSzPct val="100000"/>
              <a:buFont typeface="Source Sans Pro"/>
              <a:buAutoNum type="arabicPeriod"/>
            </a:pPr>
            <a:r>
              <a:rPr lang="en-US" sz="1500" i="0" dirty="0">
                <a:solidFill>
                  <a:schemeClr val="tx1"/>
                </a:solidFill>
                <a:effectLst/>
                <a:latin typeface="Source Sans Pro" panose="020B0503030403020204" pitchFamily="34" charset="0"/>
                <a:ea typeface="Source Sans Pro" panose="020B0503030403020204" pitchFamily="34" charset="0"/>
              </a:rPr>
              <a:t>Show assistants with a sidebar below the manager</a:t>
            </a:r>
          </a:p>
          <a:p>
            <a:pPr marL="469900" indent="-342900">
              <a:spcBef>
                <a:spcPts val="600"/>
              </a:spcBef>
              <a:spcAft>
                <a:spcPts val="600"/>
              </a:spcAft>
              <a:buClr>
                <a:schemeClr val="tx1"/>
              </a:buClr>
              <a:buSzPct val="100000"/>
              <a:buFont typeface="Source Sans Pro"/>
              <a:buAutoNum type="arabicPeriod"/>
            </a:pPr>
            <a:r>
              <a:rPr lang="en-US" sz="1500" i="0" dirty="0">
                <a:solidFill>
                  <a:schemeClr val="tx1"/>
                </a:solidFill>
                <a:effectLst/>
                <a:latin typeface="Source Sans Pro" panose="020B0503030403020204" pitchFamily="34" charset="0"/>
                <a:ea typeface="Source Sans Pro" panose="020B0503030403020204" pitchFamily="34" charset="0"/>
              </a:rPr>
              <a:t>Put the title of the position first, then the name of the person occupying it</a:t>
            </a:r>
          </a:p>
          <a:p>
            <a:pPr marL="469900" indent="-342900">
              <a:spcBef>
                <a:spcPts val="600"/>
              </a:spcBef>
              <a:spcAft>
                <a:spcPts val="600"/>
              </a:spcAft>
              <a:buClr>
                <a:schemeClr val="tx1"/>
              </a:buClr>
              <a:buSzPct val="100000"/>
              <a:buFont typeface="Source Sans Pro"/>
              <a:buAutoNum type="arabicPeriod"/>
            </a:pPr>
            <a:r>
              <a:rPr lang="en-US" sz="1500" i="0" dirty="0">
                <a:solidFill>
                  <a:schemeClr val="tx1"/>
                </a:solidFill>
                <a:effectLst/>
                <a:latin typeface="Source Sans Pro" panose="020B0503030403020204" pitchFamily="34" charset="0"/>
                <a:ea typeface="Source Sans Pro" panose="020B0503030403020204" pitchFamily="34" charset="0"/>
              </a:rPr>
              <a:t>Show managers with two titles as two different boxes in the chart</a:t>
            </a:r>
          </a:p>
          <a:p>
            <a:pPr marL="469900" indent="-342900">
              <a:spcBef>
                <a:spcPts val="600"/>
              </a:spcBef>
              <a:spcAft>
                <a:spcPts val="600"/>
              </a:spcAft>
              <a:buClr>
                <a:schemeClr val="tx1"/>
              </a:buClr>
              <a:buSzPct val="100000"/>
              <a:buFont typeface="Source Sans Pro"/>
              <a:buAutoNum type="arabicPeriod"/>
            </a:pPr>
            <a:r>
              <a:rPr lang="en-US" sz="1500" i="0" dirty="0">
                <a:solidFill>
                  <a:schemeClr val="tx1"/>
                </a:solidFill>
                <a:effectLst/>
                <a:latin typeface="Source Sans Pro" panose="020B0503030403020204" pitchFamily="34" charset="0"/>
                <a:ea typeface="Source Sans Pro" panose="020B0503030403020204" pitchFamily="34" charset="0"/>
              </a:rPr>
              <a:t>Use dotted lines sparingly</a:t>
            </a:r>
          </a:p>
          <a:p>
            <a:pPr marL="469900" indent="-342900">
              <a:spcBef>
                <a:spcPts val="600"/>
              </a:spcBef>
              <a:spcAft>
                <a:spcPts val="600"/>
              </a:spcAft>
              <a:buClr>
                <a:schemeClr val="tx1"/>
              </a:buClr>
              <a:buSzPct val="100000"/>
              <a:buFont typeface="Source Sans Pro"/>
              <a:buAutoNum type="arabicPeriod"/>
            </a:pPr>
            <a:r>
              <a:rPr lang="en-US" sz="1500" i="0" dirty="0">
                <a:solidFill>
                  <a:schemeClr val="tx1"/>
                </a:solidFill>
                <a:effectLst/>
                <a:latin typeface="Source Sans Pro" panose="020B0503030403020204" pitchFamily="34" charset="0"/>
                <a:ea typeface="Source Sans Pro" panose="020B0503030403020204" pitchFamily="34" charset="0"/>
              </a:rPr>
              <a:t>Draw your chart automatically by importing employee data</a:t>
            </a:r>
          </a:p>
          <a:p>
            <a:pPr marL="469900" indent="-342900">
              <a:spcBef>
                <a:spcPts val="600"/>
              </a:spcBef>
              <a:spcAft>
                <a:spcPts val="600"/>
              </a:spcAft>
              <a:buClr>
                <a:schemeClr val="tx1"/>
              </a:buClr>
              <a:buSzPct val="100000"/>
              <a:buFont typeface="Source Sans Pro"/>
              <a:buAutoNum type="arabicPeriod"/>
            </a:pPr>
            <a:r>
              <a:rPr lang="en-US" sz="1500" i="0" dirty="0">
                <a:solidFill>
                  <a:schemeClr val="tx1"/>
                </a:solidFill>
                <a:effectLst/>
                <a:latin typeface="Source Sans Pro" panose="020B0503030403020204" pitchFamily="34" charset="0"/>
                <a:ea typeface="Source Sans Pro" panose="020B0503030403020204" pitchFamily="34" charset="0"/>
              </a:rPr>
              <a:t>Hyperlink to more information</a:t>
            </a:r>
          </a:p>
          <a:p>
            <a:pPr marL="469900" indent="-342900">
              <a:spcBef>
                <a:spcPts val="600"/>
              </a:spcBef>
              <a:spcAft>
                <a:spcPts val="600"/>
              </a:spcAft>
              <a:buClr>
                <a:schemeClr val="tx1"/>
              </a:buClr>
              <a:buSzPct val="100000"/>
              <a:buFont typeface="Source Sans Pro"/>
              <a:buAutoNum type="arabicPeriod"/>
            </a:pPr>
            <a:r>
              <a:rPr lang="en-US" sz="1500" i="0" dirty="0">
                <a:solidFill>
                  <a:schemeClr val="tx1"/>
                </a:solidFill>
                <a:effectLst/>
                <a:latin typeface="Source Sans Pro" panose="020B0503030403020204" pitchFamily="34" charset="0"/>
                <a:ea typeface="Source Sans Pro" panose="020B0503030403020204" pitchFamily="34" charset="0"/>
              </a:rPr>
              <a:t>Break up large charts into multiple smaller linked charts</a:t>
            </a:r>
          </a:p>
          <a:p>
            <a:pPr marL="127000" indent="0" algn="ctr">
              <a:spcBef>
                <a:spcPts val="600"/>
              </a:spcBef>
              <a:spcAft>
                <a:spcPts val="600"/>
              </a:spcAft>
              <a:buClr>
                <a:schemeClr val="tx1"/>
              </a:buClr>
              <a:buSzPct val="100000"/>
              <a:buNone/>
            </a:pPr>
            <a:r>
              <a:rPr lang="en-US" sz="1500" dirty="0">
                <a:solidFill>
                  <a:schemeClr val="tx1"/>
                </a:solidFill>
                <a:latin typeface="Source Sans Pro" panose="020B0503030403020204" pitchFamily="34" charset="0"/>
                <a:ea typeface="Source Sans Pro" panose="020B0503030403020204" pitchFamily="34" charset="0"/>
              </a:rPr>
              <a:t>Source: </a:t>
            </a:r>
            <a:r>
              <a:rPr lang="en-US" sz="1500" dirty="0">
                <a:solidFill>
                  <a:schemeClr val="tx1"/>
                </a:solidFill>
                <a:latin typeface="Source Sans Pro" panose="020B0503030403020204" pitchFamily="34" charset="0"/>
                <a:ea typeface="Source Sans Pro" panose="020B0503030403020204" pitchFamily="34" charset="0"/>
                <a:hlinkClick r:id="rId3"/>
              </a:rPr>
              <a:t>https://www.smartdraw.com/organizational-chart/organizational-chart-tips.htm</a:t>
            </a:r>
            <a:r>
              <a:rPr lang="en-US" sz="1500" dirty="0">
                <a:solidFill>
                  <a:schemeClr val="tx1"/>
                </a:solidFill>
                <a:latin typeface="Source Sans Pro" panose="020B0503030403020204" pitchFamily="34" charset="0"/>
                <a:ea typeface="Source Sans Pro" panose="020B0503030403020204" pitchFamily="34" charset="0"/>
              </a:rPr>
              <a:t> </a:t>
            </a:r>
            <a:endParaRPr lang="en-US" sz="1500" i="0" dirty="0">
              <a:solidFill>
                <a:schemeClr val="tx1"/>
              </a:solidFill>
              <a:effectLst/>
              <a:latin typeface="Source Sans Pro" panose="020B0503030403020204" pitchFamily="34" charset="0"/>
              <a:ea typeface="Source Sans Pro" panose="020B0503030403020204" pitchFamily="34" charset="0"/>
            </a:endParaRPr>
          </a:p>
          <a:p>
            <a:pPr marL="127000" indent="0">
              <a:buClr>
                <a:schemeClr val="tx1"/>
              </a:buClr>
              <a:buSzPct val="100000"/>
              <a:buNone/>
            </a:pPr>
            <a:endParaRPr lang="en-US" sz="1500" dirty="0">
              <a:solidFill>
                <a:schemeClr val="tx1"/>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endParaRPr>
          </a:p>
          <a:p>
            <a:pPr>
              <a:buClr>
                <a:schemeClr val="tx1"/>
              </a:buClr>
              <a:buSzPct val="100000"/>
            </a:pPr>
            <a:endParaRPr lang="en-US" sz="1500" dirty="0">
              <a:solidFill>
                <a:schemeClr val="tx1"/>
              </a:solidFill>
              <a:latin typeface="Source Sans Pro" panose="020B0503030403020204" pitchFamily="34" charset="0"/>
              <a:ea typeface="Source Sans Pro" panose="020B0503030403020204" pitchFamily="34" charset="0"/>
            </a:endParaRPr>
          </a:p>
        </p:txBody>
      </p:sp>
      <p:sp>
        <p:nvSpPr>
          <p:cNvPr id="5" name="Google Shape;385;p56">
            <a:extLst>
              <a:ext uri="{FF2B5EF4-FFF2-40B4-BE49-F238E27FC236}">
                <a16:creationId xmlns:a16="http://schemas.microsoft.com/office/drawing/2014/main" id="{71176527-79D2-1FD2-3F93-0762F7B7D521}"/>
              </a:ext>
            </a:extLst>
          </p:cNvPr>
          <p:cNvSpPr/>
          <p:nvPr/>
        </p:nvSpPr>
        <p:spPr>
          <a:xfrm>
            <a:off x="0" y="-45719"/>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dirty="0">
                <a:solidFill>
                  <a:srgbClr val="FFFFFF"/>
                </a:solidFill>
                <a:latin typeface="Source Sans Pro"/>
                <a:ea typeface="Source Sans Pro"/>
                <a:cs typeface="Source Sans Pro"/>
              </a:rPr>
              <a:t>10 TIPS FOR PERFECT ORGANIZATIONAL CHARTS</a:t>
            </a:r>
            <a:endParaRPr lang="en" sz="3200" b="1" dirty="0">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13102257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B0B2B-8371-7745-2673-ACFE29B7B5AD}"/>
              </a:ext>
            </a:extLst>
          </p:cNvPr>
          <p:cNvSpPr>
            <a:spLocks noGrp="1"/>
          </p:cNvSpPr>
          <p:nvPr>
            <p:ph type="body" idx="1"/>
          </p:nvPr>
        </p:nvSpPr>
        <p:spPr>
          <a:xfrm>
            <a:off x="685800" y="708438"/>
            <a:ext cx="7772400" cy="3524824"/>
          </a:xfrm>
        </p:spPr>
        <p:txBody>
          <a:bodyPr>
            <a:noAutofit/>
          </a:bodyPr>
          <a:lstStyle/>
          <a:p>
            <a:pPr marL="0" indent="0">
              <a:spcBef>
                <a:spcPts val="600"/>
              </a:spcBef>
              <a:spcAft>
                <a:spcPts val="600"/>
              </a:spcAft>
              <a:buNone/>
            </a:pPr>
            <a:r>
              <a:rPr lang="en-US" sz="1500">
                <a:solidFill>
                  <a:schemeClr val="tx1"/>
                </a:solidFill>
              </a:rPr>
              <a:t>In the proposal, a Draft Monitoring, Evaluation, And Learning (MEL) Plan is required to outline the following (based on the </a:t>
            </a:r>
            <a:r>
              <a:rPr lang="en-US" sz="1500" err="1">
                <a:solidFill>
                  <a:schemeClr val="tx1"/>
                </a:solidFill>
              </a:rPr>
              <a:t>ToC</a:t>
            </a:r>
            <a:r>
              <a:rPr lang="en-US" sz="1500">
                <a:solidFill>
                  <a:schemeClr val="tx1"/>
                </a:solidFill>
              </a:rPr>
              <a:t> and logical framework): </a:t>
            </a:r>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Identify program goals (impact), objectives (outcomes), and outputs.</a:t>
            </a:r>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Define the key indicators (at output and outcome levels) – Sometimes the donor lists a set of USAID standard indicators and custom indicators that are required, but it is good practice to add some of your own.</a:t>
            </a:r>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Describe the data collection methods, quality assurance processes, and timeline for MEL activities. </a:t>
            </a:r>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Identify key MEL roles and responsibilities. </a:t>
            </a:r>
          </a:p>
          <a:p>
            <a:pPr marL="285750" indent="-285750">
              <a:spcBef>
                <a:spcPts val="600"/>
              </a:spcBef>
              <a:spcAft>
                <a:spcPts val="600"/>
              </a:spcAft>
              <a:buClr>
                <a:schemeClr val="tx1"/>
              </a:buClr>
              <a:buSzPct val="100000"/>
              <a:buFont typeface="Wingdings" panose="05000000000000000000" pitchFamily="2" charset="2"/>
              <a:buChar char="§"/>
              <a:defRPr/>
            </a:pPr>
            <a:r>
              <a:rPr lang="en-US" sz="1500">
                <a:solidFill>
                  <a:schemeClr val="tx1">
                    <a:lumMod val="95000"/>
                    <a:lumOff val="5000"/>
                  </a:schemeClr>
                </a:solidFill>
              </a:rPr>
              <a:t>Plan donor reporting and dissemination of results.</a:t>
            </a:r>
          </a:p>
        </p:txBody>
      </p:sp>
      <p:sp>
        <p:nvSpPr>
          <p:cNvPr id="4" name="Google Shape;385;p56">
            <a:extLst>
              <a:ext uri="{FF2B5EF4-FFF2-40B4-BE49-F238E27FC236}">
                <a16:creationId xmlns:a16="http://schemas.microsoft.com/office/drawing/2014/main" id="{B73BD836-3F20-7851-098B-5FD989768CFA}"/>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MEL PLAN</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367692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36734-0DA3-50E1-4DA8-76161E600E1C}"/>
              </a:ext>
            </a:extLst>
          </p:cNvPr>
          <p:cNvSpPr>
            <a:spLocks noGrp="1"/>
          </p:cNvSpPr>
          <p:nvPr>
            <p:ph type="body" idx="1"/>
          </p:nvPr>
        </p:nvSpPr>
        <p:spPr>
          <a:xfrm>
            <a:off x="153219" y="1047250"/>
            <a:ext cx="6079941" cy="3174900"/>
          </a:xfrm>
        </p:spPr>
        <p:txBody>
          <a:bodyPr/>
          <a:lstStyle/>
          <a:p>
            <a:pPr marL="0" indent="0">
              <a:spcBef>
                <a:spcPts val="600"/>
              </a:spcBef>
              <a:spcAft>
                <a:spcPts val="600"/>
              </a:spcAft>
              <a:buNone/>
            </a:pPr>
            <a:r>
              <a:rPr lang="en-US" sz="1500" b="1" dirty="0">
                <a:solidFill>
                  <a:schemeClr val="tx1"/>
                </a:solidFill>
              </a:rPr>
              <a:t>PEPFAR  and USAID have  clear indicators for each program area: </a:t>
            </a:r>
          </a:p>
          <a:p>
            <a:pPr>
              <a:buClr>
                <a:schemeClr val="tx1"/>
              </a:buClr>
              <a:buSzPct val="100000"/>
              <a:buFont typeface="Wingdings" panose="05000000000000000000" pitchFamily="2" charset="2"/>
              <a:buChar char="§"/>
            </a:pPr>
            <a:r>
              <a:rPr lang="en-US" sz="1500"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PEPFAR FY23 MER Indicator Reference Guide</a:t>
            </a:r>
            <a:endParaRPr lang="en-US" sz="1500" dirty="0">
              <a:solidFill>
                <a:schemeClr val="accent1">
                  <a:lumMod val="60000"/>
                  <a:lumOff val="40000"/>
                </a:schemeClr>
              </a:solidFill>
            </a:endParaRPr>
          </a:p>
          <a:p>
            <a:pPr>
              <a:buClr>
                <a:schemeClr val="tx1"/>
              </a:buClr>
              <a:buSzPct val="100000"/>
              <a:buFont typeface="Wingdings" panose="05000000000000000000" pitchFamily="2" charset="2"/>
              <a:buChar char="§"/>
            </a:pPr>
            <a:endParaRPr lang="en-US" sz="1500" dirty="0">
              <a:solidFill>
                <a:schemeClr val="accent1">
                  <a:lumMod val="60000"/>
                  <a:lumOff val="40000"/>
                </a:schemeClr>
              </a:solidFill>
            </a:endParaRPr>
          </a:p>
          <a:p>
            <a:pPr>
              <a:buClr>
                <a:schemeClr val="tx1"/>
              </a:buClr>
              <a:buSzPct val="100000"/>
              <a:buFont typeface="Wingdings" panose="05000000000000000000" pitchFamily="2" charset="2"/>
              <a:buChar char="§"/>
            </a:pPr>
            <a:r>
              <a:rPr lang="en-US" sz="1500" dirty="0">
                <a:solidFill>
                  <a:schemeClr val="accent1">
                    <a:lumMod val="60000"/>
                    <a:lumOff val="40000"/>
                  </a:schemeClr>
                </a:solidFill>
                <a:hlinkClick r:id="rId4">
                  <a:extLst>
                    <a:ext uri="{A12FA001-AC4F-418D-AE19-62706E023703}">
                      <ahyp:hlinkClr xmlns:ahyp="http://schemas.microsoft.com/office/drawing/2018/hyperlinkcolor" val="tx"/>
                    </a:ext>
                  </a:extLst>
                </a:hlinkClick>
              </a:rPr>
              <a:t>PEPFAR FY23 MER Indicator </a:t>
            </a:r>
            <a:r>
              <a:rPr lang="en-US" sz="1500" dirty="0">
                <a:solidFill>
                  <a:schemeClr val="accent1">
                    <a:lumMod val="60000"/>
                    <a:lumOff val="40000"/>
                  </a:schemeClr>
                </a:solidFill>
              </a:rPr>
              <a:t>Infographic</a:t>
            </a:r>
          </a:p>
          <a:p>
            <a:pPr>
              <a:buClr>
                <a:schemeClr val="tx1"/>
              </a:buClr>
              <a:buSzPct val="100000"/>
              <a:buFont typeface="Wingdings" panose="05000000000000000000" pitchFamily="2" charset="2"/>
              <a:buChar char="§"/>
            </a:pPr>
            <a:endParaRPr lang="en-US" sz="1500" dirty="0">
              <a:solidFill>
                <a:schemeClr val="accent1">
                  <a:lumMod val="60000"/>
                  <a:lumOff val="40000"/>
                </a:schemeClr>
              </a:solidFill>
            </a:endParaRPr>
          </a:p>
          <a:p>
            <a:pPr>
              <a:buClr>
                <a:schemeClr val="tx1"/>
              </a:buClr>
              <a:buSzPct val="100000"/>
              <a:buFont typeface="Wingdings" panose="05000000000000000000" pitchFamily="2" charset="2"/>
              <a:buChar char="§"/>
            </a:pPr>
            <a:r>
              <a:rPr lang="en-US" sz="1500" dirty="0">
                <a:solidFill>
                  <a:schemeClr val="accent1">
                    <a:lumMod val="60000"/>
                    <a:lumOff val="40000"/>
                  </a:schemeClr>
                </a:solidFill>
                <a:hlinkClick r:id="rId5">
                  <a:extLst>
                    <a:ext uri="{A12FA001-AC4F-418D-AE19-62706E023703}">
                      <ahyp:hlinkClr xmlns:ahyp="http://schemas.microsoft.com/office/drawing/2018/hyperlinkcolor" val="tx"/>
                    </a:ext>
                  </a:extLst>
                </a:hlinkClick>
              </a:rPr>
              <a:t>PEPFAR FY23 MER Indicator Frequency Table</a:t>
            </a:r>
            <a:endParaRPr lang="en-US" sz="1500" dirty="0">
              <a:solidFill>
                <a:schemeClr val="accent1">
                  <a:lumMod val="60000"/>
                  <a:lumOff val="40000"/>
                </a:schemeClr>
              </a:solidFill>
            </a:endParaRPr>
          </a:p>
          <a:p>
            <a:endParaRPr lang="en-US" sz="1500" dirty="0">
              <a:solidFill>
                <a:schemeClr val="tx1"/>
              </a:solidFill>
            </a:endParaRPr>
          </a:p>
          <a:p>
            <a:pPr marL="127000" indent="0">
              <a:buNone/>
            </a:pPr>
            <a:r>
              <a:rPr lang="en-US" sz="1500" b="1" dirty="0">
                <a:solidFill>
                  <a:schemeClr val="tx1"/>
                </a:solidFill>
              </a:rPr>
              <a:t>Training Resources</a:t>
            </a:r>
          </a:p>
          <a:p>
            <a:pPr>
              <a:buClr>
                <a:schemeClr val="tx1"/>
              </a:buClr>
              <a:buSzPct val="100000"/>
              <a:buFont typeface="Wingdings" panose="05000000000000000000" pitchFamily="2" charset="2"/>
              <a:buChar char="§"/>
            </a:pPr>
            <a:r>
              <a:rPr lang="en-US" sz="1500" dirty="0" err="1">
                <a:solidFill>
                  <a:schemeClr val="accent1">
                    <a:lumMod val="60000"/>
                    <a:lumOff val="40000"/>
                  </a:schemeClr>
                </a:solidFill>
                <a:hlinkClick r:id="rId6">
                  <a:extLst>
                    <a:ext uri="{A12FA001-AC4F-418D-AE19-62706E023703}">
                      <ahyp:hlinkClr xmlns:ahyp="http://schemas.microsoft.com/office/drawing/2018/hyperlinkcolor" val="tx"/>
                    </a:ext>
                  </a:extLst>
                </a:hlinkClick>
              </a:rPr>
              <a:t>WorkwithUSAID</a:t>
            </a:r>
            <a:r>
              <a:rPr lang="en-US" sz="1500" dirty="0">
                <a:solidFill>
                  <a:schemeClr val="accent1">
                    <a:lumMod val="60000"/>
                    <a:lumOff val="40000"/>
                  </a:schemeClr>
                </a:solidFill>
                <a:hlinkClick r:id="rId6">
                  <a:extLst>
                    <a:ext uri="{A12FA001-AC4F-418D-AE19-62706E023703}">
                      <ahyp:hlinkClr xmlns:ahyp="http://schemas.microsoft.com/office/drawing/2018/hyperlinkcolor" val="tx"/>
                    </a:ext>
                  </a:extLst>
                </a:hlinkClick>
              </a:rPr>
              <a:t> Monitoring, Evaluation, and Learning Training </a:t>
            </a:r>
            <a:endParaRPr lang="en-US" sz="1500" dirty="0">
              <a:solidFill>
                <a:schemeClr val="accent1">
                  <a:lumMod val="60000"/>
                  <a:lumOff val="40000"/>
                </a:schemeClr>
              </a:solidFill>
            </a:endParaRPr>
          </a:p>
          <a:p>
            <a:pPr marL="127000" indent="0">
              <a:buNone/>
            </a:pPr>
            <a:endParaRPr lang="en-US" sz="1500" dirty="0">
              <a:solidFill>
                <a:schemeClr val="tx1"/>
              </a:solidFill>
            </a:endParaRPr>
          </a:p>
          <a:p>
            <a:pPr marL="127000" indent="0">
              <a:buNone/>
            </a:pPr>
            <a:endParaRPr lang="en-US" sz="1500" dirty="0">
              <a:solidFill>
                <a:schemeClr val="tx1"/>
              </a:solidFill>
            </a:endParaRPr>
          </a:p>
        </p:txBody>
      </p:sp>
      <p:pic>
        <p:nvPicPr>
          <p:cNvPr id="5" name="Picture 4" descr="A screenshot of a computer&#10;&#10;Description automatically generated">
            <a:extLst>
              <a:ext uri="{FF2B5EF4-FFF2-40B4-BE49-F238E27FC236}">
                <a16:creationId xmlns:a16="http://schemas.microsoft.com/office/drawing/2014/main" id="{AEA999BF-89DA-AF12-7729-79A5067D1FEC}"/>
              </a:ext>
            </a:extLst>
          </p:cNvPr>
          <p:cNvPicPr>
            <a:picLocks noChangeAspect="1"/>
          </p:cNvPicPr>
          <p:nvPr/>
        </p:nvPicPr>
        <p:blipFill>
          <a:blip r:embed="rId7"/>
          <a:stretch>
            <a:fillRect/>
          </a:stretch>
        </p:blipFill>
        <p:spPr>
          <a:xfrm>
            <a:off x="6333224" y="1189595"/>
            <a:ext cx="2486025" cy="3181350"/>
          </a:xfrm>
          <a:prstGeom prst="rect">
            <a:avLst/>
          </a:prstGeom>
        </p:spPr>
      </p:pic>
      <p:sp>
        <p:nvSpPr>
          <p:cNvPr id="6" name="Google Shape;385;p56">
            <a:extLst>
              <a:ext uri="{FF2B5EF4-FFF2-40B4-BE49-F238E27FC236}">
                <a16:creationId xmlns:a16="http://schemas.microsoft.com/office/drawing/2014/main" id="{29F8378B-4330-390B-5198-9143AF99633F}"/>
              </a:ext>
            </a:extLst>
          </p:cNvPr>
          <p:cNvSpPr/>
          <p:nvPr/>
        </p:nvSpPr>
        <p:spPr>
          <a:xfrm>
            <a:off x="0" y="0"/>
            <a:ext cx="9144000" cy="883919"/>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MONITORING, EVALUATION AND REPORTING (MER) </a:t>
            </a:r>
            <a:endParaRPr lang="en" sz="3200" b="1">
              <a:solidFill>
                <a:srgbClr val="FFFFFF"/>
              </a:solidFill>
              <a:latin typeface="Source Sans Pro"/>
              <a:ea typeface="Source Sans Pro"/>
              <a:cs typeface="Source Sans Pro"/>
            </a:endParaRPr>
          </a:p>
        </p:txBody>
      </p:sp>
    </p:spTree>
    <p:extLst>
      <p:ext uri="{BB962C8B-B14F-4D97-AF65-F5344CB8AC3E}">
        <p14:creationId xmlns:p14="http://schemas.microsoft.com/office/powerpoint/2010/main" val="42266789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11C1A01-B28F-F98D-8897-232EE4AD271C}"/>
              </a:ext>
            </a:extLst>
          </p:cNvPr>
          <p:cNvSpPr>
            <a:spLocks noGrp="1"/>
          </p:cNvSpPr>
          <p:nvPr>
            <p:ph type="body" idx="1"/>
          </p:nvPr>
        </p:nvSpPr>
        <p:spPr>
          <a:xfrm>
            <a:off x="437279" y="1086637"/>
            <a:ext cx="4052811" cy="3174900"/>
          </a:xfrm>
        </p:spPr>
        <p:txBody>
          <a:bodyPr/>
          <a:lstStyle/>
          <a:p>
            <a:pPr>
              <a:buFont typeface="Wingdings" panose="05000000000000000000" pitchFamily="2" charset="2"/>
              <a:buChar char="§"/>
            </a:pPr>
            <a:r>
              <a:rPr lang="en-ZA" sz="1500" b="1">
                <a:solidFill>
                  <a:schemeClr val="tx1">
                    <a:lumMod val="95000"/>
                    <a:lumOff val="5000"/>
                  </a:schemeClr>
                </a:solidFill>
                <a:latin typeface="Source Sans Pro" panose="020B0503030403020204" pitchFamily="34" charset="0"/>
                <a:ea typeface="Source Sans Pro" panose="020B0503030403020204" pitchFamily="34" charset="0"/>
              </a:rPr>
              <a:t>MER reporting requirements</a:t>
            </a:r>
            <a:endParaRPr lang="fr-FR" sz="1500" b="1">
              <a:solidFill>
                <a:schemeClr val="tx1">
                  <a:lumMod val="95000"/>
                  <a:lumOff val="5000"/>
                </a:schemeClr>
              </a:solidFill>
              <a:latin typeface="Source Sans Pro" panose="020B0503030403020204" pitchFamily="34" charset="0"/>
              <a:ea typeface="Source Sans Pro" panose="020B0503030403020204" pitchFamily="34" charset="0"/>
            </a:endParaRPr>
          </a:p>
        </p:txBody>
      </p:sp>
      <p:sp>
        <p:nvSpPr>
          <p:cNvPr id="3" name="Espace réservé du texte 2">
            <a:extLst>
              <a:ext uri="{FF2B5EF4-FFF2-40B4-BE49-F238E27FC236}">
                <a16:creationId xmlns:a16="http://schemas.microsoft.com/office/drawing/2014/main" id="{10EDF5C7-2F81-361E-2419-86B5712C6607}"/>
              </a:ext>
            </a:extLst>
          </p:cNvPr>
          <p:cNvSpPr>
            <a:spLocks noGrp="1"/>
          </p:cNvSpPr>
          <p:nvPr>
            <p:ph type="body" idx="2"/>
          </p:nvPr>
        </p:nvSpPr>
        <p:spPr/>
        <p:txBody>
          <a:bodyPr/>
          <a:lstStyle/>
          <a:p>
            <a:endParaRPr lang="fr-FR"/>
          </a:p>
        </p:txBody>
      </p:sp>
      <p:pic>
        <p:nvPicPr>
          <p:cNvPr id="6" name="Picture 4">
            <a:extLst>
              <a:ext uri="{FF2B5EF4-FFF2-40B4-BE49-F238E27FC236}">
                <a16:creationId xmlns:a16="http://schemas.microsoft.com/office/drawing/2014/main" id="{89FE60E0-71F4-5D4F-4450-0F15AE12D3EC}"/>
              </a:ext>
            </a:extLst>
          </p:cNvPr>
          <p:cNvPicPr>
            <a:picLocks noChangeAspect="1"/>
          </p:cNvPicPr>
          <p:nvPr/>
        </p:nvPicPr>
        <p:blipFill>
          <a:blip r:embed="rId3"/>
          <a:stretch>
            <a:fillRect/>
          </a:stretch>
        </p:blipFill>
        <p:spPr>
          <a:xfrm>
            <a:off x="192407" y="1723192"/>
            <a:ext cx="4343398" cy="2419121"/>
          </a:xfrm>
          <a:prstGeom prst="rect">
            <a:avLst/>
          </a:prstGeom>
        </p:spPr>
      </p:pic>
      <p:pic>
        <p:nvPicPr>
          <p:cNvPr id="7" name="Picture 6">
            <a:extLst>
              <a:ext uri="{FF2B5EF4-FFF2-40B4-BE49-F238E27FC236}">
                <a16:creationId xmlns:a16="http://schemas.microsoft.com/office/drawing/2014/main" id="{65867E37-20F4-1790-B35B-A6F52309F08A}"/>
              </a:ext>
            </a:extLst>
          </p:cNvPr>
          <p:cNvPicPr>
            <a:picLocks noChangeAspect="1"/>
          </p:cNvPicPr>
          <p:nvPr/>
        </p:nvPicPr>
        <p:blipFill rotWithShape="1">
          <a:blip r:embed="rId4"/>
          <a:srcRect t="570" b="-1"/>
          <a:stretch/>
        </p:blipFill>
        <p:spPr>
          <a:xfrm>
            <a:off x="4530091" y="898345"/>
            <a:ext cx="4495799" cy="3799483"/>
          </a:xfrm>
          <a:prstGeom prst="rect">
            <a:avLst/>
          </a:prstGeom>
        </p:spPr>
      </p:pic>
      <p:sp>
        <p:nvSpPr>
          <p:cNvPr id="4" name="Google Shape;385;p56">
            <a:extLst>
              <a:ext uri="{FF2B5EF4-FFF2-40B4-BE49-F238E27FC236}">
                <a16:creationId xmlns:a16="http://schemas.microsoft.com/office/drawing/2014/main" id="{C40DE102-C3F9-BAB4-A767-36778779525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78">
              <a:defRPr/>
            </a:pPr>
            <a:r>
              <a:rPr lang="en-US" sz="3200" b="1">
                <a:solidFill>
                  <a:srgbClr val="FFFFFF"/>
                </a:solidFill>
                <a:latin typeface="Source Sans Pro"/>
                <a:ea typeface="Source Sans Pro"/>
                <a:cs typeface="Source Sans Pro"/>
              </a:rPr>
              <a:t>EXAMPLES OF PEPFAR INDICATORS </a:t>
            </a:r>
          </a:p>
        </p:txBody>
      </p:sp>
    </p:spTree>
    <p:extLst>
      <p:ext uri="{BB962C8B-B14F-4D97-AF65-F5344CB8AC3E}">
        <p14:creationId xmlns:p14="http://schemas.microsoft.com/office/powerpoint/2010/main" val="3286179309"/>
      </p:ext>
    </p:extLst>
  </p:cSld>
  <p:clrMapOvr>
    <a:masterClrMapping/>
  </p:clrMapOvr>
</p:sld>
</file>

<file path=ppt/theme/theme1.xml><?xml version="1.0" encoding="utf-8"?>
<a:theme xmlns:a="http://schemas.openxmlformats.org/drawingml/2006/main" name="16.9-Template_4.29.2016">
  <a:themeElements>
    <a:clrScheme name="Custom 1">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0070C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24C807AA5C8C419801C56381A712A9" ma:contentTypeVersion="8" ma:contentTypeDescription="Create a new document." ma:contentTypeScope="" ma:versionID="2f8bb7b2c18a0c79a34f3a27d437e0ef">
  <xsd:schema xmlns:xsd="http://www.w3.org/2001/XMLSchema" xmlns:xs="http://www.w3.org/2001/XMLSchema" xmlns:p="http://schemas.microsoft.com/office/2006/metadata/properties" xmlns:ns2="9136f059-6914-4650-a21f-8a2e4837c810" xmlns:ns3="83a1c2bc-8087-48f9-b53b-f8d5c73dd47c" xmlns:ns4="e228a3d5-c4f5-4acc-bbb4-0be358565f68" targetNamespace="http://schemas.microsoft.com/office/2006/metadata/properties" ma:root="true" ma:fieldsID="1d2668fb8468033840844c5d74a80204" ns2:_="" ns3:_="" ns4:_="">
    <xsd:import namespace="9136f059-6914-4650-a21f-8a2e4837c810"/>
    <xsd:import namespace="83a1c2bc-8087-48f9-b53b-f8d5c73dd47c"/>
    <xsd:import namespace="e228a3d5-c4f5-4acc-bbb4-0be358565f68"/>
    <xsd:element name="properties">
      <xsd:complexType>
        <xsd:sequence>
          <xsd:element name="documentManagement">
            <xsd:complexType>
              <xsd:all>
                <xsd:element ref="ns2:FiscalYear" minOccurs="0"/>
                <xsd:element ref="ns2:Notes"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36f059-6914-4650-a21f-8a2e4837c810" elementFormDefault="qualified">
    <xsd:import namespace="http://schemas.microsoft.com/office/2006/documentManagement/types"/>
    <xsd:import namespace="http://schemas.microsoft.com/office/infopath/2007/PartnerControls"/>
    <xsd:element name="FiscalYear" ma:index="8" nillable="true" ma:displayName="Fiscal Year" ma:format="Dropdown" ma:internalName="FiscalYear">
      <xsd:simpleType>
        <xsd:restriction base="dms:Choice">
          <xsd:enumeration value="FY2022"/>
          <xsd:enumeration value="FY2023"/>
          <xsd:enumeration value="FY2024"/>
          <xsd:enumeration value="FY2025"/>
        </xsd:restriction>
      </xsd:simpleType>
    </xsd:element>
    <xsd:element name="Notes" ma:index="9"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a1c2bc-8087-48f9-b53b-f8d5c73dd47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28a3d5-c4f5-4acc-bbb4-0be358565f6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s xmlns="9136f059-6914-4650-a21f-8a2e4837c810" xsi:nil="true"/>
    <FiscalYear xmlns="9136f059-6914-4650-a21f-8a2e4837c810" xsi:nil="true"/>
  </documentManagement>
</p:properties>
</file>

<file path=customXml/itemProps1.xml><?xml version="1.0" encoding="utf-8"?>
<ds:datastoreItem xmlns:ds="http://schemas.openxmlformats.org/officeDocument/2006/customXml" ds:itemID="{59E53652-0CDF-4F36-90EB-81E22CDD57E9}">
  <ds:schemaRefs>
    <ds:schemaRef ds:uri="http://schemas.microsoft.com/sharepoint/v3/contenttype/forms"/>
  </ds:schemaRefs>
</ds:datastoreItem>
</file>

<file path=customXml/itemProps2.xml><?xml version="1.0" encoding="utf-8"?>
<ds:datastoreItem xmlns:ds="http://schemas.openxmlformats.org/officeDocument/2006/customXml" ds:itemID="{804E615E-40CC-4FEE-A77B-EF5289FADE69}">
  <ds:schemaRefs>
    <ds:schemaRef ds:uri="83a1c2bc-8087-48f9-b53b-f8d5c73dd47c"/>
    <ds:schemaRef ds:uri="9136f059-6914-4650-a21f-8a2e4837c810"/>
    <ds:schemaRef ds:uri="e228a3d5-c4f5-4acc-bbb4-0be358565f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2377F07-A2DA-4279-8B2A-D2A7A2C06F1D}">
  <ds:schemaRefs>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e228a3d5-c4f5-4acc-bbb4-0be358565f68"/>
    <ds:schemaRef ds:uri="http://schemas.microsoft.com/office/infopath/2007/PartnerControls"/>
    <ds:schemaRef ds:uri="http://purl.org/dc/dcmitype/"/>
    <ds:schemaRef ds:uri="http://www.w3.org/XML/1998/namespace"/>
    <ds:schemaRef ds:uri="http://purl.org/dc/terms/"/>
    <ds:schemaRef ds:uri="83a1c2bc-8087-48f9-b53b-f8d5c73dd47c"/>
    <ds:schemaRef ds:uri="9136f059-6914-4650-a21f-8a2e4837c810"/>
  </ds:schemaRefs>
</ds:datastoreItem>
</file>

<file path=docProps/app.xml><?xml version="1.0" encoding="utf-8"?>
<Properties xmlns="http://schemas.openxmlformats.org/officeDocument/2006/extended-properties" xmlns:vt="http://schemas.openxmlformats.org/officeDocument/2006/docPropsVTypes">
  <Template/>
  <TotalTime>0</TotalTime>
  <Words>22029</Words>
  <Application>Microsoft Office PowerPoint</Application>
  <PresentationFormat>On-screen Show (16:9)</PresentationFormat>
  <Paragraphs>1394</Paragraphs>
  <Slides>145</Slides>
  <Notes>145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145</vt:i4>
      </vt:variant>
    </vt:vector>
  </HeadingPairs>
  <TitlesOfParts>
    <vt:vector size="162" baseType="lpstr">
      <vt:lpstr>Aptos</vt:lpstr>
      <vt:lpstr>Arial</vt:lpstr>
      <vt:lpstr>Avenir</vt:lpstr>
      <vt:lpstr>Cabin</vt:lpstr>
      <vt:lpstr>Courier New</vt:lpstr>
      <vt:lpstr>Garamond</vt:lpstr>
      <vt:lpstr>Gill Sans</vt:lpstr>
      <vt:lpstr>Gill Sans MT</vt:lpstr>
      <vt:lpstr>IBM Plex Sans</vt:lpstr>
      <vt:lpstr>inherit</vt:lpstr>
      <vt:lpstr>Noto Sans Symbols</vt:lpstr>
      <vt:lpstr>Segoe UI</vt:lpstr>
      <vt:lpstr>Source Sans Pro</vt:lpstr>
      <vt:lpstr>Symbol</vt:lpstr>
      <vt:lpstr>Times New Roman</vt:lpstr>
      <vt:lpstr>Wingdings</vt:lpstr>
      <vt:lpstr>16.9-Template_4.29.2016</vt:lpstr>
      <vt:lpstr>  TRAINING ON BUSINESS DEVELOPMENT: FUNDING OPPORTUNITIES FROM USG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Compliance Matrix: to capture and communicate the most important information from the solicitation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we submitted the proposal – aren’t we all done?!</vt:lpstr>
      <vt:lpstr>PowerPoint Presentation</vt:lpstr>
      <vt:lpstr>PowerPoint Presentation</vt:lpstr>
      <vt:lpstr>PowerPoint Presentation</vt:lpstr>
      <vt:lpstr>Thank you for your time and active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ASAP Webinar for USAID Local Partners: COP21/FY22 Expenditure Reporting</dc:title>
  <dc:creator>Rebecca Boler</dc:creator>
  <cp:lastModifiedBy>Bashir Ghafarzai</cp:lastModifiedBy>
  <cp:revision>1</cp:revision>
  <dcterms:modified xsi:type="dcterms:W3CDTF">2024-05-14T17:19:39Z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0x010100AD24C807AA5C8C419801C56381A712A9</vt:lpwstr>
  </property>
  <property fmtid="{D5CDD505-2E9C-101B-9397-08002B2CF9AE}" pid="3" name="MediaServiceImageTags">
    <vt:lpwstr/>
  </property>
</Properties>
</file>