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omments/modernComment_7FFFD2A0_CA7E345C.xml" ContentType="application/vnd.ms-powerpoint.comments+xml"/>
  <Override PartName="/ppt/notesSlides/notesSlide106.xml" ContentType="application/vnd.openxmlformats-officedocument.presentationml.notesSlide+xml"/>
  <Override PartName="/ppt/comments/modernComment_7FFFD2AB_109E4242.xml" ContentType="application/vnd.ms-powerpoint.comment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omments/modernComment_7FFFD2AA_FBEE00B9.xml" ContentType="application/vnd.ms-powerpoint.comment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7" r:id="rId4"/>
  </p:sldMasterIdLst>
  <p:notesMasterIdLst>
    <p:notesMasterId r:id="rId167"/>
  </p:notesMasterIdLst>
  <p:handoutMasterIdLst>
    <p:handoutMasterId r:id="rId168"/>
  </p:handoutMasterIdLst>
  <p:sldIdLst>
    <p:sldId id="2147471725" r:id="rId5"/>
    <p:sldId id="798" r:id="rId6"/>
    <p:sldId id="799" r:id="rId7"/>
    <p:sldId id="2147472063" r:id="rId8"/>
    <p:sldId id="2147472064" r:id="rId9"/>
    <p:sldId id="5881" r:id="rId10"/>
    <p:sldId id="391" r:id="rId11"/>
    <p:sldId id="5884" r:id="rId12"/>
    <p:sldId id="5885" r:id="rId13"/>
    <p:sldId id="5886" r:id="rId14"/>
    <p:sldId id="257" r:id="rId15"/>
    <p:sldId id="2147471951" r:id="rId16"/>
    <p:sldId id="2147471954" r:id="rId17"/>
    <p:sldId id="2147472026" r:id="rId18"/>
    <p:sldId id="2147471952" r:id="rId19"/>
    <p:sldId id="2147471953" r:id="rId20"/>
    <p:sldId id="267" r:id="rId21"/>
    <p:sldId id="2147471955" r:id="rId22"/>
    <p:sldId id="2147471956" r:id="rId23"/>
    <p:sldId id="2147471957" r:id="rId24"/>
    <p:sldId id="2147471958" r:id="rId25"/>
    <p:sldId id="2147471959" r:id="rId26"/>
    <p:sldId id="2147472034" r:id="rId27"/>
    <p:sldId id="2147472035" r:id="rId28"/>
    <p:sldId id="2147472036" r:id="rId29"/>
    <p:sldId id="2147472056" r:id="rId30"/>
    <p:sldId id="2147472058" r:id="rId31"/>
    <p:sldId id="2147472037" r:id="rId32"/>
    <p:sldId id="277" r:id="rId33"/>
    <p:sldId id="2147472069" r:id="rId34"/>
    <p:sldId id="2147472065" r:id="rId35"/>
    <p:sldId id="2147471963" r:id="rId36"/>
    <p:sldId id="2147471964" r:id="rId37"/>
    <p:sldId id="2147471965" r:id="rId38"/>
    <p:sldId id="2147471966" r:id="rId39"/>
    <p:sldId id="2147471967" r:id="rId40"/>
    <p:sldId id="2147471968" r:id="rId41"/>
    <p:sldId id="2147471970" r:id="rId42"/>
    <p:sldId id="2147471969" r:id="rId43"/>
    <p:sldId id="2147471971" r:id="rId44"/>
    <p:sldId id="2147471972" r:id="rId45"/>
    <p:sldId id="2147471973" r:id="rId46"/>
    <p:sldId id="2147471974" r:id="rId47"/>
    <p:sldId id="2147471975" r:id="rId48"/>
    <p:sldId id="2147471976" r:id="rId49"/>
    <p:sldId id="2147471977" r:id="rId50"/>
    <p:sldId id="2147471978" r:id="rId51"/>
    <p:sldId id="2147471980" r:id="rId52"/>
    <p:sldId id="2147471979" r:id="rId53"/>
    <p:sldId id="2147471981" r:id="rId54"/>
    <p:sldId id="2147471982" r:id="rId55"/>
    <p:sldId id="2147472030" r:id="rId56"/>
    <p:sldId id="2147472070" r:id="rId57"/>
    <p:sldId id="2147472061" r:id="rId58"/>
    <p:sldId id="2147472066" r:id="rId59"/>
    <p:sldId id="2147471983" r:id="rId60"/>
    <p:sldId id="2147472024" r:id="rId61"/>
    <p:sldId id="2147471984" r:id="rId62"/>
    <p:sldId id="2147471985" r:id="rId63"/>
    <p:sldId id="2147471986" r:id="rId64"/>
    <p:sldId id="2147471987" r:id="rId65"/>
    <p:sldId id="2147471988" r:id="rId66"/>
    <p:sldId id="2147471989" r:id="rId67"/>
    <p:sldId id="2147471990" r:id="rId68"/>
    <p:sldId id="2147472039" r:id="rId69"/>
    <p:sldId id="2147471991" r:id="rId70"/>
    <p:sldId id="2147471992" r:id="rId71"/>
    <p:sldId id="2147471993" r:id="rId72"/>
    <p:sldId id="2147471994" r:id="rId73"/>
    <p:sldId id="2147471995" r:id="rId74"/>
    <p:sldId id="2147471996" r:id="rId75"/>
    <p:sldId id="2147471997" r:id="rId76"/>
    <p:sldId id="2147471998" r:id="rId77"/>
    <p:sldId id="2147471999" r:id="rId78"/>
    <p:sldId id="2147472000" r:id="rId79"/>
    <p:sldId id="2147472001" r:id="rId80"/>
    <p:sldId id="2147472002" r:id="rId81"/>
    <p:sldId id="2147472003" r:id="rId82"/>
    <p:sldId id="2147472071" r:id="rId83"/>
    <p:sldId id="2147472067" r:id="rId84"/>
    <p:sldId id="2147472012" r:id="rId85"/>
    <p:sldId id="2147472027" r:id="rId86"/>
    <p:sldId id="408" r:id="rId87"/>
    <p:sldId id="2147472004" r:id="rId88"/>
    <p:sldId id="837" r:id="rId89"/>
    <p:sldId id="865" r:id="rId90"/>
    <p:sldId id="2147470336" r:id="rId91"/>
    <p:sldId id="2147470348" r:id="rId92"/>
    <p:sldId id="2147470351" r:id="rId93"/>
    <p:sldId id="2147470352" r:id="rId94"/>
    <p:sldId id="2147470354" r:id="rId95"/>
    <p:sldId id="2147470355" r:id="rId96"/>
    <p:sldId id="2147470353" r:id="rId97"/>
    <p:sldId id="2147470335" r:id="rId98"/>
    <p:sldId id="2147470340" r:id="rId99"/>
    <p:sldId id="2147470337" r:id="rId100"/>
    <p:sldId id="2147470341" r:id="rId101"/>
    <p:sldId id="2147470349" r:id="rId102"/>
    <p:sldId id="2147470338" r:id="rId103"/>
    <p:sldId id="2147472050" r:id="rId104"/>
    <p:sldId id="2147472051" r:id="rId105"/>
    <p:sldId id="2147472053" r:id="rId106"/>
    <p:sldId id="2147472054" r:id="rId107"/>
    <p:sldId id="2147472049" r:id="rId108"/>
    <p:sldId id="2147470342" r:id="rId109"/>
    <p:sldId id="2147472032" r:id="rId110"/>
    <p:sldId id="2147472043" r:id="rId111"/>
    <p:sldId id="2147470347" r:id="rId112"/>
    <p:sldId id="450" r:id="rId113"/>
    <p:sldId id="452" r:id="rId114"/>
    <p:sldId id="2147472059" r:id="rId115"/>
    <p:sldId id="441" r:id="rId116"/>
    <p:sldId id="2147472042" r:id="rId117"/>
    <p:sldId id="2147470332" r:id="rId118"/>
    <p:sldId id="443" r:id="rId119"/>
    <p:sldId id="2147470334" r:id="rId120"/>
    <p:sldId id="2147472044" r:id="rId121"/>
    <p:sldId id="2147472062" r:id="rId122"/>
    <p:sldId id="2147472047" r:id="rId123"/>
    <p:sldId id="2147472052" r:id="rId124"/>
    <p:sldId id="2147472007" r:id="rId125"/>
    <p:sldId id="2147472008" r:id="rId126"/>
    <p:sldId id="2147472009" r:id="rId127"/>
    <p:sldId id="378" r:id="rId128"/>
    <p:sldId id="440" r:id="rId129"/>
    <p:sldId id="794" r:id="rId130"/>
    <p:sldId id="2147472033" r:id="rId131"/>
    <p:sldId id="379" r:id="rId132"/>
    <p:sldId id="380" r:id="rId133"/>
    <p:sldId id="382" r:id="rId134"/>
    <p:sldId id="381" r:id="rId135"/>
    <p:sldId id="387" r:id="rId136"/>
    <p:sldId id="383" r:id="rId137"/>
    <p:sldId id="384" r:id="rId138"/>
    <p:sldId id="385" r:id="rId139"/>
    <p:sldId id="442" r:id="rId140"/>
    <p:sldId id="2147472017" r:id="rId141"/>
    <p:sldId id="2147472016" r:id="rId142"/>
    <p:sldId id="2147472018" r:id="rId143"/>
    <p:sldId id="454" r:id="rId144"/>
    <p:sldId id="801" r:id="rId145"/>
    <p:sldId id="412" r:id="rId146"/>
    <p:sldId id="424" r:id="rId147"/>
    <p:sldId id="2147472010" r:id="rId148"/>
    <p:sldId id="876" r:id="rId149"/>
    <p:sldId id="870" r:id="rId150"/>
    <p:sldId id="835" r:id="rId151"/>
    <p:sldId id="439" r:id="rId152"/>
    <p:sldId id="832" r:id="rId153"/>
    <p:sldId id="802" r:id="rId154"/>
    <p:sldId id="386" r:id="rId155"/>
    <p:sldId id="867" r:id="rId156"/>
    <p:sldId id="833" r:id="rId157"/>
    <p:sldId id="428" r:id="rId158"/>
    <p:sldId id="2147472072" r:id="rId159"/>
    <p:sldId id="2147472068" r:id="rId160"/>
    <p:sldId id="2147472011" r:id="rId161"/>
    <p:sldId id="868" r:id="rId162"/>
    <p:sldId id="451" r:id="rId163"/>
    <p:sldId id="873" r:id="rId164"/>
    <p:sldId id="436" r:id="rId165"/>
    <p:sldId id="307" r:id="rId166"/>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3AF537-883E-5F10-04D8-06CAFB80E928}" name="Corinna Fales" initials="CF" userId="S::Corinna@CorinnaFales.com::c3b50412-e223-4e34-8a34-36c2f3bb3aa0" providerId="AD"/>
  <p188:author id="{FAB2817A-D775-0249-F410-F2606A222772}" name="Nancy Erickson" initials="NE" userId="S::nerickson@asapproject.org::55be763f-ac60-4a73-910e-8da05cc403da" providerId="AD"/>
  <p188:author id="{26955C9E-5626-8604-DB54-9510AA55FDEF}" name="Rebecca Boler" initials="RB" userId="S::rboler@intrahealth.org::a3dd7c8a-dfc3-4e0e-a2d7-b5de42b28310" providerId="AD"/>
  <p188:author id="{7AF021CA-8901-8912-1F10-43B461370C12}" name="Bashir Ghafarzai" initials="BG" userId="S::consultant.bghafarzai@asapproject.org::80737d38-2907-4ffa-878f-f427305f6e82" providerId="AD"/>
  <p188:author id="{569DC7D3-66D3-93EB-F42A-A5674EF1056E}" name="Kim Kane" initials="KK" userId="S::consultant.kkane@asapproject.org::97767f8d-35e2-4441-9428-ad2800663350" providerId="AD"/>
  <p188:author id="{D8F288E8-F70B-8DE1-E714-DCD85FD0F222}" name="Catherine Brokenshire-Scott" initials="CBS" userId="S::cbrokenshire-scott@asapproject.org::bca94260-fecf-4207-82fa-d4462c01a372" providerId="AD"/>
  <p188:author id="{1507E5F9-B7B3-67FE-1C06-5AA1301920DE}" name="olle Franck" initials="oF" userId="0771768ce47dd3d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22A48"/>
    <a:srgbClr val="FFFFFF"/>
    <a:srgbClr val="002F6C"/>
    <a:srgbClr val="94D3F3"/>
    <a:srgbClr val="C979C1"/>
    <a:srgbClr val="CF87C8"/>
    <a:srgbClr val="C68ACC"/>
    <a:srgbClr val="BD78C4"/>
    <a:srgbClr val="DF8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428FA-41C3-465C-B3FE-D99EECD8B1B9}" v="7" dt="2024-09-17T20:30:58.968"/>
  </p1510:revLst>
</p1510:revInfo>
</file>

<file path=ppt/tableStyles.xml><?xml version="1.0" encoding="utf-8"?>
<a:tblStyleLst xmlns:a="http://schemas.openxmlformats.org/drawingml/2006/main" def="{40D84870-AC5C-4F21-A0C2-DAF72403A7C1}">
  <a:tblStyle styleId="{40D84870-AC5C-4F21-A0C2-DAF72403A7C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1DA8EE-9614-4902-A281-E6EAEA3459F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0757B08-1CF7-44C5-9060-DA81513E3767}"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74667" autoAdjust="0"/>
  </p:normalViewPr>
  <p:slideViewPr>
    <p:cSldViewPr snapToGrid="0">
      <p:cViewPr varScale="1">
        <p:scale>
          <a:sx n="110" d="100"/>
          <a:sy n="110" d="100"/>
        </p:scale>
        <p:origin x="16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microsoft.com/office/2018/10/relationships/authors" Target="authors.xml"/></Relationships>
</file>

<file path=ppt/comments/modernComment_7FFFD2A0_CA7E345C.xml><?xml version="1.0" encoding="utf-8"?>
<p188:cmLst xmlns:a="http://schemas.openxmlformats.org/drawingml/2006/main" xmlns:r="http://schemas.openxmlformats.org/officeDocument/2006/relationships" xmlns:p188="http://schemas.microsoft.com/office/powerpoint/2018/8/main">
  <p188:cm id="{F6D80803-C56F-4FD5-92F7-9A03A961064B}" authorId="{FAB2817A-D775-0249-F410-F2606A222772}" created="2024-09-13T14:26:21.204">
    <pc:sldMkLst xmlns:pc="http://schemas.microsoft.com/office/powerpoint/2013/main/command">
      <pc:docMk/>
      <pc:sldMk cId="3397268572" sldId="2147472032"/>
    </pc:sldMkLst>
    <p188:txBody>
      <a:bodyPr/>
      <a:lstStyle/>
      <a:p>
        <a:r>
          <a:rPr lang="en-US"/>
          <a:t>People watching a webinar cannot click on links</a:t>
        </a:r>
      </a:p>
    </p188:txBody>
  </p188:cm>
</p188:cmLst>
</file>

<file path=ppt/comments/modernComment_7FFFD2AA_FBEE00B9.xml><?xml version="1.0" encoding="utf-8"?>
<p188:cmLst xmlns:a="http://schemas.openxmlformats.org/drawingml/2006/main" xmlns:r="http://schemas.openxmlformats.org/officeDocument/2006/relationships" xmlns:p188="http://schemas.microsoft.com/office/powerpoint/2018/8/main">
  <p188:cm id="{CC9C16CF-6336-44AB-A12F-7A7F2739A784}" authorId="{FAB2817A-D775-0249-F410-F2606A222772}" created="2024-09-13T14:27:04.528">
    <pc:sldMkLst xmlns:pc="http://schemas.microsoft.com/office/powerpoint/2013/main/command">
      <pc:docMk/>
      <pc:sldMk cId="4226678969" sldId="2147472042"/>
    </pc:sldMkLst>
    <p188:replyLst>
      <p188:reply id="{86AA54A2-C45F-F04F-B0B0-51FAF9ECD187}" authorId="{1507E5F9-B7B3-67FE-1C06-5AA1301920DE}" created="2024-09-13T16:56:05.179">
        <p188:txBody>
          <a:bodyPr/>
          <a:lstStyle/>
          <a:p>
            <a:r>
              <a:rPr lang="fr-FR"/>
              <a:t>Correct. But it will be good to keep it</a:t>
            </a:r>
          </a:p>
        </p188:txBody>
      </p188:reply>
    </p188:replyLst>
    <p188:txBody>
      <a:bodyPr/>
      <a:lstStyle/>
      <a:p>
        <a:r>
          <a:rPr lang="en-US"/>
          <a:t>People watching a webinar cannot click on links</a:t>
        </a:r>
      </a:p>
    </p188:txBody>
  </p188:cm>
</p188:cmLst>
</file>

<file path=ppt/comments/modernComment_7FFFD2AB_109E4242.xml><?xml version="1.0" encoding="utf-8"?>
<p188:cmLst xmlns:a="http://schemas.openxmlformats.org/drawingml/2006/main" xmlns:r="http://schemas.openxmlformats.org/officeDocument/2006/relationships" xmlns:p188="http://schemas.microsoft.com/office/powerpoint/2018/8/main">
  <p188:cm id="{D1078AC7-8012-4552-807B-63D3D8C4725A}" authorId="{FAB2817A-D775-0249-F410-F2606A222772}" created="2024-09-13T14:26:04.029">
    <pc:sldMkLst xmlns:pc="http://schemas.microsoft.com/office/powerpoint/2013/main/command">
      <pc:docMk/>
      <pc:sldMk cId="278807106" sldId="2147472043"/>
    </pc:sldMkLst>
    <p188:txBody>
      <a:bodyPr/>
      <a:lstStyle/>
      <a:p>
        <a:r>
          <a:rPr lang="en-US"/>
          <a:t>People watching a webinar cannot click on links</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EE0BA-F10E-FF46-A132-826B92CFD079}" type="doc">
      <dgm:prSet loTypeId="urn:microsoft.com/office/officeart/2005/8/layout/radial3" loCatId="" qsTypeId="urn:microsoft.com/office/officeart/2005/8/quickstyle/simple1" qsCatId="simple" csTypeId="urn:microsoft.com/office/officeart/2005/8/colors/colorful2" csCatId="colorful" phldr="1"/>
      <dgm:spPr/>
      <dgm:t>
        <a:bodyPr/>
        <a:lstStyle/>
        <a:p>
          <a:endParaRPr lang="en-GB"/>
        </a:p>
      </dgm:t>
    </dgm:pt>
    <dgm:pt modelId="{599A6005-9E75-6040-8994-D10C0A7B58C6}">
      <dgm:prSet phldrT="[Text]" custT="1"/>
      <dgm:spPr/>
      <dgm:t>
        <a:bodyPr/>
        <a:lstStyle/>
        <a:p>
          <a:r>
            <a:rPr lang="fr-FR" sz="1200" b="1" dirty="0">
              <a:latin typeface="Source Sans Pro" panose="020B0503030403020204" pitchFamily="34" charset="0"/>
              <a:ea typeface="Source Sans Pro" panose="020B0503030403020204" pitchFamily="34" charset="0"/>
            </a:rPr>
            <a:t>Dossier de proposition</a:t>
          </a:r>
        </a:p>
      </dgm:t>
    </dgm:pt>
    <dgm:pt modelId="{0B6D1921-7607-9C42-A90D-6174B44AE8AF}" type="parTrans" cxnId="{51DFF0F5-A019-ED48-A4AA-6002B4ADA4C9}">
      <dgm:prSet/>
      <dgm:spPr/>
      <dgm:t>
        <a:bodyPr/>
        <a:lstStyle/>
        <a:p>
          <a:endParaRPr lang="en-GB" sz="1400"/>
        </a:p>
      </dgm:t>
    </dgm:pt>
    <dgm:pt modelId="{9AA9F5E9-524D-7A48-AB0F-4C671B50E403}" type="sibTrans" cxnId="{51DFF0F5-A019-ED48-A4AA-6002B4ADA4C9}">
      <dgm:prSet/>
      <dgm:spPr/>
      <dgm:t>
        <a:bodyPr/>
        <a:lstStyle/>
        <a:p>
          <a:endParaRPr lang="en-GB" sz="1400"/>
        </a:p>
      </dgm:t>
    </dgm:pt>
    <dgm:pt modelId="{332240C5-23C1-7C42-996F-81A70C23F247}">
      <dgm:prSet phldrT="[Text]" custT="1"/>
      <dgm:spPr/>
      <dgm:t>
        <a:bodyPr/>
        <a:lstStyle/>
        <a:p>
          <a:r>
            <a:rPr lang="fr-FR" sz="1100" b="1" dirty="0">
              <a:latin typeface="Source Sans Pro" panose="020B0503030403020204" pitchFamily="34" charset="0"/>
              <a:ea typeface="Source Sans Pro" panose="020B0503030403020204" pitchFamily="34" charset="0"/>
            </a:rPr>
            <a:t>Intro.</a:t>
          </a:r>
        </a:p>
      </dgm:t>
    </dgm:pt>
    <dgm:pt modelId="{CF619E4D-A6F5-CA46-888A-81D2B2B97BD5}" type="parTrans" cxnId="{8C531327-1BF5-D54F-BDB6-353E579F3C9A}">
      <dgm:prSet/>
      <dgm:spPr/>
      <dgm:t>
        <a:bodyPr/>
        <a:lstStyle/>
        <a:p>
          <a:endParaRPr lang="en-GB" sz="1400"/>
        </a:p>
      </dgm:t>
    </dgm:pt>
    <dgm:pt modelId="{ECD0A13F-37DD-C847-9F3D-B04D573DD323}" type="sibTrans" cxnId="{8C531327-1BF5-D54F-BDB6-353E579F3C9A}">
      <dgm:prSet/>
      <dgm:spPr/>
      <dgm:t>
        <a:bodyPr/>
        <a:lstStyle/>
        <a:p>
          <a:endParaRPr lang="en-GB" sz="1400"/>
        </a:p>
      </dgm:t>
    </dgm:pt>
    <dgm:pt modelId="{2D0D59FD-3F32-574A-8D8B-6EF37988A889}">
      <dgm:prSet phldrT="[Text]" custT="1"/>
      <dgm:spPr/>
      <dgm:t>
        <a:bodyPr/>
        <a:lstStyle/>
        <a:p>
          <a:r>
            <a:rPr lang="fr-FR" sz="1100" b="1" dirty="0">
              <a:latin typeface="Source Sans Pro" panose="020B0503030403020204" pitchFamily="34" charset="0"/>
              <a:ea typeface="Source Sans Pro" panose="020B0503030403020204" pitchFamily="34" charset="0"/>
            </a:rPr>
            <a:t>Proposition de coût</a:t>
          </a:r>
        </a:p>
      </dgm:t>
    </dgm:pt>
    <dgm:pt modelId="{D7F48397-90C9-C34C-AA2D-BBAAA48E7EB7}" type="parTrans" cxnId="{366BD600-7E0A-9745-905B-FBDAEDD43EAD}">
      <dgm:prSet/>
      <dgm:spPr/>
      <dgm:t>
        <a:bodyPr/>
        <a:lstStyle/>
        <a:p>
          <a:endParaRPr lang="en-GB" sz="1400"/>
        </a:p>
      </dgm:t>
    </dgm:pt>
    <dgm:pt modelId="{CE24B43F-64F6-D54D-BF9B-914A96BE2DA3}" type="sibTrans" cxnId="{366BD600-7E0A-9745-905B-FBDAEDD43EAD}">
      <dgm:prSet/>
      <dgm:spPr/>
      <dgm:t>
        <a:bodyPr/>
        <a:lstStyle/>
        <a:p>
          <a:endParaRPr lang="en-GB" sz="1400"/>
        </a:p>
      </dgm:t>
    </dgm:pt>
    <dgm:pt modelId="{9E2DD8F9-8867-DF4B-BBC4-C5784E18E0A4}">
      <dgm:prSet phldrT="[Text]" custT="1"/>
      <dgm:spPr/>
      <dgm:t>
        <a:bodyPr/>
        <a:lstStyle/>
        <a:p>
          <a:r>
            <a:rPr lang="fr-FR" sz="1500" b="1" dirty="0">
              <a:latin typeface="Source Sans Pro" panose="020B0503030403020204" pitchFamily="34" charset="0"/>
              <a:ea typeface="Source Sans Pro" panose="020B0503030403020204" pitchFamily="34" charset="0"/>
            </a:rPr>
            <a:t>Annexes</a:t>
          </a:r>
          <a:endParaRPr lang="fr-FR" sz="1100" b="1" dirty="0">
            <a:latin typeface="Source Sans Pro" panose="020B0503030403020204" pitchFamily="34" charset="0"/>
            <a:ea typeface="Source Sans Pro" panose="020B0503030403020204" pitchFamily="34" charset="0"/>
          </a:endParaRPr>
        </a:p>
      </dgm:t>
    </dgm:pt>
    <dgm:pt modelId="{A49AD427-3131-D049-8321-03A0836C6EDE}" type="parTrans" cxnId="{84D56185-889D-BA40-A43B-850E36D69251}">
      <dgm:prSet/>
      <dgm:spPr/>
      <dgm:t>
        <a:bodyPr/>
        <a:lstStyle/>
        <a:p>
          <a:endParaRPr lang="en-GB" sz="1400"/>
        </a:p>
      </dgm:t>
    </dgm:pt>
    <dgm:pt modelId="{4B6BA2F3-36D6-0A40-8374-011DA2DC4206}" type="sibTrans" cxnId="{84D56185-889D-BA40-A43B-850E36D69251}">
      <dgm:prSet/>
      <dgm:spPr/>
      <dgm:t>
        <a:bodyPr/>
        <a:lstStyle/>
        <a:p>
          <a:endParaRPr lang="en-GB" sz="1400"/>
        </a:p>
      </dgm:t>
    </dgm:pt>
    <dgm:pt modelId="{36030E12-AE65-4A40-809C-86D13B4892B3}">
      <dgm:prSet phldrT="[Text]" custT="1"/>
      <dgm:spPr/>
      <dgm:t>
        <a:bodyPr/>
        <a:lstStyle/>
        <a:p>
          <a:r>
            <a:rPr lang="fr-FR" sz="1100" b="1" dirty="0">
              <a:latin typeface="Source Sans Pro" panose="020B0503030403020204" pitchFamily="34" charset="0"/>
              <a:ea typeface="Source Sans Pro" panose="020B0503030403020204" pitchFamily="34" charset="0"/>
            </a:rPr>
            <a:t>Proposition technique</a:t>
          </a:r>
        </a:p>
      </dgm:t>
    </dgm:pt>
    <dgm:pt modelId="{23EB3F90-19BB-D443-9F03-57F20AAC4E4A}" type="parTrans" cxnId="{82261846-79F1-A54F-8D53-BAA65B4231F1}">
      <dgm:prSet/>
      <dgm:spPr/>
      <dgm:t>
        <a:bodyPr/>
        <a:lstStyle/>
        <a:p>
          <a:endParaRPr lang="en-GB" sz="1400"/>
        </a:p>
      </dgm:t>
    </dgm:pt>
    <dgm:pt modelId="{FCBF6B9F-C9DF-0140-8081-DE2C467C6E1F}" type="sibTrans" cxnId="{82261846-79F1-A54F-8D53-BAA65B4231F1}">
      <dgm:prSet/>
      <dgm:spPr/>
      <dgm:t>
        <a:bodyPr/>
        <a:lstStyle/>
        <a:p>
          <a:endParaRPr lang="en-GB" sz="1400"/>
        </a:p>
      </dgm:t>
    </dgm:pt>
    <dgm:pt modelId="{90AA8A17-CA0F-BB43-B627-9B1DCB1C5F67}" type="pres">
      <dgm:prSet presAssocID="{FCCEE0BA-F10E-FF46-A132-826B92CFD079}" presName="composite" presStyleCnt="0">
        <dgm:presLayoutVars>
          <dgm:chMax val="1"/>
          <dgm:dir/>
          <dgm:resizeHandles val="exact"/>
        </dgm:presLayoutVars>
      </dgm:prSet>
      <dgm:spPr/>
    </dgm:pt>
    <dgm:pt modelId="{F31A2A39-E025-B840-BCDB-8BB467DA9993}" type="pres">
      <dgm:prSet presAssocID="{FCCEE0BA-F10E-FF46-A132-826B92CFD079}" presName="radial" presStyleCnt="0">
        <dgm:presLayoutVars>
          <dgm:animLvl val="ctr"/>
        </dgm:presLayoutVars>
      </dgm:prSet>
      <dgm:spPr/>
    </dgm:pt>
    <dgm:pt modelId="{8C720ACD-F6E0-E048-BAAC-3037C1622D6C}" type="pres">
      <dgm:prSet presAssocID="{599A6005-9E75-6040-8994-D10C0A7B58C6}" presName="centerShape" presStyleLbl="vennNode1" presStyleIdx="0" presStyleCnt="5" custScaleX="89429" custScaleY="95853"/>
      <dgm:spPr/>
    </dgm:pt>
    <dgm:pt modelId="{93B668E7-0F04-E346-A60D-67CF1415B0C0}" type="pres">
      <dgm:prSet presAssocID="{332240C5-23C1-7C42-996F-81A70C23F247}" presName="node" presStyleLbl="vennNode1" presStyleIdx="1" presStyleCnt="5" custScaleX="109302" custScaleY="107572">
        <dgm:presLayoutVars>
          <dgm:bulletEnabled val="1"/>
        </dgm:presLayoutVars>
      </dgm:prSet>
      <dgm:spPr/>
    </dgm:pt>
    <dgm:pt modelId="{724A168F-7DC6-2F4D-8575-38A14B86DD32}" type="pres">
      <dgm:prSet presAssocID="{2D0D59FD-3F32-574A-8D8B-6EF37988A889}" presName="node" presStyleLbl="vennNode1" presStyleIdx="2" presStyleCnt="5" custScaleX="114378">
        <dgm:presLayoutVars>
          <dgm:bulletEnabled val="1"/>
        </dgm:presLayoutVars>
      </dgm:prSet>
      <dgm:spPr/>
    </dgm:pt>
    <dgm:pt modelId="{D2C32C20-1040-384F-B620-484224E05AB8}" type="pres">
      <dgm:prSet presAssocID="{9E2DD8F9-8867-DF4B-BBC4-C5784E18E0A4}" presName="node" presStyleLbl="vennNode1" presStyleIdx="3" presStyleCnt="5">
        <dgm:presLayoutVars>
          <dgm:bulletEnabled val="1"/>
        </dgm:presLayoutVars>
      </dgm:prSet>
      <dgm:spPr/>
    </dgm:pt>
    <dgm:pt modelId="{1C1D16F9-5993-E14F-A252-84828DF0B868}" type="pres">
      <dgm:prSet presAssocID="{36030E12-AE65-4A40-809C-86D13B4892B3}" presName="node" presStyleLbl="vennNode1" presStyleIdx="4" presStyleCnt="5" custScaleX="113070" custScaleY="110790">
        <dgm:presLayoutVars>
          <dgm:bulletEnabled val="1"/>
        </dgm:presLayoutVars>
      </dgm:prSet>
      <dgm:spPr/>
    </dgm:pt>
  </dgm:ptLst>
  <dgm:cxnLst>
    <dgm:cxn modelId="{366BD600-7E0A-9745-905B-FBDAEDD43EAD}" srcId="{599A6005-9E75-6040-8994-D10C0A7B58C6}" destId="{2D0D59FD-3F32-574A-8D8B-6EF37988A889}" srcOrd="1" destOrd="0" parTransId="{D7F48397-90C9-C34C-AA2D-BBAAA48E7EB7}" sibTransId="{CE24B43F-64F6-D54D-BF9B-914A96BE2DA3}"/>
    <dgm:cxn modelId="{F8598315-021D-024A-B5D2-68F7B22B72FE}" type="presOf" srcId="{2D0D59FD-3F32-574A-8D8B-6EF37988A889}" destId="{724A168F-7DC6-2F4D-8575-38A14B86DD32}" srcOrd="0" destOrd="0" presId="urn:microsoft.com/office/officeart/2005/8/layout/radial3"/>
    <dgm:cxn modelId="{8C531327-1BF5-D54F-BDB6-353E579F3C9A}" srcId="{599A6005-9E75-6040-8994-D10C0A7B58C6}" destId="{332240C5-23C1-7C42-996F-81A70C23F247}" srcOrd="0" destOrd="0" parTransId="{CF619E4D-A6F5-CA46-888A-81D2B2B97BD5}" sibTransId="{ECD0A13F-37DD-C847-9F3D-B04D573DD323}"/>
    <dgm:cxn modelId="{D1D35328-C5EC-1540-B4B2-13289F9B6E86}" type="presOf" srcId="{36030E12-AE65-4A40-809C-86D13B4892B3}" destId="{1C1D16F9-5993-E14F-A252-84828DF0B868}" srcOrd="0" destOrd="0" presId="urn:microsoft.com/office/officeart/2005/8/layout/radial3"/>
    <dgm:cxn modelId="{C0E9F15D-CAF7-D54A-8E8C-000655E2FCA9}" type="presOf" srcId="{FCCEE0BA-F10E-FF46-A132-826B92CFD079}" destId="{90AA8A17-CA0F-BB43-B627-9B1DCB1C5F67}" srcOrd="0" destOrd="0" presId="urn:microsoft.com/office/officeart/2005/8/layout/radial3"/>
    <dgm:cxn modelId="{82261846-79F1-A54F-8D53-BAA65B4231F1}" srcId="{599A6005-9E75-6040-8994-D10C0A7B58C6}" destId="{36030E12-AE65-4A40-809C-86D13B4892B3}" srcOrd="3" destOrd="0" parTransId="{23EB3F90-19BB-D443-9F03-57F20AAC4E4A}" sibTransId="{FCBF6B9F-C9DF-0140-8081-DE2C467C6E1F}"/>
    <dgm:cxn modelId="{A65AF754-28C8-C248-A601-5634B04A9BF0}" type="presOf" srcId="{599A6005-9E75-6040-8994-D10C0A7B58C6}" destId="{8C720ACD-F6E0-E048-BAAC-3037C1622D6C}" srcOrd="0" destOrd="0" presId="urn:microsoft.com/office/officeart/2005/8/layout/radial3"/>
    <dgm:cxn modelId="{84D56185-889D-BA40-A43B-850E36D69251}" srcId="{599A6005-9E75-6040-8994-D10C0A7B58C6}" destId="{9E2DD8F9-8867-DF4B-BBC4-C5784E18E0A4}" srcOrd="2" destOrd="0" parTransId="{A49AD427-3131-D049-8321-03A0836C6EDE}" sibTransId="{4B6BA2F3-36D6-0A40-8374-011DA2DC4206}"/>
    <dgm:cxn modelId="{52D217A4-DBF6-414C-B7B6-E960A6FEE4BC}" type="presOf" srcId="{9E2DD8F9-8867-DF4B-BBC4-C5784E18E0A4}" destId="{D2C32C20-1040-384F-B620-484224E05AB8}" srcOrd="0" destOrd="0" presId="urn:microsoft.com/office/officeart/2005/8/layout/radial3"/>
    <dgm:cxn modelId="{8F9797DA-8406-F241-9B70-E3995558A615}" type="presOf" srcId="{332240C5-23C1-7C42-996F-81A70C23F247}" destId="{93B668E7-0F04-E346-A60D-67CF1415B0C0}" srcOrd="0" destOrd="0" presId="urn:microsoft.com/office/officeart/2005/8/layout/radial3"/>
    <dgm:cxn modelId="{51DFF0F5-A019-ED48-A4AA-6002B4ADA4C9}" srcId="{FCCEE0BA-F10E-FF46-A132-826B92CFD079}" destId="{599A6005-9E75-6040-8994-D10C0A7B58C6}" srcOrd="0" destOrd="0" parTransId="{0B6D1921-7607-9C42-A90D-6174B44AE8AF}" sibTransId="{9AA9F5E9-524D-7A48-AB0F-4C671B50E403}"/>
    <dgm:cxn modelId="{D435072A-A859-224E-B217-0CEA93B9C071}" type="presParOf" srcId="{90AA8A17-CA0F-BB43-B627-9B1DCB1C5F67}" destId="{F31A2A39-E025-B840-BCDB-8BB467DA9993}" srcOrd="0" destOrd="0" presId="urn:microsoft.com/office/officeart/2005/8/layout/radial3"/>
    <dgm:cxn modelId="{B7EE9065-5D6F-594C-AE89-7E2F489E5DFD}" type="presParOf" srcId="{F31A2A39-E025-B840-BCDB-8BB467DA9993}" destId="{8C720ACD-F6E0-E048-BAAC-3037C1622D6C}" srcOrd="0" destOrd="0" presId="urn:microsoft.com/office/officeart/2005/8/layout/radial3"/>
    <dgm:cxn modelId="{7D02524A-4EE5-DF42-B2AD-113FEE2E7E04}" type="presParOf" srcId="{F31A2A39-E025-B840-BCDB-8BB467DA9993}" destId="{93B668E7-0F04-E346-A60D-67CF1415B0C0}" srcOrd="1" destOrd="0" presId="urn:microsoft.com/office/officeart/2005/8/layout/radial3"/>
    <dgm:cxn modelId="{28A48148-E0EA-A142-B867-19A03C5FC105}" type="presParOf" srcId="{F31A2A39-E025-B840-BCDB-8BB467DA9993}" destId="{724A168F-7DC6-2F4D-8575-38A14B86DD32}" srcOrd="2" destOrd="0" presId="urn:microsoft.com/office/officeart/2005/8/layout/radial3"/>
    <dgm:cxn modelId="{F39FBC99-5664-B84A-9655-6A43C1DBBDAA}" type="presParOf" srcId="{F31A2A39-E025-B840-BCDB-8BB467DA9993}" destId="{D2C32C20-1040-384F-B620-484224E05AB8}" srcOrd="3" destOrd="0" presId="urn:microsoft.com/office/officeart/2005/8/layout/radial3"/>
    <dgm:cxn modelId="{56437BAA-B43B-3443-8CD4-8F3B78170DC2}" type="presParOf" srcId="{F31A2A39-E025-B840-BCDB-8BB467DA9993}" destId="{1C1D16F9-5993-E14F-A252-84828DF0B868}"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20ACD-F6E0-E048-BAAC-3037C1622D6C}">
      <dsp:nvSpPr>
        <dsp:cNvPr id="0" name=""/>
        <dsp:cNvSpPr/>
      </dsp:nvSpPr>
      <dsp:spPr>
        <a:xfrm>
          <a:off x="1555080" y="930134"/>
          <a:ext cx="1927231" cy="20656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latin typeface="Source Sans Pro" panose="020B0503030403020204" pitchFamily="34" charset="0"/>
              <a:ea typeface="Source Sans Pro" panose="020B0503030403020204" pitchFamily="34" charset="0"/>
            </a:rPr>
            <a:t>Dossier de proposition</a:t>
          </a:r>
        </a:p>
      </dsp:txBody>
      <dsp:txXfrm>
        <a:off x="1837316" y="1232645"/>
        <a:ext cx="1362759" cy="1460649"/>
      </dsp:txXfrm>
    </dsp:sp>
    <dsp:sp modelId="{93B668E7-0F04-E346-A60D-67CF1415B0C0}">
      <dsp:nvSpPr>
        <dsp:cNvPr id="0" name=""/>
        <dsp:cNvSpPr/>
      </dsp:nvSpPr>
      <dsp:spPr>
        <a:xfrm>
          <a:off x="1929820" y="-20012"/>
          <a:ext cx="1177751" cy="1159110"/>
        </a:xfrm>
        <a:prstGeom prst="ellipse">
          <a:avLst/>
        </a:prstGeom>
        <a:solidFill>
          <a:schemeClr val="accent2">
            <a:alpha val="50000"/>
            <a:hueOff val="-5118843"/>
            <a:satOff val="-20880"/>
            <a:lumOff val="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Source Sans Pro" panose="020B0503030403020204" pitchFamily="34" charset="0"/>
              <a:ea typeface="Source Sans Pro" panose="020B0503030403020204" pitchFamily="34" charset="0"/>
            </a:rPr>
            <a:t>Intro.</a:t>
          </a:r>
        </a:p>
      </dsp:txBody>
      <dsp:txXfrm>
        <a:off x="2102298" y="149736"/>
        <a:ext cx="832795" cy="819614"/>
      </dsp:txXfrm>
    </dsp:sp>
    <dsp:sp modelId="{724A168F-7DC6-2F4D-8575-38A14B86DD32}">
      <dsp:nvSpPr>
        <dsp:cNvPr id="0" name=""/>
        <dsp:cNvSpPr/>
      </dsp:nvSpPr>
      <dsp:spPr>
        <a:xfrm>
          <a:off x="3305900" y="1424209"/>
          <a:ext cx="1232446" cy="1077520"/>
        </a:xfrm>
        <a:prstGeom prst="ellipse">
          <a:avLst/>
        </a:prstGeom>
        <a:solidFill>
          <a:schemeClr val="accent2">
            <a:alpha val="50000"/>
            <a:hueOff val="-10237686"/>
            <a:satOff val="-41761"/>
            <a:lumOff val="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Source Sans Pro" panose="020B0503030403020204" pitchFamily="34" charset="0"/>
              <a:ea typeface="Source Sans Pro" panose="020B0503030403020204" pitchFamily="34" charset="0"/>
            </a:rPr>
            <a:t>Proposition de coût</a:t>
          </a:r>
        </a:p>
      </dsp:txBody>
      <dsp:txXfrm>
        <a:off x="3486388" y="1582008"/>
        <a:ext cx="871470" cy="761922"/>
      </dsp:txXfrm>
    </dsp:sp>
    <dsp:sp modelId="{D2C32C20-1040-384F-B620-484224E05AB8}">
      <dsp:nvSpPr>
        <dsp:cNvPr id="0" name=""/>
        <dsp:cNvSpPr/>
      </dsp:nvSpPr>
      <dsp:spPr>
        <a:xfrm>
          <a:off x="1979936" y="2827637"/>
          <a:ext cx="1077520" cy="1077520"/>
        </a:xfrm>
        <a:prstGeom prst="ellipse">
          <a:avLst/>
        </a:prstGeom>
        <a:solidFill>
          <a:schemeClr val="accent2">
            <a:alpha val="50000"/>
            <a:hueOff val="-15356528"/>
            <a:satOff val="-62641"/>
            <a:lumOff val="1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latin typeface="Source Sans Pro" panose="020B0503030403020204" pitchFamily="34" charset="0"/>
              <a:ea typeface="Source Sans Pro" panose="020B0503030403020204" pitchFamily="34" charset="0"/>
            </a:rPr>
            <a:t>Annexes</a:t>
          </a:r>
          <a:endParaRPr lang="fr-FR" sz="1100" b="1" kern="1200" dirty="0">
            <a:latin typeface="Source Sans Pro" panose="020B0503030403020204" pitchFamily="34" charset="0"/>
            <a:ea typeface="Source Sans Pro" panose="020B0503030403020204" pitchFamily="34" charset="0"/>
          </a:endParaRPr>
        </a:p>
      </dsp:txBody>
      <dsp:txXfrm>
        <a:off x="2137735" y="2985436"/>
        <a:ext cx="761922" cy="761922"/>
      </dsp:txXfrm>
    </dsp:sp>
    <dsp:sp modelId="{1C1D16F9-5993-E14F-A252-84828DF0B868}">
      <dsp:nvSpPr>
        <dsp:cNvPr id="0" name=""/>
        <dsp:cNvSpPr/>
      </dsp:nvSpPr>
      <dsp:spPr>
        <a:xfrm>
          <a:off x="506092" y="1366077"/>
          <a:ext cx="1218352" cy="1193785"/>
        </a:xfrm>
        <a:prstGeom prst="ellipse">
          <a:avLst/>
        </a:prstGeom>
        <a:solidFill>
          <a:schemeClr val="accent2">
            <a:alpha val="50000"/>
            <a:hueOff val="-20475372"/>
            <a:satOff val="-83521"/>
            <a:lumOff val="17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Source Sans Pro" panose="020B0503030403020204" pitchFamily="34" charset="0"/>
              <a:ea typeface="Source Sans Pro" panose="020B0503030403020204" pitchFamily="34" charset="0"/>
            </a:rPr>
            <a:t>Proposition technique</a:t>
          </a:r>
        </a:p>
      </dsp:txBody>
      <dsp:txXfrm>
        <a:off x="684516" y="1540903"/>
        <a:ext cx="861504" cy="84413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EDC3CE-6375-594B-6E3E-9F85CFAFC0C7}"/>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E13024-4993-021F-CA3E-9016654FC07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0BA86F4-57AB-4E24-B7EE-21DC5999E95F}" type="datetimeFigureOut">
              <a:rPr lang="en-US" smtClean="0"/>
              <a:t>9/17/2024</a:t>
            </a:fld>
            <a:endParaRPr lang="en-US"/>
          </a:p>
        </p:txBody>
      </p:sp>
      <p:sp>
        <p:nvSpPr>
          <p:cNvPr id="4" name="Footer Placeholder 3">
            <a:extLst>
              <a:ext uri="{FF2B5EF4-FFF2-40B4-BE49-F238E27FC236}">
                <a16:creationId xmlns:a16="http://schemas.microsoft.com/office/drawing/2014/main" id="{AD44A163-7E6D-7957-DEE4-30924DF66D0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81B9B5-5225-9DD5-6121-E3403B8C7A7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0EB542A-86CB-4BC5-9675-0ED2CDB32F89}" type="slidenum">
              <a:rPr lang="en-US" smtClean="0"/>
              <a:t>‹#›</a:t>
            </a:fld>
            <a:endParaRPr lang="en-US"/>
          </a:p>
        </p:txBody>
      </p:sp>
    </p:spTree>
    <p:extLst>
      <p:ext uri="{BB962C8B-B14F-4D97-AF65-F5344CB8AC3E}">
        <p14:creationId xmlns:p14="http://schemas.microsoft.com/office/powerpoint/2010/main" val="811690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141468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usaid.gov/sites/default/files/2023-03/2023_Gender%20Policy_508.pdf"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www.usaid.gov/sites/default/files/2022-12/USAID-Youth-in-Development-Policy-2022-Update-508.pdf"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state.gov/pepfar-five-year-strategy-2022/"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www.state.gov/wp-content/uploads/2023/02/PEPFAR-2023-Country-and-Regional-Operational-Plan.pdf"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ba51306b3_2_40:notes"/>
          <p:cNvSpPr txBox="1">
            <a:spLocks noGrp="1"/>
          </p:cNvSpPr>
          <p:nvPr>
            <p:ph type="body" idx="1"/>
          </p:nvPr>
        </p:nvSpPr>
        <p:spPr>
          <a:xfrm>
            <a:off x="914400" y="3300412"/>
            <a:ext cx="7315200" cy="2700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#1</a:t>
            </a:r>
            <a:endParaRPr dirty="0"/>
          </a:p>
        </p:txBody>
      </p:sp>
      <p:sp>
        <p:nvSpPr>
          <p:cNvPr id="72" name="Google Shape;72;g11ba51306b3_2_4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fr-FR" sz="1100" dirty="0">
                <a:effectLst/>
                <a:latin typeface="Garamond" panose="02020404030301010803" pitchFamily="18" charset="0"/>
                <a:ea typeface="Garamond" panose="02020404030301010803" pitchFamily="18" charset="0"/>
                <a:cs typeface="Garamond" panose="02020404030301010803" pitchFamily="18" charset="0"/>
              </a:rPr>
              <a:t>Diapositive n°2</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Parcourez brièvement l'ordre du jour, en indiquant les heures de début et de fin quotidiennes ainsi que le programme des pauses et des repas.</a:t>
            </a:r>
            <a:endParaRPr lang="en-US" dirty="0"/>
          </a:p>
        </p:txBody>
      </p:sp>
    </p:spTree>
    <p:extLst>
      <p:ext uri="{BB962C8B-B14F-4D97-AF65-F5344CB8AC3E}">
        <p14:creationId xmlns:p14="http://schemas.microsoft.com/office/powerpoint/2010/main" val="35962124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latin typeface="Garamond" panose="02020404030301010803" pitchFamily="18" charset="0"/>
              </a:rPr>
              <a:t>Lien CDCS : </a:t>
            </a:r>
            <a:r>
              <a:rPr lang="en-US" sz="1800" dirty="0">
                <a:effectLst/>
                <a:latin typeface="Garamond" panose="02020404030301010803" pitchFamily="18" charset="0"/>
              </a:rPr>
              <a:t>https://www.usaid.gov/results-and-data/planning/country-strategies-cdcs </a:t>
            </a:r>
          </a:p>
        </p:txBody>
      </p:sp>
    </p:spTree>
    <p:extLst>
      <p:ext uri="{BB962C8B-B14F-4D97-AF65-F5344CB8AC3E}">
        <p14:creationId xmlns:p14="http://schemas.microsoft.com/office/powerpoint/2010/main" val="21700777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5.1.1/#22</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Liens :</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3"/>
              </a:rPr>
              <a:t>https://www.usaid.gov/sites/default/files/2023-03/2023_Gender Policy_508.pdf</a:t>
            </a:r>
            <a:endParaRPr lang="en-US" dirty="0"/>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4"/>
              </a:rPr>
              <a:t>https://www.usaid.gov/sites/default/files/2022-12/USAID-Youth-in-Development-Policy-2022-Update-508.pdf</a:t>
            </a: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28418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5.1.1/#23</a:t>
            </a:r>
          </a:p>
          <a:p>
            <a:endParaRPr lang="en-US" dirty="0"/>
          </a:p>
        </p:txBody>
      </p:sp>
    </p:spTree>
    <p:extLst>
      <p:ext uri="{BB962C8B-B14F-4D97-AF65-F5344CB8AC3E}">
        <p14:creationId xmlns:p14="http://schemas.microsoft.com/office/powerpoint/2010/main" val="20960108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Liens :</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3"/>
              </a:rPr>
              <a:t>https://www.state.gov/pepfar-five-year-strategy-2022/</a:t>
            </a:r>
            <a:endParaRPr lang="en-US" dirty="0"/>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4"/>
              </a:rPr>
              <a:t>https://www.state.gov/wp-content/uploads/2023/02/PEPFAR-2023-Country-and-Regional-Operational-Plan.pdf</a:t>
            </a:r>
            <a:r>
              <a:rPr lang="en-US" dirty="0"/>
              <a:t> </a:t>
            </a:r>
          </a:p>
        </p:txBody>
      </p:sp>
    </p:spTree>
    <p:extLst>
      <p:ext uri="{BB962C8B-B14F-4D97-AF65-F5344CB8AC3E}">
        <p14:creationId xmlns:p14="http://schemas.microsoft.com/office/powerpoint/2010/main" val="31064690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5.1.1/#25</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Utilisez cette diapositive pour rappeler aux participants que l’USAID souhaite voir des solutions fondées sur des preuves dans les approches techniques.</a:t>
            </a:r>
            <a:endParaRPr lang="en-US" sz="1000" dirty="0"/>
          </a:p>
        </p:txBody>
      </p:sp>
      <p:sp>
        <p:nvSpPr>
          <p:cNvPr id="4" name="Slide Number Placeholder 3"/>
          <p:cNvSpPr>
            <a:spLocks noGrp="1"/>
          </p:cNvSpPr>
          <p:nvPr>
            <p:ph type="sldNum" sz="quarter" idx="5"/>
          </p:nvPr>
        </p:nvSpPr>
        <p:spPr/>
        <p:txBody>
          <a:bodyPr/>
          <a:lstStyle/>
          <a:p>
            <a:fld id="{4EFC88D1-AF26-44F6-90A4-773E30F5AD0D}" type="slidenum">
              <a:rPr lang="en-US" smtClean="0"/>
              <a:t>105</a:t>
            </a:fld>
            <a:endParaRPr lang="en-US"/>
          </a:p>
        </p:txBody>
      </p:sp>
    </p:spTree>
    <p:extLst>
      <p:ext uri="{BB962C8B-B14F-4D97-AF65-F5344CB8AC3E}">
        <p14:creationId xmlns:p14="http://schemas.microsoft.com/office/powerpoint/2010/main" val="38618944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5.1.1/#26</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Cette diapositive résume les différents sites de l'USAID sur lesquels les organisations peuvent se rendre pour rechercher des données et des informations et rappelle aux participants que tous les rapports de projets financés par l'USAID doivent être accessibles au public et travailler avec votre personnel SEA pour trouver ces sources clés pendant le processus d'élaboration de la proposition.</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106</a:t>
            </a:fld>
            <a:endParaRPr lang="en-US"/>
          </a:p>
        </p:txBody>
      </p:sp>
    </p:spTree>
    <p:extLst>
      <p:ext uri="{BB962C8B-B14F-4D97-AF65-F5344CB8AC3E}">
        <p14:creationId xmlns:p14="http://schemas.microsoft.com/office/powerpoint/2010/main" val="11946585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5.1.1/#27</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Cette diapositive fournit des liens vers toutes les ressources utilisées dans les diapositives précédentes, dont beaucoup incluent des exemples, des cahiers d'exercices, etc. que les participants peuvent utiliser dans les processus futurs.</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107</a:t>
            </a:fld>
            <a:endParaRPr lang="en-US"/>
          </a:p>
        </p:txBody>
      </p:sp>
    </p:spTree>
    <p:extLst>
      <p:ext uri="{BB962C8B-B14F-4D97-AF65-F5344CB8AC3E}">
        <p14:creationId xmlns:p14="http://schemas.microsoft.com/office/powerpoint/2010/main" val="24557443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5.1.1/#28</a:t>
            </a:r>
          </a:p>
          <a:p>
            <a:pPr marL="342900" marR="910590" lvl="0" indent="-342900" algn="just" rtl="0">
              <a:spcBef>
                <a:spcPts val="595"/>
              </a:spcBef>
              <a:spcAft>
                <a:spcPts val="0"/>
              </a:spcAft>
              <a:buSzPts val="1000"/>
              <a:tabLst>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Vous venez de passer en revue une grande quantité d’informations. Faites une pause ici pour permettre aux participants de poser des questions et de partager des conseils et des leçons apprises sur la conception du projet (choses à faire, à ne pas faire, commentaires reçus du donateur, etc.). Une fois que vous avez pris le temps de conclure cette partie du processus, demandez aux participants s’ils ont terminé. La réponse est NON ! Ils ont seulement posé les fondations et il est maintenant temps de construire le reste des éléments techniques de la proposition.</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108</a:t>
            </a:fld>
            <a:endParaRPr lang="en-US"/>
          </a:p>
        </p:txBody>
      </p:sp>
    </p:spTree>
    <p:extLst>
      <p:ext uri="{BB962C8B-B14F-4D97-AF65-F5344CB8AC3E}">
        <p14:creationId xmlns:p14="http://schemas.microsoft.com/office/powerpoint/2010/main" val="31738504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5.1.1/#29</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Il s’agit généralement de la deuxième section la plus importante de la proposition en termes de points d’évaluation.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Parcourez cette diapositive avec les participants pour leur donner un aperçu de ce qui est généralement inclus dans le plan de gestion et de dotation en personnel requis par l’USAID. Et réitérez que le contenu de cette section est basé sur l’approche/les activités techniques. Il s’agit de la section qui montre à l’USAID comment vous allez opérationnaliser les activités de votre approche technique.</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109</a:t>
            </a:fld>
            <a:endParaRPr lang="en-US"/>
          </a:p>
        </p:txBody>
      </p:sp>
    </p:spTree>
    <p:extLst>
      <p:ext uri="{BB962C8B-B14F-4D97-AF65-F5344CB8AC3E}">
        <p14:creationId xmlns:p14="http://schemas.microsoft.com/office/powerpoint/2010/main" val="35567409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L'organigramme est également un élément très important de cette section, car il s'agit d'une représentation visuelle de votre personnel, de vos rapports hiérarchiques et de la manière dont vous travaillerez avec vos partenaires.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Cette diapositive présente les meilleures pratiques pour élaborer un organigramme, notamment la manière de le mettre en place au préalable et d'évaluer le coût des postes afin de s'assurer qu'il correspond au plafond budgétaire fourni par l'USAID.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Une activité potentielle pour cette section pourrait consister à répartir les participants en paires ou en groupes et, à partir des bons et des mauvais exemples d'organigrammes, à les inviter à discuter et à signaler ce qui fait un bon ou un mauvais organigramme et ce à quoi il faut faire attention lors de leur création.</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110</a:t>
            </a:fld>
            <a:endParaRPr lang="en-US"/>
          </a:p>
        </p:txBody>
      </p:sp>
    </p:spTree>
    <p:extLst>
      <p:ext uri="{BB962C8B-B14F-4D97-AF65-F5344CB8AC3E}">
        <p14:creationId xmlns:p14="http://schemas.microsoft.com/office/powerpoint/2010/main" val="73685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ba51306b3_2_186:notes"/>
          <p:cNvSpPr txBox="1">
            <a:spLocks noGrp="1"/>
          </p:cNvSpPr>
          <p:nvPr>
            <p:ph type="body" idx="1"/>
          </p:nvPr>
        </p:nvSpPr>
        <p:spPr>
          <a:xfrm>
            <a:off x="914400" y="3300412"/>
            <a:ext cx="7315200" cy="270033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#3</a:t>
            </a:r>
            <a:endParaRPr lang="en-US" dirty="0"/>
          </a:p>
          <a:p>
            <a:pPr marL="0" lvl="0" indent="0" algn="l" rtl="0">
              <a:spcBef>
                <a:spcPts val="0"/>
              </a:spcBef>
              <a:spcAft>
                <a:spcPts val="0"/>
              </a:spcAft>
              <a:buNone/>
            </a:pPr>
            <a:endParaRPr dirty="0"/>
          </a:p>
        </p:txBody>
      </p:sp>
      <p:sp>
        <p:nvSpPr>
          <p:cNvPr id="236" name="Google Shape;236;g11ba51306b3_2_18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5.1.1/#31</a:t>
            </a:r>
          </a:p>
          <a:p>
            <a:pPr marL="158750" indent="0" algn="l">
              <a:buNone/>
            </a:pPr>
            <a:r>
              <a:rPr lang="fr-FR" b="0" i="0" dirty="0">
                <a:solidFill>
                  <a:srgbClr val="444444"/>
                </a:solidFill>
                <a:effectLst/>
                <a:latin typeface="IBM Plex Sans" panose="020B0503050203000203" pitchFamily="34" charset="0"/>
              </a:rPr>
              <a:t>Que vous utilisiez un logiciel d'organigramme tel que </a:t>
            </a:r>
            <a:r>
              <a:rPr lang="fr-FR" b="0" i="0" dirty="0" err="1">
                <a:solidFill>
                  <a:srgbClr val="444444"/>
                </a:solidFill>
                <a:effectLst/>
                <a:latin typeface="IBM Plex Sans" panose="020B0503050203000203" pitchFamily="34" charset="0"/>
              </a:rPr>
              <a:t>SmartDraw</a:t>
            </a:r>
            <a:r>
              <a:rPr lang="fr-FR" b="0" i="0" dirty="0">
                <a:solidFill>
                  <a:srgbClr val="444444"/>
                </a:solidFill>
                <a:effectLst/>
                <a:latin typeface="IBM Plex Sans" panose="020B0503050203000203" pitchFamily="34" charset="0"/>
              </a:rPr>
              <a:t> ou un autre outil, voici 10 conseils pour vous aider à créer le diagramme parfait pour vos besoins.</a:t>
            </a:r>
          </a:p>
          <a:p>
            <a:pPr marL="387350" indent="-228600" algn="l">
              <a:buFont typeface="+mj-lt"/>
              <a:buAutoNum type="arabicPeriod"/>
            </a:pPr>
            <a:r>
              <a:rPr lang="fr-FR" b="1" i="0" dirty="0">
                <a:solidFill>
                  <a:srgbClr val="444444"/>
                </a:solidFill>
                <a:effectLst/>
                <a:latin typeface="IBM Plex Sans" panose="020B0503050203000203" pitchFamily="34" charset="0"/>
              </a:rPr>
              <a:t>Formatez le graphique pour qu'il tienne sur une seule page</a:t>
            </a:r>
          </a:p>
          <a:p>
            <a:pPr marL="457200" indent="-298450" algn="l"/>
            <a:r>
              <a:rPr lang="fr-FR" b="0" i="0" dirty="0">
                <a:solidFill>
                  <a:srgbClr val="444444"/>
                </a:solidFill>
                <a:effectLst/>
                <a:latin typeface="IBM Plex Sans" panose="020B0503050203000203" pitchFamily="34" charset="0"/>
              </a:rPr>
              <a:t>Utilisez une combinaison de disposition horizontale des cases en haut du graphique et verticale en dessous pour placer autant de cases que possible sur une seule page. Une combinaison de disposition horizontale et verticale des cases permet d'avoir plus de cases sur une </a:t>
            </a:r>
            <a:r>
              <a:rPr lang="fr-FR" b="0" i="0" dirty="0" err="1">
                <a:solidFill>
                  <a:srgbClr val="444444"/>
                </a:solidFill>
                <a:effectLst/>
                <a:latin typeface="IBM Plex Sans" panose="020B0503050203000203" pitchFamily="34" charset="0"/>
              </a:rPr>
              <a:t>page.L'utilisation</a:t>
            </a:r>
            <a:r>
              <a:rPr lang="fr-FR" b="0" i="0" dirty="0">
                <a:solidFill>
                  <a:srgbClr val="444444"/>
                </a:solidFill>
                <a:effectLst/>
                <a:latin typeface="IBM Plex Sans" panose="020B0503050203000203" pitchFamily="34" charset="0"/>
              </a:rPr>
              <a:t> de dispositions horizontales des cases uniquement élargit le graphique.</a:t>
            </a:r>
          </a:p>
          <a:p>
            <a:r>
              <a:rPr lang="fr-FR" b="1" dirty="0"/>
              <a:t>2. Regroupez les personnes ayant le même titre dans une seule case</a:t>
            </a:r>
            <a:br>
              <a:rPr lang="fr-FR" dirty="0"/>
            </a:br>
            <a:r>
              <a:rPr lang="fr-FR" dirty="0"/>
              <a:t>Placer toutes les personnes ayant le même titre dans une seule case permet de gagner considérablement de l'espace par rapport à l'attribution d'une case à chaque personne.</a:t>
            </a:r>
          </a:p>
          <a:p>
            <a:r>
              <a:rPr lang="fr-FR" b="1" dirty="0"/>
              <a:t>3. Faites en sorte que toutes les cases soient de la même taille et espacées uniformément</a:t>
            </a:r>
            <a:br>
              <a:rPr lang="fr-FR" dirty="0"/>
            </a:br>
            <a:r>
              <a:rPr lang="fr-FR" dirty="0"/>
              <a:t>Les diagrammes sont plus esthétiques si toutes les cases sont de la même taille (à l'exception des cases multi-personnes) et si les espaces entre les cases sont uniformes. Choisissez un logiciel de création de diagrammes organisationnels qui le fait automatiquement.</a:t>
            </a:r>
          </a:p>
          <a:p>
            <a:r>
              <a:rPr lang="fr-FR" b="1" dirty="0"/>
              <a:t>4. Montrez les assistants avec une barre latérale sous le manager</a:t>
            </a:r>
            <a:br>
              <a:rPr lang="fr-FR" dirty="0"/>
            </a:br>
            <a:r>
              <a:rPr lang="fr-FR" dirty="0"/>
              <a:t>Les assistants doivent être représentés avec une case qui part de la ligne reliant le manager à ses subordonnés. Cela distingue le rôle de l'assistant des autres personnes qui relèvent du manager.</a:t>
            </a:r>
          </a:p>
          <a:p>
            <a:r>
              <a:rPr lang="fr-FR" b="1" dirty="0"/>
              <a:t>5. Placez d'abord le titre du poste, puis le nom de la personne qui l'occupe</a:t>
            </a:r>
            <a:br>
              <a:rPr lang="fr-FR" dirty="0"/>
            </a:br>
            <a:r>
              <a:rPr lang="fr-FR" dirty="0"/>
              <a:t>Le titre du poste (le titre du poste de travail) doit être placé au-dessus du nom de la personne qui l'occupe, car les postes définissent la structure organisationnelle, et non les personnes qui les occupent actuellement. Vous pouvez changer la position des personnes sans modifier la structure du diagramme.</a:t>
            </a:r>
          </a:p>
          <a:p>
            <a:r>
              <a:rPr lang="fr-FR" b="1" dirty="0"/>
              <a:t>6. Représentez les managers ayant deux titres par deux cases différentes dans le diagramme</a:t>
            </a:r>
            <a:br>
              <a:rPr lang="fr-FR" dirty="0"/>
            </a:br>
            <a:r>
              <a:rPr lang="fr-FR" dirty="0"/>
              <a:t>Surtout dans les petites entreprises, une personne peut gérer plusieurs parties de l'organisation. Par exemple, dans cette entreprise technologique, le PDG, Paul Smith, est également vice-président de l'ingénierie. L'équipe de direction ainsi que les programmeurs relèvent de lui. La meilleure façon de montrer cela est d'inclure les deux postes dans le diagramme et de montrer Paul occupant les deux. Rappelez-vous que la structure organisationnelle est basée sur les postes ; pas les personnes qui les occupent.</a:t>
            </a:r>
          </a:p>
          <a:p>
            <a:r>
              <a:rPr lang="fr-FR" b="1" dirty="0"/>
              <a:t>7. Utilisez les lignes pointillées avec parcimonie</a:t>
            </a:r>
            <a:br>
              <a:rPr lang="fr-FR" dirty="0"/>
            </a:br>
            <a:r>
              <a:rPr lang="fr-FR" dirty="0"/>
              <a:t>Parfois, il peut être utile de montrer les relations avec une ligne pointillée reliant les cases de deux postes. Un exemple courant est un assistant qui travaille pour trois managers.</a:t>
            </a:r>
          </a:p>
          <a:p>
            <a:r>
              <a:rPr lang="fr-FR" b="1" dirty="0"/>
              <a:t>8. Dessinez votre diagramme automatiquement en important les données des employés</a:t>
            </a:r>
            <a:br>
              <a:rPr lang="fr-FR" dirty="0"/>
            </a:br>
            <a:r>
              <a:rPr lang="fr-FR" dirty="0"/>
              <a:t>Les meilleurs logiciels de création de diagrammes organisationnels créeront votre diagramme automatiquement. Cela est accompli en important un fichier de données qui liste le titre de chaque poste, le nom de la personne qui y est affectée, et le titre de son manager dans chaque ligne. Vous pouvez créer un de ces fichiers dans un programme de tableur, comme Excel® :</a:t>
            </a:r>
            <a:br>
              <a:rPr lang="fr-FR" dirty="0"/>
            </a:br>
            <a:r>
              <a:rPr lang="fr-FR" dirty="0"/>
              <a:t>Vous pouvez utiliser n'importe quelle application, pas seulement Excel, pour créer un fichier formaté de cette manière, y compris PeopleSoft® ou SAP R/3®. En savoir plus.</a:t>
            </a:r>
          </a:p>
          <a:p>
            <a:r>
              <a:rPr lang="fr-FR" b="1" dirty="0"/>
              <a:t>9. Insérez des hyperliens vers plus d'informations</a:t>
            </a:r>
            <a:br>
              <a:rPr lang="fr-FR" dirty="0"/>
            </a:br>
            <a:r>
              <a:rPr lang="fr-FR" dirty="0"/>
              <a:t>La plupart des gens sont familiers avec l'impression de diagrammes organisationnels sur papier, mais les distribuer en ligne peut être beaucoup plus utile. Les deux permettent de voir la structure d'une organisation et de lire les noms et titres des personnes qui y travaillent, mais seul un diagramme en ligne permet d'interagir avec lui.</a:t>
            </a:r>
          </a:p>
          <a:p>
            <a:r>
              <a:rPr lang="fr-FR" b="1" dirty="0"/>
              <a:t>10. Divisez les grands diagrammes en plusieurs petits diagrammes liés</a:t>
            </a:r>
            <a:br>
              <a:rPr lang="fr-FR" dirty="0"/>
            </a:br>
            <a:r>
              <a:rPr lang="fr-FR" dirty="0"/>
              <a:t>Dans n'importe quel format, un diagramme très grand est difficile à consulter. Un organigramme montrant chaque employé d'une grande entreprise comme GE est trop grand et complexe pour être utile. Une approche plus gérable consiste à diviser l'organisation en groupes plus petits, chacun ayant un organigramme de taille raisonnable, puis à les lier ensemble.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77544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Le plan de suivi, d'évaluation et d'apprentissage (SEA) est généralement évalué dans le cadre de l'approche technique et doit être basé sur votre </a:t>
            </a:r>
            <a:r>
              <a:rPr lang="fr-FR" sz="1800" b="1" spc="0" dirty="0" err="1">
                <a:effectLst/>
                <a:latin typeface="Garamond" panose="02020404030301010803" pitchFamily="18" charset="0"/>
                <a:ea typeface="Garamond" panose="02020404030301010803" pitchFamily="18" charset="0"/>
                <a:cs typeface="Garamond" panose="02020404030301010803" pitchFamily="18" charset="0"/>
              </a:rPr>
              <a:t>TdC</a:t>
            </a:r>
            <a:r>
              <a:rPr lang="fr-FR" sz="1800" b="1" spc="0" dirty="0">
                <a:effectLst/>
                <a:latin typeface="Garamond" panose="02020404030301010803" pitchFamily="18" charset="0"/>
                <a:ea typeface="Garamond" panose="02020404030301010803" pitchFamily="18" charset="0"/>
                <a:cs typeface="Garamond" panose="02020404030301010803" pitchFamily="18" charset="0"/>
              </a:rPr>
              <a:t>/cadre logique.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Cette diapositive fournit un aperçu du projet de plan SEA et de ses exigences.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Le plan SEA permettra de suivre vos progrès vers la réalisation des extrants et des résultats qui permettront d'atteindre l'objectif du projet. Il s'agit d'un outil important pour une mise en œuvre réussie du projet.</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112</a:t>
            </a:fld>
            <a:endParaRPr lang="en-US"/>
          </a:p>
        </p:txBody>
      </p:sp>
    </p:spTree>
    <p:extLst>
      <p:ext uri="{BB962C8B-B14F-4D97-AF65-F5344CB8AC3E}">
        <p14:creationId xmlns:p14="http://schemas.microsoft.com/office/powerpoint/2010/main" val="999811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5.1.1/#33</a:t>
            </a:r>
          </a:p>
          <a:p>
            <a:endParaRPr lang="en-US" dirty="0"/>
          </a:p>
        </p:txBody>
      </p:sp>
    </p:spTree>
    <p:extLst>
      <p:ext uri="{BB962C8B-B14F-4D97-AF65-F5344CB8AC3E}">
        <p14:creationId xmlns:p14="http://schemas.microsoft.com/office/powerpoint/2010/main" val="9975343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Notez qu'il s'agit d'exemples d'exigences de déclaration PEPFAR MER et qu'ils affichent un exemple de tableau de fréquence des indicateurs.</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114</a:t>
            </a:fld>
            <a:endParaRPr lang="en-US"/>
          </a:p>
        </p:txBody>
      </p:sp>
    </p:spTree>
    <p:extLst>
      <p:ext uri="{BB962C8B-B14F-4D97-AF65-F5344CB8AC3E}">
        <p14:creationId xmlns:p14="http://schemas.microsoft.com/office/powerpoint/2010/main" val="30149729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5.1.1/#35</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La capacité organisationnelle et l’historique des performances constituent généralement la troisième section la plus importante des propositions.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Cette diapositive fournit des indications sur ce qui est généralement requis pour ces sections. C’est là que votre organisation peut démontrer clairement à l’USAID que vous avez déjà mis en œuvre ce type de travail et que vous avez obtenu des résultats.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La capacité organisationnelle est l’endroit où vous pouvez mettre en évidence les résultats et donner des exemples concrets de la manière dont vous avez réussi dans le passé à mettre en œuvre des projets de taille et de portée similaires.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spc="0" dirty="0">
                <a:effectLst/>
                <a:latin typeface="Garamond" panose="02020404030301010803" pitchFamily="18" charset="0"/>
                <a:ea typeface="Garamond" panose="02020404030301010803" pitchFamily="18" charset="0"/>
                <a:cs typeface="Garamond" panose="02020404030301010803" pitchFamily="18" charset="0"/>
              </a:rPr>
              <a:t>L’historique des performances est un autre élément que l’USAID peut demander et qui nécessite que l’organisation remplisse un modèle (capture d’écran dans la diapositive). Soulignez que dans la case 9, l’USAID demande le nom/les coordonnées d’une personne qui connaît votre travail. L’USAID contactera directement cette personne pour lui demander des informations sur vos performances dans ce projet, alors choisissez avec soin !</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115</a:t>
            </a:fld>
            <a:endParaRPr lang="en-US"/>
          </a:p>
        </p:txBody>
      </p:sp>
    </p:spTree>
    <p:extLst>
      <p:ext uri="{BB962C8B-B14F-4D97-AF65-F5344CB8AC3E}">
        <p14:creationId xmlns:p14="http://schemas.microsoft.com/office/powerpoint/2010/main" val="29348307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5.1.1/#36</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200" dirty="0"/>
              <a:t>Décrivez brièvement certains domaines qui sont généralement considérés comme des questions transversales que la proposition devrait aborder, car ces sujets doivent être pris en compte et intégrés dans vos activités/interventions.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200" dirty="0"/>
              <a:t>Le genre est généralement une question transversale dans la plupart des programmes de l'USAID, car nous savons que les normes/traditions de genre peuvent avoir un impact sur les activités.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200" dirty="0"/>
              <a:t>La jeunesse est un autre exemple de population qui doit être prise en compte et abordée dans la proposition. Demandez aux participants quels autres domaines ils ont jugés transversaux.</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116</a:t>
            </a:fld>
            <a:endParaRPr lang="en-US"/>
          </a:p>
        </p:txBody>
      </p:sp>
    </p:spTree>
    <p:extLst>
      <p:ext uri="{BB962C8B-B14F-4D97-AF65-F5344CB8AC3E}">
        <p14:creationId xmlns:p14="http://schemas.microsoft.com/office/powerpoint/2010/main" val="25003576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5.1.1/#37</a:t>
            </a:r>
          </a:p>
          <a:p>
            <a:endParaRPr lang="en-US" dirty="0"/>
          </a:p>
        </p:txBody>
      </p:sp>
    </p:spTree>
    <p:extLst>
      <p:ext uri="{BB962C8B-B14F-4D97-AF65-F5344CB8AC3E}">
        <p14:creationId xmlns:p14="http://schemas.microsoft.com/office/powerpoint/2010/main" val="23650580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5.1.1/#37</a:t>
            </a:r>
          </a:p>
          <a:p>
            <a:endParaRPr lang="en-US" dirty="0"/>
          </a:p>
        </p:txBody>
      </p:sp>
    </p:spTree>
    <p:extLst>
      <p:ext uri="{BB962C8B-B14F-4D97-AF65-F5344CB8AC3E}">
        <p14:creationId xmlns:p14="http://schemas.microsoft.com/office/powerpoint/2010/main" val="32504999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5.1.1/#39</a:t>
            </a:r>
          </a:p>
          <a:p>
            <a:pPr marL="158750" indent="0">
              <a:buNone/>
            </a:pPr>
            <a:endParaRPr lang="en-US" dirty="0"/>
          </a:p>
        </p:txBody>
      </p:sp>
    </p:spTree>
    <p:extLst>
      <p:ext uri="{BB962C8B-B14F-4D97-AF65-F5344CB8AC3E}">
        <p14:creationId xmlns:p14="http://schemas.microsoft.com/office/powerpoint/2010/main" val="37198942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5.1.1/#40</a:t>
            </a:r>
          </a:p>
          <a:p>
            <a:pPr marL="158750" indent="0">
              <a:buNone/>
            </a:pPr>
            <a:endParaRPr lang="en-US" dirty="0"/>
          </a:p>
        </p:txBody>
      </p:sp>
    </p:spTree>
    <p:extLst>
      <p:ext uri="{BB962C8B-B14F-4D97-AF65-F5344CB8AC3E}">
        <p14:creationId xmlns:p14="http://schemas.microsoft.com/office/powerpoint/2010/main" val="271752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1. /#1</a:t>
            </a:r>
          </a:p>
          <a:p>
            <a:pPr marL="285750" lvl="0" indent="-285750" algn="l" rtl="0">
              <a:spcBef>
                <a:spcPts val="0"/>
              </a:spcBef>
              <a:spcAft>
                <a:spcPts val="0"/>
              </a:spcAft>
            </a:pPr>
            <a:r>
              <a:rPr lang="fr-FR"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Un accueil simple par l'animateur</a:t>
            </a:r>
          </a:p>
          <a:p>
            <a:pPr marL="285750" lvl="0" indent="-285750" algn="l" rtl="0">
              <a:spcBef>
                <a:spcPts val="0"/>
              </a:spcBef>
              <a:spcAft>
                <a:spcPts val="0"/>
              </a:spcAft>
            </a:pPr>
            <a:r>
              <a:rPr lang="fr-FR"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Commencez par demander aux participants en personne de créer des étiquettes nominatives à porter (sur des autocollants) ou à placer sur la table devant l'endroit où ils sont assis (sur un carton plié) ; demandez aux participants en ligne de s'assurer que leur nom et leurs pronoms préférés sont affichés et demandez-leur d'allumer leur caméra.</a:t>
            </a:r>
          </a:p>
          <a:p>
            <a:pPr marL="285750" lvl="0" indent="-285750" algn="l" rtl="0">
              <a:spcBef>
                <a:spcPts val="0"/>
              </a:spcBef>
              <a:spcAft>
                <a:spcPts val="0"/>
              </a:spcAft>
            </a:pPr>
            <a:r>
              <a:rPr lang="fr-FR"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L'animateur se présente d'abord, en modélisant la manière dont chaque participant fera ensuite de même.</a:t>
            </a:r>
          </a:p>
          <a:p>
            <a:pPr marL="285750" lvl="0" indent="-285750" algn="l" rtl="0">
              <a:spcBef>
                <a:spcPts val="0"/>
              </a:spcBef>
              <a:spcAft>
                <a:spcPts val="0"/>
              </a:spcAft>
            </a:pPr>
            <a:r>
              <a:rPr lang="fr-FR"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Demandez à chaque participant de se présenter (nom, pronoms préférés, titre, organisation et pays) un par un, puis de résumer son expérience de BD (débutant, moyen, avancé) et d'expliquer brièvement ce qu'il souhaite retirer de la formation (c'est-à-dire les compétences/connaissances clés qu'il souhaite acquérir et/ou les sujets prioritaires qu'il souhaite aborder).</a:t>
            </a:r>
          </a:p>
          <a:p>
            <a:pPr marL="285750" lvl="0" indent="-285750" algn="l" rtl="0">
              <a:spcBef>
                <a:spcPts val="0"/>
              </a:spcBef>
              <a:spcAft>
                <a:spcPts val="0"/>
              </a:spcAft>
            </a:pPr>
            <a:r>
              <a:rPr lang="fr-FR"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Pendant qu'ils énumèrent leurs attentes, l'animateur les inscrit sur le tableau à feuilles mobiles (s'il s'agit d'une formation en personne), ou s'il s'agit d'une formation virtuelle, utilisez le tableau blanc ou le preneur de notes disponible. N’oubliez pas de conserver cette liste, car elle sera partagée le dernier jour, afin que les participants puissent évaluer dans quelle mesure leurs attentes ont été satisfaites.</a:t>
            </a:r>
            <a:endParaRPr dirty="0"/>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7867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5.1.2/#41</a:t>
            </a:r>
          </a:p>
          <a:p>
            <a:pPr marL="171450" marR="0" lvl="0" indent="-171450" algn="l" defTabSz="4572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La proposition de coût est examinée séparément de la proposition technique et comporte deux éléments : 1) le budget et 2) les notes budgétaires, qui sont une explication narrative des chiffres du budget.</a:t>
            </a:r>
            <a:endParaRPr lang="en-US" sz="11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121</a:t>
            </a:fld>
            <a:endParaRPr lang="en-US"/>
          </a:p>
        </p:txBody>
      </p:sp>
    </p:spTree>
    <p:extLst>
      <p:ext uri="{BB962C8B-B14F-4D97-AF65-F5344CB8AC3E}">
        <p14:creationId xmlns:p14="http://schemas.microsoft.com/office/powerpoint/2010/main" val="36836470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5.1.2/#42</a:t>
            </a:r>
          </a:p>
          <a:p>
            <a:pPr marL="285750" marR="0" lvl="0" indent="-285750" algn="l" defTabSz="4572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Le budget couvre la durée de vie du projet et le modèle que vous utilisez doit inclure tous les détails requis dans la proposition.</a:t>
            </a:r>
          </a:p>
          <a:p>
            <a:pPr marL="285750" marR="0" lvl="0" indent="-285750" algn="l" defTabSz="4572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Lien vers le modèle de budget : https://www.usaid.gov/document/attachment-3-budget-template</a:t>
            </a:r>
          </a:p>
          <a:p>
            <a:pPr marL="285750" marR="0" lvl="0" indent="-285750" algn="l" defTabSz="457200" rtl="0" eaLnBrk="1" fontAlgn="auto" latinLnBrk="0" hangingPunct="1">
              <a:lnSpc>
                <a:spcPct val="100000"/>
              </a:lnSpc>
              <a:spcBef>
                <a:spcPts val="0"/>
              </a:spcBef>
              <a:spcAft>
                <a:spcPts val="0"/>
              </a:spcAft>
              <a:buClrTx/>
              <a:buSzTx/>
              <a:tabLst/>
              <a:defRPr/>
            </a:pPr>
            <a:endParaRPr lang="en-US" sz="180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122</a:t>
            </a:fld>
            <a:endParaRPr lang="en-US"/>
          </a:p>
        </p:txBody>
      </p:sp>
    </p:spTree>
    <p:extLst>
      <p:ext uri="{BB962C8B-B14F-4D97-AF65-F5344CB8AC3E}">
        <p14:creationId xmlns:p14="http://schemas.microsoft.com/office/powerpoint/2010/main" val="30740996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5.1.2/#43</a:t>
            </a:r>
            <a:endParaRPr lang="en-US" sz="11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123</a:t>
            </a:fld>
            <a:endParaRPr lang="en-US"/>
          </a:p>
        </p:txBody>
      </p:sp>
    </p:spTree>
    <p:extLst>
      <p:ext uri="{BB962C8B-B14F-4D97-AF65-F5344CB8AC3E}">
        <p14:creationId xmlns:p14="http://schemas.microsoft.com/office/powerpoint/2010/main" val="21318438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5.1.2/#44</a:t>
            </a:r>
          </a:p>
          <a:p>
            <a:pPr marL="158750" indent="0">
              <a:buNone/>
            </a:pPr>
            <a:endParaRPr lang="en-US" dirty="0"/>
          </a:p>
        </p:txBody>
      </p:sp>
    </p:spTree>
    <p:extLst>
      <p:ext uri="{BB962C8B-B14F-4D97-AF65-F5344CB8AC3E}">
        <p14:creationId xmlns:p14="http://schemas.microsoft.com/office/powerpoint/2010/main" val="2999520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Cette diapositive et la suivante sont très importantes pour que les participants comprennent que la phase de préparation du budget est la seule à garantir que vous incluez des niveaux de salaire qui attireront et retiendront le personnel. Il est important de comprendre le marché salarial local et d'utiliser le budget disponible dans la proposition pour embaucher les compétences et l'expérience dont vous avez besoin. À titre de référence, veuillez vous référer aux enquêtes sur les salaires du marché local.</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Assurez-vous d'inclure des niveaux de salaire qui attireront et retiendront le personnel.</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Historiquement, les organisations locales ont été moins bien payées que les OING.</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125</a:t>
            </a:fld>
            <a:endParaRPr lang="en-US"/>
          </a:p>
        </p:txBody>
      </p:sp>
    </p:spTree>
    <p:extLst>
      <p:ext uri="{BB962C8B-B14F-4D97-AF65-F5344CB8AC3E}">
        <p14:creationId xmlns:p14="http://schemas.microsoft.com/office/powerpoint/2010/main" val="40009136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5.1.2/#46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200" dirty="0">
                <a:effectLst/>
                <a:latin typeface="Garamond" panose="02020404030301010803" pitchFamily="18" charset="0"/>
                <a:ea typeface="Garamond" panose="02020404030301010803" pitchFamily="18" charset="0"/>
                <a:cs typeface="Garamond" panose="02020404030301010803" pitchFamily="18" charset="0"/>
              </a:rPr>
              <a:t>La stratégie de localisation de l’USAID étant mise en œuvre avec succès, de nombreuses personnes ayant travaillé avec des ONG internationales sont prêtes à accepter des emplois dans une organisation locale en raison des bas salaires.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200" dirty="0">
                <a:effectLst/>
                <a:latin typeface="Garamond" panose="02020404030301010803" pitchFamily="18" charset="0"/>
                <a:ea typeface="Garamond" panose="02020404030301010803" pitchFamily="18" charset="0"/>
                <a:cs typeface="Garamond" panose="02020404030301010803" pitchFamily="18" charset="0"/>
              </a:rPr>
              <a:t>Il est important de comprendre le marché salarial local et d’utiliser le budget disponible dans la proposition pour embaucher les compétences et l’expérience dont vous avez besoin.</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126</a:t>
            </a:fld>
            <a:endParaRPr lang="en-US"/>
          </a:p>
        </p:txBody>
      </p:sp>
    </p:spTree>
    <p:extLst>
      <p:ext uri="{BB962C8B-B14F-4D97-AF65-F5344CB8AC3E}">
        <p14:creationId xmlns:p14="http://schemas.microsoft.com/office/powerpoint/2010/main" val="8780116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5.1.2/#47</a:t>
            </a:r>
            <a:endParaRPr lang="en-US" dirty="0">
              <a:solidFill>
                <a:schemeClr val="tx1"/>
              </a:solidFill>
              <a:latin typeface="Source Sans Pro" panose="020B0503030403020204" pitchFamily="34" charset="0"/>
              <a:ea typeface="Source Sans Pro" panose="020B0503030403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solidFill>
                  <a:schemeClr val="tx1"/>
                </a:solidFill>
                <a:latin typeface="Source Sans Pro" panose="020B0503030403020204" pitchFamily="34" charset="0"/>
                <a:ea typeface="Source Sans Pro" panose="020B0503030403020204" pitchFamily="34" charset="0"/>
              </a:rPr>
              <a:t>Il existe deux types de coûts indirects : 1) 10 % de minimis ; et 2) Accord négocié sur le taux des coûts indirects (NICRA). Alternativement, un projet peut inclure tous les coûts de mise en œuvre de la subvention en tant que coûts directs.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solidFill>
                  <a:schemeClr val="tx1"/>
                </a:solidFill>
                <a:latin typeface="Source Sans Pro" panose="020B0503030403020204" pitchFamily="34" charset="0"/>
                <a:ea typeface="Source Sans Pro" panose="020B0503030403020204" pitchFamily="34" charset="0"/>
              </a:rPr>
              <a:t>En septembre 2023, 2 CFR 200.414(f) stipule que les organisations peuvent facturer un taux de minimis de 10 % des coûts directs totaux modifiés. Il est prévu que l'USAID utilisera le taux de minimis de 10 % à partir d'octobre 2024. Le taux de minimis doit être calculé de manière appropriée pour chaque exercice financier.</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solidFill>
                  <a:schemeClr val="tx1"/>
                </a:solidFill>
                <a:latin typeface="Source Sans Pro" panose="020B0503030403020204" pitchFamily="34" charset="0"/>
                <a:ea typeface="Source Sans Pro" panose="020B0503030403020204" pitchFamily="34" charset="0"/>
              </a:rPr>
              <a:t>Les coûts directs totaux modifiés comprennent tous les salaires et traitements directs, les avantages sociaux applicables, les matériaux et fournitures, les services, les déplacements et jusqu'aux premiers 25 000 $ de chaque sous-subvention (quelle que soit la période d'exécution de la sous-subvention). Le taux de minimis de 10 % pour les coûts directs totaux modifiés ne peut être choisi que dans le cadre d'une subvention par une organisation à but non lucratif qui n'a jamais conclu d'accord sur le taux des coûts indirects.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solidFill>
                  <a:schemeClr val="tx1"/>
                </a:solidFill>
                <a:latin typeface="Source Sans Pro" panose="020B0503030403020204" pitchFamily="34" charset="0"/>
                <a:ea typeface="Source Sans Pro" panose="020B0503030403020204" pitchFamily="34" charset="0"/>
              </a:rPr>
              <a:t>L'organisation doit inclure le montant de minimis de 10 % dans sa demande et conserver la documentation des coûts inclus dans ses coûts directs totaux modifiés. Il doit être utilisé de manière cohérente pour toutes les subventions de l'USG. Son utilisation est autorisée indéfiniment.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solidFill>
                  <a:schemeClr val="tx1"/>
                </a:solidFill>
                <a:latin typeface="Source Sans Pro" panose="020B0503030403020204" pitchFamily="34" charset="0"/>
                <a:ea typeface="Source Sans Pro" panose="020B0503030403020204" pitchFamily="34" charset="0"/>
              </a:rPr>
              <a:t>Les salaires administratifs et de bureau doivent normalement être traités comme des coûts indirects (frais financiers et administratifs). En revanche, les salaires administratifs et de bureau qui peuvent être identifiés spécifiquement avec un objectif de coût final (c'est-à-dire une subvention) doivent être facturés comme un coût direct.</a:t>
            </a:r>
            <a:endParaRPr lang="en-US"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636995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5.1.2/#48</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2027777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5.1.2/#49</a:t>
            </a:r>
            <a:endParaRPr lang="en-US" dirty="0">
              <a:solidFill>
                <a:schemeClr val="tx1"/>
              </a:solidFill>
              <a:latin typeface="Source Sans Pro" panose="020B0503030403020204" pitchFamily="34" charset="0"/>
              <a:ea typeface="Source Sans Pro" panose="020B0503030403020204" pitchFamily="34" charset="0"/>
            </a:endParaRPr>
          </a:p>
          <a:p>
            <a:pPr marL="158750" indent="0">
              <a:buNone/>
            </a:pPr>
            <a:endParaRPr lang="en-US" dirty="0"/>
          </a:p>
        </p:txBody>
      </p:sp>
    </p:spTree>
    <p:extLst>
      <p:ext uri="{BB962C8B-B14F-4D97-AF65-F5344CB8AC3E}">
        <p14:creationId xmlns:p14="http://schemas.microsoft.com/office/powerpoint/2010/main" val="28754655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5.1.2/#50</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102604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1.1/#2</a:t>
            </a:r>
            <a:endParaRPr lang="en-GB" sz="1100" i="0" dirty="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Expliquez que cette formation est basée sur le Manuel de formation au développement des affaires produit par l’ASAP II financé par l’USAID/PEPFAR.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Résumez les objectifs de la formation.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Faites référence aux espoirs/attentes que les participants viennent d’exprimer, en soulignant ceux qui seront certainement couverts, ceux qui sont en dehors du champ de la formation et ne peuvent donc pas être abordés par cette formation, et ceux qui pourraient être couverts ou partiellement couverts (selon le temps, etc.)</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En conclusion, indiquez que : « En fin de compte, cette formation devrait mieux positionner votre organisation pour rechercher avec succès des opportunités de financement auprès d’agences du gouvernement américain telles que l’USAID. L’objectif ultime est de faire progresser le développement mené localement (LLD) et d’augmenter le montant du financement du développement du gouvernement américain destiné aux LIP comme vous. Nous espérons vous voir tous devenir des bénéficiaires principaux du gouvernement américain avec des flux de financement stables et diversifiés pour la durabilité à long terme de votre organisation.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Demandez avec enthousiasme : « Qu’en pensez-vous ?! » Essayez de recueillir des applaudissements, des émojis/GIF positifs (pour les participants en ligne) et une énergie enthousiaste parmi les participants, pour les motiver à suivre la formation et les engager mentalement à participer activement à toutes les sessions à venir.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Vous pouvez également profiter de cette occasion pour demander à quelques personnes de partager leurs préoccupations et leurs principaux défis vis-à-vis de BD. Cela peut être utile pour une évaluation initiale des besoins ; cela permet également aux participants de savoir qu'il s'agit d'un endroit sûr et solidaire où les questions sont les bienvenues et où tout le monde est là pour apprendre.</a:t>
            </a:r>
            <a:endParaRPr lang="en-US" sz="1800" spc="-5"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34139993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5.1.2/#51</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9019428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5.1.2/#52</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0323636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5.1.2/#53</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9037355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5.1.2/#54</a:t>
            </a:r>
            <a:endParaRPr lang="en-US" dirty="0">
              <a:solidFill>
                <a:schemeClr val="tx1"/>
              </a:solidFill>
              <a:latin typeface="Source Sans Pro" panose="020B0503030403020204" pitchFamily="34" charset="0"/>
              <a:ea typeface="Source Sans Pro" panose="020B0503030403020204" pitchFamily="34" charset="0"/>
            </a:endParaRPr>
          </a:p>
          <a:p>
            <a:pPr marL="158750" indent="0">
              <a:buNone/>
            </a:pPr>
            <a:endParaRPr lang="en-US" dirty="0"/>
          </a:p>
        </p:txBody>
      </p:sp>
    </p:spTree>
    <p:extLst>
      <p:ext uri="{BB962C8B-B14F-4D97-AF65-F5344CB8AC3E}">
        <p14:creationId xmlns:p14="http://schemas.microsoft.com/office/powerpoint/2010/main" val="6069100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5.1.2/#55</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1690520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5.1.2/#56</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228600" algn="just"/>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Note de l’animateur : Proposez un exercice pratique de 15 minutes pour calculer le de minimis. Exemple : L’appel d’offres a été publié par l’USAID et votre équipe finalise la proposition de coût pour la demande ; le cycle du projet est de 4 ans, avec des coûts directs totaux estimés à 5 058 634 $. C’est votre première demande à un appel d’offres de l’USAID et vous souhaitez proposer un de minimis de 10 %. Le coût estimé de votre équipement est de 59 190 $ ; le coût de location du bureau pour les 4 ans est de 82 757 $ et le coût total estimé de la partie totale de vos sous-traitants qui dépasse 25 000 $ est de 2 156 026 $.</a:t>
            </a:r>
          </a:p>
          <a:p>
            <a:pPr marL="228600" algn="just"/>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Exercice 1 : Calculez le coût total des éléments exclus.</a:t>
            </a:r>
          </a:p>
          <a:p>
            <a:pPr marL="228600" algn="just"/>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Exercice 2 : Calculez le coût direct total modifié (MTDC).</a:t>
            </a:r>
          </a:p>
          <a:p>
            <a:pPr marL="228600" algn="just"/>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Exercice 3 : Calculez le montant total estimé de 10 % de de minimis pour votre demande.</a:t>
            </a:r>
            <a:endParaRPr lang="en-US" dirty="0"/>
          </a:p>
        </p:txBody>
      </p:sp>
      <p:sp>
        <p:nvSpPr>
          <p:cNvPr id="4" name="Slide Number Placeholder 3"/>
          <p:cNvSpPr>
            <a:spLocks noGrp="1"/>
          </p:cNvSpPr>
          <p:nvPr>
            <p:ph type="sldNum" sz="quarter" idx="5"/>
          </p:nvPr>
        </p:nvSpPr>
        <p:spPr/>
        <p:txBody>
          <a:bodyPr/>
          <a:lstStyle/>
          <a:p>
            <a:fld id="{96382882-C7C8-1548-8CC9-74E412880E47}" type="slidenum">
              <a:rPr lang="en-US" smtClean="0"/>
              <a:t>136</a:t>
            </a:fld>
            <a:endParaRPr lang="en-US"/>
          </a:p>
        </p:txBody>
      </p:sp>
    </p:spTree>
    <p:extLst>
      <p:ext uri="{BB962C8B-B14F-4D97-AF65-F5344CB8AC3E}">
        <p14:creationId xmlns:p14="http://schemas.microsoft.com/office/powerpoint/2010/main" val="22300138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5.1.2/#57</a:t>
            </a:r>
            <a:endParaRPr lang="en-US" dirty="0">
              <a:solidFill>
                <a:schemeClr val="tx1"/>
              </a:solidFill>
              <a:latin typeface="Source Sans Pro" panose="020B0503030403020204" pitchFamily="34" charset="0"/>
              <a:ea typeface="Source Sans Pro" panose="020B0503030403020204" pitchFamily="34" charset="0"/>
            </a:endParaRPr>
          </a:p>
          <a:p>
            <a:pPr marL="457200" indent="-298450">
              <a:buFont typeface="Wingdings" panose="05000000000000000000" pitchFamily="2" charset="2"/>
              <a:buChar char="§"/>
            </a:pPr>
            <a:r>
              <a:rPr lang="en-US" dirty="0">
                <a:solidFill>
                  <a:schemeClr val="tx1"/>
                </a:solidFill>
                <a:latin typeface="Source Sans Pro" panose="020B0503030403020204" pitchFamily="34" charset="0"/>
                <a:ea typeface="Source Sans Pro" panose="020B0503030403020204" pitchFamily="34" charset="0"/>
              </a:rPr>
              <a:t>Source: chrome-extension://</a:t>
            </a:r>
            <a:r>
              <a:rPr lang="en-US" dirty="0" err="1">
                <a:solidFill>
                  <a:schemeClr val="tx1"/>
                </a:solidFill>
                <a:latin typeface="Source Sans Pro" panose="020B0503030403020204" pitchFamily="34" charset="0"/>
                <a:ea typeface="Source Sans Pro" panose="020B0503030403020204" pitchFamily="34" charset="0"/>
              </a:rPr>
              <a:t>efaidnbmnnnibpcajpcglclefindmkaj</a:t>
            </a:r>
            <a:r>
              <a:rPr lang="en-US" dirty="0">
                <a:solidFill>
                  <a:schemeClr val="tx1"/>
                </a:solidFill>
                <a:latin typeface="Source Sans Pro" panose="020B0503030403020204" pitchFamily="34" charset="0"/>
                <a:ea typeface="Source Sans Pro" panose="020B0503030403020204" pitchFamily="34" charset="0"/>
              </a:rPr>
              <a:t>/https://www.usaid.gov/sites/default/files/2022-05/India_RFIP_DeMinimisRateIndirectCosts.pdf</a:t>
            </a:r>
          </a:p>
          <a:p>
            <a:endParaRPr lang="en-US" dirty="0"/>
          </a:p>
        </p:txBody>
      </p:sp>
    </p:spTree>
    <p:extLst>
      <p:ext uri="{BB962C8B-B14F-4D97-AF65-F5344CB8AC3E}">
        <p14:creationId xmlns:p14="http://schemas.microsoft.com/office/powerpoint/2010/main" val="12861909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5.1.2/#58</a:t>
            </a:r>
            <a:endParaRPr lang="en-US" sz="1100" dirty="0"/>
          </a:p>
        </p:txBody>
      </p:sp>
    </p:spTree>
    <p:extLst>
      <p:ext uri="{BB962C8B-B14F-4D97-AF65-F5344CB8AC3E}">
        <p14:creationId xmlns:p14="http://schemas.microsoft.com/office/powerpoint/2010/main" val="40208409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5.1.2/#59</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Un NICRA est un document publié pour refléter une estimation du taux de coûts indirects négocié entre le gouvernement américain et l’organisation d’un bénéficiaire/contractant qui reflète les coûts indirects (installations et coûts administratifs) et les dépenses liées aux avantages sociaux engagées par l’organisation.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La clé pour demander un NICRA est d’investir dans des systèmes comptables afin de pouvoir démontrer vos coûts directs et indirects. Le NICRA fait l’objet d’un audit annuel. D’autres ressources sont disponibles sur ce sujet : https://www.youtube.com/watch?v=g_DnQxiGErU et https://www.usaid.gov/partner-with-us/get-grant-or-contract/trainings-how-work-usaid.</a:t>
            </a:r>
            <a:endParaRPr lang="en-US" sz="1100" dirty="0"/>
          </a:p>
        </p:txBody>
      </p:sp>
    </p:spTree>
    <p:extLst>
      <p:ext uri="{BB962C8B-B14F-4D97-AF65-F5344CB8AC3E}">
        <p14:creationId xmlns:p14="http://schemas.microsoft.com/office/powerpoint/2010/main" val="23389117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5.1.2/#60</a:t>
            </a:r>
            <a:endParaRPr lang="en-US"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En règle générale, le coût n’est pas éligible s’il n’est pas mentionné dans le NOFO.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Source Sans Pro" panose="020B0503030403020204" pitchFamily="34" charset="0"/>
                <a:ea typeface="Times New Roman" panose="02020603050405020304" pitchFamily="18" charset="0"/>
                <a:cs typeface="Gill Sans" panose="020B0502020104020203" pitchFamily="34" charset="-79"/>
              </a:rPr>
              <a:t>De nombreuses propositions exigent un partage des coûts ou des ressources « de contrepartie » fournies à l’activité et incluses dans le budget. Il s’agit d’un élément attrayant pour l’USAID et qui doit être bien planifié. Seuls les fonds non américains ou les articles en nature non donnés par le gouvernement américain comptent pour le partage des coûts. De nombreuses organisations promettent trop de partage des coûts ou ne créent pas les systèmes comptables requis pour saisir cette information.</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490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1.2/#3</a:t>
            </a:r>
            <a:endParaRPr lang="en-US" dirty="0"/>
          </a:p>
        </p:txBody>
      </p:sp>
    </p:spTree>
    <p:extLst>
      <p:ext uri="{BB962C8B-B14F-4D97-AF65-F5344CB8AC3E}">
        <p14:creationId xmlns:p14="http://schemas.microsoft.com/office/powerpoint/2010/main" val="3023709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5.1.2/#61</a:t>
            </a:r>
            <a:endParaRPr lang="en-US" sz="1100" dirty="0"/>
          </a:p>
        </p:txBody>
      </p:sp>
    </p:spTree>
    <p:extLst>
      <p:ext uri="{BB962C8B-B14F-4D97-AF65-F5344CB8AC3E}">
        <p14:creationId xmlns:p14="http://schemas.microsoft.com/office/powerpoint/2010/main" val="37284765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5.1.2/#62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dirty="0">
                <a:effectLst/>
                <a:latin typeface="Garamond" panose="02020404030301010803" pitchFamily="18" charset="0"/>
                <a:ea typeface="Garamond" panose="02020404030301010803" pitchFamily="18" charset="0"/>
                <a:cs typeface="Garamond" panose="02020404030301010803" pitchFamily="18" charset="0"/>
              </a:rPr>
              <a:t>Le descriptif du budget doit refléter le schéma d'une feuille de calcul budgétaire et fournir des descriptions et des justifications suffisantes pour chaque poste budgétaire. Rappelez aux participants que le budget est examiné séparément de la proposition technique et que les examinateurs auront besoin de suffisamment d'informations de base pour justifier le coût.</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142</a:t>
            </a:fld>
            <a:endParaRPr lang="en-US"/>
          </a:p>
        </p:txBody>
      </p:sp>
    </p:spTree>
    <p:extLst>
      <p:ext uri="{BB962C8B-B14F-4D97-AF65-F5344CB8AC3E}">
        <p14:creationId xmlns:p14="http://schemas.microsoft.com/office/powerpoint/2010/main" val="22585181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5.1.2/#63</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143</a:t>
            </a:fld>
            <a:endParaRPr lang="en-US"/>
          </a:p>
        </p:txBody>
      </p:sp>
    </p:spTree>
    <p:extLst>
      <p:ext uri="{BB962C8B-B14F-4D97-AF65-F5344CB8AC3E}">
        <p14:creationId xmlns:p14="http://schemas.microsoft.com/office/powerpoint/2010/main" val="25833862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5.2/#64</a:t>
            </a: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858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5.2/#65</a:t>
            </a:r>
            <a:endParaRPr lang="en-US" sz="1100" dirty="0"/>
          </a:p>
        </p:txBody>
      </p:sp>
    </p:spTree>
    <p:extLst>
      <p:ext uri="{BB962C8B-B14F-4D97-AF65-F5344CB8AC3E}">
        <p14:creationId xmlns:p14="http://schemas.microsoft.com/office/powerpoint/2010/main" val="28966499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5.2/#66</a:t>
            </a:r>
            <a:endParaRPr lang="en-US" dirty="0"/>
          </a:p>
          <a:p>
            <a:pPr marL="457200" indent="-298450"/>
            <a:r>
              <a:rPr lang="fr-FR" dirty="0"/>
              <a:t>Demandez aux participants quelle expérience ils ont acquise en matière d'examen d'une proposition par rapport aux exigences.</a:t>
            </a:r>
          </a:p>
          <a:p>
            <a:pPr marL="457200" indent="-298450"/>
            <a:r>
              <a:rPr lang="fr-FR" dirty="0"/>
              <a:t>Certains rédacteurs couperont des phrases du NOFO dans le plan pour refléter les éléments et s'assurer qu'ils ont couvert la portée.</a:t>
            </a:r>
            <a:endParaRPr lang="en-US" dirty="0"/>
          </a:p>
        </p:txBody>
      </p:sp>
    </p:spTree>
    <p:extLst>
      <p:ext uri="{BB962C8B-B14F-4D97-AF65-F5344CB8AC3E}">
        <p14:creationId xmlns:p14="http://schemas.microsoft.com/office/powerpoint/2010/main" val="3826326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5.2/#67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Il est très important de créer une liste de contrôle des éléments requis et de faire appel à deux examinateurs pour s'assurer que tous les éléments sont inclus. Si vous ne répondez pas aux critères de conformité, vous serez éliminé du processus de sélection.</a:t>
            </a:r>
            <a:endParaRPr lang="en-US" sz="180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6722143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5.3/#68</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Divisez les participants en groupes.</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Assignez la moitié d’entre eux pour tâche d’identifier les différents points du processus d’élaboration de la proposition où une révision interne (par des examinateurs indépendants, non membres de l’équipe de proposition) doit avoir lieu.</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Assignez l’autre moitié pour tâche d’identifier les différents composants/aspects de la proposition qui doivent être examinés (par des examinateurs spécialisés indépendants, non membres de l’équipe de proposition).</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 aux groupes de faire un compte rendu en plénière. Certains groupes aborderont la même question, alors demandez à chacun des groupes suivants d’ajouter UNIQUEMENT des idées qui n’ont pas déjà été mentionnées par les groupes qui les ont présentés avant eux.</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Présentez ensuite cette diapositive et la suivante pour vérifier/valider leurs idées et récapituler ce qui est recommandé.</a:t>
            </a:r>
          </a:p>
          <a:p>
            <a:pPr marL="342900" marR="0" lvl="0" indent="-342900" algn="just" rtl="0">
              <a:spcBef>
                <a:spcPts val="1195"/>
              </a:spcBef>
              <a:spcAft>
                <a:spcPts val="0"/>
              </a:spcAft>
              <a:buSzPts val="1000"/>
              <a:tabLst>
                <a:tab pos="86233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Insistez sur le fait que les révisions périodiques des demandes techniques et financières sont essentielles et, si possible, demandez au personnel qui ne travaille pas sur la proposition d’examiner et de fournir des commentaires sur le contenu technique et budgétaire, ainsi que sur le respect des exigences de l’USAID.</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148</a:t>
            </a:fld>
            <a:endParaRPr lang="en-US"/>
          </a:p>
        </p:txBody>
      </p:sp>
    </p:spTree>
    <p:extLst>
      <p:ext uri="{BB962C8B-B14F-4D97-AF65-F5344CB8AC3E}">
        <p14:creationId xmlns:p14="http://schemas.microsoft.com/office/powerpoint/2010/main" val="42124343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5.3/#69</a:t>
            </a:r>
            <a:endParaRPr lang="en-US" dirty="0"/>
          </a:p>
          <a:p>
            <a:pPr marL="457200" indent="-298450"/>
            <a:r>
              <a:rPr lang="fr-FR" dirty="0"/>
              <a:t>Révisez, révisez et révisez encore la proposition dans son intégralité ! Il est essentiel de réviser périodiquement les demandes techniques et financières.</a:t>
            </a:r>
          </a:p>
          <a:p>
            <a:pPr marL="457200" indent="-298450"/>
            <a:r>
              <a:rPr lang="fr-FR" dirty="0"/>
              <a:t>Si possible, demandez à du personnel qui ne travaille pas sur la proposition de réviser et de fournir des commentaires sur le contenu technique et budgétaire, ainsi que sur la conformité aux exigences de l'USAID.</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149</a:t>
            </a:fld>
            <a:endParaRPr lang="en-US"/>
          </a:p>
        </p:txBody>
      </p:sp>
    </p:spTree>
    <p:extLst>
      <p:ext uri="{BB962C8B-B14F-4D97-AF65-F5344CB8AC3E}">
        <p14:creationId xmlns:p14="http://schemas.microsoft.com/office/powerpoint/2010/main" val="141933260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5.3/#70</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Discutez des objectifs de ces différents types d’évaluations en utilisant cette diapositive comme guide.</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150</a:t>
            </a:fld>
            <a:endParaRPr lang="en-US"/>
          </a:p>
        </p:txBody>
      </p:sp>
    </p:spTree>
    <p:extLst>
      <p:ext uri="{BB962C8B-B14F-4D97-AF65-F5344CB8AC3E}">
        <p14:creationId xmlns:p14="http://schemas.microsoft.com/office/powerpoint/2010/main" val="249291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1.2/#4</a:t>
            </a:r>
            <a:endParaRPr lang="en-US" dirty="0"/>
          </a:p>
          <a:p>
            <a:endParaRPr lang="en-US" dirty="0"/>
          </a:p>
        </p:txBody>
      </p:sp>
    </p:spTree>
    <p:extLst>
      <p:ext uri="{BB962C8B-B14F-4D97-AF65-F5344CB8AC3E}">
        <p14:creationId xmlns:p14="http://schemas.microsoft.com/office/powerpoint/2010/main" val="952954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5.3/#71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Tenez compte des questions d’évaluation lors de l’examen de la proposition.</a:t>
            </a:r>
            <a:endParaRPr lang="en-US" dirty="0"/>
          </a:p>
        </p:txBody>
      </p:sp>
    </p:spTree>
    <p:extLst>
      <p:ext uri="{BB962C8B-B14F-4D97-AF65-F5344CB8AC3E}">
        <p14:creationId xmlns:p14="http://schemas.microsoft.com/office/powerpoint/2010/main" val="12605714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5.3/#72</a:t>
            </a:r>
            <a:endParaRPr lang="en-US" sz="1100" dirty="0"/>
          </a:p>
        </p:txBody>
      </p:sp>
    </p:spTree>
    <p:extLst>
      <p:ext uri="{BB962C8B-B14F-4D97-AF65-F5344CB8AC3E}">
        <p14:creationId xmlns:p14="http://schemas.microsoft.com/office/powerpoint/2010/main" val="28154738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5.4/#73</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algn="just"/>
            <a:r>
              <a:rPr lang="fr-FR" sz="1800" b="0" dirty="0">
                <a:effectLst/>
                <a:latin typeface="Source Sans Pro" panose="020B0503030403020204" pitchFamily="34" charset="0"/>
                <a:ea typeface="Times New Roman" panose="02020603050405020304" pitchFamily="18" charset="0"/>
                <a:cs typeface="Gill Sans" panose="020B0502020104020203" pitchFamily="34" charset="-79"/>
              </a:rPr>
              <a:t>Assurez-vous de prévoir du temps dans votre calendrier de développement de proposition pour qu'un éditeur examine votre récit pour la grammaire, la ponctuation, l'orthographe en anglais américain, le formatage, la clarté et la fluidité. L'éditeur doit se référer aux exigences de formatage de la sollicitation et aux directives du guide de style de l'USAID pour garantir un document conforme et de haute qualité.</a:t>
            </a:r>
          </a:p>
          <a:p>
            <a:pPr algn="just"/>
            <a:r>
              <a:rPr lang="fr-FR" sz="1800" b="0" dirty="0">
                <a:effectLst/>
                <a:latin typeface="Source Sans Pro" panose="020B0503030403020204" pitchFamily="34" charset="0"/>
                <a:ea typeface="Times New Roman" panose="02020603050405020304" pitchFamily="18" charset="0"/>
                <a:cs typeface="Gill Sans" panose="020B0502020104020203" pitchFamily="34" charset="-79"/>
              </a:rPr>
              <a:t>Lors de l'emballage de la proposition, assurez-vous d'étiqueter toutes les pièces jointes comme Annexe 1 sur 4, Annexe 2 sur 4, etc.</a:t>
            </a:r>
          </a:p>
          <a:p>
            <a:pPr algn="just"/>
            <a:r>
              <a:rPr lang="fr-FR" sz="1800" b="0" dirty="0">
                <a:effectLst/>
                <a:latin typeface="Source Sans Pro" panose="020B0503030403020204" pitchFamily="34" charset="0"/>
                <a:ea typeface="Times New Roman" panose="02020603050405020304" pitchFamily="18" charset="0"/>
                <a:cs typeface="Gill Sans" panose="020B0502020104020203" pitchFamily="34" charset="-79"/>
              </a:rPr>
              <a:t>La soumission d'une proposition sans erreur montre au donateur que vous êtes soucieux du détail et attentif à la qualité de votre travail.</a:t>
            </a:r>
          </a:p>
          <a:p>
            <a:pPr algn="just"/>
            <a:r>
              <a:rPr lang="fr-FR" sz="1800" b="0" dirty="0">
                <a:effectLst/>
                <a:latin typeface="Source Sans Pro" panose="020B0503030403020204" pitchFamily="34" charset="0"/>
                <a:ea typeface="Times New Roman" panose="02020603050405020304" pitchFamily="18" charset="0"/>
                <a:cs typeface="Gill Sans" panose="020B0502020104020203" pitchFamily="34" charset="-79"/>
              </a:rPr>
              <a:t>Il est également important que votre éditeur aide votre équipe à respecter les limites de pages indiquées dans la sollicitation, car le donateur n'examinera aucune page au-delà de la limite indiquée.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153</a:t>
            </a:fld>
            <a:endParaRPr lang="en-US"/>
          </a:p>
        </p:txBody>
      </p:sp>
    </p:spTree>
    <p:extLst>
      <p:ext uri="{BB962C8B-B14F-4D97-AF65-F5344CB8AC3E}">
        <p14:creationId xmlns:p14="http://schemas.microsoft.com/office/powerpoint/2010/main" val="38441022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5.4/#74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Wingdings" panose="05000000000000000000" pitchFamily="2" charset="2"/>
                <a:cs typeface="Wingdings" panose="05000000000000000000" pitchFamily="2" charset="2"/>
              </a:rPr>
              <a:t>Partagez des exemples concrets de situations où des choses qui peuvent paraître si simples ont mal tourné et où tous les efforts déployés pour élaborer la proposition ont été vains. Par exemple, les histoires d’horreur d’une panne d’Internet au moment même où l’équipe essayait d’envoyer la proposition et où elle a raté la date limite, ou la proposition a été envoyée à la mauvaise adresse et l’équipe ne s’en est rendu compte que trop tard ; ou encore la taille du fichier du package est trop importante et l’envoi est refusé ou renvoyé. Ces exemples réels donnent un aperçu des raisons pour lesquelles il est si important de prévoir un délai tampon et de viser à soumettre la proposition avant la date limite, plutôt que d’attendre la dernière minute.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Wingdings" panose="05000000000000000000" pitchFamily="2" charset="2"/>
                <a:cs typeface="Wingdings" panose="05000000000000000000" pitchFamily="2" charset="2"/>
              </a:rPr>
              <a:t>Soulignez également l’importance de noter l’heure à laquelle elle doit être soumise et dans quel fuseau horaire.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Wingdings" panose="05000000000000000000" pitchFamily="2" charset="2"/>
                <a:cs typeface="Wingdings" panose="05000000000000000000" pitchFamily="2" charset="2"/>
              </a:rPr>
              <a:t>Il est important de souligner qu’une proposition soumise dans les délais mais imparfaite peut gagner, mais qu’une proposition parfaite en retard ne gagnera jamais. L’USAID est extrêmement stricte quant à ses délais de soumission et n’examinera ni ne lira aucune proposition reçue après la date limite indiquée.</a:t>
            </a:r>
            <a:endParaRPr lang="en-GB" sz="1200" dirty="0">
              <a:effectLst/>
              <a:latin typeface="Source Sans Pro" panose="020B0503030403020204" pitchFamily="34" charset="0"/>
              <a:ea typeface="Times New Roman" panose="02020603050405020304" pitchFamily="18" charset="0"/>
              <a:cs typeface="Gill Sans" panose="020B0502020104020203" pitchFamily="34" charset="-79"/>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154</a:t>
            </a:fld>
            <a:endParaRPr lang="en-US"/>
          </a:p>
        </p:txBody>
      </p:sp>
    </p:spTree>
    <p:extLst>
      <p:ext uri="{BB962C8B-B14F-4D97-AF65-F5344CB8AC3E}">
        <p14:creationId xmlns:p14="http://schemas.microsoft.com/office/powerpoint/2010/main" val="1183123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fr-FR" sz="1800" dirty="0">
                <a:effectLst/>
                <a:latin typeface="Aptos" panose="020B0004020202020204" pitchFamily="34" charset="0"/>
                <a:ea typeface="Aptos" panose="020B0004020202020204" pitchFamily="34" charset="0"/>
                <a:cs typeface="Arial" panose="020B0604020202020204" pitchFamily="34" charset="0"/>
              </a:rPr>
              <a:t>Terminez la séance de formation comme suit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brève activité de stimulation qui évalue leur ressenti à l’égard du processus. Voici quelques options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se tenir sur une ligne imaginaire qui représente un continuum allant de « aucune confiance à une grande confiance » et demandez à quelques-uns de ceux qui se trouvent aux extrémités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lever un morceau de papier de couleur (après en avoir distribué un jeu à chaque participant à l’avance) pour expliquer ce qu’ils ressentent actuellement à l’égard du processus de proposition, le rouge signifiant « pas bon », le jaune signifiant « bien/OK » et le vert signifiant « super » – et demandez à quelques personnes de chaque groupe de couleur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d’évaluer leur niveau actuel de confiance/préparation à entreprendre le processus de proposition sur une échelle de 1 à 5, 1 étant « très faible » et 5 « très élevé » – et demandez à ceux qui se trouvent aux extrémités d’expliquer pourquoi.</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dernière séance de questions-réponses (Q&amp;R) en plénière. Si le temps le permet et si vous avez des experts disponibles, une façon intéressante de procéder pourrait être d’avoir un panel d’experts en développement durable – et de laisser le temps aux participants de leur poser des questions. Le formateur/animateur modérerait la session.</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Le cas échéant, des représentants du donateur, de l’organisateur et d’autres partenaires clés prononceront des discours pour souligner les principaux messages à retenir, remercieront les participants (et les éventuels panélistes) et prononceront des remarques de clôture.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Pour les événements en personne, il peut également être intéressant de conclure en demandant aux participants de partager leurs principales observations sur ce qui a bien fonctionné et ce qu’ils auraient aimé faire différemment. Demandez à tout le monde de se mettre en cercle, puis lancez une balle à des participants choisis au hasard ; lorsqu’ils tiennent la balle, elle est comme un microphone et eux seuls sont autorisés à parler. Ils doivent partager un aspect positif et un aspect négatif de la formation, puis ils la lancent à quelqu’un d’autre. Selon la taille du groupe, cela peut être fait uniquement pour une sélection de participants – ou pour tout le monde.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Après la formation, assurez-vous d'envoyer un courriel à tous les participants pour les remercier de leur participation et leur envoyer le manuel de formation et les diapositives ainsi que d'autres ressources pour une utilisation future.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155</a:t>
            </a:fld>
            <a:endParaRPr lang="en-US"/>
          </a:p>
        </p:txBody>
      </p:sp>
    </p:spTree>
    <p:extLst>
      <p:ext uri="{BB962C8B-B14F-4D97-AF65-F5344CB8AC3E}">
        <p14:creationId xmlns:p14="http://schemas.microsoft.com/office/powerpoint/2010/main" val="32057625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dirty="0">
                <a:solidFill>
                  <a:srgbClr val="4472C4"/>
                </a:solidFill>
                <a:latin typeface="Garamond"/>
                <a:ea typeface="Garamond"/>
                <a:cs typeface="Garamond"/>
                <a:sym typeface="Garamond"/>
              </a:rPr>
              <a:t>Diapositive M 1.3/#5</a:t>
            </a:r>
            <a:endParaRPr lang="en-US" sz="1100" b="0" u="none" dirty="0">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Évaluation</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t>
            </a: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préalable</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au test</a:t>
            </a:r>
            <a:endParaRPr lang="fr-FR" sz="1800" dirty="0">
              <a:effectLst/>
              <a:latin typeface="Garamond" panose="02020404030301010803" pitchFamily="18" charset="0"/>
              <a:ea typeface="Garamond" panose="02020404030301010803" pitchFamily="18" charset="0"/>
              <a:cs typeface="Garamond" panose="02020404030301010803" pitchFamily="18" charset="0"/>
            </a:endParaRPr>
          </a:p>
          <a:p>
            <a:pPr marL="635000" marR="917575">
              <a:spcBef>
                <a:spcPts val="1200"/>
              </a:spcBef>
              <a:spcAft>
                <a:spcPts val="0"/>
              </a:spcAft>
            </a:pPr>
            <a:r>
              <a:rPr lang="fr-FR" sz="1800" dirty="0">
                <a:effectLst/>
                <a:latin typeface="Garamond" panose="02020404030301010803" pitchFamily="18" charset="0"/>
                <a:ea typeface="Garamond" panose="02020404030301010803" pitchFamily="18" charset="0"/>
                <a:cs typeface="Garamond" panose="02020404030301010803" pitchFamily="18" charset="0"/>
              </a:rPr>
              <a:t>Le test préalable est inclus dans l’annexe et peut être administré en ligne (via Survey Monkey ou Google Forms) au début du cours ou sous forme de documents papier au début d’un atelier de formation en face à face. Le test préalable doit couvrir toutes les sections de la formation BD. Demandez aux participants de répondre à la question en silence et de manière indépendante pendant environ 10 minutes ; assurez-vous que chaque participant précise son nom, son organisation et son pays sur le test.</a:t>
            </a:r>
            <a:endParaRPr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909516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 /#1</a:t>
            </a:r>
            <a:endParaRPr lang="en-GB" sz="11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lvl="0" indent="0" algn="l" rtl="0">
              <a:spcBef>
                <a:spcPts val="0"/>
              </a:spcBef>
              <a:spcAft>
                <a:spcPts val="0"/>
              </a:spcAft>
              <a:buNone/>
            </a:pPr>
            <a:endParaRPr dirty="0"/>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25092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 /#2</a:t>
            </a:r>
          </a:p>
          <a:p>
            <a:pPr marL="285750" marR="0" lvl="0" indent="-285750" rtl="0">
              <a:lnSpc>
                <a:spcPts val="1235"/>
              </a:lnSpc>
              <a:spcBef>
                <a:spcPts val="90"/>
              </a:spcBef>
              <a:spcAft>
                <a:spcPts val="0"/>
              </a:spcAft>
              <a:tabLst>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 aux participants en séance plénière : pourquoi présentons-nous une section intitulée « phase post-soumission » ? Nous avons soumis la proposition – n’avons-nous pas terminé maintenant ?!</a:t>
            </a:r>
          </a:p>
          <a:p>
            <a:pPr marL="285750" marR="0" lvl="0" indent="-285750" rtl="0">
              <a:lnSpc>
                <a:spcPts val="1235"/>
              </a:lnSpc>
              <a:spcBef>
                <a:spcPts val="90"/>
              </a:spcBef>
              <a:spcAft>
                <a:spcPts val="0"/>
              </a:spcAft>
              <a:tabLst>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Demandez-leur de réfléchir à ce qui pourrait encore être fait. Demandez à quelques participants en personne ou demandez aux participants virtuels de saisir leurs idées dans la boîte de discussion.</a:t>
            </a:r>
            <a:endParaRPr lang="en-GB" sz="1100" dirty="0">
              <a:effectLst/>
              <a:latin typeface="Source Sans Pro" panose="020B0503030403020204" pitchFamily="34" charset="0"/>
              <a:ea typeface="Times New Roman" panose="02020603050405020304" pitchFamily="18" charset="0"/>
              <a:cs typeface="Gill Sans" panose="020B0502020104020203" pitchFamily="34" charset="-79"/>
            </a:endParaRPr>
          </a:p>
          <a:p>
            <a:endParaRPr lang="en-US" dirty="0"/>
          </a:p>
        </p:txBody>
      </p:sp>
    </p:spTree>
    <p:extLst>
      <p:ext uri="{BB962C8B-B14F-4D97-AF65-F5344CB8AC3E}">
        <p14:creationId xmlns:p14="http://schemas.microsoft.com/office/powerpoint/2010/main" val="25542429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6.1/#3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Ensuite, projetez et lisez cette diapositive pour valider vos suppositions et répondre pleinement à votre question ci-dessus.</a:t>
            </a:r>
            <a:endParaRPr lang="en-GB" sz="12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158750" indent="0">
              <a:buNone/>
            </a:pP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159</a:t>
            </a:fld>
            <a:endParaRPr lang="en-US"/>
          </a:p>
        </p:txBody>
      </p:sp>
    </p:spTree>
    <p:extLst>
      <p:ext uri="{BB962C8B-B14F-4D97-AF65-F5344CB8AC3E}">
        <p14:creationId xmlns:p14="http://schemas.microsoft.com/office/powerpoint/2010/main" val="26867644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Lorsque vous présentez cette diapositive, essayez d’être motivant et inspirant – c’est la dernière diapositive de la formation et elle est destinée à donner aux participants l’espoir et la confiance qu’ils peuvent y parvenir… malgré le défi.</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160</a:t>
            </a:fld>
            <a:endParaRPr lang="en-US"/>
          </a:p>
        </p:txBody>
      </p:sp>
    </p:spTree>
    <p:extLst>
      <p:ext uri="{BB962C8B-B14F-4D97-AF65-F5344CB8AC3E}">
        <p14:creationId xmlns:p14="http://schemas.microsoft.com/office/powerpoint/2010/main" val="295617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dirty="0">
                <a:solidFill>
                  <a:srgbClr val="4472C4"/>
                </a:solidFill>
                <a:latin typeface="Garamond"/>
                <a:ea typeface="Garamond"/>
                <a:cs typeface="Garamond"/>
                <a:sym typeface="Garamond"/>
              </a:rPr>
              <a:t>Diapositive M 1.3/#5</a:t>
            </a:r>
            <a:endParaRPr lang="en-US" sz="1100" b="0" u="none" dirty="0">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Évaluation</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t>
            </a: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préalable</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au test</a:t>
            </a:r>
          </a:p>
          <a:p>
            <a:pPr marL="457200" marR="0" lvl="0" indent="-298450" algn="l" rtl="0">
              <a:lnSpc>
                <a:spcPct val="100000"/>
              </a:lnSpc>
              <a:spcBef>
                <a:spcPts val="0"/>
              </a:spcBef>
              <a:spcAft>
                <a:spcPts val="0"/>
              </a:spcAft>
              <a:buClr>
                <a:srgbClr val="000000"/>
              </a:buClr>
              <a:buSzPts val="1100"/>
            </a:pPr>
            <a:r>
              <a:rPr lang="fr-FR" sz="1800" dirty="0">
                <a:effectLst/>
                <a:latin typeface="Garamond" panose="02020404030301010803" pitchFamily="18" charset="0"/>
                <a:ea typeface="Garamond" panose="02020404030301010803" pitchFamily="18" charset="0"/>
                <a:cs typeface="Garamond" panose="02020404030301010803" pitchFamily="18" charset="0"/>
              </a:rPr>
              <a:t>Pour évaluer les résultats d’apprentissage résultant de la fin de cette formation, les formateurs peuvent comparer les résultats du test préalable et du test postérieur. Ils peuvent également examiner les commentaires des participants dans l’enquête post-cours.</a:t>
            </a:r>
          </a:p>
          <a:p>
            <a:pPr marL="635000" marR="917575">
              <a:spcBef>
                <a:spcPts val="1200"/>
              </a:spcBef>
              <a:spcAft>
                <a:spcPts val="0"/>
              </a:spcAft>
            </a:pPr>
            <a:r>
              <a:rPr lang="fr-FR" sz="1800" dirty="0">
                <a:effectLst/>
                <a:latin typeface="Garamond" panose="02020404030301010803" pitchFamily="18" charset="0"/>
                <a:ea typeface="Garamond" panose="02020404030301010803" pitchFamily="18" charset="0"/>
                <a:cs typeface="Garamond" panose="02020404030301010803" pitchFamily="18" charset="0"/>
              </a:rPr>
              <a:t>Le test préalable est inclus dans l’annexe et peut être administré en ligne (via Survey Monkey ou Google Forms) au début du cours ou sous forme de documents papier au début d’un atelier de formation en face à face. Le test préalable doit couvrir toutes les sections de la formation BD. Demandez aux participants de répondre à la question en silence et de manière indépendante pendant environ 10 minutes ; assurez-vous que chaque participant précise son nom, son organisation et son pays sur le test.</a:t>
            </a:r>
            <a:endParaRPr i="0" dirty="0">
              <a:solidFill>
                <a:schemeClr val="dk1"/>
              </a:solidFill>
              <a:latin typeface="Arial"/>
              <a:ea typeface="Arial"/>
              <a:cs typeface="Arial"/>
              <a:sym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fr-FR" sz="1800" dirty="0">
                <a:effectLst/>
                <a:latin typeface="Aptos" panose="020B0004020202020204" pitchFamily="34" charset="0"/>
                <a:ea typeface="Aptos" panose="020B0004020202020204" pitchFamily="34" charset="0"/>
                <a:cs typeface="Arial" panose="020B0604020202020204" pitchFamily="34" charset="0"/>
              </a:rPr>
              <a:t>Terminez la séance de formation comme suit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brève activité de stimulation qui évalue leur ressenti à l’égard du processus. Voici quelques options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se tenir sur une ligne imaginaire qui représente un continuum allant de « aucune confiance à une grande confiance » et demandez à quelques-uns de ceux qui se trouvent aux extrémités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lever un morceau de papier de couleur (après en avoir distribué un jeu à chaque participant à l’avance) pour expliquer ce qu’ils ressentent actuellement à l’égard du processus de proposition, le rouge signifiant « pas bon », le jaune signifiant « bien/OK » et le vert signifiant « super » – et demandez à quelques personnes de chaque groupe de couleur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d’évaluer leur niveau actuel de confiance/préparation à entreprendre le processus de proposition sur une échelle de 1 à 5, 1 étant « très faible » et 5 « très élevé » – et demandez à ceux qui se trouvent aux extrémités d’expliquer pourquoi.</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dernière séance de questions-réponses (Q&amp;R) en plénière. Si le temps le permet et si vous avez des experts disponibles, une façon intéressante de procéder pourrait être d’avoir un panel d’experts en développement durable – et de laisser le temps aux participants de leur poser des questions. Le formateur/animateur modérerait la session.</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Le cas échéant, des représentants du donateur, de l’organisateur et d’autres partenaires clés prononceront des discours pour souligner les principaux messages à retenir, remercieront les participants (et les éventuels panélistes) et prononceront des remarques de clôture.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Pour les événements en personne, il peut également être intéressant de conclure en demandant aux participants de partager leurs principales observations sur ce qui a bien fonctionné et ce qu’ils auraient aimé faire différemment. Demandez à tout le monde de se mettre en cercle, puis lancez une balle à des participants choisis au hasard ; lorsqu’ils tiennent la balle, elle est comme un microphone et eux seuls sont autorisés à parler. Ils doivent partager un aspect positif et un aspect négatif de la formation, puis ils la lancent à quelqu’un d’autre. Selon la taille du groupe, cela peut être fait uniquement pour une sélection de participants – ou pour tout le monde.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Après la formation, assurez-vous d'envoyer un courriel à tous les participants pour les remercier de leur participation et leur envoyer le manuel de formation et les diapositives ainsi que d'autres ressources pour une utilisation future.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161</a:t>
            </a:fld>
            <a:endParaRPr lang="en-US"/>
          </a:p>
        </p:txBody>
      </p:sp>
    </p:spTree>
    <p:extLst>
      <p:ext uri="{BB962C8B-B14F-4D97-AF65-F5344CB8AC3E}">
        <p14:creationId xmlns:p14="http://schemas.microsoft.com/office/powerpoint/2010/main" val="13019369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bbc744032_0_164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bbc744032_0_16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 /#1</a:t>
            </a:r>
            <a:endParaRPr lang="en-US" dirty="0"/>
          </a:p>
          <a:p>
            <a:pPr marL="0" lvl="0" indent="0" algn="l" rtl="0">
              <a:spcBef>
                <a:spcPts val="0"/>
              </a:spcBef>
              <a:spcAft>
                <a:spcPts val="0"/>
              </a:spcAft>
              <a:buNone/>
            </a:pPr>
            <a:endParaRPr dirty="0"/>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75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a:buNone/>
              <a:defRPr/>
            </a:pPr>
            <a:r>
              <a:rPr lang="en-US" sz="1100" b="1" dirty="0">
                <a:solidFill>
                  <a:srgbClr val="4472C4"/>
                </a:solidFill>
                <a:effectLst/>
                <a:latin typeface="Garamond"/>
                <a:ea typeface="Times New Roman" panose="02020603050405020304" pitchFamily="18" charset="0"/>
                <a:cs typeface="Times New Roman" panose="02020603050405020304" pitchFamily="18" charset="0"/>
              </a:rPr>
              <a:t>Diapositive M 2.0/#2</a:t>
            </a:r>
            <a:r>
              <a:rPr lang="en-US" b="1" dirty="0">
                <a:solidFill>
                  <a:srgbClr val="4472C4"/>
                </a:solidFill>
                <a:latin typeface="Garamond"/>
                <a:ea typeface="Times New Roman" panose="02020603050405020304" pitchFamily="18" charset="0"/>
                <a:cs typeface="Times New Roman" panose="02020603050405020304" pitchFamily="18" charset="0"/>
              </a:rPr>
              <a:t> </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Menez un sondage en ligne (dans MS Teams, Zoom, etc. pour les participants virtuels) ou demandez aux participants en personne de lever la main pour indiquer quels LIP participent à la formation :</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Ont-ils été ou sont-ils actuellement les principaux bénéficiaires du financement du gouvernement américain ?</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Ont-ils été ou sont-ils actuellement des sous-bénéficiaires de subventions financées par le gouvernement américain (par exemple, un projet avec une ONG internationale comme principal bénéficiaire) ?</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Ont-ils directement postulé pour un financement du gouvernement américain via un processus d'approvisionnement concurrentiel ?</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Demandez aux participants quelles sont leurs impressions sur le paysage actuel du financement des LIP. Demandez-leur s'ils ont remarqué une augmentation du financement accordé aux LIP dans leur pays, ce que LLD signifie pour eux et comment cela les a affectés (le cas échéant), et dans quelle mesure ils connaissent la politique relativement nouvelle de renforcement des capacités locales (LCS) de l'USAID, les précédents objectifs de localisation du PEPFAR et le programme LLD du gouvernement américain. (L'objectif est simplement de lancer une conversation, de préparer le terrain pour cette formation, d'impliquer les participants et d'évaluer leur compréhension du contexte actuel des priorités de financement de l'USG.)</a:t>
            </a:r>
          </a:p>
          <a:p>
            <a:pPr marL="342900" marR="911225" lvl="0" indent="-342900" rtl="0">
              <a:lnSpc>
                <a:spcPct val="100000"/>
              </a:lnSpc>
              <a:spcBef>
                <a:spcPts val="1200"/>
              </a:spcBef>
              <a:spcAft>
                <a:spcPts val="0"/>
              </a:spcAft>
              <a:tabLst>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Pour faciliter cette conversation, utilisez la diapositive M 2.1/#3 comme guide pour offrir des informations complémentaires sur les opportunités de financement de l'USG pour les LIP, si nécessaire en fonction des points soulevés en plénière.</a:t>
            </a: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pPr marL="158750" indent="0">
              <a:buNone/>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64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2.1/#3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Faites remarquer que les participants peuvent entendre de nombreux termes différents qui sont liés et qui font généralement référence aux mêmes concepts de base : développement commercial, mobilisation des ressources, collecte de fonds, élaboration de propositions, etc. Demandez à quelques volontaires de partager leurs réflexions sur la manière de définir ces termes et sur les légères différences qui peuvent exister.</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En répondant, vous pouvez souligner que le développement commercial, la mobilisation des ressources et la collecte de fonds font généralement référence à la même chose. Passez à la présentation de la diapositive M 2.1/#4, qui explique la définition de développement commercial.</a:t>
            </a: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1758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4330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2.1/#4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1" dirty="0">
                <a:effectLst/>
                <a:latin typeface="Garamond" panose="02020404030301010803" pitchFamily="18" charset="0"/>
                <a:ea typeface="Garamond" panose="02020404030301010803" pitchFamily="18" charset="0"/>
                <a:cs typeface="Garamond" panose="02020404030301010803" pitchFamily="18" charset="0"/>
              </a:rPr>
              <a:t>Le développement des compétences aide les organisations à maintenir et à accroître leur présence et leur impact en relevant des défis cruciaux. Il est également essentiel pour l'USAID et d'autres agences de financement du gouvernement américain pour le développement et la mise en œuvre des programmes, car le processus de proposition aide les agences donatrices à identifier des partenaires de mise en œuvre solides.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1" dirty="0">
                <a:effectLst/>
                <a:latin typeface="Garamond" panose="02020404030301010803" pitchFamily="18" charset="0"/>
                <a:ea typeface="Garamond" panose="02020404030301010803" pitchFamily="18" charset="0"/>
                <a:cs typeface="Garamond" panose="02020404030301010803" pitchFamily="18" charset="0"/>
              </a:rPr>
              <a:t>Il faut ensuite souligner que l'élaboration de propositions est certainement liée au développement des compétences, mais qu'elle est moins large. Il s'agit d'une méthode de développement des compétences, parmi d'autres méthodes.</a:t>
            </a: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72831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2.1/#5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t>Concernant le point 2, rappelez aux participants que le développement commercial peut impliquer l'élaboration d'une stratégie organisationnelle et d'un plan d'affaires, l'établissement et le renforcement de partenariats stratégiques (pas seulement des partenaires de consortium liés à une proposition) et un système complet pour maintenir et développer votre présence et votre portefeuille dans un pays ou une région.</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t>Si un participant demande des renseignements sur d'autres méthodes de développement commercial (en dehors de l'élaboration de propositions), vous pouvez renvoyer la question aux participants pour qu'ils proposent leurs idées et donnent des exemples d'autres méthodes que leur organisation aurait pu utiliser pour maintenir et développer son organisation. Si nécessaire, vous pouvez partager des exemples tels que : des activités génératrices de revenus (AGR) qui sont réinvesties dans l'organisation, des services payants (par exemple, des travaux de conseil/de sous-traitance), des partenariats stratégiques qui mènent à des affaires, des opportunités non concurrentielles, la préparation et la soumission proactives de notes conceptuelles, etc.</a:t>
            </a:r>
            <a:endParaRPr lang="en-ZA" dirty="0">
              <a:solidFill>
                <a:schemeClr val="tx1"/>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32863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2.2/#6</a:t>
            </a:r>
            <a:endParaRPr lang="en-US" sz="1100" b="1" u="none" spc="0" dirty="0">
              <a:solidFill>
                <a:srgbClr val="4472C4"/>
              </a:solidFill>
              <a:effectLst/>
              <a:latin typeface="Garamond" panose="02020404030301010803" pitchFamily="18" charset="0"/>
              <a:ea typeface="Garamond" panose="02020404030301010803"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Purpose:</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spcBef>
                <a:spcPts val="1195"/>
              </a:spcBef>
              <a:spcAft>
                <a:spcPts val="0"/>
              </a:spcAft>
              <a:buFont typeface="Symbol" panose="05050102010706020507" pitchFamily="18" charset="2"/>
              <a:buChar char=""/>
              <a:tabLst>
                <a:tab pos="862965"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get</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common</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understanding</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key</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terms</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10" dirty="0">
                <a:effectLst/>
                <a:latin typeface="Garamond" panose="02020404030301010803" pitchFamily="18" charset="0"/>
                <a:ea typeface="Symbol" panose="05050102010706020507" pitchFamily="18" charset="2"/>
                <a:cs typeface="Symbol" panose="05050102010706020507" pitchFamily="18" charset="2"/>
              </a:rPr>
              <a:t>processes.</a:t>
            </a:r>
            <a:endParaRPr lang="en-US" sz="1100" spc="0" dirty="0">
              <a:effectLst/>
              <a:latin typeface="Garamond" panose="02020404030301010803" pitchFamily="18" charset="0"/>
              <a:ea typeface="Symbol" panose="05050102010706020507" pitchFamily="18" charset="2"/>
              <a:cs typeface="Symbol" panose="05050102010706020507" pitchFamily="18" charset="2"/>
            </a:endParaRPr>
          </a:p>
          <a:p>
            <a:pPr marL="342900" marR="909955" lvl="0" indent="-342900" algn="just">
              <a:spcBef>
                <a:spcPts val="61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introduce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main</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process,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pointing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out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that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this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training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organized</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by</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those</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 and will go into more detail on each of them during the subsequent modules (transition to the third core module).</a:t>
            </a:r>
          </a:p>
          <a:p>
            <a:pPr marL="342900" marR="909955" lvl="0" indent="-342900" algn="just">
              <a:spcBef>
                <a:spcPts val="610"/>
              </a:spcBef>
              <a:spcAft>
                <a:spcPts val="0"/>
              </a:spcAft>
              <a:buFont typeface="Symbol" panose="05050102010706020507" pitchFamily="18" charset="2"/>
              <a:buChar char=""/>
              <a:tabLst>
                <a:tab pos="863600" algn="l"/>
              </a:tabLst>
            </a:pPr>
            <a:endParaRPr lang="en-US" sz="1100" u="sng" spc="0" dirty="0">
              <a:effectLst/>
              <a:latin typeface="Garamond" panose="02020404030301010803" pitchFamily="18" charset="0"/>
              <a:ea typeface="Garamond" panose="02020404030301010803" pitchFamily="18" charset="0"/>
              <a:cs typeface="Garamond" panose="02020404030301010803" pitchFamily="18" charset="0"/>
            </a:endParaRPr>
          </a:p>
          <a:p>
            <a:pPr marL="0" marR="909955" lvl="0" indent="0" algn="just">
              <a:spcBef>
                <a:spcPts val="610"/>
              </a:spcBef>
              <a:spcAft>
                <a:spcPts val="0"/>
              </a:spcAft>
              <a:buFont typeface="Symbol" panose="05050102010706020507" pitchFamily="18" charset="2"/>
              <a:buNone/>
              <a:tabLst>
                <a:tab pos="863600" algn="l"/>
              </a:tabLst>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Content</a:t>
            </a:r>
            <a:r>
              <a:rPr lang="en-US" sz="1100" b="1" spc="-10" dirty="0">
                <a:effectLst/>
                <a:latin typeface="Garamond" panose="02020404030301010803" pitchFamily="18" charset="0"/>
                <a:ea typeface="Garamond" panose="02020404030301010803" pitchFamily="18" charset="0"/>
                <a:cs typeface="Garamond" panose="02020404030301010803" pitchFamily="18" charset="0"/>
              </a:rPr>
              <a:t>:</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spcBef>
                <a:spcPts val="60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Different kinds of solicitations for funding e.g.,</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Notice of Funding Opportunities (NOFOs), Request for Applications (RFA) and a Request for Proposals (RFPs).</a:t>
            </a:r>
          </a:p>
          <a:p>
            <a:pPr marL="342900" marR="0" lvl="0" indent="-342900">
              <a:spcBef>
                <a:spcPts val="580"/>
              </a:spcBef>
              <a:spcAft>
                <a:spcPts val="0"/>
              </a:spcAft>
              <a:buFont typeface="Symbol" panose="05050102010706020507" pitchFamily="18" charset="2"/>
              <a:buChar char=""/>
              <a:tabLst>
                <a:tab pos="863600" algn="l"/>
              </a:tabLst>
            </a:pP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Overview</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main</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phases</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procurement</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process.</a:t>
            </a:r>
            <a:endParaRPr lang="en-US" sz="1100" u="none" spc="0" dirty="0">
              <a:solidFill>
                <a:srgbClr val="000000"/>
              </a:solidFill>
              <a:effectLst/>
              <a:latin typeface="Garamond" panose="02020404030301010803" pitchFamily="18" charset="0"/>
              <a:ea typeface="Symbol" panose="05050102010706020507" pitchFamily="18" charset="2"/>
              <a:cs typeface="Symbol" panose="05050102010706020507" pitchFamily="18" charset="2"/>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0" marR="0" lvl="0" indent="0">
              <a:spcBef>
                <a:spcPts val="580"/>
              </a:spcBef>
              <a:spcAft>
                <a:spcPts val="0"/>
              </a:spcAft>
              <a:buFont typeface="Symbol" panose="05050102010706020507" pitchFamily="18" charset="2"/>
              <a:buNone/>
              <a:tabLst>
                <a:tab pos="863600" algn="l"/>
              </a:tabLst>
            </a:pPr>
            <a:r>
              <a:rPr lang="en-US" sz="1100" b="1" u="sng" dirty="0">
                <a:effectLst/>
                <a:latin typeface="Garamond" panose="02020404030301010803" pitchFamily="18" charset="0"/>
                <a:ea typeface="Garamond" panose="02020404030301010803" pitchFamily="18" charset="0"/>
                <a:cs typeface="Garamond" panose="02020404030301010803" pitchFamily="18" charset="0"/>
              </a:rPr>
              <a:t>Delivery</a:t>
            </a:r>
            <a:r>
              <a:rPr lang="en-US" sz="1100" b="1" u="sng"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mode/activities:</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en-US" sz="1100" spc="-5" dirty="0">
                <a:effectLst/>
                <a:latin typeface="Garamond" panose="02020404030301010803" pitchFamily="18" charset="0"/>
                <a:ea typeface="Garamond" panose="02020404030301010803" pitchFamily="18" charset="0"/>
                <a:cs typeface="Garamond" panose="02020404030301010803" pitchFamily="18" charset="0"/>
              </a:rPr>
              <a:t>Present each point in </a:t>
            </a:r>
            <a:r>
              <a:rPr lang="en-US" sz="1100" b="1" spc="-5"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Diapositive M 2.2/#6 </a:t>
            </a:r>
            <a:r>
              <a:rPr lang="en-US" sz="1100" spc="-5" dirty="0">
                <a:effectLst/>
                <a:latin typeface="Garamond" panose="02020404030301010803" pitchFamily="18" charset="0"/>
                <a:ea typeface="Garamond" panose="02020404030301010803" pitchFamily="18" charset="0"/>
                <a:cs typeface="Garamond" panose="02020404030301010803" pitchFamily="18" charset="0"/>
              </a:rPr>
              <a:t>one-by- </a:t>
            </a:r>
            <a:r>
              <a:rPr lang="en-US" sz="1100" spc="-20" dirty="0">
                <a:effectLst/>
                <a:latin typeface="Garamond" panose="02020404030301010803" pitchFamily="18" charset="0"/>
                <a:ea typeface="Garamond" panose="02020404030301010803" pitchFamily="18" charset="0"/>
                <a:cs typeface="Garamond" panose="02020404030301010803" pitchFamily="18" charset="0"/>
              </a:rPr>
              <a:t>one.</a:t>
            </a: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en-US" sz="1100" spc="-5" dirty="0">
                <a:effectLst/>
                <a:latin typeface="Garamond" panose="02020404030301010803" pitchFamily="18" charset="0"/>
                <a:ea typeface="Garamond" panose="02020404030301010803" pitchFamily="18" charset="0"/>
                <a:cs typeface="Garamond" panose="02020404030301010803" pitchFamily="18" charset="0"/>
              </a:rPr>
              <a:t>Ask participants if they have been involved in a Transition Award and what their experiences were? </a:t>
            </a: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endParaRPr lang="en-US" dirty="0"/>
          </a:p>
        </p:txBody>
      </p:sp>
    </p:spTree>
    <p:extLst>
      <p:ext uri="{BB962C8B-B14F-4D97-AF65-F5344CB8AC3E}">
        <p14:creationId xmlns:p14="http://schemas.microsoft.com/office/powerpoint/2010/main" val="106731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2.2/#7</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61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2.2/#8</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58750" indent="0">
              <a:buNone/>
            </a:pPr>
            <a:endParaRPr lang="en-US" b="1" dirty="0">
              <a:solidFill>
                <a:srgbClr val="4472C4"/>
              </a:solidFill>
              <a:latin typeface="Garamond"/>
            </a:endParaRPr>
          </a:p>
          <a:p>
            <a:pPr marL="457200" indent="-298450"/>
            <a:r>
              <a:rPr lang="fr-FR" b="1" dirty="0">
                <a:solidFill>
                  <a:srgbClr val="4472C4"/>
                </a:solidFill>
                <a:latin typeface="Garamond"/>
              </a:rPr>
              <a:t>Les expressions d’intérêt sont souvent incluses dans une RFI</a:t>
            </a:r>
            <a:endParaRPr lang="en-US" dirty="0"/>
          </a:p>
        </p:txBody>
      </p:sp>
    </p:spTree>
    <p:extLst>
      <p:ext uri="{BB962C8B-B14F-4D97-AF65-F5344CB8AC3E}">
        <p14:creationId xmlns:p14="http://schemas.microsoft.com/office/powerpoint/2010/main" val="3011235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2.2/#9</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u="none" spc="0" dirty="0">
              <a:solidFill>
                <a:srgbClr val="4472C4"/>
              </a:solidFill>
              <a:effectLst/>
              <a:latin typeface="Garamond" panose="02020404030301010803" pitchFamily="18" charset="0"/>
              <a:ea typeface="Garamond" panose="02020404030301010803"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But :</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spcBef>
                <a:spcPts val="1195"/>
              </a:spcBef>
              <a:spcAft>
                <a:spcPts val="0"/>
              </a:spcAft>
              <a:buFont typeface="Symbol" panose="05050102010706020507" pitchFamily="18" charset="2"/>
              <a:buChar char=""/>
              <a:tabLst>
                <a:tab pos="862965" algn="l"/>
              </a:tabLst>
            </a:pPr>
            <a:r>
              <a:rPr lang="fr-FR" sz="1100" spc="0" dirty="0">
                <a:effectLst/>
                <a:latin typeface="Garamond" panose="02020404030301010803" pitchFamily="18" charset="0"/>
                <a:ea typeface="Symbol" panose="05050102010706020507" pitchFamily="18" charset="2"/>
                <a:cs typeface="Symbol" panose="05050102010706020507" pitchFamily="18" charset="2"/>
              </a:rPr>
              <a:t>Obtenir une compréhension commune des termes et processus clés.</a:t>
            </a:r>
          </a:p>
          <a:p>
            <a:pPr marL="342900" marR="0" lvl="0" indent="-342900" algn="just">
              <a:spcBef>
                <a:spcPts val="1195"/>
              </a:spcBef>
              <a:spcAft>
                <a:spcPts val="0"/>
              </a:spcAft>
              <a:buFont typeface="Symbol" panose="05050102010706020507" pitchFamily="18" charset="2"/>
              <a:buChar char=""/>
              <a:tabLst>
                <a:tab pos="862965" algn="l"/>
              </a:tabLst>
            </a:pPr>
            <a:r>
              <a:rPr lang="fr-FR" sz="1100" spc="0" dirty="0">
                <a:effectLst/>
                <a:latin typeface="Garamond" panose="02020404030301010803" pitchFamily="18" charset="0"/>
                <a:ea typeface="Symbol" panose="05050102010706020507" pitchFamily="18" charset="2"/>
                <a:cs typeface="Symbol" panose="05050102010706020507" pitchFamily="18" charset="2"/>
              </a:rPr>
              <a:t>Présenter les principales phases du processus, en soulignant que cette formation est organisée par phases et approfondira chacune d'elles au cours des modules suivants (transition vers le troisième module de base).</a:t>
            </a:r>
          </a:p>
          <a:p>
            <a:pPr marL="342900" marR="0" lvl="0" indent="-342900" algn="just">
              <a:spcBef>
                <a:spcPts val="1195"/>
              </a:spcBef>
              <a:spcAft>
                <a:spcPts val="0"/>
              </a:spcAft>
              <a:buFont typeface="Symbol" panose="05050102010706020507" pitchFamily="18" charset="2"/>
              <a:buChar char=""/>
              <a:tabLst>
                <a:tab pos="862965" algn="l"/>
              </a:tabLst>
            </a:pPr>
            <a:endParaRPr lang="en-US" sz="1100" u="sng" spc="0" dirty="0">
              <a:effectLst/>
              <a:latin typeface="Garamond" panose="02020404030301010803" pitchFamily="18" charset="0"/>
              <a:ea typeface="Garamond" panose="02020404030301010803" pitchFamily="18" charset="0"/>
              <a:cs typeface="Garamond" panose="02020404030301010803" pitchFamily="18" charset="0"/>
            </a:endParaRPr>
          </a:p>
          <a:p>
            <a:pPr marL="0" marR="909955" lvl="0" indent="0" algn="just">
              <a:spcBef>
                <a:spcPts val="610"/>
              </a:spcBef>
              <a:spcAft>
                <a:spcPts val="0"/>
              </a:spcAft>
              <a:buFont typeface="Symbol" panose="05050102010706020507" pitchFamily="18" charset="2"/>
              <a:buNone/>
              <a:tabLst>
                <a:tab pos="863600" algn="l"/>
              </a:tabLst>
            </a:pPr>
            <a:r>
              <a:rPr lang="en-US" sz="1100" b="1" u="sng" spc="-10" dirty="0" err="1">
                <a:effectLst/>
                <a:latin typeface="Garamond" panose="02020404030301010803" pitchFamily="18" charset="0"/>
                <a:ea typeface="Garamond" panose="02020404030301010803" pitchFamily="18" charset="0"/>
                <a:cs typeface="Garamond" panose="02020404030301010803" pitchFamily="18" charset="0"/>
              </a:rPr>
              <a:t>Contenu</a:t>
            </a: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 </a:t>
            </a:r>
            <a:r>
              <a:rPr lang="en-US" sz="1100" b="1" spc="-10" dirty="0">
                <a:effectLst/>
                <a:latin typeface="Garamond" panose="02020404030301010803" pitchFamily="18" charset="0"/>
                <a:ea typeface="Garamond" panose="02020404030301010803" pitchFamily="18" charset="0"/>
                <a:cs typeface="Garamond" panose="02020404030301010803" pitchFamily="18" charset="0"/>
              </a:rPr>
              <a:t>:</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spcBef>
                <a:spcPts val="600"/>
              </a:spcBef>
              <a:spcAft>
                <a:spcPts val="0"/>
              </a:spcAft>
              <a:buFont typeface="Symbol" panose="05050102010706020507" pitchFamily="18" charset="2"/>
              <a:buChar char=""/>
              <a:tabLst>
                <a:tab pos="863600" algn="l"/>
              </a:tabLst>
            </a:pPr>
            <a:r>
              <a:rPr lang="fr-FR" sz="1100" spc="0" dirty="0">
                <a:effectLst/>
                <a:latin typeface="Garamond" panose="02020404030301010803" pitchFamily="18" charset="0"/>
                <a:ea typeface="Symbol" panose="05050102010706020507" pitchFamily="18" charset="2"/>
                <a:cs typeface="Symbol" panose="05050102010706020507" pitchFamily="18" charset="2"/>
              </a:rPr>
              <a:t>Différents types d'appels d'offres pour obtenir du financement, par exemple les avis d'opportunité de financement (NOFO), les demandes de candidatures (RFA) et les demandes de propositions (RFP).</a:t>
            </a:r>
          </a:p>
          <a:p>
            <a:pPr marL="342900" marR="910590" lvl="0" indent="-342900">
              <a:spcBef>
                <a:spcPts val="600"/>
              </a:spcBef>
              <a:spcAft>
                <a:spcPts val="0"/>
              </a:spcAft>
              <a:buFont typeface="Symbol" panose="05050102010706020507" pitchFamily="18" charset="2"/>
              <a:buChar char=""/>
              <a:tabLst>
                <a:tab pos="863600" algn="l"/>
              </a:tabLst>
            </a:pPr>
            <a:r>
              <a:rPr lang="fr-FR" sz="1100" spc="0" dirty="0">
                <a:effectLst/>
                <a:latin typeface="Garamond" panose="02020404030301010803" pitchFamily="18" charset="0"/>
                <a:ea typeface="Symbol" panose="05050102010706020507" pitchFamily="18" charset="2"/>
                <a:cs typeface="Symbol" panose="05050102010706020507" pitchFamily="18" charset="2"/>
              </a:rPr>
              <a:t>Aperçu des principales phases du processus d'approvisionnement.</a:t>
            </a: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0" marR="0" lvl="0" indent="0">
              <a:spcBef>
                <a:spcPts val="580"/>
              </a:spcBef>
              <a:spcAft>
                <a:spcPts val="0"/>
              </a:spcAft>
              <a:buFont typeface="Symbol" panose="05050102010706020507" pitchFamily="18" charset="2"/>
              <a:buNone/>
              <a:tabLst>
                <a:tab pos="863600" algn="l"/>
              </a:tabLst>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Mode de livraison/</a:t>
            </a:r>
            <a:r>
              <a:rPr lang="en-US" sz="1100" b="1" u="sng" spc="-10" dirty="0" err="1">
                <a:effectLst/>
                <a:latin typeface="Garamond" panose="02020404030301010803" pitchFamily="18" charset="0"/>
                <a:ea typeface="Garamond" panose="02020404030301010803" pitchFamily="18" charset="0"/>
                <a:cs typeface="Garamond" panose="02020404030301010803" pitchFamily="18" charset="0"/>
              </a:rPr>
              <a:t>activités</a:t>
            </a: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 :</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Présentez chaque point de la diapositive M 2.2/#6 un par un.</a:t>
            </a:r>
          </a:p>
          <a:p>
            <a:pPr marL="171450" marR="910590" lvl="0" indent="-171450" algn="just">
              <a:spcBef>
                <a:spcPts val="1195"/>
              </a:spcBef>
              <a:spcAft>
                <a:spcPts val="0"/>
              </a:spcAft>
              <a:buSzPts val="1100"/>
              <a:tabLst>
                <a:tab pos="862330" algn="l"/>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Après le point n°2 : demandez aux volontaires d'expliquer quelle est, selon eux, la différence entre une demande d'informations (RFI), une demande de candidatures (RFA) et une demande de propositions (RFP).</a:t>
            </a: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6217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2.2/#10</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55780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2.2/#11</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920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dirty="0">
                <a:solidFill>
                  <a:srgbClr val="4472C4"/>
                </a:solidFill>
                <a:latin typeface="Garamond"/>
                <a:ea typeface="Garamond"/>
                <a:cs typeface="Garamond"/>
                <a:sym typeface="Garamond"/>
              </a:rPr>
              <a:t>Diapositive M 2.2/#12</a:t>
            </a:r>
            <a:endParaRPr sz="1800" dirty="0"/>
          </a:p>
          <a:p>
            <a:pPr marL="0" marR="0" lvl="0" indent="0" algn="l" rtl="0">
              <a:lnSpc>
                <a:spcPct val="115000"/>
              </a:lnSpc>
              <a:spcBef>
                <a:spcPts val="800"/>
              </a:spcBef>
              <a:spcAft>
                <a:spcPts val="0"/>
              </a:spcAft>
              <a:buSzPts val="1100"/>
              <a:buNone/>
            </a:pPr>
            <a:endParaRPr sz="1800" b="1" dirty="0">
              <a:solidFill>
                <a:srgbClr val="0F4761"/>
              </a:solidFill>
              <a:latin typeface="Arial"/>
              <a:ea typeface="Arial"/>
              <a:cs typeface="Arial"/>
              <a:sym typeface="Arial"/>
            </a:endParaRPr>
          </a:p>
          <a:p>
            <a:pPr marL="0" marR="0" lvl="0" indent="0" algn="l" rtl="0">
              <a:lnSpc>
                <a:spcPct val="115000"/>
              </a:lnSpc>
              <a:spcBef>
                <a:spcPts val="800"/>
              </a:spcBef>
              <a:spcAft>
                <a:spcPts val="0"/>
              </a:spcAft>
              <a:buSzPts val="1100"/>
              <a:buNone/>
            </a:pPr>
            <a:r>
              <a:rPr lang="en-US" sz="1800" b="1" dirty="0">
                <a:solidFill>
                  <a:srgbClr val="0F4761"/>
                </a:solidFill>
                <a:latin typeface="Arial"/>
                <a:ea typeface="Arial"/>
                <a:cs typeface="Arial"/>
                <a:sym typeface="Arial"/>
              </a:rPr>
              <a:t>PREPARATION PRE-SOLICITATION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Identification des opportunités</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Décision de poursuivre l'opportunité</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Travail de pré-positionnement/capture</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Formation d'un consortium gagnant</a:t>
            </a:r>
            <a:r>
              <a:rPr lang="en-US" sz="1800" dirty="0">
                <a:solidFill>
                  <a:srgbClr val="0F4761"/>
                </a:solidFill>
                <a:latin typeface="Arial"/>
                <a:ea typeface="Arial"/>
                <a:cs typeface="Arial"/>
                <a:sym typeface="Arial"/>
              </a:rPr>
              <a:t>	</a:t>
            </a:r>
            <a:endParaRPr sz="1800" dirty="0">
              <a:latin typeface="Arial"/>
              <a:ea typeface="Arial"/>
              <a:cs typeface="Arial"/>
              <a:sym typeface="Arial"/>
            </a:endParaRPr>
          </a:p>
          <a:p>
            <a:pPr marL="0" marR="0" lvl="0" indent="0" algn="l" rtl="0">
              <a:lnSpc>
                <a:spcPct val="115000"/>
              </a:lnSpc>
              <a:spcBef>
                <a:spcPts val="800"/>
              </a:spcBef>
              <a:spcAft>
                <a:spcPts val="0"/>
              </a:spcAft>
              <a:buSzPts val="1100"/>
              <a:buNone/>
            </a:pPr>
            <a:r>
              <a:rPr lang="fr-FR" sz="1800" b="1" dirty="0">
                <a:solidFill>
                  <a:srgbClr val="0F4761"/>
                </a:solidFill>
                <a:latin typeface="Arial"/>
                <a:ea typeface="Arial"/>
                <a:cs typeface="Arial"/>
                <a:sym typeface="Arial"/>
              </a:rPr>
              <a:t>LANCEMENT DE LA PROPOSITION EN DIRECT</a:t>
            </a:r>
            <a:r>
              <a:rPr lang="en-US" sz="1800" dirty="0">
                <a:solidFill>
                  <a:srgbClr val="0F4761"/>
                </a:solidFill>
                <a:latin typeface="Arial"/>
                <a:ea typeface="Arial"/>
                <a:cs typeface="Arial"/>
                <a:sym typeface="Arial"/>
              </a:rPr>
              <a:t>	</a:t>
            </a:r>
            <a:endParaRPr lang="en-US"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err="1">
                <a:solidFill>
                  <a:srgbClr val="0F4761"/>
                </a:solidFill>
                <a:latin typeface="Arial"/>
                <a:ea typeface="Arial"/>
                <a:cs typeface="Arial"/>
                <a:sym typeface="Arial"/>
              </a:rPr>
              <a:t>S'organiser</a:t>
            </a:r>
            <a:endParaRPr lang="en-US" sz="1800" dirty="0">
              <a:solidFill>
                <a:srgbClr val="0F4761"/>
              </a:solidFill>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Comprendre le donateur et les exigences de la sollicitation</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Réunion de lancement de la proposition</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Étapes préliminaires avant la rédaction de la proposition</a:t>
            </a:r>
            <a:r>
              <a:rPr lang="en-US" sz="1800" dirty="0">
                <a:solidFill>
                  <a:srgbClr val="0F4761"/>
                </a:solidFill>
                <a:latin typeface="Arial"/>
                <a:ea typeface="Arial"/>
                <a:cs typeface="Arial"/>
                <a:sym typeface="Arial"/>
              </a:rPr>
              <a:t>	</a:t>
            </a:r>
            <a:endParaRPr lang="en-US" sz="1800" dirty="0">
              <a:latin typeface="Arial"/>
              <a:ea typeface="Arial"/>
              <a:cs typeface="Arial"/>
              <a:sym typeface="Arial"/>
            </a:endParaRPr>
          </a:p>
          <a:p>
            <a:pPr marL="0" marR="0" lvl="0" indent="0" algn="l" rtl="0">
              <a:lnSpc>
                <a:spcPct val="115000"/>
              </a:lnSpc>
              <a:spcBef>
                <a:spcPts val="800"/>
              </a:spcBef>
              <a:spcAft>
                <a:spcPts val="0"/>
              </a:spcAft>
              <a:buSzPts val="1100"/>
              <a:buNone/>
            </a:pPr>
            <a:r>
              <a:rPr lang="fr-FR" sz="1800" b="1" dirty="0">
                <a:solidFill>
                  <a:srgbClr val="0F4761"/>
                </a:solidFill>
                <a:latin typeface="Arial"/>
                <a:ea typeface="Arial"/>
                <a:cs typeface="Arial"/>
                <a:sym typeface="Arial"/>
              </a:rPr>
              <a:t>CONCEPTION DE PROJET ET ÉLABORATION DE PROPOSITIONS TECHNIQUES ET BUDGÉTAIRES</a:t>
            </a:r>
            <a:r>
              <a:rPr lang="en-US" sz="1800" b="1" dirty="0">
                <a:solidFill>
                  <a:srgbClr val="0F4761"/>
                </a:solidFill>
                <a:latin typeface="Arial"/>
                <a:ea typeface="Arial"/>
                <a:cs typeface="Arial"/>
                <a:sym typeface="Arial"/>
              </a:rPr>
              <a:t>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Conception du projet et élaboration de la proposition</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Proposition technique</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Proposition de coût</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Conseils et considérations pour un dossier de proposition solide et conforme</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Examen et édition de la proposition</a:t>
            </a:r>
          </a:p>
          <a:p>
            <a:pPr marL="342900" marR="0" lvl="0" indent="-342900" algn="l" rtl="0">
              <a:lnSpc>
                <a:spcPct val="115000"/>
              </a:lnSpc>
              <a:spcBef>
                <a:spcPts val="800"/>
              </a:spcBef>
              <a:spcAft>
                <a:spcPts val="0"/>
              </a:spcAft>
              <a:buSzPts val="1100"/>
              <a:buFont typeface="Noto Sans Symbols"/>
              <a:buChar char="∙"/>
            </a:pPr>
            <a:r>
              <a:rPr lang="fr-FR" sz="1800" dirty="0">
                <a:solidFill>
                  <a:srgbClr val="0F4761"/>
                </a:solidFill>
                <a:latin typeface="Arial"/>
                <a:ea typeface="Arial"/>
                <a:cs typeface="Arial"/>
                <a:sym typeface="Arial"/>
              </a:rPr>
              <a:t>Finalisation et soumission de la proposition</a:t>
            </a:r>
          </a:p>
          <a:p>
            <a:pPr marL="0" marR="0" lvl="0" indent="0" algn="l" rtl="0">
              <a:lnSpc>
                <a:spcPct val="115000"/>
              </a:lnSpc>
              <a:spcBef>
                <a:spcPts val="800"/>
              </a:spcBef>
              <a:spcAft>
                <a:spcPts val="0"/>
              </a:spcAft>
              <a:buSzPts val="1100"/>
              <a:buFont typeface="Noto Sans Symbols"/>
              <a:buNone/>
            </a:pPr>
            <a:r>
              <a:rPr lang="en-US" sz="1800" b="1" dirty="0">
                <a:solidFill>
                  <a:srgbClr val="0F4761"/>
                </a:solidFill>
                <a:latin typeface="Arial"/>
                <a:ea typeface="Arial"/>
                <a:cs typeface="Arial"/>
                <a:sym typeface="Arial"/>
              </a:rPr>
              <a:t>PHASE POST-SOUMISSION	</a:t>
            </a:r>
            <a:endParaRPr lang="en-US"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a:solidFill>
                  <a:srgbClr val="0F4761"/>
                </a:solidFill>
                <a:latin typeface="Arial"/>
                <a:ea typeface="Arial"/>
                <a:cs typeface="Arial"/>
                <a:sym typeface="Arial"/>
              </a:rPr>
              <a:t>Actions post-</a:t>
            </a:r>
            <a:r>
              <a:rPr lang="en-US" sz="1800" dirty="0" err="1">
                <a:solidFill>
                  <a:srgbClr val="0F4761"/>
                </a:solidFill>
                <a:latin typeface="Arial"/>
                <a:ea typeface="Arial"/>
                <a:cs typeface="Arial"/>
                <a:sym typeface="Arial"/>
              </a:rPr>
              <a:t>soumission</a:t>
            </a:r>
            <a:endParaRPr lang="en-US" sz="1800" dirty="0">
              <a:solidFill>
                <a:srgbClr val="0F4761"/>
              </a:solidFill>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err="1">
                <a:solidFill>
                  <a:srgbClr val="0F4761"/>
                </a:solidFill>
                <a:latin typeface="Arial"/>
                <a:ea typeface="Arial"/>
                <a:cs typeface="Arial"/>
                <a:sym typeface="Arial"/>
              </a:rPr>
              <a:t>Récapitulation</a:t>
            </a:r>
            <a:endParaRPr sz="1800" dirty="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fr-FR" sz="1800" dirty="0">
                <a:effectLst/>
                <a:latin typeface="Aptos" panose="020B0004020202020204" pitchFamily="34" charset="0"/>
                <a:ea typeface="Aptos" panose="020B0004020202020204" pitchFamily="34" charset="0"/>
                <a:cs typeface="Arial" panose="020B0604020202020204" pitchFamily="34" charset="0"/>
              </a:rPr>
              <a:t>Terminez la séance de formation comme suit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brève activité de stimulation qui évalue leur ressenti à l’égard du processus. Voici quelques options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se tenir sur une ligne imaginaire qui représente un continuum allant de « aucune confiance à une grande confiance » et demandez à quelques-uns de ceux qui se trouvent aux extrémités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lever un morceau de papier de couleur (après en avoir distribué un jeu à chaque participant à l’avance) pour expliquer ce qu’ils ressentent actuellement à l’égard du processus de proposition, le rouge signifiant « pas bon », le jaune signifiant « bien/OK » et le vert signifiant « super » – et demandez à quelques personnes de chaque groupe de couleur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d’évaluer leur niveau actuel de confiance/préparation à entreprendre le processus de proposition sur une échelle de 1 à 5, 1 étant « très faible » et 5 « très élevé » – et demandez à ceux qui se trouvent aux extrémités d’expliquer pourquoi.</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dernière séance de questions-réponses (Q&amp;R) en plénière. Si le temps le permet et si vous avez des experts disponibles, une façon intéressante de procéder pourrait être d’avoir un panel d’experts en développement durable – et de laisser le temps aux participants de leur poser des questions. Le formateur/animateur modérerait la session.</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Le cas échéant, des représentants du donateur, de l’organisateur et d’autres partenaires clés prononceront des discours pour souligner les principaux messages à retenir, remercieront les participants (et les éventuels panélistes) et prononceront des remarques de clôture.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Pour les événements en personne, il peut également être intéressant de conclure en demandant aux participants de partager leurs principales observations sur ce qui a bien fonctionné et ce qu’ils auraient aimé faire différemment. Demandez à tout le monde de se mettre en cercle, puis lancez une balle à des participants choisis au hasard ; lorsqu’ils tiennent la balle, elle est comme un microphone et eux seuls sont autorisés à parler. Ils doivent partager un aspect positif et un aspect négatif de la formation, puis ils la lancent à quelqu’un d’autre. Selon la taille du groupe, cela peut être fait uniquement pour une sélection de participants – ou pour tout le monde.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Après la formation, assurez-vous d'envoyer un courriel à tous les participants pour les remercier de leur participation et leur envoyer le manuel de formation et les diapositives ainsi que d'autres ressources pour une utilisation future.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30</a:t>
            </a:fld>
            <a:endParaRPr lang="en-US"/>
          </a:p>
        </p:txBody>
      </p:sp>
    </p:spTree>
    <p:extLst>
      <p:ext uri="{BB962C8B-B14F-4D97-AF65-F5344CB8AC3E}">
        <p14:creationId xmlns:p14="http://schemas.microsoft.com/office/powerpoint/2010/main" val="330178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ba51306b3_2_1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11ba51306b3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48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dirty="0">
                <a:solidFill>
                  <a:srgbClr val="4472C4"/>
                </a:solidFill>
                <a:latin typeface="Garamond"/>
                <a:ea typeface="Garamond"/>
                <a:cs typeface="Garamond"/>
                <a:sym typeface="Garamond"/>
              </a:rPr>
              <a:t> </a:t>
            </a:r>
            <a:endParaRPr lang="en-US" sz="1100" b="0" u="none" dirty="0">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Évaluation</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t>
            </a: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préalable</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au test</a:t>
            </a:r>
            <a:endParaRPr lang="fr-FR" sz="1800" dirty="0">
              <a:effectLst/>
              <a:latin typeface="Garamond" panose="02020404030301010803" pitchFamily="18" charset="0"/>
              <a:ea typeface="Garamond" panose="02020404030301010803" pitchFamily="18" charset="0"/>
              <a:cs typeface="Garamond" panose="02020404030301010803" pitchFamily="18" charset="0"/>
            </a:endParaRPr>
          </a:p>
          <a:p>
            <a:pPr marL="635000" marR="917575">
              <a:spcBef>
                <a:spcPts val="1200"/>
              </a:spcBef>
              <a:spcAft>
                <a:spcPts val="0"/>
              </a:spcAft>
            </a:pPr>
            <a:r>
              <a:rPr lang="fr-FR" sz="1800" dirty="0">
                <a:effectLst/>
                <a:latin typeface="Garamond" panose="02020404030301010803" pitchFamily="18" charset="0"/>
                <a:ea typeface="Garamond" panose="02020404030301010803" pitchFamily="18" charset="0"/>
                <a:cs typeface="Garamond" panose="02020404030301010803" pitchFamily="18" charset="0"/>
              </a:rPr>
              <a:t>Le test préalable est inclus dans l’annexe et peut être administré en ligne (via Survey Monkey ou Google Forms) au début du cours ou sous forme de documents papier au début d’un atelier de formation en face à face. Le test préalable doit couvrir toutes les sections de la formation BD. Demandez aux participants de répondre à la question en silence et de manière indépendante pendant environ 10 minutes ; assurez-vous que chaque participant précise son nom, son organisation et son pays sur le test.</a:t>
            </a:r>
            <a:endParaRPr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4823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 /#1</a:t>
            </a:r>
            <a:endParaRPr lang="en-US" dirty="0"/>
          </a:p>
          <a:p>
            <a:pPr marL="0" lvl="0" indent="0" algn="l" rtl="0">
              <a:spcBef>
                <a:spcPts val="0"/>
              </a:spcBef>
              <a:spcAft>
                <a:spcPts val="0"/>
              </a:spcAft>
              <a:buNone/>
            </a:pPr>
            <a:endParaRPr dirty="0"/>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249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3.0/#2</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040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10" dirty="0">
                <a:effectLst/>
                <a:latin typeface="Garamond" panose="02020404030301010803" pitchFamily="18" charset="0"/>
                <a:ea typeface="Garamond" panose="02020404030301010803" pitchFamily="18" charset="0"/>
                <a:cs typeface="Garamond" panose="02020404030301010803" pitchFamily="18" charset="0"/>
              </a:rPr>
              <a:t>Réfléchissez aux sources d’informations sur les opportunités :</a:t>
            </a:r>
            <a:endParaRPr lang="en-US" sz="1800" spc="-10" dirty="0">
              <a:effectLst/>
              <a:latin typeface="Garamond" panose="02020404030301010803" pitchFamily="18" charset="0"/>
              <a:ea typeface="Garamond" panose="02020404030301010803" pitchFamily="18" charset="0"/>
              <a:cs typeface="Garamond" panose="02020404030301010803" pitchFamily="18" charset="0"/>
            </a:endParaRPr>
          </a:p>
          <a:p>
            <a:pPr marL="742950" marR="910590" lvl="1" indent="-285750" algn="just" rtl="0">
              <a:spcBef>
                <a:spcPts val="610"/>
              </a:spcBef>
              <a:spcAft>
                <a:spcPts val="0"/>
              </a:spcAft>
              <a:buSzPts val="1100"/>
              <a:buFont typeface="Garamond" panose="02020404030301010803" pitchFamily="18" charset="0"/>
              <a:buAutoNum type="alphaLcParenR"/>
              <a:tabLst>
                <a:tab pos="1320800" algn="l"/>
              </a:tabLst>
            </a:pPr>
            <a:r>
              <a:rPr lang="fr-FR" sz="1800" b="1" spc="-5" dirty="0">
                <a:effectLst/>
                <a:latin typeface="Garamond" panose="02020404030301010803" pitchFamily="18" charset="0"/>
                <a:ea typeface="Garamond" panose="02020404030301010803" pitchFamily="18" charset="0"/>
                <a:cs typeface="Garamond" panose="02020404030301010803" pitchFamily="18" charset="0"/>
              </a:rPr>
              <a:t>Pour les participants en personne : associez-les rapidement à la personne assise à côté d'eux et donnez-leur quelques minutes pour noter des idées sur où/comment ils pourraient se renseigner sur les opportunités de financement potentielles de l'USAID et d'autres agences du gouvernement américain (CDC, DOD, BHA, etc.).</a:t>
            </a:r>
          </a:p>
          <a:p>
            <a:pPr marL="742950" marR="910590" lvl="1" indent="-285750" algn="just" rtl="0">
              <a:spcBef>
                <a:spcPts val="610"/>
              </a:spcBef>
              <a:spcAft>
                <a:spcPts val="0"/>
              </a:spcAft>
              <a:buSzPts val="1100"/>
              <a:buFont typeface="Garamond" panose="02020404030301010803" pitchFamily="18" charset="0"/>
              <a:buAutoNum type="alphaLcParenR"/>
              <a:tabLst>
                <a:tab pos="1320800" algn="l"/>
              </a:tabLst>
            </a:pPr>
            <a:r>
              <a:rPr lang="fr-FR" sz="1800" b="1" spc="-5" dirty="0">
                <a:effectLst/>
                <a:latin typeface="Garamond" panose="02020404030301010803" pitchFamily="18" charset="0"/>
                <a:ea typeface="Garamond" panose="02020404030301010803" pitchFamily="18" charset="0"/>
                <a:cs typeface="Garamond" panose="02020404030301010803" pitchFamily="18" charset="0"/>
              </a:rPr>
              <a:t>Pour les participants virtuels : demandez-leur de saisir sur le tableau blanc en ligne (en utilisant l'outil Annoter dans MS Teams, par exemple) leurs idées individuelles sur où/comment ils pourraient se renseigner sur les opportunités de financement potentielles de l'USAID et d'autres agences du gouvernement américain (CDC, DOD, BHA, etc.). Dites-leur de ne publier que des idées que d'autres n'ont pas déjà publiées (sauf bien sûr pour les inévitables publications simultanées/croisées).</a:t>
            </a:r>
          </a:p>
          <a:p>
            <a:pPr marL="742950" marR="910590" lvl="1" indent="-285750" algn="just" rtl="0">
              <a:spcBef>
                <a:spcPts val="610"/>
              </a:spcBef>
              <a:spcAft>
                <a:spcPts val="0"/>
              </a:spcAft>
              <a:buSzPts val="1100"/>
              <a:tabLst>
                <a:tab pos="1320800" algn="l"/>
              </a:tabLst>
            </a:pPr>
            <a:endParaRPr lang="fr-FR" sz="1800" b="1" spc="-5"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742950" marR="910590" lvl="1" indent="-285750" algn="just" rtl="0">
              <a:spcBef>
                <a:spcPts val="610"/>
              </a:spcBef>
              <a:spcAft>
                <a:spcPts val="0"/>
              </a:spcAft>
              <a:buSzPts val="1100"/>
              <a:tabLst>
                <a:tab pos="1320800" algn="l"/>
              </a:tabLst>
            </a:pPr>
            <a:r>
              <a:rPr lang="fr-FR" sz="1800" spc="-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Encouragez les LIP à s'abonner (le cas échéant) et à surveiller ces sites régulièrement (tous les jours, car chaque jour compte lorsqu'une proposition est mise en ligne !).</a:t>
            </a:r>
          </a:p>
          <a:p>
            <a:pPr marL="742950" marR="910590" lvl="1" indent="-285750" algn="just" rtl="0">
              <a:spcBef>
                <a:spcPts val="610"/>
              </a:spcBef>
              <a:spcAft>
                <a:spcPts val="0"/>
              </a:spcAft>
              <a:buSzPts val="1100"/>
              <a:tabLst>
                <a:tab pos="1320800" algn="l"/>
              </a:tabLst>
            </a:pPr>
            <a:r>
              <a:rPr lang="fr-FR" sz="1800" spc="-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Si possible, accédez directement aux sites Web (plutôt que de simplement projeter ces diapositives, étant donné que la police est assez petite) et faites une démonstration rapide de la façon de trouver les informations pertinentes et de vous abonner aux e-mails de synthèse de l'entreprise.</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74110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30870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3.1/#5</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9818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3.1/#6 </a:t>
            </a:r>
          </a:p>
          <a:p>
            <a:pPr marL="171450" marR="0" lvl="0" indent="-171450" rtl="0">
              <a:spcBef>
                <a:spcPts val="605"/>
              </a:spcBef>
              <a:spcAft>
                <a:spcPts val="0"/>
              </a:spcAft>
              <a:buSzPts val="1100"/>
              <a:tabLst>
                <a:tab pos="863600" algn="l"/>
              </a:tabLst>
            </a:pPr>
            <a:r>
              <a:rPr lang="fr-FR" sz="1100" b="1" spc="-5" dirty="0">
                <a:effectLst/>
                <a:latin typeface="Garamond" panose="02020404030301010803" pitchFamily="18" charset="0"/>
                <a:ea typeface="Garamond" panose="02020404030301010803" pitchFamily="18" charset="0"/>
                <a:cs typeface="Garamond" panose="02020404030301010803" pitchFamily="18" charset="0"/>
              </a:rPr>
              <a:t>Exercices pratiques sur les plateformes en ligne de l'USG :</a:t>
            </a: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pPr marL="742950" marR="909955" lvl="1" indent="-285750" algn="just">
              <a:spcBef>
                <a:spcPts val="600"/>
              </a:spcBef>
              <a:spcAft>
                <a:spcPts val="0"/>
              </a:spcAft>
              <a:buSzPts val="1100"/>
              <a:buFont typeface="Garamond" panose="02020404030301010803" pitchFamily="18" charset="0"/>
              <a:buAutoNum type="alphaLcParenR"/>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Si le temps le permet et si tous les participants ont accès à Internet, divisez les groupes (en demandant aux participants en personne de travailler à une table différente avec 3 à 4 membres de l’équipe ou en utilisant des « groupes de discussion » dans des applications en ligne telles que MS Teams, Google </a:t>
            </a:r>
            <a:r>
              <a:rPr lang="fr-FR" sz="1100" spc="-5" dirty="0" err="1">
                <a:effectLst/>
                <a:latin typeface="Garamond" panose="02020404030301010803" pitchFamily="18" charset="0"/>
                <a:ea typeface="Garamond" panose="02020404030301010803" pitchFamily="18" charset="0"/>
                <a:cs typeface="Garamond" panose="02020404030301010803" pitchFamily="18" charset="0"/>
              </a:rPr>
              <a:t>Meet</a:t>
            </a:r>
            <a:r>
              <a:rPr lang="fr-FR" sz="1100" spc="-5" dirty="0">
                <a:effectLst/>
                <a:latin typeface="Garamond" panose="02020404030301010803" pitchFamily="18" charset="0"/>
                <a:ea typeface="Garamond" panose="02020404030301010803" pitchFamily="18" charset="0"/>
                <a:cs typeface="Garamond" panose="02020404030301010803" pitchFamily="18" charset="0"/>
              </a:rPr>
              <a:t> ou Zoom pour les participants virtuels). Attribuez à un groupe la tâche de rechercher les prévisions commerciales de l’USAID pour trouver des opportunités potentielles intéressantes dans leur pays ; et attribuez à un autre groupe la tâche de rechercher www.grants.gov, et à un troisième groupe d’explorer www.sam.gov.</a:t>
            </a:r>
          </a:p>
          <a:p>
            <a:pPr marL="742950" marR="909955" lvl="1" indent="-285750" algn="just">
              <a:spcBef>
                <a:spcPts val="600"/>
              </a:spcBef>
              <a:spcAft>
                <a:spcPts val="0"/>
              </a:spcAft>
              <a:buSzPts val="1100"/>
              <a:buFont typeface="Garamond" panose="02020404030301010803" pitchFamily="18" charset="0"/>
              <a:buAutoNum type="alphaLcParenR"/>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Ne prenez pas le temps de faire des comptes rendus pléniers groupe par groupe (cela prendrait du temps), mais vous pouvez demander à quelques volontaires de partager certaines observations sur ce qu’ils ont trouvé et/ou sur l’utilité qu’ils estiment de ces plateformes.</a:t>
            </a:r>
            <a:endParaRPr lang="en-US" dirty="0"/>
          </a:p>
        </p:txBody>
      </p:sp>
    </p:spTree>
    <p:extLst>
      <p:ext uri="{BB962C8B-B14F-4D97-AF65-F5344CB8AC3E}">
        <p14:creationId xmlns:p14="http://schemas.microsoft.com/office/powerpoint/2010/main" val="344284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3.1/#7</a:t>
            </a:r>
            <a:endParaRPr lang="en-US" dirty="0"/>
          </a:p>
        </p:txBody>
      </p:sp>
    </p:spTree>
    <p:extLst>
      <p:ext uri="{BB962C8B-B14F-4D97-AF65-F5344CB8AC3E}">
        <p14:creationId xmlns:p14="http://schemas.microsoft.com/office/powerpoint/2010/main" val="89524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3.1/#8</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Discutez brièvement de l'éligibilité, c'est-à-dire du fait que toutes les sollicitations de l'USG préciseront quel type d'organisations peut postuler ; et qu'elles ne devraient consacrer leur temps qu'à suivre et à poursuivre les opportunités pour lesquelles elles sont qualifiées et celles pour lesquelles elles ont de fortes chances de gagner.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Indiquez également l'obligation d'obtenir un numéro d'identification d'entité unique (UEI) via SAM.gov.</a:t>
            </a:r>
            <a:endParaRPr lang="en-US" dirty="0"/>
          </a:p>
        </p:txBody>
      </p:sp>
    </p:spTree>
    <p:extLst>
      <p:ext uri="{BB962C8B-B14F-4D97-AF65-F5344CB8AC3E}">
        <p14:creationId xmlns:p14="http://schemas.microsoft.com/office/powerpoint/2010/main" val="1608159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3.2/#9</a:t>
            </a:r>
          </a:p>
          <a:p>
            <a:pPr marL="171450" marR="909955" lvl="0" indent="-171450" algn="just" rtl="0">
              <a:spcBef>
                <a:spcPts val="85"/>
              </a:spcBef>
              <a:spcAft>
                <a:spcPts val="0"/>
              </a:spcAft>
              <a:buSzPts val="1100"/>
              <a:tabLst>
                <a:tab pos="862330" algn="l"/>
                <a:tab pos="8636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Soulignez l’importance de prioriser les opportunités qu’une organisation recherche :</a:t>
            </a: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pPr marL="685800" marR="912495" lvl="1" indent="-228600" algn="just">
              <a:spcBef>
                <a:spcPts val="610"/>
              </a:spcBef>
              <a:spcAft>
                <a:spcPts val="0"/>
              </a:spcAft>
              <a:buSzPts val="1100"/>
              <a:buFont typeface="+mj-lt"/>
              <a:buAutoNum type="arabicPeriod"/>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Vous pouvez commencer (avant de projeter la diapositive) en suscitant une réflexion et une discussion initiale en plénière en demandant au groupe :</a:t>
            </a:r>
          </a:p>
          <a:p>
            <a:pPr marL="685800" marR="912495" lvl="1" indent="-228600" algn="just">
              <a:spcBef>
                <a:spcPts val="610"/>
              </a:spcBef>
              <a:spcAft>
                <a:spcPts val="0"/>
              </a:spcAft>
              <a:buSzPts val="1100"/>
              <a:buFont typeface="+mj-lt"/>
              <a:buAutoNum type="arabicPeriod"/>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Disons que vous avez identifié plusieurs opportunités dans les prévisions commerciales de l’USAID pour lesquelles votre organisation est éligible et qui seront publiées à peu près au même moment. Excellente nouvelle ! Mais serez-vous en mesure de les exploiter toutes ? Est-il judicieux de les exploiter toutes ?</a:t>
            </a:r>
          </a:p>
          <a:p>
            <a:pPr marL="685800" marR="912495" lvl="1" indent="-228600" algn="just">
              <a:spcBef>
                <a:spcPts val="610"/>
              </a:spcBef>
              <a:spcAft>
                <a:spcPts val="0"/>
              </a:spcAft>
              <a:buSzPts val="1100"/>
              <a:buFont typeface="+mj-lt"/>
              <a:buAutoNum type="arabicPeriod"/>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Après avoir recueilli quelques réponses, faites le point suivant : bien qu’il puisse être tentant d’essayer de les exploiter toutes (surtout si vous cherchez à diversifier les sources de financement et à élargir votre portefeuille), vous devez être réaliste quant aux conditions dans lesquelles vous pouvez produire une proposition de haute qualité susceptible de remporter le concours.</a:t>
            </a:r>
          </a:p>
          <a:p>
            <a:pPr marL="685800" marR="912495" lvl="1" indent="-228600" algn="just">
              <a:spcBef>
                <a:spcPts val="610"/>
              </a:spcBef>
              <a:spcAft>
                <a:spcPts val="0"/>
              </a:spcAft>
              <a:buSzPts val="1100"/>
              <a:buFont typeface="+mj-lt"/>
              <a:buAutoNum type="arabicPeriod"/>
              <a:tabLst>
                <a:tab pos="1320800" algn="l"/>
              </a:tabLst>
            </a:pPr>
            <a:r>
              <a:rPr lang="fr-FR" sz="1100" spc="-5" dirty="0">
                <a:effectLst/>
                <a:latin typeface="Garamond" panose="02020404030301010803" pitchFamily="18" charset="0"/>
                <a:ea typeface="Garamond" panose="02020404030301010803" pitchFamily="18" charset="0"/>
                <a:cs typeface="Garamond" panose="02020404030301010803" pitchFamily="18" charset="0"/>
              </a:rPr>
              <a:t>Partagez ensuite les principaux points à retenir de la diapositive PowerPoint (PPT).</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2541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28dce84803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28dce8480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784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3.2/#10</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Demandez aux participants de partager les expériences qu’ils ont vécues lorsqu’ils ont décidé de ne pas soumettre de proposition. Quels ont été les principaux facteurs qui les ont poussés à décider quand aller de l’avant avec la soumission d’une proposition ?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Avant de projeter la diapositive suivante, demandez aux participants : « Maintenant que votre organisation a décidé de saisir une certaine opportunité, que devez-vous faire ensuite ? Attendez-vous simplement que l’avis de non-objection soit publié ? » Prenez quelques réponses en plénière. Ensuite, insistez sur les points de la diapositive suivante (diapositive M 3.3/#11)</a:t>
            </a: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82063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3.3/#11</a:t>
            </a:r>
            <a:endParaRPr lang="en-US" sz="1100" dirty="0">
              <a:effectLst/>
              <a:highlight>
                <a:srgbClr val="FFFF00"/>
              </a:highlight>
              <a:latin typeface="Source Sans Pro" panose="020B0503030403020204" pitchFamily="34" charset="0"/>
              <a:ea typeface="Times New Roman" panose="02020603050405020304" pitchFamily="18" charset="0"/>
              <a:cs typeface="Gill Sans" panose="020B0502020104020203" pitchFamily="34" charset="-79"/>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dirty="0">
                <a:effectLst/>
                <a:highlight>
                  <a:srgbClr val="FFFF00"/>
                </a:highlight>
                <a:latin typeface="Source Sans Pro" panose="020B0503030403020204" pitchFamily="34" charset="0"/>
                <a:ea typeface="Times New Roman" panose="02020603050405020304" pitchFamily="18" charset="0"/>
                <a:cs typeface="Gill Sans" panose="020B0502020104020203" pitchFamily="34" charset="-79"/>
              </a:rPr>
              <a:t>Une fois que le donateur publie l’appel à candidatures/propositions, le temps presse ! Les appels à candidatures ne sont généralement ouverts que pendant 30 à 45 jours (4 à 6 semaines), il est donc important que les candidats anticipent et se préparent autant que possible à l’appel à candidatures avant qu’il ne soit « lancé ». L’USAID annonce généralement les appels à candidatures à venir dans ses prévisions commerciales ; et il existe d’autres moyens d’obtenir des informations sur les opportunités à venir. Les LIP doivent être prêts à élaborer et à soumettre leur proposition lorsque l’opportunité de financement est publiée, après avoir effectué un travail préparatoire à l’avance.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dirty="0">
                <a:effectLst/>
                <a:highlight>
                  <a:srgbClr val="FFFF00"/>
                </a:highlight>
                <a:latin typeface="Source Sans Pro" panose="020B0503030403020204" pitchFamily="34" charset="0"/>
                <a:ea typeface="Times New Roman" panose="02020603050405020304" pitchFamily="18" charset="0"/>
                <a:cs typeface="Gill Sans" panose="020B0502020104020203" pitchFamily="34" charset="-79"/>
              </a:rPr>
              <a:t>Demandez ensuite aux participants : « Qui a de l’expérience dans la réalisation de travaux de capture, autrement appelés pré-positionnement » ou « pré-planification » ? Pour ceux qui lèvent la main, demandez à quelques-uns d’expliquer de quoi il s’agit ou dans quelles activités clés ils ont été impliqués.</a:t>
            </a:r>
            <a:endParaRPr lang="en-US" sz="9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17475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3.3/#12</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Expliquez l’objectif et les éléments du travail de </a:t>
            </a:r>
            <a:r>
              <a:rPr lang="fr-FR" sz="1800" spc="0" dirty="0" err="1">
                <a:effectLst/>
                <a:latin typeface="Garamond" panose="02020404030301010803" pitchFamily="18" charset="0"/>
                <a:ea typeface="Garamond" panose="02020404030301010803" pitchFamily="18" charset="0"/>
                <a:cs typeface="Garamond" panose="02020404030301010803" pitchFamily="18" charset="0"/>
              </a:rPr>
              <a:t>prépositionnement</a:t>
            </a:r>
            <a:r>
              <a:rPr lang="fr-FR" sz="1800" spc="0" dirty="0">
                <a:effectLst/>
                <a:latin typeface="Garamond" panose="02020404030301010803" pitchFamily="18" charset="0"/>
                <a:ea typeface="Garamond" panose="02020404030301010803" pitchFamily="18" charset="0"/>
                <a:cs typeface="Garamond" panose="02020404030301010803" pitchFamily="18" charset="0"/>
              </a:rPr>
              <a:t>/capture, ainsi que la manière dont les informations recueillies éclaireront les processus ultérieurs.</a:t>
            </a:r>
            <a:endParaRPr lang="en-US" dirty="0"/>
          </a:p>
        </p:txBody>
      </p:sp>
    </p:spTree>
    <p:extLst>
      <p:ext uri="{BB962C8B-B14F-4D97-AF65-F5344CB8AC3E}">
        <p14:creationId xmlns:p14="http://schemas.microsoft.com/office/powerpoint/2010/main" val="2083297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3.3/#13</a:t>
            </a:r>
            <a:endParaRPr lang="en-US" sz="1100" b="0" dirty="0">
              <a:solidFill>
                <a:srgbClr val="000000"/>
              </a:solidFill>
              <a:effectLst/>
              <a:latin typeface="Arial"/>
              <a:ea typeface="Times New Roman" panose="02020603050405020304" pitchFamily="18" charset="0"/>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rPr>
              <a:t>Il est essentiel de se préparer en amont pour les appels d’offres. En général, l’USAID ne donne que 4 à 6 semaines pour répondre à l’appel d’offres. Nous devons donc veiller à utiliser le plus de temps possible avant cette date pour nous préparer.</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rPr>
              <a:t>Expliquez l’exemple présenté sur la diapositive ou demandez aux participants qui ont de l’expérience de partager quelques exemples réels. Si le temps le permet, il est préférable de procéder ainsi, car il est plus intéressant pour les participants de s’impliquer activement plutôt que de leur faire la leçon.</a:t>
            </a:r>
            <a:endParaRPr lang="en-US"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Tree>
    <p:extLst>
      <p:ext uri="{BB962C8B-B14F-4D97-AF65-F5344CB8AC3E}">
        <p14:creationId xmlns:p14="http://schemas.microsoft.com/office/powerpoint/2010/main" val="4266469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Très peu d’organisations peuvent fournir tous les services requis dans un NOFO. En règle générale, une organisation solide décidera de devenir un partenaire principal et de commencer à rechercher d’autres organisations pour devenir des sous-partenaires dans un consortium. La proposition devra refléter une « approche d’équipe unique » et devra le démontrer à la fois dans les domaines du programme et dans la structure de gestion. Il est important de ne pas en avoir trop et de définir clairement les rôles.</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36434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3.4/#15</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Demandez aux participants quels sont les éléments importants à prendre en compte lors du choix des membres du consortium.</a:t>
            </a:r>
            <a:endParaRPr lang="en-US" dirty="0"/>
          </a:p>
        </p:txBody>
      </p:sp>
    </p:spTree>
    <p:extLst>
      <p:ext uri="{BB962C8B-B14F-4D97-AF65-F5344CB8AC3E}">
        <p14:creationId xmlns:p14="http://schemas.microsoft.com/office/powerpoint/2010/main" val="69963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3.4/#16</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Demandez aux participants quels sont les éléments importants à prendre en compte lors du choix des membres du consortium.</a:t>
            </a:r>
            <a:endParaRPr lang="en-US" dirty="0"/>
          </a:p>
        </p:txBody>
      </p:sp>
    </p:spTree>
    <p:extLst>
      <p:ext uri="{BB962C8B-B14F-4D97-AF65-F5344CB8AC3E}">
        <p14:creationId xmlns:p14="http://schemas.microsoft.com/office/powerpoint/2010/main" val="859037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3.4/#17</a:t>
            </a:r>
            <a:endParaRPr lang="en-US" dirty="0"/>
          </a:p>
        </p:txBody>
      </p:sp>
    </p:spTree>
    <p:extLst>
      <p:ext uri="{BB962C8B-B14F-4D97-AF65-F5344CB8AC3E}">
        <p14:creationId xmlns:p14="http://schemas.microsoft.com/office/powerpoint/2010/main" val="1695813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3.4/#18</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5" dirty="0">
                <a:effectLst/>
                <a:latin typeface="Garamond" panose="02020404030301010803" pitchFamily="18" charset="0"/>
                <a:ea typeface="Garamond" panose="02020404030301010803" pitchFamily="18" charset="0"/>
                <a:cs typeface="Garamond" panose="02020404030301010803" pitchFamily="18" charset="0"/>
              </a:rPr>
              <a:t>Il y a quatre documents importants à demander ou à développer dans le cadre de la création d’un consortium.</a:t>
            </a:r>
            <a:endParaRPr lang="en-US" dirty="0"/>
          </a:p>
        </p:txBody>
      </p:sp>
    </p:spTree>
    <p:extLst>
      <p:ext uri="{BB962C8B-B14F-4D97-AF65-F5344CB8AC3E}">
        <p14:creationId xmlns:p14="http://schemas.microsoft.com/office/powerpoint/2010/main" val="470844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3.4/#19</a:t>
            </a:r>
            <a:endParaRPr lang="en-US" dirty="0"/>
          </a:p>
        </p:txBody>
      </p:sp>
    </p:spTree>
    <p:extLst>
      <p:ext uri="{BB962C8B-B14F-4D97-AF65-F5344CB8AC3E}">
        <p14:creationId xmlns:p14="http://schemas.microsoft.com/office/powerpoint/2010/main" val="234419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67BC1-B30C-4853-A1CC-0B0C38956638}" type="slidenum">
              <a:rPr lang="en-US" smtClean="0"/>
              <a:t>6</a:t>
            </a:fld>
            <a:endParaRPr lang="en-US"/>
          </a:p>
        </p:txBody>
      </p:sp>
    </p:spTree>
    <p:extLst>
      <p:ext uri="{BB962C8B-B14F-4D97-AF65-F5344CB8AC3E}">
        <p14:creationId xmlns:p14="http://schemas.microsoft.com/office/powerpoint/2010/main" val="2126759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3.4/#20</a:t>
            </a:r>
            <a:endParaRPr lang="en-US" dirty="0"/>
          </a:p>
        </p:txBody>
      </p:sp>
    </p:spTree>
    <p:extLst>
      <p:ext uri="{BB962C8B-B14F-4D97-AF65-F5344CB8AC3E}">
        <p14:creationId xmlns:p14="http://schemas.microsoft.com/office/powerpoint/2010/main" val="1506961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3.4/#21</a:t>
            </a:r>
            <a:endParaRPr lang="en-US" dirty="0"/>
          </a:p>
        </p:txBody>
      </p:sp>
    </p:spTree>
    <p:extLst>
      <p:ext uri="{BB962C8B-B14F-4D97-AF65-F5344CB8AC3E}">
        <p14:creationId xmlns:p14="http://schemas.microsoft.com/office/powerpoint/2010/main" val="4046542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fr-FR" sz="1800" dirty="0">
                <a:effectLst/>
                <a:latin typeface="Aptos" panose="020B0004020202020204" pitchFamily="34" charset="0"/>
                <a:ea typeface="Aptos" panose="020B0004020202020204" pitchFamily="34" charset="0"/>
                <a:cs typeface="Arial" panose="020B0604020202020204" pitchFamily="34" charset="0"/>
              </a:rPr>
              <a:t>Terminez la séance de formation comme suit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brève activité de stimulation qui évalue leur ressenti à l’égard du processus. Voici quelques options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se tenir sur une ligne imaginaire qui représente un continuum allant de « aucune confiance à une grande confiance » et demandez à quelques-uns de ceux qui se trouvent aux extrémités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lever un morceau de papier de couleur (après en avoir distribué un jeu à chaque participant à l’avance) pour expliquer ce qu’ils ressentent actuellement à l’égard du processus de proposition, le rouge signifiant « pas bon », le jaune signifiant « bien/OK » et le vert signifiant « super » – et demandez à quelques personnes de chaque groupe de couleur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d’évaluer leur niveau actuel de confiance/préparation à entreprendre le processus de proposition sur une échelle de 1 à 5, 1 étant « très faible » et 5 « très élevé » – et demandez à ceux qui se trouvent aux extrémités d’expliquer pourquoi.</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dernière séance de questions-réponses (Q&amp;R) en plénière. Si le temps le permet et si vous avez des experts disponibles, une façon intéressante de procéder pourrait être d’avoir un panel d’experts en développement durable – et de laisser le temps aux participants de leur poser des questions. Le formateur/animateur modérerait la session.</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Le cas échéant, des représentants du donateur, de l’organisateur et d’autres partenaires clés prononceront des discours pour souligner les principaux messages à retenir, remercieront les participants (et les éventuels panélistes) et prononceront des remarques de clôture.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Pour les événements en personne, il peut également être intéressant de conclure en demandant aux participants de partager leurs principales observations sur ce qui a bien fonctionné et ce qu’ils auraient aimé faire différemment. Demandez à tout le monde de se mettre en cercle, puis lancez une balle à des participants choisis au hasard ; lorsqu’ils tiennent la balle, elle est comme un microphone et eux seuls sont autorisés à parler. Ils doivent partager un aspect positif et un aspect négatif de la formation, puis ils la lancent à quelqu’un d’autre. Selon la taille du groupe, cela peut être fait uniquement pour une sélection de participants – ou pour tout le monde.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Après la formation, assurez-vous d'envoyer un courriel à tous les participants pour les remercier de leur participation et leur envoyer le manuel de formation et les diapositives ainsi que d'autres ressources pour une utilisation future.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53</a:t>
            </a:fld>
            <a:endParaRPr lang="en-US"/>
          </a:p>
        </p:txBody>
      </p:sp>
    </p:spTree>
    <p:extLst>
      <p:ext uri="{BB962C8B-B14F-4D97-AF65-F5344CB8AC3E}">
        <p14:creationId xmlns:p14="http://schemas.microsoft.com/office/powerpoint/2010/main" val="3672291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ba51306b3_2_40:notes"/>
          <p:cNvSpPr txBox="1">
            <a:spLocks noGrp="1"/>
          </p:cNvSpPr>
          <p:nvPr>
            <p:ph type="body" idx="1"/>
          </p:nvPr>
        </p:nvSpPr>
        <p:spPr>
          <a:xfrm>
            <a:off x="914400" y="3300412"/>
            <a:ext cx="7315200" cy="2700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#1</a:t>
            </a:r>
            <a:endParaRPr dirty="0"/>
          </a:p>
        </p:txBody>
      </p:sp>
      <p:sp>
        <p:nvSpPr>
          <p:cNvPr id="72" name="Google Shape;72;g11ba51306b3_2_4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20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dirty="0">
                <a:solidFill>
                  <a:srgbClr val="4472C4"/>
                </a:solidFill>
                <a:latin typeface="Garamond"/>
                <a:ea typeface="Garamond"/>
                <a:cs typeface="Garamond"/>
                <a:sym typeface="Garamond"/>
              </a:rPr>
              <a:t>Diapositive M 1.3/#5</a:t>
            </a:r>
            <a:endParaRPr lang="en-US" sz="1100" b="0" u="none" dirty="0">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Évaluation</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t>
            </a: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préalable</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au test</a:t>
            </a:r>
            <a:endParaRPr lang="fr-FR" sz="1800" dirty="0">
              <a:effectLst/>
              <a:latin typeface="Garamond" panose="02020404030301010803" pitchFamily="18" charset="0"/>
              <a:ea typeface="Garamond" panose="02020404030301010803" pitchFamily="18" charset="0"/>
              <a:cs typeface="Garamond" panose="02020404030301010803" pitchFamily="18" charset="0"/>
            </a:endParaRPr>
          </a:p>
          <a:p>
            <a:pPr marL="635000" marR="917575">
              <a:spcBef>
                <a:spcPts val="1200"/>
              </a:spcBef>
              <a:spcAft>
                <a:spcPts val="0"/>
              </a:spcAft>
            </a:pPr>
            <a:r>
              <a:rPr lang="fr-FR" sz="1800" dirty="0">
                <a:effectLst/>
                <a:latin typeface="Garamond" panose="02020404030301010803" pitchFamily="18" charset="0"/>
                <a:ea typeface="Garamond" panose="02020404030301010803" pitchFamily="18" charset="0"/>
                <a:cs typeface="Garamond" panose="02020404030301010803" pitchFamily="18" charset="0"/>
              </a:rPr>
              <a:t>Le test préalable est inclus dans l’annexe et peut être administré en ligne (via Survey Monkey ou Google Forms) au début du cours ou sous forme de documents papier au début d’un atelier de formation en face à face. Le test préalable doit couvrir toutes les sections de la formation BD. Demandez aux participants de répondre à la question en silence et de manière indépendante pendant environ 10 minutes ; assurez-vous que chaque participant précise son nom, son organisation et son pays sur le test.</a:t>
            </a:r>
            <a:endParaRPr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3997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 /#1</a:t>
            </a:r>
            <a:endParaRPr lang="en-US" dirty="0"/>
          </a:p>
          <a:p>
            <a:pPr marL="0" lvl="0" indent="0" algn="l" rtl="0">
              <a:spcBef>
                <a:spcPts val="0"/>
              </a:spcBef>
              <a:spcAft>
                <a:spcPts val="0"/>
              </a:spcAft>
              <a:buNone/>
            </a:pPr>
            <a:endParaRPr dirty="0"/>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545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4.0/#2</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54953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 /#3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Vous pouvez également leur distribuer ou leur montrer l'image de la diapositive suivante, qui est un exemple de page de couverture d'un NOFO, ou vous pouvez partager les NOFO récents du pays où la formation se déroule.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Prenez les réponses de quelques personnes à la question « Et maintenant ?! »</a:t>
            </a:r>
            <a:endParaRPr lang="en-US" dirty="0"/>
          </a:p>
        </p:txBody>
      </p:sp>
    </p:spTree>
    <p:extLst>
      <p:ext uri="{BB962C8B-B14F-4D97-AF65-F5344CB8AC3E}">
        <p14:creationId xmlns:p14="http://schemas.microsoft.com/office/powerpoint/2010/main" val="3666762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Insistez sur le fait que le compte à rebours commence dès la publication de l'avis de proposition, il ne faut donc pas perdre de temps.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Immédiatement, le responsable de la proposition désigné doit s'organiser et mobiliser l'équipe de proposition ainsi que communiquer les informations clés aux partenaires et aux examinateurs afin que chacun soit prêt à assumer le rôle qui lui est assigné. Comme indiqué dans la diapositive M 4.1/#4, insistez sur le fait que le responsable de la proposition doit avant tout noter les dates/échéances importantes.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800" spc="0" dirty="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 aux participants de réfléchir rapidement à quelques idées sur les autres facteurs clés de réussite de l'élaboration d'une proposition.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Les participants en face à face peuvent écrire leurs idées sur des Post-It (une idée par post-it) et les afficher sur un morceau de papier du tableau à feuilles mobiles à l'avant de la salle.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Les participants virtuels peuvent soit écrire leurs idées dans la boîte de discussion, soit les saisir sur un tableau blanc en ligne (disponible dans Microsoft Teams, Google </a:t>
            </a:r>
            <a:r>
              <a:rPr lang="fr-FR" sz="1800" spc="0" dirty="0" err="1">
                <a:effectLst/>
                <a:latin typeface="Garamond" panose="02020404030301010803" pitchFamily="18" charset="0"/>
                <a:ea typeface="Garamond" panose="02020404030301010803" pitchFamily="18" charset="0"/>
                <a:cs typeface="Garamond" panose="02020404030301010803" pitchFamily="18" charset="0"/>
              </a:rPr>
              <a:t>Meet</a:t>
            </a:r>
            <a:r>
              <a:rPr lang="fr-FR" sz="1800" spc="0" dirty="0">
                <a:effectLst/>
                <a:latin typeface="Garamond" panose="02020404030301010803" pitchFamily="18" charset="0"/>
                <a:ea typeface="Garamond" panose="02020404030301010803" pitchFamily="18" charset="0"/>
                <a:cs typeface="Garamond" panose="02020404030301010803" pitchFamily="18" charset="0"/>
              </a:rPr>
              <a:t> et Zoom).</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96201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4.1/#5</a:t>
            </a:r>
          </a:p>
          <a:p>
            <a:pPr marL="342900" marR="910590" lvl="0" indent="-342900" algn="just" rtl="0">
              <a:spcBef>
                <a:spcPts val="600"/>
              </a:spcBef>
              <a:spcAft>
                <a:spcPts val="0"/>
              </a:spcAft>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Soulignez que les facteurs les plus critiques que nous avons identifiés sont ceux qui sont basés sur une vaste expérience. Notez qu'ils sont principalement liés à une bonne organisation et à une bonne gestion du processus. Il est donc essentiel de disposer d'un responsable/coordinateur de proposition.</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275149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2ecc26fd3ec_0_1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24" name="Google Shape;4624;g2ecc26fd3ec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4.1/#6</a:t>
            </a: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Expliquez qu’une tâche urgente une fois la proposition mise en ligne est de mobiliser l’équipe de proposition. Les membres et les examinateurs auraient idéalement été identifiés à l’avance (pendant la phase de capture), mais il sera important de confirmer leur disponibilité et de les informer immédiatement de toutes les échéances clés.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Mettez l’accent sur les fonctions les plus critiques par rapport à celles qui sont souhaitables.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Concentrez-vous sur les fonctions plutôt que sur les rôles – Organisation/Coordination, Technique, Gestion/RH, Finances.</a:t>
            </a:r>
            <a:endParaRPr lang="en-US"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20195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4.1/#7</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Montrez aux participants l’exemple d’un calendrier de proposition réel – distribuez-le sous forme de document aux participants en face à face ou envoyez-le aux participants en ligne.</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Demandez-leur de prendre quelques minutes pour le parcourir individuellement et noter toutes les observations notables. Y a-t-il quelque chose qui les a surpris ou qui a soulevé des questions ? Y a-t-il quelque chose qu’ils ont appris de cet exemple ? Ils pourraient, par exemple, souligner que la proposition est prévue pour être soumise 2 jours avant la date limite du donateur et ne pas comprendre pourquoi ; ou ils pourraient être surpris du temps alloué à la révision/édition, ce qui laisse un délai serré pour la conception et la rédaction de la proposition.</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Soulignez l’importance d’élaborer un calendrier pour des réunions une ou deux fois par semaine pendant le processus d’élaboration de la proposition qui tienne compte des délais du NOFO.</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Les réunions doivent garantir que les composants techniques sont alignés sur les plans de dotation en personnel et de gestion, les budgets et les plans de suivi et d’évaluation.</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Il doit y avoir une « marge » suffisante pour les événements imprévus et allouer un temps suffisant pour la révision, la modification, le conditionnement et l’approbation/la signature finale (car ces tâches ont tendance à prendre beaucoup plus de temps que prévu).</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Avant de projeter la diapositive suivante (diapositive M 4.2/#8), dites au groupe que votre équipe de proposition est désormais constituée et que votre calendrier de proposition est terminé. Êtes-vous prêt à vous lancer immédiatement dans la rédaction de la proposition ?</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En réponse à ceux qui disent « non », demandez-leur ce qu’il faut faire ensuite, selon eux. Quelle est la prochaine étape la plus importante ?</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Partagez la réponse en projetant la diapositive suivante (diapositive M 4.2/#8) : il s’agit de lire et de relire attentivement et minutieusement l’intégralité du document d’appel d’offres !</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15728601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4.2/#8</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La réponse est de lire et de relire attentivement et minutieusement l’intégralité du document d’appel d’offres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Faites remarquer que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La proposition la mieux conçue et bien rédigée peut être disqualifiée simplement parce qu’elle comporte plus de pages que la limite autorisée ou parce qu’elle a été soumise une minute après la date limite. Il est donc absolument essentiel de comprendre les exigences de l’appel d’offres et de s’y conformer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100" spc="0" dirty="0">
                <a:effectLst/>
                <a:latin typeface="Garamond" panose="02020404030301010803" pitchFamily="18" charset="0"/>
                <a:ea typeface="Garamond" panose="02020404030301010803" pitchFamily="18" charset="0"/>
                <a:cs typeface="Garamond" panose="02020404030301010803" pitchFamily="18" charset="0"/>
              </a:rPr>
              <a:t>Il ne s’agit pas seulement de respecter le format, les délais et les instructions de base. Il s’agit également de s’assurer que le projet que vous proposez répond aux attentes du donateur. Il faut donc l’aligner sur ses priorités et les approches souhaitées, utiliser son jargon afin de parler la langue qu’il comprendra et faire tout son possible pour obtenir tous les points possibles (selon les critères d’évaluation) – par exemple, démontrer clairement comment votre personnel clé répond à ses exigences minimales.</a:t>
            </a:r>
            <a:endParaRPr lang="en-US" sz="1100" b="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1728924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4.2/#9</a:t>
            </a:r>
            <a:endParaRPr lang="en-US" dirty="0"/>
          </a:p>
          <a:p>
            <a:pPr marL="0" indent="0" algn="just">
              <a:buNone/>
            </a:pPr>
            <a:r>
              <a:rPr lang="fr-FR" dirty="0"/>
              <a:t>Par exemple : dans une proposition particulière, l'USAID a fourni les critères d'évaluation suivants pour la proposition technique, ce qui est assez typique de la manière dont ils évaluent les différents éléments :</a:t>
            </a:r>
          </a:p>
          <a:p>
            <a:pPr marL="171450" indent="-171450" algn="just"/>
            <a:r>
              <a:rPr lang="fr-FR" dirty="0"/>
              <a:t>L'approche technique (50 points)</a:t>
            </a:r>
          </a:p>
          <a:p>
            <a:pPr marL="171450" indent="-171450" algn="just"/>
            <a:r>
              <a:rPr lang="fr-FR" dirty="0"/>
              <a:t>La gestion et la dotation en personnel (30 points)</a:t>
            </a:r>
          </a:p>
          <a:p>
            <a:pPr marL="171450" indent="-171450" algn="just"/>
            <a:r>
              <a:rPr lang="fr-FR" dirty="0"/>
              <a:t>La capacité organisationnelle (20 points)</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59758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b="1" dirty="0">
                <a:effectLst/>
                <a:latin typeface="Garamond" panose="02020404030301010803" pitchFamily="18" charset="0"/>
                <a:ea typeface="Garamond" panose="02020404030301010803" pitchFamily="18" charset="0"/>
                <a:cs typeface="Garamond" panose="02020404030301010803" pitchFamily="18" charset="0"/>
              </a:rPr>
              <a:t>Dans une proposition particulière, l’USAID a fourni les critères d’évaluation ci-dessus pour la proposition technique, ce qui est assez typique de la manière dont ils pèsent les différents éléments.</a:t>
            </a:r>
            <a:endParaRPr lang="en-US" dirty="0"/>
          </a:p>
          <a:p>
            <a:endParaRPr lang="en-US" dirty="0"/>
          </a:p>
        </p:txBody>
      </p:sp>
    </p:spTree>
    <p:extLst>
      <p:ext uri="{BB962C8B-B14F-4D97-AF65-F5344CB8AC3E}">
        <p14:creationId xmlns:p14="http://schemas.microsoft.com/office/powerpoint/2010/main" val="40024865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Demandez-leur de se mettre en binôme (ou utilisez des salles de réunion virtuelles pour créer de petits groupes) et donnez-leur quelques minutes pour énumérer chaque section clé d’une proposition USAID typique ainsi que les documents supplémentaires requis dans les annexes. Une fois que la plupart d’entre eux ont terminé leur liste, demandez-leur de vérifier leur propre compréhension en comparant ce qu’ils ont écrit avec la liste sur la diapositive.</a:t>
            </a:r>
            <a:endParaRPr lang="en-US" dirty="0"/>
          </a:p>
        </p:txBody>
      </p:sp>
    </p:spTree>
    <p:extLst>
      <p:ext uri="{BB962C8B-B14F-4D97-AF65-F5344CB8AC3E}">
        <p14:creationId xmlns:p14="http://schemas.microsoft.com/office/powerpoint/2010/main" val="1789451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4.2/#12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Certains participants ont peut-être mentionné ces éléments dans leur proposition, et ce n’est pas forcément faux. Dans certains cas, ces éléments sont requis au stade de la proposition, alors que dans d’autres cas, ils sont des éléments livrables après l’attribution du marché.</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Expliquez aux participants qu’il peut être utile de faire une copie de l’appel d’offres à la main ou sur un ordinateur pour suivre les éléments clés de l’opportunité. Dites-leur que : Certaines organisations créent une « feuille de travail » qui réduit l’appel d’offres à ses composants critiques, formant une sorte de liste de contrôle pour aider l’équipe à s’assurer qu’elle dispose de tous les éléments requis – une matrice de conformité peut servir à cet effet.</a:t>
            </a:r>
            <a:endParaRPr lang="en-US" dirty="0"/>
          </a:p>
        </p:txBody>
      </p:sp>
    </p:spTree>
    <p:extLst>
      <p:ext uri="{BB962C8B-B14F-4D97-AF65-F5344CB8AC3E}">
        <p14:creationId xmlns:p14="http://schemas.microsoft.com/office/powerpoint/2010/main" val="2664780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4.2/#13</a:t>
            </a:r>
            <a:endParaRPr lang="en-GB" sz="11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endParaRPr>
          </a:p>
          <a:p>
            <a:pPr marL="171450" marR="0" lvl="0" indent="-171450" algn="l" defTabSz="457200" rtl="0" eaLnBrk="1" fontAlgn="auto" latinLnBrk="0" hangingPunct="1">
              <a:lnSpc>
                <a:spcPct val="100000"/>
              </a:lnSpc>
              <a:spcBef>
                <a:spcPts val="0"/>
              </a:spcBef>
              <a:spcAft>
                <a:spcPts val="0"/>
              </a:spcAft>
              <a:buClrTx/>
              <a:buSzTx/>
              <a:tabLst/>
              <a:defRPr/>
            </a:pPr>
            <a:r>
              <a:rPr lang="fr-FR" sz="11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Rédigez une copie de l'appel d'offres à la main ou sur ordinateur afin de pouvoir suivre les éléments clés de l'opportunité.</a:t>
            </a:r>
          </a:p>
          <a:p>
            <a:pPr marL="171450" marR="0" lvl="0" indent="-171450" algn="l" defTabSz="457200" rtl="0" eaLnBrk="1" fontAlgn="auto" latinLnBrk="0" hangingPunct="1">
              <a:lnSpc>
                <a:spcPct val="100000"/>
              </a:lnSpc>
              <a:spcBef>
                <a:spcPts val="0"/>
              </a:spcBef>
              <a:spcAft>
                <a:spcPts val="0"/>
              </a:spcAft>
              <a:buClrTx/>
              <a:buSzTx/>
              <a:tabLst/>
              <a:defRPr/>
            </a:pPr>
            <a:r>
              <a:rPr lang="fr-FR" sz="11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Certaines organisations créent une « fiche de référence » qui réduit l'appel d'offres à ses composants essentiels, formant une sorte de liste de contrôle pour aider l'équipe à s'assurer qu'elle dispose de tous les éléments requis. La matrice de conformité peut servir à cet effet.</a:t>
            </a:r>
          </a:p>
          <a:p>
            <a:pPr marL="171450" marR="0" lvl="0" indent="-171450" algn="l" defTabSz="457200" rtl="0" eaLnBrk="1" fontAlgn="auto" latinLnBrk="0" hangingPunct="1">
              <a:lnSpc>
                <a:spcPct val="100000"/>
              </a:lnSpc>
              <a:spcBef>
                <a:spcPts val="0"/>
              </a:spcBef>
              <a:spcAft>
                <a:spcPts val="0"/>
              </a:spcAft>
              <a:buClrTx/>
              <a:buSzTx/>
              <a:tabLst/>
              <a:defRPr/>
            </a:pPr>
            <a:r>
              <a:rPr lang="fr-FR" sz="11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Partagez votre balisage NOFO, votre fiche de référence ou votre matrice de conformité avec l'ensemble de vos parties prenantes internes et demandez-leur leurs propres contributions.</a:t>
            </a:r>
            <a:endParaRPr lang="en-US"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07873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4.2/#14</a:t>
            </a:r>
            <a:endParaRPr lang="en-US" dirty="0"/>
          </a:p>
        </p:txBody>
      </p:sp>
    </p:spTree>
    <p:extLst>
      <p:ext uri="{BB962C8B-B14F-4D97-AF65-F5344CB8AC3E}">
        <p14:creationId xmlns:p14="http://schemas.microsoft.com/office/powerpoint/2010/main" val="2260767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4.2/#15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Soulignez que de nombreuses organisations exigeront une confirmation finale de la part de la direction avant que l’équipe de proposition puisse procéder à la conception du projet et à l’élaboration de la proposition.</a:t>
            </a:r>
            <a:endParaRPr lang="en-US" dirty="0"/>
          </a:p>
        </p:txBody>
      </p:sp>
    </p:spTree>
    <p:extLst>
      <p:ext uri="{BB962C8B-B14F-4D97-AF65-F5344CB8AC3E}">
        <p14:creationId xmlns:p14="http://schemas.microsoft.com/office/powerpoint/2010/main" val="139679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2ecc26fd3ec_0_1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24" name="Google Shape;4624;g2ecc26fd3ec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31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4.3/#16</a:t>
            </a:r>
            <a:endParaRPr lang="en-US" dirty="0"/>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fr-FR" sz="1800" b="0" i="0" u="none" strike="noStrike" cap="none" spc="0" dirty="0">
                <a:solidFill>
                  <a:srgbClr val="000000"/>
                </a:solidFill>
                <a:effectLst/>
                <a:latin typeface="Garamond" panose="02020404030301010803" pitchFamily="18" charset="0"/>
                <a:sym typeface="Arial"/>
              </a:rPr>
              <a:t>Assurez-vous que les rôles/responsabilités et les priorités sont clairs, communiqués et compris avant de conclure la réunion !</a:t>
            </a:r>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fr-FR" sz="1800" b="0" i="0" u="none" strike="noStrike" cap="none" spc="0" dirty="0">
                <a:solidFill>
                  <a:srgbClr val="000000"/>
                </a:solidFill>
                <a:effectLst/>
                <a:latin typeface="Garamond" panose="02020404030301010803" pitchFamily="18" charset="0"/>
                <a:sym typeface="Arial"/>
              </a:rPr>
              <a:t>Une façon d’aborder cette session serait de simplement présenter les diapositives M 4.3/#16-18, car elles sont assez simples. Ce faisant, vous pouvez demander aux volontaires de discuter de leurs expériences avec les réunions de lancement (si quelqu’un en a déjà fait).</a:t>
            </a:r>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fr-FR" sz="1800" b="0" i="0" u="none" strike="noStrike" cap="none" spc="0" dirty="0">
                <a:solidFill>
                  <a:srgbClr val="000000"/>
                </a:solidFill>
                <a:effectLst/>
                <a:latin typeface="Garamond" panose="02020404030301010803" pitchFamily="18" charset="0"/>
                <a:sym typeface="Arial"/>
              </a:rPr>
              <a:t>Mais si l’équipe a une expérience limitée en la matière et si l’énergie est faible, une autre approche pourrait être le jeu de rôle. Vous pouvez diviser les participants en groupes, chacun étant affecté à une fonction spécifique au sein de l’équipe de proposition (par exemple, un gestionnaire de proposition, un expert technique, un expert en suivi et évaluation, un spécialiste des finances/budgétisation, un personnel de gestion de programme) plus quelques examinateurs).</a:t>
            </a:r>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fr-FR" sz="1800" b="0" i="0" u="none" strike="noStrike" cap="none" spc="0" dirty="0">
                <a:solidFill>
                  <a:srgbClr val="000000"/>
                </a:solidFill>
                <a:effectLst/>
                <a:latin typeface="Garamond" panose="02020404030301010803" pitchFamily="18" charset="0"/>
                <a:sym typeface="Arial"/>
              </a:rPr>
              <a:t>Donnez-leur un document avec les points de l’ordre du jour (VOIR CI-DESSOUS) et sélectionnez un NOFO d’un pays comme exemple, puis demandez à la personne jouant le rôle de gestionnaire de proposition d’animer la réunion.</a:t>
            </a:r>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fr-FR" sz="1800" b="0" i="0" u="none" strike="noStrike" cap="none" spc="0" dirty="0">
                <a:solidFill>
                  <a:srgbClr val="000000"/>
                </a:solidFill>
                <a:effectLst/>
                <a:latin typeface="Garamond" panose="02020404030301010803" pitchFamily="18" charset="0"/>
                <a:sym typeface="Arial"/>
              </a:rPr>
              <a:t>Dans la vraie vie, cela prendrait quelques heures, mais cela pourrait être fait en faisant semblant pendant seulement 15 minutes environ. L’objectif est de les familiariser avec les types de sujets à discuter d’une manière engageante et qui renforcera la rétention du contenu abordé dans cette session.</a:t>
            </a:r>
            <a:endParaRPr lang="en-US" sz="1100" dirty="0">
              <a:solidFill>
                <a:schemeClr val="tx1"/>
              </a:solidFill>
            </a:endParaRPr>
          </a:p>
        </p:txBody>
      </p:sp>
    </p:spTree>
    <p:extLst>
      <p:ext uri="{BB962C8B-B14F-4D97-AF65-F5344CB8AC3E}">
        <p14:creationId xmlns:p14="http://schemas.microsoft.com/office/powerpoint/2010/main" val="43953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4.3/#17</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4269162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4.3/#18</a:t>
            </a:r>
            <a:endParaRPr lang="en-US" dirty="0"/>
          </a:p>
        </p:txBody>
      </p:sp>
    </p:spTree>
    <p:extLst>
      <p:ext uri="{BB962C8B-B14F-4D97-AF65-F5344CB8AC3E}">
        <p14:creationId xmlns:p14="http://schemas.microsoft.com/office/powerpoint/2010/main" val="2705622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4.4/#19</a:t>
            </a:r>
            <a:endParaRPr lang="en-US" dirty="0"/>
          </a:p>
          <a:p>
            <a:pPr marL="342900" marR="910590" lvl="0" indent="-342900" algn="just" rtl="0">
              <a:spcBef>
                <a:spcPts val="1200"/>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Dites ce qui suit en séance plénière : Nous avons lu et relu les documents d’appel d’offres, nous nous sommes organisés et nous avons tenu la réunion de lancement. Et maintenant ? Sommes-nous enfin prêts à rédiger la proposition ? Levez la main si vous dites OUI. Levez la main si vous dites NON. (À ce stade, il est probable que de nombreux participants diront OUI avec enthousiasme !)</a:t>
            </a:r>
          </a:p>
          <a:p>
            <a:pPr marL="342900" marR="910590" lvl="0" indent="-342900" algn="just" rtl="0">
              <a:spcBef>
                <a:spcPts val="1200"/>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En réponse, dites-leur qu’il reste encore un peu de travail avant de pouvoir commencer à rédiger. Mais faites-leur remarquer que toutes les étapes jusqu’à ce point auraient dû avoir lieu dans les heures ou les jours qui ont suivi la publication de l’avis de non-réception. Ainsi, même si la liste des actions semble longue, tout se passe assez vite. Même les « étapes préliminaires avant la rédaction de la proposition » qui seront présentées maintenant doivent être réalisées le plus rapidement possible.</a:t>
            </a: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242244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4.4/#20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Symbol" panose="05050102010706020507" pitchFamily="18" charset="2"/>
                <a:cs typeface="Symbol" panose="05050102010706020507" pitchFamily="18" charset="2"/>
              </a:rPr>
              <a:t>Rappelez-leur ce qu’est un accord de travail en équipe (en vous référant aux notes de la diapositive ; cela a déjà été abordé, mais un rappel peut aider).</a:t>
            </a:r>
            <a:endParaRPr lang="en-US" dirty="0"/>
          </a:p>
        </p:txBody>
      </p:sp>
    </p:spTree>
    <p:extLst>
      <p:ext uri="{BB962C8B-B14F-4D97-AF65-F5344CB8AC3E}">
        <p14:creationId xmlns:p14="http://schemas.microsoft.com/office/powerpoint/2010/main" val="26784802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4.4/#21</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156390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4.4/#22</a:t>
            </a:r>
            <a:endParaRPr lang="en-US" dirty="0"/>
          </a:p>
        </p:txBody>
      </p:sp>
    </p:spTree>
    <p:extLst>
      <p:ext uri="{BB962C8B-B14F-4D97-AF65-F5344CB8AC3E}">
        <p14:creationId xmlns:p14="http://schemas.microsoft.com/office/powerpoint/2010/main" val="3547753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4.4/#23</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dirty="0"/>
              <a:t>Selon le cas, tous les donateurs ou même les agences de financement du gouvernement américain ne les utilisent pas. L'USAID, elle, le fait.</a:t>
            </a: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58295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fr-FR" sz="1800" dirty="0">
                <a:effectLst/>
                <a:latin typeface="Aptos" panose="020B0004020202020204" pitchFamily="34" charset="0"/>
                <a:ea typeface="Aptos" panose="020B0004020202020204" pitchFamily="34" charset="0"/>
                <a:cs typeface="Arial" panose="020B0604020202020204" pitchFamily="34" charset="0"/>
              </a:rPr>
              <a:t>Terminez la séance de formation comme suit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brève activité de stimulation qui évalue leur ressenti à l’égard du processus. Voici quelques options :</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se tenir sur une ligne imaginaire qui représente un continuum allant de « aucune confiance à une grande confiance » et demandez à quelques-uns de ceux qui se trouvent aux extrémités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de lever un morceau de papier de couleur (après en avoir distribué un jeu à chaque participant à l’avance) pour expliquer ce qu’ils ressentent actuellement à l’égard du processus de proposition, le rouge signifiant « pas bon », le jaune signifiant « bien/OK » et le vert signifiant « super » – et demandez à quelques personnes de chaque groupe de couleur d’expliquer pourquoi. OU</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Demandez-leur d’évaluer leur niveau actuel de confiance/préparation à entreprendre le processus de proposition sur une échelle de 1 à 5, 1 étant « très faible » et 5 « très élevé » – et demandez à ceux qui se trouvent aux extrémités d’expliquer pourquoi.</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Organisez une dernière séance de questions-réponses (Q&amp;R) en plénière. Si le temps le permet et si vous avez des experts disponibles, une façon intéressante de procéder pourrait être d’avoir un panel d’experts en développement durable – et de laisser le temps aux participants de leur poser des questions. Le formateur/animateur modérerait la session.</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Le cas échéant, des représentants du donateur, de l’organisateur et d’autres partenaires clés prononceront des discours pour souligner les principaux messages à retenir, remercieront les participants (et les éventuels panélistes) et prononceront des remarques de clôture.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Pour les événements en personne, il peut également être intéressant de conclure en demandant aux participants de partager leurs principales observations sur ce qui a bien fonctionné et ce qu’ils auraient aimé faire différemment. Demandez à tout le monde de se mettre en cercle, puis lancez une balle à des participants choisis au hasard ; lorsqu’ils tiennent la balle, elle est comme un microphone et eux seuls sont autorisés à parler. Ils doivent partager un aspect positif et un aspect négatif de la formation, puis ils la lancent à quelqu’un d’autre. Selon la taille du groupe, cela peut être fait uniquement pour une sélection de participants – ou pour tout le monde.</a:t>
            </a:r>
          </a:p>
          <a:p>
            <a:pPr marL="342900" marR="0" lvl="0" indent="-342900" algn="just">
              <a:spcBef>
                <a:spcPts val="600"/>
              </a:spcBef>
              <a:spcAft>
                <a:spcPts val="600"/>
              </a:spcAft>
              <a:buFont typeface="+mj-lt"/>
              <a:buAutoNum type="arabicPeriod"/>
            </a:pPr>
            <a:r>
              <a:rPr lang="fr-FR" sz="1800" dirty="0">
                <a:effectLst/>
                <a:latin typeface="Aptos" panose="020B0004020202020204" pitchFamily="34" charset="0"/>
                <a:ea typeface="Aptos" panose="020B0004020202020204" pitchFamily="34" charset="0"/>
                <a:cs typeface="Arial" panose="020B0604020202020204" pitchFamily="34" charset="0"/>
              </a:rPr>
              <a:t>Après la formation, assurez-vous d'envoyer un courriel à tous les participants pour les remercier de leur participation et leur envoyer le manuel de formation et les diapositives ainsi que d'autres ressources pour une utilisation future.</a:t>
            </a: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79</a:t>
            </a:fld>
            <a:endParaRPr lang="en-US"/>
          </a:p>
        </p:txBody>
      </p:sp>
    </p:spTree>
    <p:extLst>
      <p:ext uri="{BB962C8B-B14F-4D97-AF65-F5344CB8AC3E}">
        <p14:creationId xmlns:p14="http://schemas.microsoft.com/office/powerpoint/2010/main" val="1264569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dirty="0">
                <a:solidFill>
                  <a:srgbClr val="4472C4"/>
                </a:solidFill>
                <a:latin typeface="Garamond"/>
                <a:ea typeface="Garamond"/>
                <a:cs typeface="Garamond"/>
                <a:sym typeface="Garamond"/>
              </a:rPr>
              <a:t>Diapositive M 1.3/#5</a:t>
            </a:r>
            <a:endParaRPr lang="en-US" sz="1100" b="0" u="none" dirty="0">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Évaluation</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t>
            </a:r>
            <a:r>
              <a:rPr lang="en-US" sz="1800" b="1" u="sng" dirty="0" err="1">
                <a:effectLst/>
                <a:latin typeface="Garamond" panose="02020404030301010803" pitchFamily="18" charset="0"/>
                <a:ea typeface="Garamond" panose="02020404030301010803" pitchFamily="18" charset="0"/>
                <a:cs typeface="Garamond" panose="02020404030301010803" pitchFamily="18" charset="0"/>
              </a:rPr>
              <a:t>préalable</a:t>
            </a:r>
            <a:r>
              <a:rPr lang="en-US" sz="1800" b="1" u="sng" dirty="0">
                <a:effectLst/>
                <a:latin typeface="Garamond" panose="02020404030301010803" pitchFamily="18" charset="0"/>
                <a:ea typeface="Garamond" panose="02020404030301010803" pitchFamily="18" charset="0"/>
                <a:cs typeface="Garamond" panose="02020404030301010803" pitchFamily="18" charset="0"/>
              </a:rPr>
              <a:t> au test</a:t>
            </a:r>
          </a:p>
          <a:p>
            <a:pPr marL="457200" marR="0" lvl="0" indent="-298450" algn="l" rtl="0">
              <a:lnSpc>
                <a:spcPct val="100000"/>
              </a:lnSpc>
              <a:spcBef>
                <a:spcPts val="0"/>
              </a:spcBef>
              <a:spcAft>
                <a:spcPts val="0"/>
              </a:spcAft>
              <a:buClr>
                <a:srgbClr val="000000"/>
              </a:buClr>
              <a:buSzPts val="1100"/>
            </a:pPr>
            <a:r>
              <a:rPr lang="fr-FR" sz="1800" dirty="0">
                <a:effectLst/>
                <a:latin typeface="Garamond" panose="02020404030301010803" pitchFamily="18" charset="0"/>
                <a:ea typeface="Garamond" panose="02020404030301010803" pitchFamily="18" charset="0"/>
                <a:cs typeface="Garamond" panose="02020404030301010803" pitchFamily="18" charset="0"/>
              </a:rPr>
              <a:t> </a:t>
            </a:r>
          </a:p>
          <a:p>
            <a:pPr marL="635000" marR="917575">
              <a:spcBef>
                <a:spcPts val="1200"/>
              </a:spcBef>
              <a:spcAft>
                <a:spcPts val="0"/>
              </a:spcAft>
            </a:pPr>
            <a:r>
              <a:rPr lang="fr-FR" sz="1800" dirty="0">
                <a:effectLst/>
                <a:latin typeface="Garamond" panose="02020404030301010803" pitchFamily="18" charset="0"/>
                <a:ea typeface="Garamond" panose="02020404030301010803" pitchFamily="18" charset="0"/>
                <a:cs typeface="Garamond" panose="02020404030301010803" pitchFamily="18" charset="0"/>
              </a:rPr>
              <a:t>Le test préalable est inclus dans l’annexe et peut être administré en ligne (via Survey Monkey ou Google Forms) au début du cours ou sous forme de documents papier au début d’un atelier de formation en face à face. Le test préalable doit couvrir toutes les sections de la formation BD. Demandez aux participants de répondre à la question en silence et de manière indépendante pendant environ 10 minutes ; assurez-vous que chaque participant précise son nom, son organisation et son pays sur le test.</a:t>
            </a:r>
            <a:endParaRPr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052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2ecc26fd3ec_0_1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24" name="Google Shape;4624;g2ecc26fd3ec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9274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 /#1</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0967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5.0/#2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Parcourez les points un par un pour présenter ce module. Il est important de souligner que l’approche technique est la section la plus importante de toute proposition et qu’elle a le plus de poids dans l’évaluation de l’USAID. Par conséquent, il est important que les équipes de proposition passent du temps ensemble sur ce sujet et s’assurent de bien faire les choses.</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657252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5.1.1/#3</a:t>
            </a:r>
            <a:endParaRPr lang="en-US" sz="1200" dirty="0"/>
          </a:p>
          <a:p>
            <a:pPr marL="742950" marR="912495" lvl="1" indent="-285750" algn="just" rtl="0">
              <a:spcBef>
                <a:spcPts val="735"/>
              </a:spcBef>
              <a:spcAft>
                <a:spcPts val="0"/>
              </a:spcAft>
              <a:buFont typeface="Symbol" panose="05050102010706020507" pitchFamily="18" charset="2"/>
              <a:buChar char=""/>
              <a:tabLst>
                <a:tab pos="1092200" algn="l"/>
              </a:tabLst>
            </a:pPr>
            <a:r>
              <a:rPr lang="fr-FR" sz="1800" b="0" spc="0" dirty="0">
                <a:effectLst/>
                <a:latin typeface="Garamond" panose="02020404030301010803" pitchFamily="18" charset="0"/>
                <a:ea typeface="Symbol" panose="05050102010706020507" pitchFamily="18" charset="2"/>
                <a:cs typeface="Symbol" panose="05050102010706020507" pitchFamily="18" charset="2"/>
              </a:rPr>
              <a:t>Rappelez aux participants que l'ensemble de la proposition repose sur la conception de l'approche technique et doit être bien pensé pour éclairer d'autres décisions telles que le budget, le plan de gestion et de dotation en personnel et le plan SEA.</a:t>
            </a:r>
          </a:p>
          <a:p>
            <a:pPr marL="742950" marR="912495" lvl="1" indent="-285750" algn="just" rtl="0">
              <a:spcBef>
                <a:spcPts val="735"/>
              </a:spcBef>
              <a:spcAft>
                <a:spcPts val="0"/>
              </a:spcAft>
              <a:buFont typeface="Symbol" panose="05050102010706020507" pitchFamily="18" charset="2"/>
              <a:buChar char=""/>
              <a:tabLst>
                <a:tab pos="1092200" algn="l"/>
              </a:tabLst>
            </a:pPr>
            <a:r>
              <a:rPr lang="fr-FR" sz="1800" b="0" spc="0" dirty="0">
                <a:effectLst/>
                <a:latin typeface="Garamond" panose="02020404030301010803" pitchFamily="18" charset="0"/>
                <a:ea typeface="Symbol" panose="05050102010706020507" pitchFamily="18" charset="2"/>
                <a:cs typeface="Symbol" panose="05050102010706020507" pitchFamily="18" charset="2"/>
              </a:rPr>
              <a:t>À la fin de cette diapositive, demandez aux participants s'ils ont participé à la rédaction de la proposition et ce qu'ils ont appris de cette expérience. Certaines réponses à écouter ou à susciter sont la réunion de l'équipe de proposition et des partenaires pour des discussions et la compilation des informations de base nécessaires pour mener ces discussions de conception.</a:t>
            </a:r>
            <a:endParaRPr lang="en-US" sz="1800" spc="0" dirty="0">
              <a:effectLst/>
              <a:latin typeface="Garamond" panose="02020404030301010803" pitchFamily="18" charset="0"/>
              <a:ea typeface="Symbol" panose="05050102010706020507" pitchFamily="18" charset="2"/>
              <a:cs typeface="Symbol" panose="05050102010706020507" pitchFamily="18" charset="2"/>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83</a:t>
            </a:fld>
            <a:endParaRPr lang="en-US"/>
          </a:p>
        </p:txBody>
      </p:sp>
    </p:spTree>
    <p:extLst>
      <p:ext uri="{BB962C8B-B14F-4D97-AF65-F5344CB8AC3E}">
        <p14:creationId xmlns:p14="http://schemas.microsoft.com/office/powerpoint/2010/main" val="2942303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5.1.1/#4</a:t>
            </a: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329559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5.1.1/#5</a:t>
            </a:r>
            <a:endParaRPr lang="en-US" sz="1100" dirty="0"/>
          </a:p>
        </p:txBody>
      </p:sp>
    </p:spTree>
    <p:extLst>
      <p:ext uri="{BB962C8B-B14F-4D97-AF65-F5344CB8AC3E}">
        <p14:creationId xmlns:p14="http://schemas.microsoft.com/office/powerpoint/2010/main" val="2233091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5.1.1/#6</a:t>
            </a:r>
            <a:endParaRPr lang="en-US" sz="1100" dirty="0"/>
          </a:p>
        </p:txBody>
      </p:sp>
    </p:spTree>
    <p:extLst>
      <p:ext uri="{BB962C8B-B14F-4D97-AF65-F5344CB8AC3E}">
        <p14:creationId xmlns:p14="http://schemas.microsoft.com/office/powerpoint/2010/main" val="37305631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5.1.1/#7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0" spc="0" dirty="0">
                <a:effectLst/>
                <a:latin typeface="Garamond" panose="02020404030301010803" pitchFamily="18" charset="0"/>
                <a:ea typeface="Symbol" panose="05050102010706020507" pitchFamily="18" charset="2"/>
                <a:cs typeface="Symbol" panose="05050102010706020507" pitchFamily="18" charset="2"/>
              </a:rPr>
              <a:t>Soulignez qu’il est essentiel de développer et d’affiner la théorie du changement et les activités programmatiques pour atteindre les résultats escomptés avant de commencer à rédiger les 20 à 25 pages.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0" spc="0" dirty="0">
                <a:effectLst/>
                <a:latin typeface="Garamond" panose="02020404030301010803" pitchFamily="18" charset="0"/>
                <a:ea typeface="Symbol" panose="05050102010706020507" pitchFamily="18" charset="2"/>
                <a:cs typeface="Symbol" panose="05050102010706020507" pitchFamily="18" charset="2"/>
              </a:rPr>
              <a:t>Faites une pause ici pour une discussion plénière – demandez aux participants s’ils ont déjà créé une théorie du changement, permettez-leur de poser des questions et de partager les leçons apprises lors de l’élaboration de la théorie du changement. C’est également un bon moyen d’évaluer les difficultés rencontrées par les PLI lors de l’élaboration de la théorie du changement.</a:t>
            </a:r>
            <a:endParaRPr lang="en-US" sz="1800" b="0" spc="0" dirty="0">
              <a:effectLst/>
              <a:latin typeface="Garamond" panose="02020404030301010803" pitchFamily="18" charset="0"/>
              <a:ea typeface="Symbol" panose="05050102010706020507" pitchFamily="18" charset="2"/>
              <a:cs typeface="Symbol" panose="05050102010706020507" pitchFamily="18" charset="2"/>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87</a:t>
            </a:fld>
            <a:endParaRPr lang="en-US"/>
          </a:p>
        </p:txBody>
      </p:sp>
    </p:spTree>
    <p:extLst>
      <p:ext uri="{BB962C8B-B14F-4D97-AF65-F5344CB8AC3E}">
        <p14:creationId xmlns:p14="http://schemas.microsoft.com/office/powerpoint/2010/main" val="13439272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5.1.1/#8</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Expliquez aux participants les exemples et demandez-leur s’ils souhaitent partager d’autres exemples ou expériences.</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88</a:t>
            </a:fld>
            <a:endParaRPr lang="en-US"/>
          </a:p>
        </p:txBody>
      </p:sp>
    </p:spTree>
    <p:extLst>
      <p:ext uri="{BB962C8B-B14F-4D97-AF65-F5344CB8AC3E}">
        <p14:creationId xmlns:p14="http://schemas.microsoft.com/office/powerpoint/2010/main" val="10074209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5.1.1/#9</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89</a:t>
            </a:fld>
            <a:endParaRPr lang="en-US"/>
          </a:p>
        </p:txBody>
      </p:sp>
    </p:spTree>
    <p:extLst>
      <p:ext uri="{BB962C8B-B14F-4D97-AF65-F5344CB8AC3E}">
        <p14:creationId xmlns:p14="http://schemas.microsoft.com/office/powerpoint/2010/main" val="444784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5.1.1/#10</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Présentez l’explication du modèle logique – donnez un aperçu de ce qu’est un modèle logique et de la manière dont il est utilisé dans le processus de conception du projet. La plupart des participants devraient être familiarisés avec cela.</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Insistez sur le fait qu’un cadre de résultats est un type de modèle logique utilisé par l’USAID.</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90</a:t>
            </a:fld>
            <a:endParaRPr lang="en-US"/>
          </a:p>
        </p:txBody>
      </p:sp>
    </p:spTree>
    <p:extLst>
      <p:ext uri="{BB962C8B-B14F-4D97-AF65-F5344CB8AC3E}">
        <p14:creationId xmlns:p14="http://schemas.microsoft.com/office/powerpoint/2010/main" val="212562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2ecc26fd3ec_0_1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24" name="Google Shape;4624;g2ecc26fd3ec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82236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5.1.1/#11</a:t>
            </a:r>
            <a:endParaRPr lang="en-US" sz="100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Donnez le contexte du modèle logique et comment il se rapporte à la TOC, en utilisant le graphique sur la diapositive pour montrer que la causalité est démontrée de bas en haut et utilise le langage si/alors comme la table des matières.</a:t>
            </a:r>
            <a:endParaRPr lang="en-US" sz="10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91</a:t>
            </a:fld>
            <a:endParaRPr lang="en-US"/>
          </a:p>
        </p:txBody>
      </p:sp>
    </p:spTree>
    <p:extLst>
      <p:ext uri="{BB962C8B-B14F-4D97-AF65-F5344CB8AC3E}">
        <p14:creationId xmlns:p14="http://schemas.microsoft.com/office/powerpoint/2010/main" val="5461107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Examinez l’exemple de modèle logique et notez à quoi il devrait ressembler une fois finalisé, en examinant chaque colonne – en travaillant de bas en haut pour démontrer que les sous-objectifs et les hypothèses, s’ils sont respectés, donneront lieu à l’objectif global en haut.</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92</a:t>
            </a:fld>
            <a:endParaRPr lang="en-US"/>
          </a:p>
        </p:txBody>
      </p:sp>
    </p:spTree>
    <p:extLst>
      <p:ext uri="{BB962C8B-B14F-4D97-AF65-F5344CB8AC3E}">
        <p14:creationId xmlns:p14="http://schemas.microsoft.com/office/powerpoint/2010/main" val="40784707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5.1.1/#13</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Présentez le Cadre de résultats (CR) et l'exemple de la diapositive M 5.1.1/#13. Soulignez que l'USAID utilise les CR dans sa Stratégie de coopération pour le développement du pays (CDCS) et dans ses sollicitations. Passez en revue chaque objectif et son résultat intermédiaire (RI) pour montrer que la réalisation de ces derniers permettra d'atteindre l'objectif global du projet.</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93</a:t>
            </a:fld>
            <a:endParaRPr lang="en-US"/>
          </a:p>
        </p:txBody>
      </p:sp>
    </p:spTree>
    <p:extLst>
      <p:ext uri="{BB962C8B-B14F-4D97-AF65-F5344CB8AC3E}">
        <p14:creationId xmlns:p14="http://schemas.microsoft.com/office/powerpoint/2010/main" val="275325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Insistez sur le fait qu’il y a plusieurs étapes à suivre avant d’arriver à cette instruction if/</a:t>
            </a:r>
            <a:r>
              <a:rPr lang="fr-FR" sz="1800" dirty="0" err="1">
                <a:effectLst/>
                <a:latin typeface="Garamond" panose="02020404030301010803" pitchFamily="18" charset="0"/>
                <a:ea typeface="Garamond" panose="02020404030301010803" pitchFamily="18" charset="0"/>
                <a:cs typeface="Garamond" panose="02020404030301010803" pitchFamily="18" charset="0"/>
              </a:rPr>
              <a:t>then</a:t>
            </a:r>
            <a:r>
              <a:rPr lang="fr-FR" sz="1800" dirty="0">
                <a:effectLst/>
                <a:latin typeface="Garamond" panose="02020404030301010803" pitchFamily="18" charset="0"/>
                <a:ea typeface="Garamond" panose="02020404030301010803" pitchFamily="18" charset="0"/>
                <a:cs typeface="Garamond" panose="02020404030301010803" pitchFamily="18" charset="0"/>
              </a:rPr>
              <a:t> finale ou à ce modèle logique.</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94</a:t>
            </a:fld>
            <a:endParaRPr lang="en-US"/>
          </a:p>
        </p:txBody>
      </p:sp>
    </p:spTree>
    <p:extLst>
      <p:ext uri="{BB962C8B-B14F-4D97-AF65-F5344CB8AC3E}">
        <p14:creationId xmlns:p14="http://schemas.microsoft.com/office/powerpoint/2010/main" val="36556030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5.1.1/#15</a:t>
            </a:r>
          </a:p>
          <a:p>
            <a:pPr marL="342900" marR="909955" lvl="0" indent="-342900" algn="just" rtl="0">
              <a:spcBef>
                <a:spcPts val="625"/>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Donnez un aperçu de ce qu'est une cause profonde et de la manière de l'identifier pour développer des solutions. L'identification de la ou des causes profondes des problèmes est la base de la création d'une table des matières. C'est probablement là que les équipes de proposition passeront beaucoup de temps à réfléchir et à approfondir les causes profondes et pourront avoir besoin d'un facilitateur externe pour soutenir ces activités.</a:t>
            </a:r>
          </a:p>
          <a:p>
            <a:pPr marL="342900" marR="909955" lvl="0" indent="-342900" algn="just" rtl="0">
              <a:spcBef>
                <a:spcPts val="625"/>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Mettez en évidence les différents outils que les équipes peuvent utiliser pour trouver les causes profondes et discutez en groupe des idées sur la manière de faciliter ces discussions, en particulier si elles doivent avoir le débat virtuellement (avec le personnel interne et les partenaires).</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95</a:t>
            </a:fld>
            <a:endParaRPr lang="en-US"/>
          </a:p>
        </p:txBody>
      </p:sp>
    </p:spTree>
    <p:extLst>
      <p:ext uri="{BB962C8B-B14F-4D97-AF65-F5344CB8AC3E}">
        <p14:creationId xmlns:p14="http://schemas.microsoft.com/office/powerpoint/2010/main" val="42763250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5.1.1/#16</a:t>
            </a:r>
          </a:p>
          <a:p>
            <a:pPr marL="342900" marR="909320" lvl="0" indent="-342900" algn="just" rtl="0">
              <a:spcBef>
                <a:spcPts val="600"/>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Divisez les participants en groupes de quatre personnes. Donnez à chaque groupe un problème différent et demandez-leur d’utiliser l’outil 5 Pourquoi pour identifier le problème fondamental. Au bout de 10 minutes, demandez à chaque groupe d’indiquer la cause fondamentale de chaque problème initial. Permettez à chaque groupe d’utiliser du papier graphique ou des post-</a:t>
            </a:r>
            <a:r>
              <a:rPr lang="fr-FR" sz="1800" spc="0" dirty="0" err="1">
                <a:effectLst/>
                <a:latin typeface="Garamond" panose="02020404030301010803" pitchFamily="18" charset="0"/>
                <a:ea typeface="Garamond" panose="02020404030301010803" pitchFamily="18" charset="0"/>
                <a:cs typeface="Garamond" panose="02020404030301010803" pitchFamily="18" charset="0"/>
              </a:rPr>
              <a:t>its</a:t>
            </a:r>
            <a:r>
              <a:rPr lang="fr-FR" sz="1800" spc="0" dirty="0">
                <a:effectLst/>
                <a:latin typeface="Garamond" panose="02020404030301010803" pitchFamily="18" charset="0"/>
                <a:ea typeface="Garamond" panose="02020404030301010803" pitchFamily="18" charset="0"/>
                <a:cs typeface="Garamond" panose="02020404030301010803" pitchFamily="18" charset="0"/>
              </a:rPr>
              <a:t> pour terminer l’exercice. Problèmes évoqués (ces exemples – n’hésitez pas à inventer les vôtres) : Internet au bureau est souvent coupé. Un employé arrive en retard au bureau tous les jours. Le patient n’a pas assisté à son rendez-vous chez le médecin. L’équipe de projet a rendu le rapport trimestriel en retard.</a:t>
            </a:r>
          </a:p>
          <a:p>
            <a:pPr marL="342900" marR="909320" lvl="0" indent="-342900" algn="just" rtl="0">
              <a:spcBef>
                <a:spcPts val="600"/>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À la fin de l’activité et lorsque tout le monde a fait son rapport, continuez la diapositive et cliquez sur l’exemple des 5 Pourquoi – le véhicule ne démarre pas – en procédant étape par étape.</a:t>
            </a:r>
          </a:p>
          <a:p>
            <a:pPr marL="342900" marR="909320" lvl="0" indent="-342900" algn="just" rtl="0">
              <a:spcBef>
                <a:spcPts val="600"/>
              </a:spcBef>
              <a:spcAft>
                <a:spcPts val="0"/>
              </a:spcAft>
              <a:buSzPts val="1000"/>
              <a:tabLst>
                <a:tab pos="862330" algn="l"/>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Demandez aux groupes s’ils ont des commentaires sur l’activité et s’ils ont utilisé d’autres outils pour effectuer une analyse des causes fondamentales.</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96</a:t>
            </a:fld>
            <a:endParaRPr lang="en-US"/>
          </a:p>
        </p:txBody>
      </p:sp>
    </p:spTree>
    <p:extLst>
      <p:ext uri="{BB962C8B-B14F-4D97-AF65-F5344CB8AC3E}">
        <p14:creationId xmlns:p14="http://schemas.microsoft.com/office/powerpoint/2010/main" val="12637657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800" spc="0" dirty="0">
                <a:effectLst/>
                <a:latin typeface="Garamond" panose="02020404030301010803" pitchFamily="18" charset="0"/>
                <a:ea typeface="Garamond" panose="02020404030301010803" pitchFamily="18" charset="0"/>
                <a:cs typeface="Garamond" panose="02020404030301010803" pitchFamily="18" charset="0"/>
              </a:rPr>
              <a:t>Rassemblez les groupes en plénière et récapitulez la cause fondamentale de l'exercice des 5 pourquoi. Ensuite, montrez aux participants comment « inverser » la cause fondamentale pour en faire la solution, puis le dernier point montre comment transformer la solution en une activité claire (qui, quoi, comment, quand).</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97</a:t>
            </a:fld>
            <a:endParaRPr lang="en-US"/>
          </a:p>
        </p:txBody>
      </p:sp>
    </p:spTree>
    <p:extLst>
      <p:ext uri="{BB962C8B-B14F-4D97-AF65-F5344CB8AC3E}">
        <p14:creationId xmlns:p14="http://schemas.microsoft.com/office/powerpoint/2010/main" val="42271502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5.1.1/#18</a:t>
            </a:r>
          </a:p>
          <a:p>
            <a:pPr marL="285750" marR="0" lvl="0" indent="-285750" algn="l" defTabSz="9144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Indiquez que cette diapositive est une répétition de la diapositive M 5.1.1/#14.</a:t>
            </a:r>
          </a:p>
          <a:p>
            <a:pPr marL="285750" marR="0" lvl="0" indent="-285750" algn="l" defTabSz="9144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Cliquez sur chaque puce pour montrer comment l'exercice précédent sur le véhicule correspond à ces étapes.</a:t>
            </a:r>
          </a:p>
          <a:p>
            <a:pPr marL="285750" marR="0" lvl="0" indent="-285750" algn="l" defTabSz="914400" rtl="0" eaLnBrk="1" fontAlgn="auto" latinLnBrk="0" hangingPunct="1">
              <a:lnSpc>
                <a:spcPct val="100000"/>
              </a:lnSpc>
              <a:spcBef>
                <a:spcPts val="0"/>
              </a:spcBef>
              <a:spcAft>
                <a:spcPts val="0"/>
              </a:spcAft>
              <a:buClrTx/>
              <a:buSzTx/>
              <a:tabLst/>
              <a:defRPr/>
            </a:pPr>
            <a:r>
              <a:rPr lang="fr-FR" sz="1800" dirty="0">
                <a:effectLst/>
                <a:latin typeface="Garamond" panose="02020404030301010803" pitchFamily="18" charset="0"/>
                <a:ea typeface="Garamond" panose="02020404030301010803" pitchFamily="18" charset="0"/>
                <a:cs typeface="Garamond" panose="02020404030301010803" pitchFamily="18" charset="0"/>
              </a:rPr>
              <a:t>Faites une pause après chaque puce pour demander aux participants s'ils ont des questions ou quelque chose à ajouter, cela est particulièrement nécessaire pour la puce 3 car elle montre comment quelque chose est hors de portée, même si cela semble pertinent.</a:t>
            </a:r>
            <a:endParaRPr lang="en-US" sz="1000" dirty="0"/>
          </a:p>
        </p:txBody>
      </p:sp>
      <p:sp>
        <p:nvSpPr>
          <p:cNvPr id="4" name="Slide Number Placeholder 3"/>
          <p:cNvSpPr>
            <a:spLocks noGrp="1"/>
          </p:cNvSpPr>
          <p:nvPr>
            <p:ph type="sldNum" sz="quarter" idx="5"/>
          </p:nvPr>
        </p:nvSpPr>
        <p:spPr/>
        <p:txBody>
          <a:bodyPr/>
          <a:lstStyle/>
          <a:p>
            <a:fld id="{4EFC88D1-AF26-44F6-90A4-773E30F5AD0D}" type="slidenum">
              <a:rPr lang="en-US" smtClean="0"/>
              <a:t>98</a:t>
            </a:fld>
            <a:endParaRPr lang="en-US"/>
          </a:p>
        </p:txBody>
      </p:sp>
    </p:spTree>
    <p:extLst>
      <p:ext uri="{BB962C8B-B14F-4D97-AF65-F5344CB8AC3E}">
        <p14:creationId xmlns:p14="http://schemas.microsoft.com/office/powerpoint/2010/main" val="3625377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5.1.1/#19</a:t>
            </a:r>
          </a:p>
          <a:p>
            <a:pPr marL="342900" marR="909320" lvl="0" indent="-342900" algn="just" rtl="0">
              <a:spcBef>
                <a:spcPts val="730"/>
              </a:spcBef>
              <a:spcAft>
                <a:spcPts val="0"/>
              </a:spcAft>
              <a:buSzPts val="1000"/>
              <a:tabLst>
                <a:tab pos="863600" algn="l"/>
              </a:tabLst>
            </a:pPr>
            <a:r>
              <a:rPr lang="fr-FR" sz="1800" spc="0" dirty="0">
                <a:effectLst/>
                <a:latin typeface="Garamond" panose="02020404030301010803" pitchFamily="18" charset="0"/>
                <a:ea typeface="Garamond" panose="02020404030301010803" pitchFamily="18" charset="0"/>
                <a:cs typeface="Garamond" panose="02020404030301010803" pitchFamily="18" charset="0"/>
              </a:rPr>
              <a:t>Soulignez sur cette diapositive que toutes ces informations sont celles auxquelles il faut répondre pour chaque activité que vous prévoyez, car l'USAID les recherchera dans son évaluation de la proposition, et ces informations sont essentielles pour élaborer votre plan de gestion/dotation en personnel, votre plan SEA et votre budget. Sans ces informations, votre proposition comportera de nombreuses lacunes et l'USAID aura beaucoup de questions ou jugera votre proposition non conforme.</a:t>
            </a:r>
            <a:endParaRPr lang="en-US" sz="1100" dirty="0"/>
          </a:p>
        </p:txBody>
      </p:sp>
      <p:sp>
        <p:nvSpPr>
          <p:cNvPr id="4" name="Slide Number Placeholder 3"/>
          <p:cNvSpPr>
            <a:spLocks noGrp="1"/>
          </p:cNvSpPr>
          <p:nvPr>
            <p:ph type="sldNum" sz="quarter" idx="5"/>
          </p:nvPr>
        </p:nvSpPr>
        <p:spPr/>
        <p:txBody>
          <a:bodyPr/>
          <a:lstStyle/>
          <a:p>
            <a:fld id="{4EFC88D1-AF26-44F6-90A4-773E30F5AD0D}" type="slidenum">
              <a:rPr lang="en-US" smtClean="0"/>
              <a:t>99</a:t>
            </a:fld>
            <a:endParaRPr lang="en-US"/>
          </a:p>
        </p:txBody>
      </p:sp>
    </p:spTree>
    <p:extLst>
      <p:ext uri="{BB962C8B-B14F-4D97-AF65-F5344CB8AC3E}">
        <p14:creationId xmlns:p14="http://schemas.microsoft.com/office/powerpoint/2010/main" val="6873500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Diapositive M 5.1.1/#20</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Lien : </a:t>
            </a:r>
            <a:r>
              <a:rPr lang="en-US" sz="1800" dirty="0">
                <a:effectLst/>
                <a:latin typeface="Segoe UI" panose="020B0502040204020203" pitchFamily="34" charset="0"/>
              </a:rPr>
              <a:t>https://www.project-management-skills.com/fishbone-diagram.html</a:t>
            </a:r>
            <a:r>
              <a:rPr lang="en-US" sz="1100" b="1" dirty="0">
                <a:solidFill>
                  <a:srgbClr val="4472C4"/>
                </a:solidFill>
                <a:effectLst/>
                <a:latin typeface="Garamond" panose="02020404030301010803" pitchFamily="18" charset="0"/>
                <a:cs typeface="Times New Roman" panose="02020603050405020304" pitchFamily="18" charset="0"/>
              </a:rPr>
              <a:t> </a:t>
            </a: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45599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 Full Red" preserve="1">
  <p:cSld name="2_Cover - Full Red">
    <p:bg>
      <p:bgPr>
        <a:solidFill>
          <a:srgbClr val="002F6C"/>
        </a:solidFill>
        <a:effectLst/>
      </p:bgPr>
    </p:bg>
    <p:spTree>
      <p:nvGrpSpPr>
        <p:cNvPr id="1" name="Shape 117"/>
        <p:cNvGrpSpPr/>
        <p:nvPr/>
      </p:nvGrpSpPr>
      <p:grpSpPr>
        <a:xfrm>
          <a:off x="0" y="0"/>
          <a:ext cx="0" cy="0"/>
          <a:chOff x="0" y="0"/>
          <a:chExt cx="0" cy="0"/>
        </a:xfrm>
      </p:grpSpPr>
      <p:sp>
        <p:nvSpPr>
          <p:cNvPr id="2" name="Rectangle 1">
            <a:extLst>
              <a:ext uri="{FF2B5EF4-FFF2-40B4-BE49-F238E27FC236}">
                <a16:creationId xmlns:a16="http://schemas.microsoft.com/office/drawing/2014/main" id="{905D518C-408C-C4A8-0467-48901E498F53}"/>
              </a:ext>
            </a:extLst>
          </p:cNvPr>
          <p:cNvSpPr/>
          <p:nvPr userDrawn="1"/>
        </p:nvSpPr>
        <p:spPr>
          <a:xfrm>
            <a:off x="1" y="-29590"/>
            <a:ext cx="9144000" cy="120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Logo&#10;&#10;Description automatically generated">
            <a:extLst>
              <a:ext uri="{FF2B5EF4-FFF2-40B4-BE49-F238E27FC236}">
                <a16:creationId xmlns:a16="http://schemas.microsoft.com/office/drawing/2014/main" id="{2F9A2397-897C-9536-2212-20E3C3DF8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9659" y="100944"/>
            <a:ext cx="2967634" cy="1148293"/>
          </a:xfrm>
          <a:prstGeom prst="rect">
            <a:avLst/>
          </a:prstGeom>
        </p:spPr>
      </p:pic>
      <p:pic>
        <p:nvPicPr>
          <p:cNvPr id="4" name="Picture 7" descr="A picture containing logo&#10;&#10;Description automatically generated">
            <a:extLst>
              <a:ext uri="{FF2B5EF4-FFF2-40B4-BE49-F238E27FC236}">
                <a16:creationId xmlns:a16="http://schemas.microsoft.com/office/drawing/2014/main" id="{9EBE6798-84CF-07D7-4C8F-B4D7D5F36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555" y="58014"/>
            <a:ext cx="1748643" cy="1027466"/>
          </a:xfrm>
          <a:prstGeom prst="rect">
            <a:avLst/>
          </a:prstGeom>
        </p:spPr>
      </p:pic>
      <p:sp>
        <p:nvSpPr>
          <p:cNvPr id="118" name="Google Shape;118;p2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0"/>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lt1"/>
              </a:buClr>
              <a:buSzPts val="1400"/>
              <a:buNone/>
              <a:defRPr sz="2400" i="0" u="none" strike="noStrike" cap="none">
                <a:solidFill>
                  <a:schemeClr val="lt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0" name="Google Shape;120;p20"/>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chemeClr val="lt1"/>
              </a:buClr>
              <a:buSzPts val="1600"/>
              <a:buNone/>
              <a:defRPr sz="1600" i="0" u="none" strike="noStrike" cap="none">
                <a:solidFill>
                  <a:schemeClr val="lt1"/>
                </a:solidFill>
              </a:defRPr>
            </a:lvl1pPr>
            <a:lvl2pPr marL="457200" marR="0" lvl="1" indent="0" algn="ctr" rtl="0">
              <a:spcBef>
                <a:spcPts val="800"/>
              </a:spcBef>
              <a:spcAft>
                <a:spcPts val="0"/>
              </a:spcAft>
              <a:buClr>
                <a:srgbClr val="888888"/>
              </a:buClr>
              <a:buSzPts val="1600"/>
              <a:buNone/>
              <a:defRPr sz="1600" i="0" u="none" strike="noStrike" cap="none">
                <a:solidFill>
                  <a:srgbClr val="888888"/>
                </a:solidFill>
              </a:defRPr>
            </a:lvl2pPr>
            <a:lvl3pPr marL="914400" marR="0" lvl="2" indent="0" algn="ctr" rtl="0">
              <a:spcBef>
                <a:spcPts val="800"/>
              </a:spcBef>
              <a:spcAft>
                <a:spcPts val="0"/>
              </a:spcAft>
              <a:buClr>
                <a:srgbClr val="888888"/>
              </a:buClr>
              <a:buSzPts val="1800"/>
              <a:buNone/>
              <a:defRPr sz="1800" i="0" u="none" strike="noStrike" cap="none">
                <a:solidFill>
                  <a:srgbClr val="888888"/>
                </a:solidFill>
              </a:defRPr>
            </a:lvl3pPr>
            <a:lvl4pPr marL="1371600" marR="0" lvl="3" indent="0" algn="ctr" rtl="0">
              <a:spcBef>
                <a:spcPts val="300"/>
              </a:spcBef>
              <a:spcAft>
                <a:spcPts val="0"/>
              </a:spcAft>
              <a:buClr>
                <a:srgbClr val="888888"/>
              </a:buClr>
              <a:buSzPts val="1600"/>
              <a:buNone/>
              <a:defRPr sz="1600" i="0" u="none" strike="noStrike" cap="none">
                <a:solidFill>
                  <a:srgbClr val="888888"/>
                </a:solidFill>
              </a:defRPr>
            </a:lvl4pPr>
            <a:lvl5pPr marL="1816100" marR="0" lvl="4" indent="0" algn="ctr" rtl="0">
              <a:spcBef>
                <a:spcPts val="300"/>
              </a:spcBef>
              <a:spcAft>
                <a:spcPts val="0"/>
              </a:spcAft>
              <a:buClr>
                <a:srgbClr val="888888"/>
              </a:buClr>
              <a:buSzPts val="1400"/>
              <a:buNone/>
              <a:defRPr sz="1400" i="0" u="none" strike="noStrike" cap="none">
                <a:solidFill>
                  <a:srgbClr val="888888"/>
                </a:solidFill>
              </a:defRPr>
            </a:lvl5pPr>
            <a:lvl6pPr marL="2273300" marR="0" lvl="5" indent="0" algn="ctr" rtl="0">
              <a:spcBef>
                <a:spcPts val="400"/>
              </a:spcBef>
              <a:spcAft>
                <a:spcPts val="0"/>
              </a:spcAft>
              <a:buClr>
                <a:srgbClr val="888888"/>
              </a:buClr>
              <a:buSzPts val="2000"/>
              <a:buNone/>
              <a:defRPr sz="2000" i="0" u="none" strike="noStrike" cap="none">
                <a:solidFill>
                  <a:srgbClr val="888888"/>
                </a:solidFill>
              </a:defRPr>
            </a:lvl6pPr>
            <a:lvl7pPr marL="2730500" marR="0" lvl="6" indent="0" algn="ctr" rtl="0">
              <a:spcBef>
                <a:spcPts val="400"/>
              </a:spcBef>
              <a:spcAft>
                <a:spcPts val="0"/>
              </a:spcAft>
              <a:buClr>
                <a:srgbClr val="888888"/>
              </a:buClr>
              <a:buSzPts val="2000"/>
              <a:buNone/>
              <a:defRPr sz="2000" i="0" u="none" strike="noStrike" cap="none">
                <a:solidFill>
                  <a:srgbClr val="888888"/>
                </a:solidFill>
              </a:defRPr>
            </a:lvl7pPr>
            <a:lvl8pPr marL="3187700" marR="0" lvl="7" indent="0" algn="ctr" rtl="0">
              <a:spcBef>
                <a:spcPts val="400"/>
              </a:spcBef>
              <a:spcAft>
                <a:spcPts val="0"/>
              </a:spcAft>
              <a:buClr>
                <a:srgbClr val="888888"/>
              </a:buClr>
              <a:buSzPts val="2000"/>
              <a:buNone/>
              <a:defRPr sz="2000" i="0" u="none" strike="noStrike" cap="none">
                <a:solidFill>
                  <a:srgbClr val="888888"/>
                </a:solidFill>
              </a:defRPr>
            </a:lvl8pPr>
            <a:lvl9pPr marL="3644900" marR="0" lvl="8" indent="0" algn="ctr" rtl="0">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21" name="Google Shape;121;p20"/>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51135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92"/>
        <p:cNvGrpSpPr/>
        <p:nvPr/>
      </p:nvGrpSpPr>
      <p:grpSpPr>
        <a:xfrm>
          <a:off x="0" y="0"/>
          <a:ext cx="0" cy="0"/>
          <a:chOff x="0" y="0"/>
          <a:chExt cx="0" cy="0"/>
        </a:xfrm>
      </p:grpSpPr>
      <p:sp>
        <p:nvSpPr>
          <p:cNvPr id="93" name="Google Shape;93;p16"/>
          <p:cNvSpPr>
            <a:spLocks noGrp="1"/>
          </p:cNvSpPr>
          <p:nvPr>
            <p:ph type="pic" idx="2"/>
          </p:nvPr>
        </p:nvSpPr>
        <p:spPr>
          <a:xfrm>
            <a:off x="152400" y="2571749"/>
            <a:ext cx="8839200" cy="24213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4" name="Google Shape;94;p16"/>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95" name="Google Shape;95;p1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6"/>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7" name="Google Shape;97;p16"/>
          <p:cNvSpPr txBox="1">
            <a:spLocks noGrp="1"/>
          </p:cNvSpPr>
          <p:nvPr>
            <p:ph type="title"/>
          </p:nvPr>
        </p:nvSpPr>
        <p:spPr>
          <a:xfrm>
            <a:off x="686104" y="364603"/>
            <a:ext cx="7772400" cy="77090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98"/>
        <p:cNvGrpSpPr/>
        <p:nvPr/>
      </p:nvGrpSpPr>
      <p:grpSpPr>
        <a:xfrm>
          <a:off x="0" y="0"/>
          <a:ext cx="0" cy="0"/>
          <a:chOff x="0" y="0"/>
          <a:chExt cx="0" cy="0"/>
        </a:xfrm>
      </p:grpSpPr>
      <p:sp>
        <p:nvSpPr>
          <p:cNvPr id="99" name="Google Shape;99;p17"/>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00" name="Google Shape;100;p1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7"/>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2" name="Google Shape;102;p17"/>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03" name="Google Shape;103;p17"/>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104"/>
        <p:cNvGrpSpPr/>
        <p:nvPr/>
      </p:nvGrpSpPr>
      <p:grpSpPr>
        <a:xfrm>
          <a:off x="0" y="0"/>
          <a:ext cx="0" cy="0"/>
          <a:chOff x="0" y="0"/>
          <a:chExt cx="0" cy="0"/>
        </a:xfrm>
      </p:grpSpPr>
      <p:sp>
        <p:nvSpPr>
          <p:cNvPr id="105" name="Google Shape;105;p18"/>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06" name="Google Shape;106;p1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8"/>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8" name="Google Shape;108;p18"/>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SzPts val="1400"/>
              <a:buNone/>
              <a:defRPr sz="2400" i="0" u="none" strike="noStrike" cap="none"/>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chemeClr val="bg1"/>
        </a:solid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36" name="Google Shape;136;p23"/>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37" name="Google Shape;137;p2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chemeClr val="bg1"/>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1" name="Google Shape;141;p24"/>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2" name="Google Shape;142;p2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4"/>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4" name="Google Shape;144;p2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145"/>
        <p:cNvGrpSpPr/>
        <p:nvPr/>
      </p:nvGrpSpPr>
      <p:grpSpPr>
        <a:xfrm>
          <a:off x="0" y="0"/>
          <a:ext cx="0" cy="0"/>
          <a:chOff x="0" y="0"/>
          <a:chExt cx="0" cy="0"/>
        </a:xfrm>
      </p:grpSpPr>
      <p:sp>
        <p:nvSpPr>
          <p:cNvPr id="146" name="Google Shape;146;p25"/>
          <p:cNvSpPr>
            <a:spLocks noGrp="1"/>
          </p:cNvSpPr>
          <p:nvPr>
            <p:ph type="pic" idx="2"/>
          </p:nvPr>
        </p:nvSpPr>
        <p:spPr>
          <a:xfrm>
            <a:off x="152400" y="2571749"/>
            <a:ext cx="8839200" cy="24213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47" name="Google Shape;147;p25"/>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48" name="Google Shape;148;p25"/>
          <p:cNvSpPr txBox="1">
            <a:spLocks noGrp="1"/>
          </p:cNvSpPr>
          <p:nvPr>
            <p:ph type="ftr" idx="11"/>
          </p:nvPr>
        </p:nvSpPr>
        <p:spPr>
          <a:xfrm>
            <a:off x="3124200" y="4806072"/>
            <a:ext cx="2895600" cy="184800"/>
          </a:xfrm>
          <a:prstGeom prst="rect">
            <a:avLst/>
          </a:prstGeom>
          <a:noFill/>
          <a:ln>
            <a:noFill/>
          </a:ln>
        </p:spPr>
        <p:txBody>
          <a:bodyPr spcFirstLastPara="1" wrap="square" lIns="91175" tIns="91175" rIns="91175" bIns="91175" anchor="ctr" anchorCtr="0">
            <a:noAutofit/>
          </a:bodyPr>
          <a:lstStyle>
            <a:lvl1pPr marL="0" marR="0" lvl="0" indent="0" algn="ctr" rtl="0">
              <a:spcBef>
                <a:spcPts val="0"/>
              </a:spcBef>
              <a:spcAft>
                <a:spcPts val="0"/>
              </a:spcAft>
              <a:buSzPts val="1400"/>
              <a:buNone/>
              <a:defRPr sz="600" b="0" i="0" u="none" strike="noStrike" cap="none">
                <a:solidFill>
                  <a:srgbClr val="FFFFFF"/>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L="1816100" marR="0" lvl="4"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L="2273300" marR="0" lvl="5"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L="2730500" marR="0" lvl="6"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L="3187700" marR="0" lvl="7"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L="3644900" marR="0" lvl="8"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49" name="Google Shape;149;p2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50" name="Google Shape;150;p25"/>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51" name="Google Shape;151;p25"/>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152"/>
        <p:cNvGrpSpPr/>
        <p:nvPr/>
      </p:nvGrpSpPr>
      <p:grpSpPr>
        <a:xfrm>
          <a:off x="0" y="0"/>
          <a:ext cx="0" cy="0"/>
          <a:chOff x="0" y="0"/>
          <a:chExt cx="0" cy="0"/>
        </a:xfrm>
      </p:grpSpPr>
      <p:sp>
        <p:nvSpPr>
          <p:cNvPr id="153" name="Google Shape;153;p26"/>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54" name="Google Shape;154;p2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55" name="Google Shape;155;p26"/>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56" name="Google Shape;156;p26"/>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57" name="Google Shape;157;p26"/>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158"/>
        <p:cNvGrpSpPr/>
        <p:nvPr/>
      </p:nvGrpSpPr>
      <p:grpSpPr>
        <a:xfrm>
          <a:off x="0" y="0"/>
          <a:ext cx="0" cy="0"/>
          <a:chOff x="0" y="0"/>
          <a:chExt cx="0" cy="0"/>
        </a:xfrm>
      </p:grpSpPr>
      <p:sp>
        <p:nvSpPr>
          <p:cNvPr id="159" name="Google Shape;159;p27"/>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60" name="Google Shape;160;p2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7"/>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62" name="Google Shape;162;p27"/>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167"/>
        <p:cNvGrpSpPr/>
        <p:nvPr/>
      </p:nvGrpSpPr>
      <p:grpSpPr>
        <a:xfrm>
          <a:off x="0" y="0"/>
          <a:ext cx="0" cy="0"/>
          <a:chOff x="0" y="0"/>
          <a:chExt cx="0" cy="0"/>
        </a:xfrm>
      </p:grpSpPr>
      <p:sp>
        <p:nvSpPr>
          <p:cNvPr id="168" name="Google Shape;168;p29"/>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69" name="Google Shape;169;p29"/>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0" name="Google Shape;170;p2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9"/>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4" name="Google Shape;174;p30"/>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5" name="Google Shape;175;p3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30"/>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7" name="Google Shape;177;p30"/>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vider - Full Red" preserve="1">
  <p:cSld name="2_Divider - Full Red">
    <p:bg>
      <p:bgPr>
        <a:solidFill>
          <a:srgbClr val="002F6C"/>
        </a:solidFill>
        <a:effectLst/>
      </p:bgPr>
    </p:bg>
    <p:spTree>
      <p:nvGrpSpPr>
        <p:cNvPr id="1" name="Shape 124"/>
        <p:cNvGrpSpPr/>
        <p:nvPr/>
      </p:nvGrpSpPr>
      <p:grpSpPr>
        <a:xfrm>
          <a:off x="0" y="0"/>
          <a:ext cx="0" cy="0"/>
          <a:chOff x="0" y="0"/>
          <a:chExt cx="0" cy="0"/>
        </a:xfrm>
      </p:grpSpPr>
      <p:sp>
        <p:nvSpPr>
          <p:cNvPr id="2" name="Rectangle 1">
            <a:extLst>
              <a:ext uri="{FF2B5EF4-FFF2-40B4-BE49-F238E27FC236}">
                <a16:creationId xmlns:a16="http://schemas.microsoft.com/office/drawing/2014/main" id="{06B3BF5E-3C69-CDFD-2297-CB0A29E88B4B}"/>
              </a:ext>
            </a:extLst>
          </p:cNvPr>
          <p:cNvSpPr/>
          <p:nvPr userDrawn="1"/>
        </p:nvSpPr>
        <p:spPr>
          <a:xfrm>
            <a:off x="0" y="3980795"/>
            <a:ext cx="9144000" cy="1248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Logo&#10;&#10;Description automatically generated">
            <a:extLst>
              <a:ext uri="{FF2B5EF4-FFF2-40B4-BE49-F238E27FC236}">
                <a16:creationId xmlns:a16="http://schemas.microsoft.com/office/drawing/2014/main" id="{27939D22-D225-70BF-A2FF-ED1B882B0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7294" y="3999511"/>
            <a:ext cx="2460196" cy="951946"/>
          </a:xfrm>
          <a:prstGeom prst="rect">
            <a:avLst/>
          </a:prstGeom>
        </p:spPr>
      </p:pic>
      <p:sp>
        <p:nvSpPr>
          <p:cNvPr id="125" name="Google Shape;125;p21"/>
          <p:cNvSpPr txBox="1">
            <a:spLocks noGrp="1"/>
          </p:cNvSpPr>
          <p:nvPr>
            <p:ph type="title"/>
          </p:nvPr>
        </p:nvSpPr>
        <p:spPr>
          <a:xfrm>
            <a:off x="1143000" y="1602784"/>
            <a:ext cx="5486400" cy="4581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rgbClr val="FFFFFF"/>
              </a:buClr>
              <a:buSzPts val="1400"/>
              <a:buNone/>
              <a:defRPr sz="2400" i="0" u="none" strike="noStrike" cap="none">
                <a:solidFill>
                  <a:srgbClr val="FFFFFF"/>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6" name="Google Shape;126;p2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4" name="Picture 7" descr="A picture containing logo&#10;&#10;Description automatically generated">
            <a:extLst>
              <a:ext uri="{FF2B5EF4-FFF2-40B4-BE49-F238E27FC236}">
                <a16:creationId xmlns:a16="http://schemas.microsoft.com/office/drawing/2014/main" id="{46E4A1EA-44A1-A6C0-88B1-7B4BF471A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4926" y="4000738"/>
            <a:ext cx="1449641" cy="851779"/>
          </a:xfrm>
          <a:prstGeom prst="rect">
            <a:avLst/>
          </a:prstGeom>
        </p:spPr>
      </p:pic>
      <p:pic>
        <p:nvPicPr>
          <p:cNvPr id="5" name="Graphic 4">
            <a:extLst>
              <a:ext uri="{FF2B5EF4-FFF2-40B4-BE49-F238E27FC236}">
                <a16:creationId xmlns:a16="http://schemas.microsoft.com/office/drawing/2014/main" id="{511AC212-CA6C-1535-B498-10488A31ED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0198"/>
          <a:stretch/>
        </p:blipFill>
        <p:spPr>
          <a:xfrm>
            <a:off x="4862090" y="606810"/>
            <a:ext cx="4250378" cy="597770"/>
          </a:xfrm>
          <a:prstGeom prst="rect">
            <a:avLst/>
          </a:prstGeom>
        </p:spPr>
      </p:pic>
      <p:pic>
        <p:nvPicPr>
          <p:cNvPr id="6" name="Graphic 5">
            <a:extLst>
              <a:ext uri="{FF2B5EF4-FFF2-40B4-BE49-F238E27FC236}">
                <a16:creationId xmlns:a16="http://schemas.microsoft.com/office/drawing/2014/main" id="{54DC561A-7152-1E1D-8B42-E1DFE9EA65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4938" y="291209"/>
            <a:ext cx="1430864" cy="447452"/>
          </a:xfrm>
          <a:prstGeom prst="rect">
            <a:avLst/>
          </a:prstGeom>
        </p:spPr>
      </p:pic>
    </p:spTree>
    <p:extLst>
      <p:ext uri="{BB962C8B-B14F-4D97-AF65-F5344CB8AC3E}">
        <p14:creationId xmlns:p14="http://schemas.microsoft.com/office/powerpoint/2010/main" val="122229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178"/>
        <p:cNvGrpSpPr/>
        <p:nvPr/>
      </p:nvGrpSpPr>
      <p:grpSpPr>
        <a:xfrm>
          <a:off x="0" y="0"/>
          <a:ext cx="0" cy="0"/>
          <a:chOff x="0" y="0"/>
          <a:chExt cx="0" cy="0"/>
        </a:xfrm>
      </p:grpSpPr>
      <p:sp>
        <p:nvSpPr>
          <p:cNvPr id="179" name="Google Shape;179;p31"/>
          <p:cNvSpPr>
            <a:spLocks noGrp="1"/>
          </p:cNvSpPr>
          <p:nvPr>
            <p:ph type="pic" idx="2"/>
          </p:nvPr>
        </p:nvSpPr>
        <p:spPr>
          <a:xfrm>
            <a:off x="152400" y="2571749"/>
            <a:ext cx="8839200" cy="24213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0" name="Google Shape;180;p31"/>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1" name="Google Shape;181;p3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31"/>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3" name="Google Shape;183;p3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184"/>
        <p:cNvGrpSpPr/>
        <p:nvPr/>
      </p:nvGrpSpPr>
      <p:grpSpPr>
        <a:xfrm>
          <a:off x="0" y="0"/>
          <a:ext cx="0" cy="0"/>
          <a:chOff x="0" y="0"/>
          <a:chExt cx="0" cy="0"/>
        </a:xfrm>
      </p:grpSpPr>
      <p:sp>
        <p:nvSpPr>
          <p:cNvPr id="185" name="Google Shape;185;p32"/>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86" name="Google Shape;186;p3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32"/>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8" name="Google Shape;188;p32"/>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9" name="Google Shape;189;p32"/>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92" name="Google Shape;192;p3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3"/>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94" name="Google Shape;194;p33"/>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8816"/>
            <a:ext cx="8229600" cy="776770"/>
          </a:xfrm>
          <a:prstGeom prst="rect">
            <a:avLst/>
          </a:prstGeo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929FC-FCF9-5B4F-884B-550AE81E3ADF}" type="slidenum">
              <a:rPr lang="en-US" smtClean="0"/>
              <a:t>‹#›</a:t>
            </a:fld>
            <a:endParaRPr lang="en-US"/>
          </a:p>
        </p:txBody>
      </p:sp>
      <p:sp>
        <p:nvSpPr>
          <p:cNvPr id="8" name="Rectangle 7">
            <a:extLst>
              <a:ext uri="{FF2B5EF4-FFF2-40B4-BE49-F238E27FC236}">
                <a16:creationId xmlns:a16="http://schemas.microsoft.com/office/drawing/2014/main" id="{75F3522F-3044-9229-1659-3ECC41DEE3FC}"/>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3463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152400" y="4886920"/>
            <a:ext cx="2133600" cy="146164"/>
          </a:xfrm>
          <a:prstGeom prst="rect">
            <a:avLst/>
          </a:prstGeom>
          <a:noFill/>
          <a:ln>
            <a:noFill/>
          </a:ln>
        </p:spPr>
        <p:txBody>
          <a:bodyPr spcFirstLastPara="1" wrap="square" lIns="68575" tIns="34275" rIns="68575" bIns="34275" anchor="ctr" anchorCtr="0">
            <a:spAutoFit/>
          </a:bodyPr>
          <a:lstStyle>
            <a:lvl1pPr lvl="0" algn="l" rtl="0">
              <a:spcBef>
                <a:spcPts val="0"/>
              </a:spcBef>
              <a:spcAft>
                <a:spcPts val="0"/>
              </a:spcAft>
              <a:buSzPts val="1400"/>
              <a:buNone/>
              <a:defRPr sz="500"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124200" y="4886920"/>
            <a:ext cx="2895600" cy="146164"/>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SzPts val="1400"/>
              <a:buNone/>
              <a:defRPr sz="500"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858000" y="4890670"/>
            <a:ext cx="2133600" cy="146164"/>
          </a:xfrm>
          <a:prstGeom prst="rect">
            <a:avLst/>
          </a:prstGeom>
          <a:noFill/>
          <a:ln>
            <a:noFill/>
          </a:ln>
        </p:spPr>
        <p:txBody>
          <a:bodyPr spcFirstLastPara="1" wrap="square" lIns="68575" tIns="34275" rIns="68575" bIns="34275" anchor="ctr" anchorCtr="0">
            <a:spAutoFit/>
          </a:bodyPr>
          <a:lstStyle>
            <a:lvl1pPr marL="0" lvl="0" indent="0" algn="r" rtl="0">
              <a:spcBef>
                <a:spcPts val="0"/>
              </a:spcBef>
              <a:buNone/>
              <a:defRPr sz="500" b="0" i="0" u="none" strike="noStrike" cap="none">
                <a:solidFill>
                  <a:srgbClr val="FFFFFF"/>
                </a:solidFill>
                <a:latin typeface="Gill Sans"/>
                <a:ea typeface="Gill Sans"/>
                <a:cs typeface="Gill Sans"/>
                <a:sym typeface="Gill Sans"/>
              </a:defRPr>
            </a:lvl1pPr>
            <a:lvl2pPr marL="0" lvl="1" indent="0" algn="r" rtl="0">
              <a:spcBef>
                <a:spcPts val="0"/>
              </a:spcBef>
              <a:buNone/>
              <a:defRPr sz="500" b="0" i="0" u="none" strike="noStrike" cap="none">
                <a:solidFill>
                  <a:srgbClr val="FFFFFF"/>
                </a:solidFill>
                <a:latin typeface="Gill Sans"/>
                <a:ea typeface="Gill Sans"/>
                <a:cs typeface="Gill Sans"/>
                <a:sym typeface="Gill Sans"/>
              </a:defRPr>
            </a:lvl2pPr>
            <a:lvl3pPr marL="0" lvl="2" indent="0" algn="r" rtl="0">
              <a:spcBef>
                <a:spcPts val="0"/>
              </a:spcBef>
              <a:buNone/>
              <a:defRPr sz="500" b="0" i="0" u="none" strike="noStrike" cap="none">
                <a:solidFill>
                  <a:srgbClr val="FFFFFF"/>
                </a:solidFill>
                <a:latin typeface="Gill Sans"/>
                <a:ea typeface="Gill Sans"/>
                <a:cs typeface="Gill Sans"/>
                <a:sym typeface="Gill Sans"/>
              </a:defRPr>
            </a:lvl3pPr>
            <a:lvl4pPr marL="0" lvl="3" indent="0" algn="r" rtl="0">
              <a:spcBef>
                <a:spcPts val="0"/>
              </a:spcBef>
              <a:buNone/>
              <a:defRPr sz="500" b="0" i="0" u="none" strike="noStrike" cap="none">
                <a:solidFill>
                  <a:srgbClr val="FFFFFF"/>
                </a:solidFill>
                <a:latin typeface="Gill Sans"/>
                <a:ea typeface="Gill Sans"/>
                <a:cs typeface="Gill Sans"/>
                <a:sym typeface="Gill Sans"/>
              </a:defRPr>
            </a:lvl4pPr>
            <a:lvl5pPr marL="0" lvl="4" indent="0" algn="r" rtl="0">
              <a:spcBef>
                <a:spcPts val="0"/>
              </a:spcBef>
              <a:buNone/>
              <a:defRPr sz="500" b="0" i="0" u="none" strike="noStrike" cap="none">
                <a:solidFill>
                  <a:srgbClr val="FFFFFF"/>
                </a:solidFill>
                <a:latin typeface="Gill Sans"/>
                <a:ea typeface="Gill Sans"/>
                <a:cs typeface="Gill Sans"/>
                <a:sym typeface="Gill Sans"/>
              </a:defRPr>
            </a:lvl5pPr>
            <a:lvl6pPr marL="0" lvl="5" indent="0" algn="r" rtl="0">
              <a:spcBef>
                <a:spcPts val="0"/>
              </a:spcBef>
              <a:buNone/>
              <a:defRPr sz="500" b="0" i="0" u="none" strike="noStrike" cap="none">
                <a:solidFill>
                  <a:srgbClr val="FFFFFF"/>
                </a:solidFill>
                <a:latin typeface="Gill Sans"/>
                <a:ea typeface="Gill Sans"/>
                <a:cs typeface="Gill Sans"/>
                <a:sym typeface="Gill Sans"/>
              </a:defRPr>
            </a:lvl6pPr>
            <a:lvl7pPr marL="0" lvl="6" indent="0" algn="r" rtl="0">
              <a:spcBef>
                <a:spcPts val="0"/>
              </a:spcBef>
              <a:buNone/>
              <a:defRPr sz="500" b="0" i="0" u="none" strike="noStrike" cap="none">
                <a:solidFill>
                  <a:srgbClr val="FFFFFF"/>
                </a:solidFill>
                <a:latin typeface="Gill Sans"/>
                <a:ea typeface="Gill Sans"/>
                <a:cs typeface="Gill Sans"/>
                <a:sym typeface="Gill Sans"/>
              </a:defRPr>
            </a:lvl7pPr>
            <a:lvl8pPr marL="0" lvl="7" indent="0" algn="r" rtl="0">
              <a:spcBef>
                <a:spcPts val="0"/>
              </a:spcBef>
              <a:buNone/>
              <a:defRPr sz="500" b="0" i="0" u="none" strike="noStrike" cap="none">
                <a:solidFill>
                  <a:srgbClr val="FFFFFF"/>
                </a:solidFill>
                <a:latin typeface="Gill Sans"/>
                <a:ea typeface="Gill Sans"/>
                <a:cs typeface="Gill Sans"/>
                <a:sym typeface="Gill Sans"/>
              </a:defRPr>
            </a:lvl8pPr>
            <a:lvl9pPr marL="0" lvl="8" indent="0" algn="r" rtl="0">
              <a:spcBef>
                <a:spcPts val="0"/>
              </a:spcBef>
              <a:buNone/>
              <a:defRPr sz="500" b="0" i="0" u="none" strike="noStrike" cap="none">
                <a:solidFill>
                  <a:srgbClr val="FFFFFF"/>
                </a:solidFill>
                <a:latin typeface="Gill Sans"/>
                <a:ea typeface="Gill Sans"/>
                <a:cs typeface="Gill Sans"/>
                <a:sym typeface="Gill Sans"/>
              </a:defRPr>
            </a:lvl9pPr>
          </a:lstStyle>
          <a:p>
            <a:fld id="{00000000-1234-1234-1234-123412341234}" type="slidenum">
              <a:rPr lang="en" smtClean="0"/>
              <a:pPr/>
              <a:t>‹#›</a:t>
            </a:fld>
            <a:endParaRPr lang="en"/>
          </a:p>
        </p:txBody>
      </p:sp>
      <p:sp>
        <p:nvSpPr>
          <p:cNvPr id="54" name="Google Shape;54;p13"/>
          <p:cNvSpPr txBox="1">
            <a:spLocks noGrp="1"/>
          </p:cNvSpPr>
          <p:nvPr>
            <p:ph type="ctrTitle"/>
          </p:nvPr>
        </p:nvSpPr>
        <p:spPr>
          <a:xfrm>
            <a:off x="685800" y="1600200"/>
            <a:ext cx="5486400" cy="1200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subTitle" idx="1"/>
          </p:nvPr>
        </p:nvSpPr>
        <p:spPr>
          <a:xfrm>
            <a:off x="685800" y="3086100"/>
            <a:ext cx="3429000" cy="12003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rgbClr val="FFFFFF"/>
              </a:buClr>
              <a:buSzPts val="1400"/>
              <a:buNone/>
              <a:defRPr sz="1400">
                <a:solidFill>
                  <a:srgbClr val="FFFFFF"/>
                </a:solidFill>
              </a:defRPr>
            </a:lvl1pPr>
            <a:lvl2pPr lvl="1" algn="ctr" rtl="0">
              <a:spcBef>
                <a:spcPts val="900"/>
              </a:spcBef>
              <a:spcAft>
                <a:spcPts val="0"/>
              </a:spcAft>
              <a:buClr>
                <a:srgbClr val="888888"/>
              </a:buClr>
              <a:buSzPts val="1500"/>
              <a:buNone/>
              <a:defRPr>
                <a:solidFill>
                  <a:srgbClr val="888888"/>
                </a:solidFill>
              </a:defRPr>
            </a:lvl2pPr>
            <a:lvl3pPr lvl="2" algn="ctr" rtl="0">
              <a:spcBef>
                <a:spcPts val="900"/>
              </a:spcBef>
              <a:spcAft>
                <a:spcPts val="0"/>
              </a:spcAft>
              <a:buClr>
                <a:srgbClr val="888888"/>
              </a:buClr>
              <a:buSzPts val="1400"/>
              <a:buNone/>
              <a:defRPr>
                <a:solidFill>
                  <a:srgbClr val="888888"/>
                </a:solidFill>
              </a:defRPr>
            </a:lvl3pPr>
            <a:lvl4pPr lvl="3" algn="ctr" rtl="0">
              <a:spcBef>
                <a:spcPts val="1200"/>
              </a:spcBef>
              <a:spcAft>
                <a:spcPts val="0"/>
              </a:spcAft>
              <a:buClr>
                <a:srgbClr val="888888"/>
              </a:buClr>
              <a:buSzPts val="1200"/>
              <a:buNone/>
              <a:defRPr>
                <a:solidFill>
                  <a:srgbClr val="888888"/>
                </a:solidFill>
              </a:defRPr>
            </a:lvl4pPr>
            <a:lvl5pPr lvl="4" algn="ctr" rtl="0">
              <a:spcBef>
                <a:spcPts val="1200"/>
              </a:spcBef>
              <a:spcAft>
                <a:spcPts val="0"/>
              </a:spcAft>
              <a:buClr>
                <a:srgbClr val="888888"/>
              </a:buClr>
              <a:buSzPts val="1100"/>
              <a:buNone/>
              <a:defRPr>
                <a:solidFill>
                  <a:srgbClr val="888888"/>
                </a:solidFill>
              </a:defRPr>
            </a:lvl5pPr>
            <a:lvl6pPr lvl="5" algn="ctr" rtl="0">
              <a:spcBef>
                <a:spcPts val="1200"/>
              </a:spcBef>
              <a:spcAft>
                <a:spcPts val="0"/>
              </a:spcAft>
              <a:buClr>
                <a:srgbClr val="888888"/>
              </a:buClr>
              <a:buSzPts val="1500"/>
              <a:buNone/>
              <a:defRPr>
                <a:solidFill>
                  <a:srgbClr val="888888"/>
                </a:solidFill>
              </a:defRPr>
            </a:lvl6pPr>
            <a:lvl7pPr lvl="6" algn="ctr" rtl="0">
              <a:spcBef>
                <a:spcPts val="1200"/>
              </a:spcBef>
              <a:spcAft>
                <a:spcPts val="0"/>
              </a:spcAft>
              <a:buClr>
                <a:srgbClr val="888888"/>
              </a:buClr>
              <a:buSzPts val="1500"/>
              <a:buNone/>
              <a:defRPr>
                <a:solidFill>
                  <a:srgbClr val="888888"/>
                </a:solidFill>
              </a:defRPr>
            </a:lvl7pPr>
            <a:lvl8pPr lvl="7" algn="ctr" rtl="0">
              <a:spcBef>
                <a:spcPts val="1200"/>
              </a:spcBef>
              <a:spcAft>
                <a:spcPts val="0"/>
              </a:spcAft>
              <a:buClr>
                <a:srgbClr val="888888"/>
              </a:buClr>
              <a:buSzPts val="1500"/>
              <a:buNone/>
              <a:defRPr>
                <a:solidFill>
                  <a:srgbClr val="888888"/>
                </a:solidFill>
              </a:defRPr>
            </a:lvl8pPr>
            <a:lvl9pPr lvl="8" algn="ctr" rtl="0">
              <a:spcBef>
                <a:spcPts val="1200"/>
              </a:spcBef>
              <a:spcAft>
                <a:spcPts val="1200"/>
              </a:spcAft>
              <a:buClr>
                <a:srgbClr val="888888"/>
              </a:buClr>
              <a:buSzPts val="1500"/>
              <a:buNone/>
              <a:defRPr>
                <a:solidFill>
                  <a:srgbClr val="888888"/>
                </a:solidFill>
              </a:defRPr>
            </a:lvl9pPr>
          </a:lstStyle>
          <a:p>
            <a:endParaRPr/>
          </a:p>
        </p:txBody>
      </p:sp>
      <p:cxnSp>
        <p:nvCxnSpPr>
          <p:cNvPr id="56" name="Google Shape;56;p13"/>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13"/>
          <p:cNvSpPr/>
          <p:nvPr/>
        </p:nvSpPr>
        <p:spPr>
          <a:xfrm>
            <a:off x="0" y="0"/>
            <a:ext cx="9144000" cy="125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pic>
        <p:nvPicPr>
          <p:cNvPr id="58" name="Google Shape;58;p13" descr="Logo&#10;&#10;Description automatically generated"/>
          <p:cNvPicPr preferRelativeResize="0"/>
          <p:nvPr/>
        </p:nvPicPr>
        <p:blipFill rotWithShape="1">
          <a:blip r:embed="rId2">
            <a:alphaModFix/>
          </a:blip>
          <a:srcRect/>
          <a:stretch/>
        </p:blipFill>
        <p:spPr>
          <a:xfrm>
            <a:off x="6279991" y="280926"/>
            <a:ext cx="2159773" cy="836362"/>
          </a:xfrm>
          <a:prstGeom prst="rect">
            <a:avLst/>
          </a:prstGeom>
          <a:noFill/>
          <a:ln>
            <a:noFill/>
          </a:ln>
        </p:spPr>
      </p:pic>
      <p:pic>
        <p:nvPicPr>
          <p:cNvPr id="59" name="Google Shape;59;p13" descr="A picture containing logo&#10;&#10;Description automatically generated"/>
          <p:cNvPicPr preferRelativeResize="0"/>
          <p:nvPr/>
        </p:nvPicPr>
        <p:blipFill rotWithShape="1">
          <a:blip r:embed="rId3">
            <a:alphaModFix/>
          </a:blip>
          <a:srcRect/>
          <a:stretch/>
        </p:blipFill>
        <p:spPr>
          <a:xfrm>
            <a:off x="1017638" y="204696"/>
            <a:ext cx="1397571" cy="821671"/>
          </a:xfrm>
          <a:prstGeom prst="rect">
            <a:avLst/>
          </a:prstGeom>
          <a:noFill/>
          <a:ln>
            <a:noFill/>
          </a:ln>
        </p:spPr>
      </p:pic>
    </p:spTree>
    <p:extLst>
      <p:ext uri="{BB962C8B-B14F-4D97-AF65-F5344CB8AC3E}">
        <p14:creationId xmlns:p14="http://schemas.microsoft.com/office/powerpoint/2010/main" val="242192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F09DEA8A-FF5F-CA1F-CD87-76FDAB8845FC}"/>
              </a:ext>
            </a:extLst>
          </p:cNvPr>
          <p:cNvSpPr>
            <a:spLocks noGrp="1"/>
          </p:cNvSpPr>
          <p:nvPr>
            <p:ph type="dt" sz="half" idx="10"/>
          </p:nvPr>
        </p:nvSpPr>
        <p:spPr>
          <a:xfrm>
            <a:off x="482598" y="4834892"/>
            <a:ext cx="2638176" cy="230833"/>
          </a:xfrm>
          <a:prstGeom prst="rect">
            <a:avLst/>
          </a:prstGeom>
        </p:spPr>
        <p:txBody>
          <a:bodyPr/>
          <a:lstStyle>
            <a:lvl1pPr algn="l">
              <a:defRPr sz="1500">
                <a:solidFill>
                  <a:schemeClr val="bg1"/>
                </a:solidFill>
                <a:latin typeface="Source Sans Pro" panose="020B0503030403020204" pitchFamily="34" charset="0"/>
                <a:ea typeface="Source Sans Pro" panose="020B0503030403020204" pitchFamily="34" charset="0"/>
              </a:defRPr>
            </a:lvl1pPr>
          </a:lstStyle>
          <a:p>
            <a:r>
              <a:rPr lang="en-US"/>
              <a:t>2/15/2024</a:t>
            </a:r>
          </a:p>
        </p:txBody>
      </p:sp>
      <p:sp>
        <p:nvSpPr>
          <p:cNvPr id="3" name="Slide Number Placeholder 6">
            <a:extLst>
              <a:ext uri="{FF2B5EF4-FFF2-40B4-BE49-F238E27FC236}">
                <a16:creationId xmlns:a16="http://schemas.microsoft.com/office/drawing/2014/main" id="{9B6EB6F7-7CCC-49CA-417E-5691CE17CBD7}"/>
              </a:ext>
            </a:extLst>
          </p:cNvPr>
          <p:cNvSpPr>
            <a:spLocks noGrp="1"/>
          </p:cNvSpPr>
          <p:nvPr>
            <p:ph type="sldNum" sz="quarter" idx="12"/>
          </p:nvPr>
        </p:nvSpPr>
        <p:spPr>
          <a:xfrm>
            <a:off x="8245186" y="4835130"/>
            <a:ext cx="585008" cy="230833"/>
          </a:xfrm>
          <a:prstGeom prst="rect">
            <a:avLst/>
          </a:prstGeom>
        </p:spPr>
        <p:txBody>
          <a:bodyPr/>
          <a:lstStyle>
            <a:lvl1pPr>
              <a:defRPr sz="1500">
                <a:solidFill>
                  <a:schemeClr val="bg1"/>
                </a:solidFill>
                <a:latin typeface="Source Sans Pro" panose="020B0503030403020204" pitchFamily="34" charset="0"/>
                <a:ea typeface="Source Sans Pro" panose="020B0503030403020204" pitchFamily="34" charset="0"/>
              </a:defRPr>
            </a:lvl1pPr>
          </a:lstStyle>
          <a:p>
            <a:fld id="{3A98EE3D-8CD1-4C3F-BD1C-C98C9596463C}" type="slidenum">
              <a:rPr lang="en-US" smtClean="0"/>
              <a:pPr/>
              <a:t>‹#›</a:t>
            </a:fld>
            <a:endParaRPr lang="en-US"/>
          </a:p>
        </p:txBody>
      </p:sp>
      <p:sp>
        <p:nvSpPr>
          <p:cNvPr id="4" name="Rectangle 3">
            <a:extLst>
              <a:ext uri="{FF2B5EF4-FFF2-40B4-BE49-F238E27FC236}">
                <a16:creationId xmlns:a16="http://schemas.microsoft.com/office/drawing/2014/main" id="{748B839F-28C7-4A6F-B6BD-21028D3DF1D6}"/>
              </a:ext>
            </a:extLst>
          </p:cNvPr>
          <p:cNvSpPr/>
          <p:nvPr userDrawn="1"/>
        </p:nvSpPr>
        <p:spPr>
          <a:xfrm>
            <a:off x="1" y="4686300"/>
            <a:ext cx="9144000"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845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Red/Gray 1 Content">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2F621A93-DDD0-1F08-786C-B29C28E79E81}"/>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97395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Rectangle 1">
            <a:extLst>
              <a:ext uri="{FF2B5EF4-FFF2-40B4-BE49-F238E27FC236}">
                <a16:creationId xmlns:a16="http://schemas.microsoft.com/office/drawing/2014/main" id="{7DD7455B-71C0-4B37-99B5-386FC0DDA436}"/>
              </a:ext>
            </a:extLst>
          </p:cNvPr>
          <p:cNvSpPr/>
          <p:nvPr userDrawn="1"/>
        </p:nvSpPr>
        <p:spPr>
          <a:xfrm>
            <a:off x="1" y="4686300"/>
            <a:ext cx="9144000"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Google Shape;49;p12"/>
          <p:cNvSpPr txBox="1">
            <a:spLocks noGrp="1"/>
          </p:cNvSpPr>
          <p:nvPr>
            <p:ph type="sldNum" idx="12"/>
          </p:nvPr>
        </p:nvSpPr>
        <p:spPr>
          <a:xfrm>
            <a:off x="8266160" y="4707822"/>
            <a:ext cx="548700" cy="393600"/>
          </a:xfrm>
          <a:prstGeom prst="rect">
            <a:avLst/>
          </a:prstGeom>
        </p:spPr>
        <p:txBody>
          <a:bodyPr spcFirstLastPara="1" wrap="square" lIns="91425" tIns="91425" rIns="91425" bIns="91425" anchor="ctr" anchorCtr="0">
            <a:normAutofit/>
          </a:bodyPr>
          <a:lstStyle>
            <a:lvl1pPr lvl="0">
              <a:buNone/>
              <a:defRPr sz="1500">
                <a:solidFill>
                  <a:schemeClr val="bg1"/>
                </a:solidFill>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3495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Red/Gray 1 Content + Bottom Photo">
    <p:spTree>
      <p:nvGrpSpPr>
        <p:cNvPr id="1" name=""/>
        <p:cNvGrpSpPr/>
        <p:nvPr/>
      </p:nvGrpSpPr>
      <p:grpSpPr>
        <a:xfrm>
          <a:off x="0" y="0"/>
          <a:ext cx="0" cy="0"/>
          <a:chOff x="0" y="0"/>
          <a:chExt cx="0" cy="0"/>
        </a:xfrm>
      </p:grpSpPr>
      <p:sp>
        <p:nvSpPr>
          <p:cNvPr id="52" name="Picture Placeholder 3"/>
          <p:cNvSpPr>
            <a:spLocks noGrp="1"/>
          </p:cNvSpPr>
          <p:nvPr>
            <p:ph type="pic" idx="21"/>
          </p:nvPr>
        </p:nvSpPr>
        <p:spPr>
          <a:xfrm>
            <a:off x="152400" y="2571750"/>
            <a:ext cx="8839200" cy="2457450"/>
          </a:xfrm>
          <a:prstGeom prst="rect">
            <a:avLst/>
          </a:prstGeom>
        </p:spPr>
        <p:txBody>
          <a:bodyPr lIns="91439" tIns="45719" rIns="91439" bIns="45719">
            <a:noAutofit/>
          </a:bodyPr>
          <a:lstStyle/>
          <a:p>
            <a:endParaRPr/>
          </a:p>
        </p:txBody>
      </p:sp>
      <p:sp>
        <p:nvSpPr>
          <p:cNvPr id="53" name="Body Level One…"/>
          <p:cNvSpPr txBox="1">
            <a:spLocks noGrp="1"/>
          </p:cNvSpPr>
          <p:nvPr>
            <p:ph type="body" sz="quarter" idx="1"/>
          </p:nvPr>
        </p:nvSpPr>
        <p:spPr>
          <a:xfrm>
            <a:off x="685800" y="1200150"/>
            <a:ext cx="7772400" cy="120015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54"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55" name="Text Placeholder 4"/>
          <p:cNvSpPr>
            <a:spLocks noGrp="1"/>
          </p:cNvSpPr>
          <p:nvPr>
            <p:ph type="body" sz="quarter" idx="22" hasCustomPrompt="1"/>
          </p:nvPr>
        </p:nvSpPr>
        <p:spPr>
          <a:xfrm rot="16200000">
            <a:off x="7870565" y="3508116"/>
            <a:ext cx="2057403" cy="184669"/>
          </a:xfrm>
          <a:prstGeom prst="rect">
            <a:avLst/>
          </a:prstGeom>
        </p:spPr>
        <p:txBody>
          <a:bodyPr/>
          <a:lstStyle>
            <a:lvl1pPr marL="0" indent="0" algn="r">
              <a:buSzTx/>
              <a:buFontTx/>
              <a:buNone/>
              <a:defRPr sz="450">
                <a:solidFill>
                  <a:srgbClr val="FFFFFF"/>
                </a:solidFill>
              </a:defRPr>
            </a:lvl1pPr>
          </a:lstStyle>
          <a:p>
            <a:r>
              <a:t>ADD PHOTO CREDIT HERE</a:t>
            </a:r>
          </a:p>
        </p:txBody>
      </p:sp>
      <p:sp>
        <p:nvSpPr>
          <p:cNvPr id="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 name="Rectangle 1">
            <a:extLst>
              <a:ext uri="{FF2B5EF4-FFF2-40B4-BE49-F238E27FC236}">
                <a16:creationId xmlns:a16="http://schemas.microsoft.com/office/drawing/2014/main" id="{F473B2F2-55E5-0FEC-A76B-414BA6CEB75D}"/>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41814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body" idx="1"/>
          </p:nvPr>
        </p:nvSpPr>
        <p:spPr/>
        <p:txBody>
          <a:bodyPr lIns="0" tIns="0" rIns="0" bIns="0"/>
          <a:lstStyle>
            <a:lvl1pPr>
              <a:defRPr sz="5400" b="0" i="0">
                <a:solidFill>
                  <a:srgbClr val="404040"/>
                </a:solidFill>
                <a:latin typeface="Source Sans Pro" panose="020B0503030403020204" pitchFamily="34" charset="0"/>
                <a:ea typeface="Source Sans Pro" panose="020B0503030403020204" pitchFamily="34" charset="0"/>
                <a:cs typeface="Arial"/>
              </a:defRPr>
            </a:lvl1pPr>
          </a:lstStyle>
          <a:p>
            <a:endParaRPr/>
          </a:p>
        </p:txBody>
      </p:sp>
      <p:sp>
        <p:nvSpPr>
          <p:cNvPr id="4" name="bk object 16">
            <a:extLst>
              <a:ext uri="{FF2B5EF4-FFF2-40B4-BE49-F238E27FC236}">
                <a16:creationId xmlns:a16="http://schemas.microsoft.com/office/drawing/2014/main" id="{446C1E48-984D-6C78-79CB-5483CDA663B5}"/>
              </a:ext>
            </a:extLst>
          </p:cNvPr>
          <p:cNvSpPr/>
          <p:nvPr userDrawn="1"/>
        </p:nvSpPr>
        <p:spPr>
          <a:xfrm>
            <a:off x="2285" y="4800600"/>
            <a:ext cx="9142095" cy="3429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sz="1050"/>
          </a:p>
        </p:txBody>
      </p:sp>
    </p:spTree>
    <p:extLst>
      <p:ext uri="{BB962C8B-B14F-4D97-AF65-F5344CB8AC3E}">
        <p14:creationId xmlns:p14="http://schemas.microsoft.com/office/powerpoint/2010/main" val="134457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32"/>
        <p:cNvGrpSpPr/>
        <p:nvPr/>
      </p:nvGrpSpPr>
      <p:grpSpPr>
        <a:xfrm>
          <a:off x="0" y="0"/>
          <a:ext cx="0" cy="0"/>
          <a:chOff x="0" y="0"/>
          <a:chExt cx="0" cy="0"/>
        </a:xfrm>
      </p:grpSpPr>
      <p:sp>
        <p:nvSpPr>
          <p:cNvPr id="33" name="Google Shape;33;p5"/>
          <p:cNvSpPr>
            <a:spLocks noGrp="1"/>
          </p:cNvSpPr>
          <p:nvPr>
            <p:ph type="pic" idx="2"/>
          </p:nvPr>
        </p:nvSpPr>
        <p:spPr>
          <a:xfrm>
            <a:off x="152400" y="2571749"/>
            <a:ext cx="8839200" cy="24213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4" name="Google Shape;34;p5"/>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5" name="Google Shape;35;p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 name="Google Shape;37;p5"/>
          <p:cNvSpPr txBox="1">
            <a:spLocks noGrp="1"/>
          </p:cNvSpPr>
          <p:nvPr>
            <p:ph type="title"/>
          </p:nvPr>
        </p:nvSpPr>
        <p:spPr>
          <a:xfrm>
            <a:off x="686103" y="324091"/>
            <a:ext cx="7954397" cy="811419"/>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chemeClr val="bg1"/>
        </a:solid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189" marR="0" lvl="0" indent="-330192" algn="l" rtl="0">
              <a:spcBef>
                <a:spcPts val="0"/>
              </a:spcBef>
              <a:spcAft>
                <a:spcPts val="0"/>
              </a:spcAft>
              <a:buClr>
                <a:srgbClr val="6C6463"/>
              </a:buClr>
              <a:buSzPts val="1600"/>
              <a:buChar char="•"/>
              <a:defRPr sz="1600" i="0" u="none" strike="noStrike" cap="none">
                <a:solidFill>
                  <a:srgbClr val="6C6463"/>
                </a:solidFill>
              </a:defRPr>
            </a:lvl1pPr>
            <a:lvl2pPr marL="914378" marR="0" lvl="1" indent="-330192" algn="l" rtl="0">
              <a:spcBef>
                <a:spcPts val="800"/>
              </a:spcBef>
              <a:spcAft>
                <a:spcPts val="0"/>
              </a:spcAft>
              <a:buClr>
                <a:srgbClr val="6C6463"/>
              </a:buClr>
              <a:buSzPts val="1600"/>
              <a:buChar char="–"/>
              <a:defRPr sz="1600" i="0" u="none" strike="noStrike" cap="none">
                <a:solidFill>
                  <a:srgbClr val="6C6463"/>
                </a:solidFill>
              </a:defRPr>
            </a:lvl2pPr>
            <a:lvl3pPr marL="1371566" marR="0" lvl="2" indent="-330192" algn="l" rtl="0">
              <a:spcBef>
                <a:spcPts val="800"/>
              </a:spcBef>
              <a:spcAft>
                <a:spcPts val="0"/>
              </a:spcAft>
              <a:buClr>
                <a:srgbClr val="6C6463"/>
              </a:buClr>
              <a:buSzPts val="1600"/>
              <a:buChar char="•"/>
              <a:defRPr sz="1600" i="0" u="none" strike="noStrike" cap="none">
                <a:solidFill>
                  <a:srgbClr val="6C6463"/>
                </a:solidFill>
              </a:defRPr>
            </a:lvl3pPr>
            <a:lvl4pPr marL="1828754" marR="0" lvl="3" indent="-317492" algn="l" rtl="0">
              <a:spcBef>
                <a:spcPts val="300"/>
              </a:spcBef>
              <a:spcAft>
                <a:spcPts val="0"/>
              </a:spcAft>
              <a:buClr>
                <a:srgbClr val="6C6463"/>
              </a:buClr>
              <a:buSzPts val="1400"/>
              <a:buChar char="–"/>
              <a:defRPr sz="1400" i="0" u="none" strike="noStrike" cap="none">
                <a:solidFill>
                  <a:srgbClr val="6C6463"/>
                </a:solidFill>
              </a:defRPr>
            </a:lvl4pPr>
            <a:lvl5pPr marL="2285943" marR="0" lvl="4" indent="-330192" algn="l" rtl="0">
              <a:spcBef>
                <a:spcPts val="300"/>
              </a:spcBef>
              <a:spcAft>
                <a:spcPts val="0"/>
              </a:spcAft>
              <a:buClr>
                <a:srgbClr val="6C6463"/>
              </a:buClr>
              <a:buSzPts val="1600"/>
              <a:buChar char="»"/>
              <a:defRPr sz="1600" i="0" u="none" strike="noStrike" cap="none">
                <a:solidFill>
                  <a:srgbClr val="6C6463"/>
                </a:solidFill>
              </a:defRPr>
            </a:lvl5pPr>
            <a:lvl6pPr marL="2743132" marR="0" lvl="5" indent="-342892" algn="l" rtl="0">
              <a:spcBef>
                <a:spcPts val="400"/>
              </a:spcBef>
              <a:spcAft>
                <a:spcPts val="0"/>
              </a:spcAft>
              <a:buClr>
                <a:schemeClr val="dk1"/>
              </a:buClr>
              <a:buSzPts val="1800"/>
              <a:buChar char="•"/>
              <a:defRPr sz="1800" i="0" u="none" strike="noStrike" cap="none">
                <a:solidFill>
                  <a:schemeClr val="dk1"/>
                </a:solidFill>
              </a:defRPr>
            </a:lvl6pPr>
            <a:lvl7pPr marL="3200320" marR="0" lvl="6" indent="-342892" algn="l" rtl="0">
              <a:spcBef>
                <a:spcPts val="400"/>
              </a:spcBef>
              <a:spcAft>
                <a:spcPts val="0"/>
              </a:spcAft>
              <a:buClr>
                <a:schemeClr val="dk1"/>
              </a:buClr>
              <a:buSzPts val="1800"/>
              <a:buChar char="•"/>
              <a:defRPr sz="1800" i="0" u="none" strike="noStrike" cap="none">
                <a:solidFill>
                  <a:schemeClr val="dk1"/>
                </a:solidFill>
              </a:defRPr>
            </a:lvl7pPr>
            <a:lvl8pPr marL="3657509" marR="0" lvl="7" indent="-342892" algn="l" rtl="0">
              <a:spcBef>
                <a:spcPts val="400"/>
              </a:spcBef>
              <a:spcAft>
                <a:spcPts val="0"/>
              </a:spcAft>
              <a:buClr>
                <a:schemeClr val="dk1"/>
              </a:buClr>
              <a:buSzPts val="1800"/>
              <a:buChar char="•"/>
              <a:defRPr sz="1800" i="0" u="none" strike="noStrike" cap="none">
                <a:solidFill>
                  <a:schemeClr val="dk1"/>
                </a:solidFill>
              </a:defRPr>
            </a:lvl8pPr>
            <a:lvl9pPr marL="4114697" marR="0" lvl="8" indent="-342892"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69" name="Google Shape;69;p11"/>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189" marR="0" lvl="0" indent="-330192" algn="l" rtl="0">
              <a:spcBef>
                <a:spcPts val="0"/>
              </a:spcBef>
              <a:spcAft>
                <a:spcPts val="0"/>
              </a:spcAft>
              <a:buClr>
                <a:srgbClr val="6C6463"/>
              </a:buClr>
              <a:buSzPts val="1600"/>
              <a:buChar char="•"/>
              <a:defRPr sz="1600" i="0" u="none" strike="noStrike" cap="none">
                <a:solidFill>
                  <a:srgbClr val="6C6463"/>
                </a:solidFill>
              </a:defRPr>
            </a:lvl1pPr>
            <a:lvl2pPr marL="914378" marR="0" lvl="1" indent="-330192" algn="l" rtl="0">
              <a:spcBef>
                <a:spcPts val="800"/>
              </a:spcBef>
              <a:spcAft>
                <a:spcPts val="0"/>
              </a:spcAft>
              <a:buClr>
                <a:srgbClr val="6C6463"/>
              </a:buClr>
              <a:buSzPts val="1600"/>
              <a:buChar char="–"/>
              <a:defRPr sz="1600" i="0" u="none" strike="noStrike" cap="none">
                <a:solidFill>
                  <a:srgbClr val="6C6463"/>
                </a:solidFill>
              </a:defRPr>
            </a:lvl2pPr>
            <a:lvl3pPr marL="1371566" marR="0" lvl="2" indent="-330192" algn="l" rtl="0">
              <a:spcBef>
                <a:spcPts val="800"/>
              </a:spcBef>
              <a:spcAft>
                <a:spcPts val="0"/>
              </a:spcAft>
              <a:buClr>
                <a:srgbClr val="6C6463"/>
              </a:buClr>
              <a:buSzPts val="1600"/>
              <a:buChar char="•"/>
              <a:defRPr sz="1600" i="0" u="none" strike="noStrike" cap="none">
                <a:solidFill>
                  <a:srgbClr val="6C6463"/>
                </a:solidFill>
              </a:defRPr>
            </a:lvl3pPr>
            <a:lvl4pPr marL="1828754" marR="0" lvl="3" indent="-317492" algn="l" rtl="0">
              <a:spcBef>
                <a:spcPts val="300"/>
              </a:spcBef>
              <a:spcAft>
                <a:spcPts val="0"/>
              </a:spcAft>
              <a:buClr>
                <a:srgbClr val="6C6463"/>
              </a:buClr>
              <a:buSzPts val="1400"/>
              <a:buChar char="–"/>
              <a:defRPr sz="1400" i="0" u="none" strike="noStrike" cap="none">
                <a:solidFill>
                  <a:srgbClr val="6C6463"/>
                </a:solidFill>
              </a:defRPr>
            </a:lvl4pPr>
            <a:lvl5pPr marL="2285943" marR="0" lvl="4" indent="-330192" algn="l" rtl="0">
              <a:spcBef>
                <a:spcPts val="300"/>
              </a:spcBef>
              <a:spcAft>
                <a:spcPts val="0"/>
              </a:spcAft>
              <a:buClr>
                <a:srgbClr val="6C6463"/>
              </a:buClr>
              <a:buSzPts val="1600"/>
              <a:buChar char="»"/>
              <a:defRPr sz="1600" i="0" u="none" strike="noStrike" cap="none">
                <a:solidFill>
                  <a:srgbClr val="6C6463"/>
                </a:solidFill>
              </a:defRPr>
            </a:lvl5pPr>
            <a:lvl6pPr marL="2743132" marR="0" lvl="5" indent="-342892" algn="l" rtl="0">
              <a:spcBef>
                <a:spcPts val="400"/>
              </a:spcBef>
              <a:spcAft>
                <a:spcPts val="0"/>
              </a:spcAft>
              <a:buClr>
                <a:schemeClr val="dk1"/>
              </a:buClr>
              <a:buSzPts val="1800"/>
              <a:buChar char="•"/>
              <a:defRPr sz="1800" i="0" u="none" strike="noStrike" cap="none">
                <a:solidFill>
                  <a:schemeClr val="dk1"/>
                </a:solidFill>
              </a:defRPr>
            </a:lvl6pPr>
            <a:lvl7pPr marL="3200320" marR="0" lvl="6" indent="-342892" algn="l" rtl="0">
              <a:spcBef>
                <a:spcPts val="400"/>
              </a:spcBef>
              <a:spcAft>
                <a:spcPts val="0"/>
              </a:spcAft>
              <a:buClr>
                <a:schemeClr val="dk1"/>
              </a:buClr>
              <a:buSzPts val="1800"/>
              <a:buChar char="•"/>
              <a:defRPr sz="1800" i="0" u="none" strike="noStrike" cap="none">
                <a:solidFill>
                  <a:schemeClr val="dk1"/>
                </a:solidFill>
              </a:defRPr>
            </a:lvl7pPr>
            <a:lvl8pPr marL="3657509" marR="0" lvl="7" indent="-342892" algn="l" rtl="0">
              <a:spcBef>
                <a:spcPts val="400"/>
              </a:spcBef>
              <a:spcAft>
                <a:spcPts val="0"/>
              </a:spcAft>
              <a:buClr>
                <a:schemeClr val="dk1"/>
              </a:buClr>
              <a:buSzPts val="1800"/>
              <a:buChar char="•"/>
              <a:defRPr sz="1800" i="0" u="none" strike="noStrike" cap="none">
                <a:solidFill>
                  <a:schemeClr val="dk1"/>
                </a:solidFill>
              </a:defRPr>
            </a:lvl8pPr>
            <a:lvl9pPr marL="4114697" marR="0" lvl="8" indent="-342892"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70" name="Google Shape;70;p1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fld id="{00000000-1234-1234-1234-123412341234}" type="slidenum">
              <a:rPr lang="en" smtClean="0"/>
              <a:pPr/>
              <a:t>‹#›</a:t>
            </a:fld>
            <a:endParaRPr lang="en"/>
          </a:p>
        </p:txBody>
      </p:sp>
      <p:sp>
        <p:nvSpPr>
          <p:cNvPr id="71" name="Google Shape;71;p11"/>
          <p:cNvSpPr txBox="1">
            <a:spLocks noGrp="1"/>
          </p:cNvSpPr>
          <p:nvPr>
            <p:ph type="title"/>
          </p:nvPr>
        </p:nvSpPr>
        <p:spPr>
          <a:xfrm>
            <a:off x="686104" y="341454"/>
            <a:ext cx="7971759" cy="79405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 name="Google Shape;91;p18">
            <a:extLst>
              <a:ext uri="{FF2B5EF4-FFF2-40B4-BE49-F238E27FC236}">
                <a16:creationId xmlns:a16="http://schemas.microsoft.com/office/drawing/2014/main" id="{15D53800-DDE7-BF2F-9C6F-41E807BAF89C}"/>
              </a:ext>
            </a:extLst>
          </p:cNvPr>
          <p:cNvSpPr/>
          <p:nvPr userDrawn="1"/>
        </p:nvSpPr>
        <p:spPr>
          <a:xfrm>
            <a:off x="2384" y="4800600"/>
            <a:ext cx="9141619" cy="342900"/>
          </a:xfrm>
          <a:prstGeom prst="rect">
            <a:avLst/>
          </a:prstGeom>
          <a:solidFill>
            <a:srgbClr val="002F6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587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Red/Gray 1 Content + Bottom Photo" type="tx">
  <p:cSld name="5_Red/Gray 1 Content + Bottom Photo">
    <p:spTree>
      <p:nvGrpSpPr>
        <p:cNvPr id="1" name="Shape 36"/>
        <p:cNvGrpSpPr/>
        <p:nvPr/>
      </p:nvGrpSpPr>
      <p:grpSpPr>
        <a:xfrm>
          <a:off x="0" y="0"/>
          <a:ext cx="0" cy="0"/>
          <a:chOff x="0" y="0"/>
          <a:chExt cx="0" cy="0"/>
        </a:xfrm>
      </p:grpSpPr>
      <p:sp>
        <p:nvSpPr>
          <p:cNvPr id="37" name="Google Shape;37;p127"/>
          <p:cNvSpPr>
            <a:spLocks noGrp="1"/>
          </p:cNvSpPr>
          <p:nvPr>
            <p:ph type="pic" idx="2"/>
          </p:nvPr>
        </p:nvSpPr>
        <p:spPr>
          <a:xfrm>
            <a:off x="152400" y="2571750"/>
            <a:ext cx="8839200" cy="2457450"/>
          </a:xfrm>
          <a:prstGeom prst="rect">
            <a:avLst/>
          </a:prstGeom>
          <a:noFill/>
          <a:ln>
            <a:noFill/>
          </a:ln>
        </p:spPr>
      </p:sp>
      <p:sp>
        <p:nvSpPr>
          <p:cNvPr id="38" name="Google Shape;38;p127"/>
          <p:cNvSpPr txBox="1">
            <a:spLocks noGrp="1"/>
          </p:cNvSpPr>
          <p:nvPr>
            <p:ph type="body" idx="1"/>
          </p:nvPr>
        </p:nvSpPr>
        <p:spPr>
          <a:xfrm>
            <a:off x="685800" y="1200150"/>
            <a:ext cx="7772400" cy="1200150"/>
          </a:xfrm>
          <a:prstGeom prst="rect">
            <a:avLst/>
          </a:prstGeom>
          <a:noFill/>
          <a:ln>
            <a:noFill/>
          </a:ln>
        </p:spPr>
        <p:txBody>
          <a:bodyPr spcFirstLastPara="1" wrap="square" lIns="91175" tIns="91175" rIns="91175" bIns="91175" anchor="t" anchorCtr="0">
            <a:noAutofit/>
          </a:bodyPr>
          <a:lstStyle>
            <a:lvl1pPr marL="457200" lvl="0" indent="-330200" algn="l">
              <a:lnSpc>
                <a:spcPct val="100000"/>
              </a:lnSpc>
              <a:spcBef>
                <a:spcPts val="0"/>
              </a:spcBef>
              <a:spcAft>
                <a:spcPts val="0"/>
              </a:spcAft>
              <a:buSzPts val="1600"/>
              <a:buChar char="•"/>
              <a:defRPr>
                <a:solidFill>
                  <a:schemeClr val="accent3"/>
                </a:solidFill>
              </a:defRPr>
            </a:lvl1pPr>
            <a:lvl2pPr marL="914400" lvl="1" indent="-330200" algn="l">
              <a:lnSpc>
                <a:spcPct val="100000"/>
              </a:lnSpc>
              <a:spcBef>
                <a:spcPts val="800"/>
              </a:spcBef>
              <a:spcAft>
                <a:spcPts val="0"/>
              </a:spcAft>
              <a:buSzPts val="1600"/>
              <a:buChar char="–"/>
              <a:defRPr>
                <a:solidFill>
                  <a:schemeClr val="accent3"/>
                </a:solidFill>
              </a:defRPr>
            </a:lvl2pPr>
            <a:lvl3pPr marL="1371600" lvl="2" indent="-342900" algn="l">
              <a:lnSpc>
                <a:spcPct val="100000"/>
              </a:lnSpc>
              <a:spcBef>
                <a:spcPts val="800"/>
              </a:spcBef>
              <a:spcAft>
                <a:spcPts val="0"/>
              </a:spcAft>
              <a:buSzPts val="1800"/>
              <a:buChar char="•"/>
              <a:defRPr>
                <a:solidFill>
                  <a:schemeClr val="accent3"/>
                </a:solidFill>
              </a:defRPr>
            </a:lvl3pPr>
            <a:lvl4pPr marL="1828800" lvl="3" indent="-330200" algn="l">
              <a:lnSpc>
                <a:spcPct val="100000"/>
              </a:lnSpc>
              <a:spcBef>
                <a:spcPts val="300"/>
              </a:spcBef>
              <a:spcAft>
                <a:spcPts val="0"/>
              </a:spcAft>
              <a:buSzPts val="1600"/>
              <a:buChar char="–"/>
              <a:defRPr>
                <a:solidFill>
                  <a:schemeClr val="accent3"/>
                </a:solidFill>
              </a:defRPr>
            </a:lvl4pPr>
            <a:lvl5pPr marL="2286000" lvl="4" indent="-317500" algn="l">
              <a:lnSpc>
                <a:spcPct val="100000"/>
              </a:lnSpc>
              <a:spcBef>
                <a:spcPts val="300"/>
              </a:spcBef>
              <a:spcAft>
                <a:spcPts val="0"/>
              </a:spcAft>
              <a:buSzPts val="1400"/>
              <a:buChar char="»"/>
              <a:defRPr>
                <a:solidFill>
                  <a:schemeClr val="accent3"/>
                </a:solidFil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9" name="Google Shape;39;p127"/>
          <p:cNvSpPr txBox="1">
            <a:spLocks noGrp="1"/>
          </p:cNvSpPr>
          <p:nvPr>
            <p:ph type="title"/>
          </p:nvPr>
        </p:nvSpPr>
        <p:spPr>
          <a:xfrm>
            <a:off x="686104" y="358816"/>
            <a:ext cx="7772400" cy="776770"/>
          </a:xfrm>
          <a:prstGeom prst="rect">
            <a:avLst/>
          </a:prstGeom>
          <a:solidFill>
            <a:srgbClr val="C00000"/>
          </a:solidFill>
          <a:ln>
            <a:noFill/>
          </a:ln>
        </p:spPr>
        <p:txBody>
          <a:bodyPr spcFirstLastPara="1" wrap="square" lIns="91175" tIns="91175" rIns="91175" bIns="9117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7"/>
          <p:cNvSpPr txBox="1">
            <a:spLocks noGrp="1"/>
          </p:cNvSpPr>
          <p:nvPr>
            <p:ph type="body" idx="3"/>
          </p:nvPr>
        </p:nvSpPr>
        <p:spPr>
          <a:xfrm rot="-5400000">
            <a:off x="7870565" y="3508116"/>
            <a:ext cx="2057403" cy="184669"/>
          </a:xfrm>
          <a:prstGeom prst="rect">
            <a:avLst/>
          </a:prstGeom>
          <a:noFill/>
          <a:ln>
            <a:noFill/>
          </a:ln>
        </p:spPr>
        <p:txBody>
          <a:bodyPr spcFirstLastPara="1" wrap="square" lIns="91175" tIns="91175" rIns="91175" bIns="91175" anchor="t" anchorCtr="0">
            <a:noAutofit/>
          </a:bodyPr>
          <a:lstStyle>
            <a:lvl1pPr marL="457200" lvl="0" indent="-228600" algn="r">
              <a:lnSpc>
                <a:spcPct val="100000"/>
              </a:lnSpc>
              <a:spcBef>
                <a:spcPts val="0"/>
              </a:spcBef>
              <a:spcAft>
                <a:spcPts val="0"/>
              </a:spcAft>
              <a:buSzPts val="450"/>
              <a:buFont typeface="Arial"/>
              <a:buNone/>
              <a:defRPr sz="450">
                <a:solidFill>
                  <a:srgbClr val="FFFFFF"/>
                </a:solidFill>
              </a:defRPr>
            </a:lvl1pPr>
            <a:lvl2pPr marL="914400" lvl="1" indent="-330200" algn="l">
              <a:lnSpc>
                <a:spcPct val="100000"/>
              </a:lnSpc>
              <a:spcBef>
                <a:spcPts val="800"/>
              </a:spcBef>
              <a:spcAft>
                <a:spcPts val="0"/>
              </a:spcAft>
              <a:buSzPts val="1600"/>
              <a:buChar char="–"/>
              <a:defRPr/>
            </a:lvl2pPr>
            <a:lvl3pPr marL="1371600" lvl="2" indent="-342900" algn="l">
              <a:lnSpc>
                <a:spcPct val="100000"/>
              </a:lnSpc>
              <a:spcBef>
                <a:spcPts val="800"/>
              </a:spcBef>
              <a:spcAft>
                <a:spcPts val="0"/>
              </a:spcAft>
              <a:buSzPts val="1800"/>
              <a:buChar char="•"/>
              <a:defRPr/>
            </a:lvl3pPr>
            <a:lvl4pPr marL="1828800" lvl="3" indent="-330200" algn="l">
              <a:lnSpc>
                <a:spcPct val="100000"/>
              </a:lnSpc>
              <a:spcBef>
                <a:spcPts val="300"/>
              </a:spcBef>
              <a:spcAft>
                <a:spcPts val="0"/>
              </a:spcAft>
              <a:buSzPts val="1600"/>
              <a:buChar char="–"/>
              <a:defRPr/>
            </a:lvl4pPr>
            <a:lvl5pPr marL="2286000" lvl="4" indent="-317500" algn="l">
              <a:lnSpc>
                <a:spcPct val="100000"/>
              </a:lnSpc>
              <a:spcBef>
                <a:spcPts val="300"/>
              </a:spcBef>
              <a:spcAft>
                <a:spcPts val="0"/>
              </a:spcAft>
              <a:buSzPts val="1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1" name="Google Shape;41;p127"/>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lvl="0" indent="0" algn="r">
              <a:lnSpc>
                <a:spcPct val="100000"/>
              </a:lnSpc>
              <a:spcBef>
                <a:spcPts val="0"/>
              </a:spcBef>
              <a:spcAft>
                <a:spcPts val="0"/>
              </a:spcAft>
              <a:buSzPts val="600"/>
              <a:buNone/>
              <a:defRPr>
                <a:solidFill>
                  <a:srgbClr val="FFFFFF"/>
                </a:solidFill>
              </a:defRPr>
            </a:lvl1pPr>
            <a:lvl2pPr marL="0" lvl="1" indent="0" algn="r">
              <a:lnSpc>
                <a:spcPct val="100000"/>
              </a:lnSpc>
              <a:spcBef>
                <a:spcPts val="0"/>
              </a:spcBef>
              <a:spcAft>
                <a:spcPts val="0"/>
              </a:spcAft>
              <a:buSzPts val="600"/>
              <a:buNone/>
              <a:defRPr>
                <a:solidFill>
                  <a:srgbClr val="FFFFFF"/>
                </a:solidFill>
              </a:defRPr>
            </a:lvl2pPr>
            <a:lvl3pPr marL="0" lvl="2" indent="0" algn="r">
              <a:lnSpc>
                <a:spcPct val="100000"/>
              </a:lnSpc>
              <a:spcBef>
                <a:spcPts val="0"/>
              </a:spcBef>
              <a:spcAft>
                <a:spcPts val="0"/>
              </a:spcAft>
              <a:buSzPts val="600"/>
              <a:buNone/>
              <a:defRPr>
                <a:solidFill>
                  <a:srgbClr val="FFFFFF"/>
                </a:solidFill>
              </a:defRPr>
            </a:lvl3pPr>
            <a:lvl4pPr marL="0" lvl="3" indent="0" algn="r">
              <a:lnSpc>
                <a:spcPct val="100000"/>
              </a:lnSpc>
              <a:spcBef>
                <a:spcPts val="0"/>
              </a:spcBef>
              <a:spcAft>
                <a:spcPts val="0"/>
              </a:spcAft>
              <a:buSzPts val="600"/>
              <a:buNone/>
              <a:defRPr>
                <a:solidFill>
                  <a:srgbClr val="FFFFFF"/>
                </a:solidFill>
              </a:defRPr>
            </a:lvl4pPr>
            <a:lvl5pPr marL="0" lvl="4" indent="0" algn="r">
              <a:lnSpc>
                <a:spcPct val="100000"/>
              </a:lnSpc>
              <a:spcBef>
                <a:spcPts val="0"/>
              </a:spcBef>
              <a:spcAft>
                <a:spcPts val="0"/>
              </a:spcAft>
              <a:buSzPts val="600"/>
              <a:buNone/>
              <a:defRPr>
                <a:solidFill>
                  <a:srgbClr val="FFFFFF"/>
                </a:solidFill>
              </a:defRPr>
            </a:lvl5pPr>
            <a:lvl6pPr marL="0" lvl="5" indent="0" algn="r">
              <a:lnSpc>
                <a:spcPct val="100000"/>
              </a:lnSpc>
              <a:spcBef>
                <a:spcPts val="0"/>
              </a:spcBef>
              <a:spcAft>
                <a:spcPts val="0"/>
              </a:spcAft>
              <a:buSzPts val="600"/>
              <a:buNone/>
              <a:defRPr>
                <a:solidFill>
                  <a:srgbClr val="FFFFFF"/>
                </a:solidFill>
              </a:defRPr>
            </a:lvl6pPr>
            <a:lvl7pPr marL="0" lvl="6" indent="0" algn="r">
              <a:lnSpc>
                <a:spcPct val="100000"/>
              </a:lnSpc>
              <a:spcBef>
                <a:spcPts val="0"/>
              </a:spcBef>
              <a:spcAft>
                <a:spcPts val="0"/>
              </a:spcAft>
              <a:buSzPts val="600"/>
              <a:buNone/>
              <a:defRPr>
                <a:solidFill>
                  <a:srgbClr val="FFFFFF"/>
                </a:solidFill>
              </a:defRPr>
            </a:lvl7pPr>
            <a:lvl8pPr marL="0" lvl="7" indent="0" algn="r">
              <a:lnSpc>
                <a:spcPct val="100000"/>
              </a:lnSpc>
              <a:spcBef>
                <a:spcPts val="0"/>
              </a:spcBef>
              <a:spcAft>
                <a:spcPts val="0"/>
              </a:spcAft>
              <a:buSzPts val="600"/>
              <a:buNone/>
              <a:defRPr>
                <a:solidFill>
                  <a:srgbClr val="FFFFFF"/>
                </a:solidFill>
              </a:defRPr>
            </a:lvl8pPr>
            <a:lvl9pPr marL="0" lvl="8" indent="0" algn="r">
              <a:lnSpc>
                <a:spcPct val="100000"/>
              </a:lnSpc>
              <a:spcBef>
                <a:spcPts val="0"/>
              </a:spcBef>
              <a:spcAft>
                <a:spcPts val="0"/>
              </a:spcAft>
              <a:buSzPts val="600"/>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sz="600" b="0" i="0" u="none" strike="noStrike" cap="none">
              <a:latin typeface="Arial"/>
              <a:ea typeface="Arial"/>
              <a:cs typeface="Arial"/>
              <a:sym typeface="Arial"/>
            </a:endParaRPr>
          </a:p>
        </p:txBody>
      </p:sp>
      <p:sp>
        <p:nvSpPr>
          <p:cNvPr id="42" name="Google Shape;42;p127"/>
          <p:cNvSpPr/>
          <p:nvPr/>
        </p:nvSpPr>
        <p:spPr>
          <a:xfrm>
            <a:off x="2383" y="4800600"/>
            <a:ext cx="9141619" cy="3429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266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220" y="1530575"/>
            <a:ext cx="4661440" cy="3133913"/>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82598" y="4834892"/>
            <a:ext cx="2638176" cy="273844"/>
          </a:xfrm>
          <a:prstGeom prst="rect">
            <a:avLst/>
          </a:prstGeom>
        </p:spPr>
        <p:txBody>
          <a:bodyPr/>
          <a:lstStyle>
            <a:lvl1pPr algn="l">
              <a:defRPr/>
            </a:lvl1pPr>
          </a:lstStyle>
          <a:p>
            <a:fld id="{92BEA474-078D-4E9B-9B14-09A87B19DC46}" type="datetime1">
              <a:rPr lang="en-US" smtClean="0"/>
              <a:t>9/17/2024</a:t>
            </a:fld>
            <a:endParaRPr lang="en-US"/>
          </a:p>
        </p:txBody>
      </p:sp>
      <p:sp>
        <p:nvSpPr>
          <p:cNvPr id="6" name="Footer Placeholder 5"/>
          <p:cNvSpPr>
            <a:spLocks noGrp="1"/>
          </p:cNvSpPr>
          <p:nvPr>
            <p:ph type="ftr" sz="quarter" idx="11"/>
          </p:nvPr>
        </p:nvSpPr>
        <p:spPr>
          <a:xfrm>
            <a:off x="4094239" y="4834892"/>
            <a:ext cx="4000514" cy="273844"/>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8245186" y="4835130"/>
            <a:ext cx="585008" cy="273844"/>
          </a:xfrm>
          <a:prstGeom prst="rect">
            <a:avLst/>
          </a:prstGeom>
        </p:spPr>
        <p:txBody>
          <a:bodyPr/>
          <a:lstStyle>
            <a:lvl1pPr>
              <a:defRPr>
                <a:solidFill>
                  <a:schemeClr val="tx2"/>
                </a:solidFill>
              </a:defRPr>
            </a:lvl1pPr>
          </a:lstStyle>
          <a:p>
            <a:fld id="{3A98EE3D-8CD1-4C3F-BD1C-C98C9596463C}" type="slidenum">
              <a:rPr lang="en-US" smtClean="0"/>
              <a:pPr/>
              <a:t>‹#›</a:t>
            </a:fld>
            <a:endParaRPr lang="en-US"/>
          </a:p>
        </p:txBody>
      </p:sp>
      <p:sp>
        <p:nvSpPr>
          <p:cNvPr id="9" name="Title">
            <a:extLst>
              <a:ext uri="{FF2B5EF4-FFF2-40B4-BE49-F238E27FC236}">
                <a16:creationId xmlns:a16="http://schemas.microsoft.com/office/drawing/2014/main" id="{3F9B7C16-35D2-4312-A328-489A2A112242}"/>
              </a:ext>
            </a:extLst>
          </p:cNvPr>
          <p:cNvSpPr>
            <a:spLocks noGrp="1"/>
          </p:cNvSpPr>
          <p:nvPr>
            <p:ph type="ctrTitle"/>
          </p:nvPr>
        </p:nvSpPr>
        <p:spPr>
          <a:xfrm>
            <a:off x="3862503" y="91605"/>
            <a:ext cx="4504258" cy="1088068"/>
          </a:xfrm>
        </p:spPr>
        <p:txBody>
          <a:bodyPr>
            <a:normAutofit/>
          </a:bodyPr>
          <a:lstStyle>
            <a:lvl1pPr>
              <a:defRPr>
                <a:latin typeface="Source Sans Pro" panose="020B0503030403020204" pitchFamily="34" charset="0"/>
              </a:defRPr>
            </a:lvl1pPr>
          </a:lstStyle>
          <a:p>
            <a:r>
              <a:rPr lang="en-US"/>
              <a:t>WEBINARS</a:t>
            </a:r>
          </a:p>
        </p:txBody>
      </p:sp>
      <p:cxnSp>
        <p:nvCxnSpPr>
          <p:cNvPr id="11" name="Straight Connector 10">
            <a:extLst>
              <a:ext uri="{FF2B5EF4-FFF2-40B4-BE49-F238E27FC236}">
                <a16:creationId xmlns:a16="http://schemas.microsoft.com/office/drawing/2014/main" id="{1867F18A-4696-4F41-A3FE-CA0E8A578BA8}"/>
              </a:ext>
            </a:extLst>
          </p:cNvPr>
          <p:cNvCxnSpPr>
            <a:cxnSpLocks/>
          </p:cNvCxnSpPr>
          <p:nvPr userDrawn="1"/>
        </p:nvCxnSpPr>
        <p:spPr>
          <a:xfrm>
            <a:off x="3887221" y="1249646"/>
            <a:ext cx="447954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4820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6163819" y="4835130"/>
            <a:ext cx="1938638" cy="273844"/>
          </a:xfrm>
          <a:prstGeom prst="rect">
            <a:avLst/>
          </a:prstGeom>
        </p:spPr>
        <p:txBody>
          <a:bodyPr/>
          <a:lstStyle/>
          <a:p>
            <a:fld id="{1775B394-D9F9-4F0C-B15D-605F45CB9E9F}" type="datetime1">
              <a:rPr lang="en-US" smtClean="0"/>
              <a:t>9/17/2024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822960" y="4835130"/>
            <a:ext cx="5113697" cy="27384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a:xfrm>
            <a:off x="8245186" y="4835130"/>
            <a:ext cx="585008" cy="273844"/>
          </a:xfrm>
          <a:prstGeom prst="rect">
            <a:avLst/>
          </a:prstGeo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2008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38"/>
        <p:cNvGrpSpPr/>
        <p:nvPr/>
      </p:nvGrpSpPr>
      <p:grpSpPr>
        <a:xfrm>
          <a:off x="0" y="0"/>
          <a:ext cx="0" cy="0"/>
          <a:chOff x="0" y="0"/>
          <a:chExt cx="0" cy="0"/>
        </a:xfrm>
      </p:grpSpPr>
      <p:sp>
        <p:nvSpPr>
          <p:cNvPr id="39" name="Google Shape;39;p6"/>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40" name="Google Shape;40;p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6"/>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42" name="Google Shape;42;p6"/>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43" name="Google Shape;43;p6"/>
          <p:cNvSpPr txBox="1">
            <a:spLocks noGrp="1"/>
          </p:cNvSpPr>
          <p:nvPr>
            <p:ph type="title"/>
          </p:nvPr>
        </p:nvSpPr>
        <p:spPr>
          <a:xfrm>
            <a:off x="685800" y="596096"/>
            <a:ext cx="3657600" cy="901616"/>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chemeClr val="bg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686104"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1" name="Google Shape;51;p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8"/>
          <p:cNvSpPr txBox="1">
            <a:spLocks noGrp="1"/>
          </p:cNvSpPr>
          <p:nvPr>
            <p:ph type="title"/>
          </p:nvPr>
        </p:nvSpPr>
        <p:spPr>
          <a:xfrm>
            <a:off x="686103" y="300943"/>
            <a:ext cx="7942823" cy="834568"/>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 name="Rectangle 2">
            <a:extLst>
              <a:ext uri="{FF2B5EF4-FFF2-40B4-BE49-F238E27FC236}">
                <a16:creationId xmlns:a16="http://schemas.microsoft.com/office/drawing/2014/main" id="{3F1625A6-FC62-BBDB-4589-307172CAB923}"/>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chemeClr val="bg1"/>
        </a:solidFill>
        <a:effectLst/>
      </p:bgPr>
    </p:bg>
    <p:spTree>
      <p:nvGrpSpPr>
        <p:cNvPr id="1" name="Shape 53"/>
        <p:cNvGrpSpPr/>
        <p:nvPr/>
      </p:nvGrpSpPr>
      <p:grpSpPr>
        <a:xfrm>
          <a:off x="0" y="0"/>
          <a:ext cx="0" cy="0"/>
          <a:chOff x="0" y="0"/>
          <a:chExt cx="0" cy="0"/>
        </a:xfrm>
      </p:grpSpPr>
      <p:sp>
        <p:nvSpPr>
          <p:cNvPr id="54" name="Google Shape;54;p9"/>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5" name="Google Shape;55;p9"/>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6" name="Google Shape;56;p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9"/>
          <p:cNvSpPr txBox="1">
            <a:spLocks noGrp="1"/>
          </p:cNvSpPr>
          <p:nvPr>
            <p:ph type="body" idx="3"/>
          </p:nvPr>
        </p:nvSpPr>
        <p:spPr>
          <a:xfrm>
            <a:off x="3428698" y="1286650"/>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8" name="Google Shape;58;p9"/>
          <p:cNvSpPr txBox="1">
            <a:spLocks noGrp="1"/>
          </p:cNvSpPr>
          <p:nvPr>
            <p:ph type="title"/>
          </p:nvPr>
        </p:nvSpPr>
        <p:spPr>
          <a:xfrm>
            <a:off x="686104" y="341453"/>
            <a:ext cx="7772400" cy="79405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72"/>
        <p:cNvGrpSpPr/>
        <p:nvPr/>
      </p:nvGrpSpPr>
      <p:grpSpPr>
        <a:xfrm>
          <a:off x="0" y="0"/>
          <a:ext cx="0" cy="0"/>
          <a:chOff x="0" y="0"/>
          <a:chExt cx="0" cy="0"/>
        </a:xfrm>
      </p:grpSpPr>
      <p:sp>
        <p:nvSpPr>
          <p:cNvPr id="73" name="Google Shape;73;p12"/>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74" name="Google Shape;74;p1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2"/>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76" name="Google Shape;76;p12"/>
          <p:cNvSpPr txBox="1">
            <a:spLocks noGrp="1"/>
          </p:cNvSpPr>
          <p:nvPr>
            <p:ph type="title"/>
          </p:nvPr>
        </p:nvSpPr>
        <p:spPr>
          <a:xfrm>
            <a:off x="4877104" y="2171144"/>
            <a:ext cx="3885900" cy="831000"/>
          </a:xfrm>
          <a:prstGeom prst="rect">
            <a:avLst/>
          </a:prstGeom>
          <a:solidFill>
            <a:srgbClr val="C00000"/>
          </a:solidFill>
          <a:ln>
            <a:noFill/>
          </a:ln>
        </p:spPr>
        <p:txBody>
          <a:bodyPr spcFirstLastPara="1" wrap="square" lIns="91175" tIns="91175" rIns="91175" bIns="91175" anchor="ctr"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3" name="Google Shape;83;p14"/>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4" name="Google Shape;84;p1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4"/>
          <p:cNvSpPr txBox="1">
            <a:spLocks noGrp="1"/>
          </p:cNvSpPr>
          <p:nvPr>
            <p:ph type="title"/>
          </p:nvPr>
        </p:nvSpPr>
        <p:spPr>
          <a:xfrm>
            <a:off x="686104" y="381965"/>
            <a:ext cx="7772400" cy="753545"/>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Clr>
                <a:srgbClr val="BA0C2F"/>
              </a:buClr>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8" name="Google Shape;88;p15"/>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9" name="Google Shape;89;p1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15"/>
          <p:cNvSpPr txBox="1">
            <a:spLocks noGrp="1"/>
          </p:cNvSpPr>
          <p:nvPr>
            <p:ph type="body" idx="3"/>
          </p:nvPr>
        </p:nvSpPr>
        <p:spPr>
          <a:xfrm>
            <a:off x="331454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91" name="Google Shape;91;p15"/>
          <p:cNvSpPr txBox="1">
            <a:spLocks noGrp="1"/>
          </p:cNvSpPr>
          <p:nvPr>
            <p:ph type="title"/>
          </p:nvPr>
        </p:nvSpPr>
        <p:spPr>
          <a:xfrm>
            <a:off x="686104" y="381965"/>
            <a:ext cx="7772400" cy="753545"/>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6104" y="358816"/>
            <a:ext cx="7772400" cy="776770"/>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accent2"/>
              </a:buClr>
              <a:buSzPts val="1400"/>
              <a:buFont typeface="Source Sans Pro"/>
              <a:buNone/>
              <a:defRPr sz="2400" b="1" i="0" u="none" strike="noStrike" cap="none">
                <a:solidFill>
                  <a:schemeClr val="accent2"/>
                </a:solidFill>
                <a:latin typeface="Source Sans Pro"/>
                <a:ea typeface="Source Sans Pro"/>
                <a:cs typeface="Source Sans Pro"/>
                <a:sym typeface="Source Sans Pro"/>
              </a:defRPr>
            </a:lvl1pPr>
            <a:lvl2pPr lvl="1"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2pPr>
            <a:lvl3pPr lvl="2"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3pPr>
            <a:lvl4pPr lvl="3"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4pPr>
            <a:lvl5pPr lvl="4"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5pPr>
            <a:lvl6pPr lvl="5"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6pPr>
            <a:lvl7pPr lvl="6"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7pPr>
            <a:lvl8pPr lvl="7"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8pPr>
            <a:lvl9pPr lvl="8"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9pPr>
          </a:lstStyle>
          <a:p>
            <a:endParaRPr/>
          </a:p>
        </p:txBody>
      </p:sp>
      <p:sp>
        <p:nvSpPr>
          <p:cNvPr id="7" name="Google Shape;7;p1"/>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1pPr>
            <a:lvl2pPr marL="914400" marR="0" lvl="1" indent="-330200" algn="l" rtl="0">
              <a:spcBef>
                <a:spcPts val="80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2pPr>
            <a:lvl3pPr marL="1371600" marR="0" lvl="2" indent="-342900" algn="l" rtl="0">
              <a:spcBef>
                <a:spcPts val="800"/>
              </a:spcBef>
              <a:spcAft>
                <a:spcPts val="0"/>
              </a:spcAft>
              <a:buClr>
                <a:srgbClr val="6C6463"/>
              </a:buClr>
              <a:buSzPts val="1800"/>
              <a:buFont typeface="Source Sans Pro"/>
              <a:buChar char="•"/>
              <a:defRPr sz="1800" i="0" u="none" strike="noStrike" cap="none">
                <a:solidFill>
                  <a:srgbClr val="6C6463"/>
                </a:solidFill>
                <a:latin typeface="Source Sans Pro"/>
                <a:ea typeface="Source Sans Pro"/>
                <a:cs typeface="Source Sans Pro"/>
                <a:sym typeface="Source Sans Pro"/>
              </a:defRPr>
            </a:lvl3pPr>
            <a:lvl4pPr marL="1828800" marR="0" lvl="3" indent="-330200" algn="l" rtl="0">
              <a:spcBef>
                <a:spcPts val="30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4pPr>
            <a:lvl5pPr marL="2286000" marR="0" lvl="4" indent="-317500" algn="l" rtl="0">
              <a:spcBef>
                <a:spcPts val="300"/>
              </a:spcBef>
              <a:spcAft>
                <a:spcPts val="0"/>
              </a:spcAft>
              <a:buClr>
                <a:srgbClr val="6C6463"/>
              </a:buClr>
              <a:buSzPts val="1400"/>
              <a:buFont typeface="Source Sans Pro"/>
              <a:buChar char="»"/>
              <a:defRPr sz="1400" i="0" u="none" strike="noStrike" cap="none">
                <a:solidFill>
                  <a:srgbClr val="6C6463"/>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i="0" u="none" strike="noStrike" cap="none">
                <a:solidFill>
                  <a:srgbClr val="6C6463"/>
                </a:solidFill>
                <a:latin typeface="Source Sans Pro"/>
                <a:ea typeface="Source Sans Pro"/>
                <a:cs typeface="Source Sans Pro"/>
                <a:sym typeface="Source Sans Pro"/>
              </a:defRPr>
            </a:lvl1pPr>
            <a:lvl2pPr marL="0" marR="0" lvl="1" indent="0" algn="r" rtl="0">
              <a:spcBef>
                <a:spcPts val="0"/>
              </a:spcBef>
              <a:buNone/>
              <a:defRPr sz="600" i="0" u="none" strike="noStrike" cap="none">
                <a:solidFill>
                  <a:srgbClr val="6C6463"/>
                </a:solidFill>
                <a:latin typeface="Source Sans Pro"/>
                <a:ea typeface="Source Sans Pro"/>
                <a:cs typeface="Source Sans Pro"/>
                <a:sym typeface="Source Sans Pro"/>
              </a:defRPr>
            </a:lvl2pPr>
            <a:lvl3pPr marL="0" marR="0" lvl="2" indent="0" algn="r" rtl="0">
              <a:spcBef>
                <a:spcPts val="0"/>
              </a:spcBef>
              <a:buNone/>
              <a:defRPr sz="600" i="0" u="none" strike="noStrike" cap="none">
                <a:solidFill>
                  <a:srgbClr val="6C6463"/>
                </a:solidFill>
                <a:latin typeface="Source Sans Pro"/>
                <a:ea typeface="Source Sans Pro"/>
                <a:cs typeface="Source Sans Pro"/>
                <a:sym typeface="Source Sans Pro"/>
              </a:defRPr>
            </a:lvl3pPr>
            <a:lvl4pPr marL="0" marR="0" lvl="3" indent="0" algn="r" rtl="0">
              <a:spcBef>
                <a:spcPts val="0"/>
              </a:spcBef>
              <a:buNone/>
              <a:defRPr sz="600" i="0" u="none" strike="noStrike" cap="none">
                <a:solidFill>
                  <a:srgbClr val="6C6463"/>
                </a:solidFill>
                <a:latin typeface="Source Sans Pro"/>
                <a:ea typeface="Source Sans Pro"/>
                <a:cs typeface="Source Sans Pro"/>
                <a:sym typeface="Source Sans Pro"/>
              </a:defRPr>
            </a:lvl4pPr>
            <a:lvl5pPr marL="0" marR="0" lvl="4" indent="0" algn="r" rtl="0">
              <a:spcBef>
                <a:spcPts val="0"/>
              </a:spcBef>
              <a:buNone/>
              <a:defRPr sz="600" i="0" u="none" strike="noStrike" cap="none">
                <a:solidFill>
                  <a:srgbClr val="6C6463"/>
                </a:solidFill>
                <a:latin typeface="Source Sans Pro"/>
                <a:ea typeface="Source Sans Pro"/>
                <a:cs typeface="Source Sans Pro"/>
                <a:sym typeface="Source Sans Pro"/>
              </a:defRPr>
            </a:lvl5pPr>
            <a:lvl6pPr marL="0" marR="0" lvl="5" indent="0" algn="r" rtl="0">
              <a:spcBef>
                <a:spcPts val="0"/>
              </a:spcBef>
              <a:buNone/>
              <a:defRPr sz="600" i="0" u="none" strike="noStrike" cap="none">
                <a:solidFill>
                  <a:srgbClr val="6C6463"/>
                </a:solidFill>
                <a:latin typeface="Source Sans Pro"/>
                <a:ea typeface="Source Sans Pro"/>
                <a:cs typeface="Source Sans Pro"/>
                <a:sym typeface="Source Sans Pro"/>
              </a:defRPr>
            </a:lvl6pPr>
            <a:lvl7pPr marL="0" marR="0" lvl="6" indent="0" algn="r" rtl="0">
              <a:spcBef>
                <a:spcPts val="0"/>
              </a:spcBef>
              <a:buNone/>
              <a:defRPr sz="600" i="0" u="none" strike="noStrike" cap="none">
                <a:solidFill>
                  <a:srgbClr val="6C6463"/>
                </a:solidFill>
                <a:latin typeface="Source Sans Pro"/>
                <a:ea typeface="Source Sans Pro"/>
                <a:cs typeface="Source Sans Pro"/>
                <a:sym typeface="Source Sans Pro"/>
              </a:defRPr>
            </a:lvl7pPr>
            <a:lvl8pPr marL="0" marR="0" lvl="7" indent="0" algn="r" rtl="0">
              <a:spcBef>
                <a:spcPts val="0"/>
              </a:spcBef>
              <a:buNone/>
              <a:defRPr sz="600" i="0" u="none" strike="noStrike" cap="none">
                <a:solidFill>
                  <a:srgbClr val="6C6463"/>
                </a:solidFill>
                <a:latin typeface="Source Sans Pro"/>
                <a:ea typeface="Source Sans Pro"/>
                <a:cs typeface="Source Sans Pro"/>
                <a:sym typeface="Source Sans Pro"/>
              </a:defRPr>
            </a:lvl8pPr>
            <a:lvl9pPr marL="0" marR="0" lvl="8" indent="0" algn="r" rtl="0">
              <a:spcBef>
                <a:spcPts val="0"/>
              </a:spcBef>
              <a:buNone/>
              <a:defRPr sz="600" i="0" u="none" strike="noStrike" cap="none">
                <a:solidFill>
                  <a:srgbClr val="6C6463"/>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0"/>
            <a:ext cx="9144000" cy="5148000"/>
          </a:xfrm>
          <a:prstGeom prst="frame">
            <a:avLst>
              <a:gd name="adj1" fmla="val 2963"/>
            </a:avLst>
          </a:prstGeom>
          <a:solidFill>
            <a:srgbClr val="FFFFFF"/>
          </a:solidFill>
          <a:ln>
            <a:noFill/>
          </a:ln>
        </p:spPr>
        <p:txBody>
          <a:bodyPr spcFirstLastPara="1" wrap="square" lIns="91175" tIns="45575" rIns="91175" bIns="45575" anchor="ctr" anchorCtr="0">
            <a:noAutofit/>
          </a:bodyPr>
          <a:lstStyle/>
          <a:p>
            <a:pPr marL="0" marR="0" lvl="0" indent="0" algn="ctr" rtl="0">
              <a:spcBef>
                <a:spcPts val="0"/>
              </a:spcBef>
              <a:spcAft>
                <a:spcPts val="0"/>
              </a:spcAft>
              <a:buNone/>
            </a:pPr>
            <a:endParaRPr sz="1800" i="0" u="none" strike="noStrike" cap="none">
              <a:solidFill>
                <a:srgbClr val="FFFFFF"/>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51" r:id="rId3"/>
    <p:sldLayoutId id="2147483652" r:id="rId4"/>
    <p:sldLayoutId id="2147483654" r:id="rId5"/>
    <p:sldLayoutId id="2147483655" r:id="rId6"/>
    <p:sldLayoutId id="2147483658" r:id="rId7"/>
    <p:sldLayoutId id="2147483660" r:id="rId8"/>
    <p:sldLayoutId id="2147483661" r:id="rId9"/>
    <p:sldLayoutId id="2147483662" r:id="rId10"/>
    <p:sldLayoutId id="2147483663" r:id="rId11"/>
    <p:sldLayoutId id="2147483664" r:id="rId12"/>
    <p:sldLayoutId id="2147483669" r:id="rId13"/>
    <p:sldLayoutId id="2147483670" r:id="rId14"/>
    <p:sldLayoutId id="2147483671" r:id="rId15"/>
    <p:sldLayoutId id="2147483672" r:id="rId16"/>
    <p:sldLayoutId id="2147483673" r:id="rId17"/>
    <p:sldLayoutId id="2147483675" r:id="rId18"/>
    <p:sldLayoutId id="2147483676" r:id="rId19"/>
    <p:sldLayoutId id="2147483677" r:id="rId20"/>
    <p:sldLayoutId id="2147483678" r:id="rId21"/>
    <p:sldLayoutId id="2147483679" r:id="rId22"/>
    <p:sldLayoutId id="2147483699" r:id="rId23"/>
    <p:sldLayoutId id="2147483700"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hyperlink" Target="https://www.project-management-skills.com/fishbone-diagram.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hyperlink" Target="https://www.usaid.gov/sites/default/files/2022-12/USAID-Youth-in-Development-Policy-2022-Update-508.pdf" TargetMode="External"/><Relationship Id="rId5" Type="http://schemas.openxmlformats.org/officeDocument/2006/relationships/hyperlink" Target="https://www.usaid.gov/sites/default/files/2023-03/2023_Gender%20Policy_508.pdf" TargetMode="External"/><Relationship Id="rId4" Type="http://schemas.openxmlformats.org/officeDocument/2006/relationships/image" Target="../media/image43.png"/></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hyperlink" Target="https://www.usaid.gov/sites/default/files/2023-07/USAID_LGBTQI-Inclusive-Development-Policy_August-2023_1.pdf" TargetMode="External"/><Relationship Id="rId5" Type="http://schemas.openxmlformats.org/officeDocument/2006/relationships/hyperlink" Target="https://www.usaid.gov/sites/default/files/2022-05/USAID-IndigenousPeoples-Policy-mar-2020.pdf" TargetMode="External"/><Relationship Id="rId4" Type="http://schemas.openxmlformats.org/officeDocument/2006/relationships/image" Target="../media/image45.jpeg"/></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hyperlink" Target="https://www.state.gov/wp-content/uploads/2023/02/PEPFAR-2023-Country-and-Regional-Operational-Plan.pdf" TargetMode="External"/><Relationship Id="rId5" Type="http://schemas.openxmlformats.org/officeDocument/2006/relationships/hyperlink" Target="https://www.state.gov/pepfar-five-year-strategy-2022/" TargetMode="External"/><Relationship Id="rId4" Type="http://schemas.openxmlformats.org/officeDocument/2006/relationships/image" Target="../media/image4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8" Type="http://schemas.openxmlformats.org/officeDocument/2006/relationships/hyperlink" Target="https://idea.usaid.gov/" TargetMode="External"/><Relationship Id="rId13" Type="http://schemas.openxmlformats.org/officeDocument/2006/relationships/hyperlink" Target="https://eric.ed.gov/?id=ED602035" TargetMode="External"/><Relationship Id="rId3" Type="http://schemas.microsoft.com/office/2018/10/relationships/comments" Target="../comments/modernComment_7FFFD2A0_CA7E345C.xml"/><Relationship Id="rId7" Type="http://schemas.openxmlformats.org/officeDocument/2006/relationships/hyperlink" Target="https://roadmaps.usaid.gov/" TargetMode="External"/><Relationship Id="rId12" Type="http://schemas.openxmlformats.org/officeDocument/2006/relationships/hyperlink" Target="https://www.acf.hhs.gov/opre/research-and-evaluation-clearinghouses"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hyperlink" Target="https://2017-2020.usaid.gov/who-we-are/resource-portal" TargetMode="External"/><Relationship Id="rId11" Type="http://schemas.openxmlformats.org/officeDocument/2006/relationships/hyperlink" Target="https://www.campbellcollaboration.org/explore/about.html" TargetMode="External"/><Relationship Id="rId5" Type="http://schemas.openxmlformats.org/officeDocument/2006/relationships/hyperlink" Target="https://data.usaid.gov/stories/s/DDL-Overview/27e3-m9pi/#:~:text=The Development Data Library(DDL) is USAID%E2%80%99s publicly available,international development and improve program development and performance." TargetMode="External"/><Relationship Id="rId10" Type="http://schemas.openxmlformats.org/officeDocument/2006/relationships/hyperlink" Target="https://www.cochranelibrary.com/library" TargetMode="External"/><Relationship Id="rId4" Type="http://schemas.openxmlformats.org/officeDocument/2006/relationships/hyperlink" Target="https://dec.usaid.gov/dec/home/Default.aspx" TargetMode="External"/><Relationship Id="rId9" Type="http://schemas.openxmlformats.org/officeDocument/2006/relationships/hyperlink" Target="https://www.3ieimpact.org/resources" TargetMode="External"/><Relationship Id="rId14" Type="http://schemas.openxmlformats.org/officeDocument/2006/relationships/hyperlink" Target="https://www.dol.gov/agencies/oasp/evaluation/currentstudies/clearinghouse-for-labor-evaluation-and-research-clear-advancement-reviews-innovations-and-syntheses-of-evidence" TargetMode="External"/></Relationships>
</file>

<file path=ppt/slides/_rels/slide107.xml.rels><?xml version="1.0" encoding="UTF-8" standalone="yes"?>
<Relationships xmlns="http://schemas.openxmlformats.org/package/2006/relationships"><Relationship Id="rId3" Type="http://schemas.microsoft.com/office/2018/10/relationships/comments" Target="../comments/modernComment_7FFFD2AB_109E4242.xml"/><Relationship Id="rId7" Type="http://schemas.openxmlformats.org/officeDocument/2006/relationships/hyperlink" Target="https://www.usaid.gov/sites/default/files/2022-05/_508_RF_Technical_Note_Final_2013_0722.pdf" TargetMode="External"/><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hyperlink" Target="https://usaidlearninglab.org/system/files/resource/files/project_logic_model_how_to_note_final_sep1.pdf" TargetMode="External"/><Relationship Id="rId5" Type="http://schemas.openxmlformats.org/officeDocument/2006/relationships/hyperlink" Target="https://usaidlearninglab.org/community/blog/what-thing-called-theory-change" TargetMode="External"/><Relationship Id="rId4" Type="http://schemas.openxmlformats.org/officeDocument/2006/relationships/hyperlink" Target="https://usaidlearninglab.org/resources/theory-change-workbook-step-step-process-developing-or-strengthening-theories-change"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hyperlink" Target="https://www.smartdraw.com/organizational-chart/organizational-chart-tips.htm" TargetMode="External"/><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hyperlink" Target="http://www.smartdraw.com/organizational-chart/organizational-chart-tips.htm"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18/10/relationships/comments" Target="../comments/modernComment_7FFFD2AA_FBEE00B9.xml"/><Relationship Id="rId7" Type="http://schemas.openxmlformats.org/officeDocument/2006/relationships/hyperlink" Target="https://www.usaid.gov/work-usaid/get-grant-or-contract/trainings-how-work-usaid/monitoring-evaluation-learning"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hyperlink" Target="https://www.state.gov/wp-content/uploads/2023/02/Indicator-Frequency-Table-MER-2.6.1.pdf" TargetMode="External"/><Relationship Id="rId5" Type="http://schemas.openxmlformats.org/officeDocument/2006/relationships/hyperlink" Target="https://www.state.gov/wp-content/uploads/2023/02/MER-2.0-Infographic-Version-2.6.1-FY23.pdf" TargetMode="External"/><Relationship Id="rId4" Type="http://schemas.openxmlformats.org/officeDocument/2006/relationships/hyperlink" Target="https://www.state.gov/wp-content/uploads/2023/02/FY23-MER-2.6.1-Indicator-Reference-Guide.pd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8.xml"/><Relationship Id="rId1" Type="http://schemas.openxmlformats.org/officeDocument/2006/relationships/slideLayout" Target="../slideLayouts/slideLayout5.xml"/><Relationship Id="rId4" Type="http://schemas.openxmlformats.org/officeDocument/2006/relationships/hyperlink" Target="https://www.youtube.com/watch?v=g_DnQxiGEr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1" y="1545"/>
            <a:ext cx="9113108" cy="1059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sp>
        <p:nvSpPr>
          <p:cNvPr id="76" name="Google Shape;76;p16"/>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pic>
        <p:nvPicPr>
          <p:cNvPr id="77" name="Google Shape;77;p16" descr="A picture containing logo&#10;&#10;Description automatically generated"/>
          <p:cNvPicPr preferRelativeResize="0"/>
          <p:nvPr/>
        </p:nvPicPr>
        <p:blipFill rotWithShape="1">
          <a:blip r:embed="rId3">
            <a:alphaModFix/>
          </a:blip>
          <a:srcRect/>
          <a:stretch/>
        </p:blipFill>
        <p:spPr>
          <a:xfrm>
            <a:off x="1017639" y="204696"/>
            <a:ext cx="1397570" cy="821671"/>
          </a:xfrm>
          <a:prstGeom prst="rect">
            <a:avLst/>
          </a:prstGeom>
          <a:noFill/>
          <a:ln>
            <a:noFill/>
          </a:ln>
        </p:spPr>
      </p:pic>
      <p:sp>
        <p:nvSpPr>
          <p:cNvPr id="78" name="Google Shape;78;p16"/>
          <p:cNvSpPr txBox="1">
            <a:spLocks noGrp="1"/>
          </p:cNvSpPr>
          <p:nvPr>
            <p:ph type="ctrTitle"/>
          </p:nvPr>
        </p:nvSpPr>
        <p:spPr>
          <a:xfrm>
            <a:off x="361188" y="1609344"/>
            <a:ext cx="6533388" cy="2112264"/>
          </a:xfrm>
          <a:prstGeom prst="rect">
            <a:avLst/>
          </a:prstGeom>
          <a:noFill/>
          <a:ln>
            <a:noFill/>
          </a:ln>
        </p:spPr>
        <p:txBody>
          <a:bodyPr spcFirstLastPara="1" vert="horz" wrap="square" lIns="68575" tIns="34275" rIns="68575" bIns="34275" rtlCol="0" anchor="b" anchorCtr="0">
            <a:noAutofit/>
          </a:bodyPr>
          <a:lstStyle/>
          <a:p>
            <a:pPr algn="ctr"/>
            <a:br>
              <a:rPr lang="fr-FR" sz="3000" dirty="0">
                <a:latin typeface="Source Sans Pro" panose="020B0503030403020204" pitchFamily="34" charset="0"/>
              </a:rPr>
            </a:br>
            <a:br>
              <a:rPr lang="fr-FR" sz="3000" dirty="0">
                <a:latin typeface="Source Sans Pro" panose="020B0503030403020204" pitchFamily="34" charset="0"/>
              </a:rPr>
            </a:br>
            <a:r>
              <a:rPr lang="fr-FR" sz="3000" dirty="0">
                <a:latin typeface="Source Sans Pro" panose="020B0503030403020204" pitchFamily="34" charset="0"/>
              </a:rPr>
              <a:t>FORMATION SUR LE DÉVELOPPEMENT DES AFFAIRES :</a:t>
            </a:r>
            <a:br>
              <a:rPr lang="fr-FR" sz="3000" dirty="0">
                <a:latin typeface="Source Sans Pro" panose="020B0503030403020204" pitchFamily="34" charset="0"/>
              </a:rPr>
            </a:br>
            <a:r>
              <a:rPr lang="fr-FR" sz="3000" dirty="0">
                <a:latin typeface="Source Sans Pro" panose="020B0503030403020204" pitchFamily="34" charset="0"/>
              </a:rPr>
              <a:t>OPPORTUNITÉS DE FINANCEMENT </a:t>
            </a:r>
          </a:p>
        </p:txBody>
      </p:sp>
      <p:pic>
        <p:nvPicPr>
          <p:cNvPr id="3" name="Picture 2">
            <a:extLst>
              <a:ext uri="{FF2B5EF4-FFF2-40B4-BE49-F238E27FC236}">
                <a16:creationId xmlns:a16="http://schemas.microsoft.com/office/drawing/2014/main" id="{DEFDD10A-0FEE-542F-BB0C-34AEDA3CBD7F}"/>
              </a:ext>
            </a:extLst>
          </p:cNvPr>
          <p:cNvPicPr>
            <a:picLocks noChangeAspect="1"/>
          </p:cNvPicPr>
          <p:nvPr/>
        </p:nvPicPr>
        <p:blipFill rotWithShape="1">
          <a:blip r:embed="rId4"/>
          <a:srcRect l="991" t="1293" r="1142"/>
          <a:stretch/>
        </p:blipFill>
        <p:spPr>
          <a:xfrm rot="697395">
            <a:off x="6903030" y="1539628"/>
            <a:ext cx="2094660" cy="2746055"/>
          </a:xfrm>
          <a:prstGeom prst="rect">
            <a:avLst/>
          </a:prstGeom>
          <a:ln w="9525">
            <a:solidFill>
              <a:schemeClr val="tx1"/>
            </a:solidFill>
          </a:ln>
        </p:spPr>
      </p:pic>
      <p:pic>
        <p:nvPicPr>
          <p:cNvPr id="5" name="Picture 4" descr="A black background with white text&#10;&#10;Description automatically generated">
            <a:extLst>
              <a:ext uri="{FF2B5EF4-FFF2-40B4-BE49-F238E27FC236}">
                <a16:creationId xmlns:a16="http://schemas.microsoft.com/office/drawing/2014/main" id="{596FB379-AA0A-C835-8AFF-56051F906DAD}"/>
              </a:ext>
            </a:extLst>
          </p:cNvPr>
          <p:cNvPicPr>
            <a:picLocks noChangeAspect="1"/>
          </p:cNvPicPr>
          <p:nvPr/>
        </p:nvPicPr>
        <p:blipFill rotWithShape="1">
          <a:blip r:embed="rId5"/>
          <a:srcRect l="7023" t="5639" r="9200" b="44136"/>
          <a:stretch/>
        </p:blipFill>
        <p:spPr>
          <a:xfrm>
            <a:off x="6209136" y="4449157"/>
            <a:ext cx="2816352" cy="60350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430" y="204696"/>
            <a:ext cx="2207763" cy="711507"/>
          </a:xfrm>
          <a:prstGeom prst="rect">
            <a:avLst/>
          </a:prstGeom>
        </p:spPr>
      </p:pic>
      <p:sp>
        <p:nvSpPr>
          <p:cNvPr id="7" name="TextBox 6">
            <a:extLst>
              <a:ext uri="{FF2B5EF4-FFF2-40B4-BE49-F238E27FC236}">
                <a16:creationId xmlns:a16="http://schemas.microsoft.com/office/drawing/2014/main" id="{7345F391-3A5E-C911-0536-121F96F96898}"/>
              </a:ext>
            </a:extLst>
          </p:cNvPr>
          <p:cNvSpPr txBox="1"/>
          <p:nvPr/>
        </p:nvSpPr>
        <p:spPr>
          <a:xfrm>
            <a:off x="361188" y="3876667"/>
            <a:ext cx="4637314" cy="830997"/>
          </a:xfrm>
          <a:prstGeom prst="rect">
            <a:avLst/>
          </a:prstGeom>
          <a:noFill/>
        </p:spPr>
        <p:txBody>
          <a:bodyPr wrap="square">
            <a:spAutoFit/>
          </a:bodyPr>
          <a:lstStyle/>
          <a:p>
            <a:r>
              <a:rPr lang="fr-FR" sz="1600" dirty="0">
                <a:solidFill>
                  <a:schemeClr val="bg1"/>
                </a:solidFill>
                <a:latin typeface="Source Sans Pro" panose="020B0503030403020204" pitchFamily="34" charset="0"/>
              </a:rPr>
              <a:t>18 septembre 2024</a:t>
            </a:r>
            <a:br>
              <a:rPr lang="fr-FR" sz="1600" dirty="0">
                <a:solidFill>
                  <a:schemeClr val="bg1"/>
                </a:solidFill>
                <a:latin typeface="Source Sans Pro" panose="020B0503030403020204" pitchFamily="34" charset="0"/>
              </a:rPr>
            </a:br>
            <a:br>
              <a:rPr lang="fr-FR" sz="1600" dirty="0">
                <a:solidFill>
                  <a:schemeClr val="bg1"/>
                </a:solidFill>
                <a:latin typeface="Source Sans Pro" panose="020B0503030403020204" pitchFamily="34" charset="0"/>
              </a:rPr>
            </a:br>
            <a:r>
              <a:rPr lang="fr-FR" sz="1600" dirty="0">
                <a:solidFill>
                  <a:schemeClr val="bg1"/>
                </a:solidFill>
                <a:latin typeface="Source Sans Pro" panose="020B0503030403020204" pitchFamily="34" charset="0"/>
                <a:ea typeface="Source Sans Pro" panose="020B0503030403020204" pitchFamily="34" charset="0"/>
              </a:rPr>
              <a:t>Présentateur : EBOGO Mesmey</a:t>
            </a:r>
            <a:endParaRPr lang="en-US" sz="1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2" name="Rectangle 1">
            <a:extLst>
              <a:ext uri="{FF2B5EF4-FFF2-40B4-BE49-F238E27FC236}">
                <a16:creationId xmlns:a16="http://schemas.microsoft.com/office/drawing/2014/main" id="{B50DC5B8-63DC-659B-1458-8B9C1DD4AC23}"/>
              </a:ext>
            </a:extLst>
          </p:cNvPr>
          <p:cNvSpPr/>
          <p:nvPr/>
        </p:nvSpPr>
        <p:spPr>
          <a:xfrm>
            <a:off x="0" y="0"/>
            <a:ext cx="9144000" cy="5138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28" name="Google Shape;4628;g2ecc26fd3ec_0_1214"/>
          <p:cNvSpPr/>
          <p:nvPr/>
        </p:nvSpPr>
        <p:spPr>
          <a:xfrm>
            <a:off x="0" y="4624"/>
            <a:ext cx="9144000" cy="864000"/>
          </a:xfrm>
          <a:prstGeom prst="rect">
            <a:avLst/>
          </a:prstGeom>
          <a:solidFill>
            <a:srgbClr val="BA0C2F"/>
          </a:solidFill>
          <a:ln>
            <a:noFill/>
          </a:ln>
        </p:spPr>
        <p:txBody>
          <a:bodyPr spcFirstLastPara="1" wrap="square" lIns="68575" tIns="34275" rIns="68575" bIns="34275" anchor="ctr" anchorCtr="0">
            <a:noAutofit/>
          </a:bodyPr>
          <a:lstStyle/>
          <a:p>
            <a:pPr algn="ctr" defTabSz="914378"/>
            <a:r>
              <a:rPr lang="fr-FR" sz="2400" b="1" dirty="0">
                <a:solidFill>
                  <a:srgbClr val="FFFFFF"/>
                </a:solidFill>
              </a:rPr>
              <a:t>CHEMIN VERS L'EXCELLENCE ET LA DURABILITÉ (4)</a:t>
            </a:r>
            <a:endParaRPr lang="fr-FR" sz="1050" dirty="0"/>
          </a:p>
        </p:txBody>
      </p:sp>
      <p:pic>
        <p:nvPicPr>
          <p:cNvPr id="11" name="Picture 10" descr="A screenshot of a survey&#10;&#10;Description automatically generated">
            <a:extLst>
              <a:ext uri="{FF2B5EF4-FFF2-40B4-BE49-F238E27FC236}">
                <a16:creationId xmlns:a16="http://schemas.microsoft.com/office/drawing/2014/main" id="{3FD3B06C-B7F6-BFF0-8FC5-B8A175F2D7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547" y="1149280"/>
            <a:ext cx="4305719" cy="3500595"/>
          </a:xfrm>
          <a:prstGeom prst="rect">
            <a:avLst/>
          </a:prstGeom>
          <a:noFill/>
          <a:ln>
            <a:solidFill>
              <a:schemeClr val="tx1"/>
            </a:solidFill>
          </a:ln>
        </p:spPr>
      </p:pic>
      <p:pic>
        <p:nvPicPr>
          <p:cNvPr id="3" name="Picture 2">
            <a:extLst>
              <a:ext uri="{FF2B5EF4-FFF2-40B4-BE49-F238E27FC236}">
                <a16:creationId xmlns:a16="http://schemas.microsoft.com/office/drawing/2014/main" id="{2C04FB20-F6E4-10C8-4AA3-7655F08B31A0}"/>
              </a:ext>
            </a:extLst>
          </p:cNvPr>
          <p:cNvPicPr>
            <a:picLocks noChangeAspect="1"/>
          </p:cNvPicPr>
          <p:nvPr/>
        </p:nvPicPr>
        <p:blipFill>
          <a:blip r:embed="rId4"/>
          <a:stretch>
            <a:fillRect/>
          </a:stretch>
        </p:blipFill>
        <p:spPr>
          <a:xfrm>
            <a:off x="5064370" y="1149280"/>
            <a:ext cx="3798384" cy="3613220"/>
          </a:xfrm>
          <a:prstGeom prst="rect">
            <a:avLst/>
          </a:prstGeom>
        </p:spPr>
      </p:pic>
    </p:spTree>
    <p:extLst>
      <p:ext uri="{BB962C8B-B14F-4D97-AF65-F5344CB8AC3E}">
        <p14:creationId xmlns:p14="http://schemas.microsoft.com/office/powerpoint/2010/main" val="35766036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5885A-A28B-9E74-C41A-C4521A4B9AF1}"/>
              </a:ext>
            </a:extLst>
          </p:cNvPr>
          <p:cNvSpPr>
            <a:spLocks noGrp="1"/>
          </p:cNvSpPr>
          <p:nvPr>
            <p:ph type="body" idx="1"/>
          </p:nvPr>
        </p:nvSpPr>
        <p:spPr>
          <a:xfrm>
            <a:off x="413157" y="1137920"/>
            <a:ext cx="2906928" cy="2987039"/>
          </a:xfrm>
        </p:spPr>
        <p:txBody>
          <a:bodyPr/>
          <a:lstStyle/>
          <a:p>
            <a:pPr marL="127000" indent="0">
              <a:buNone/>
            </a:pPr>
            <a:r>
              <a:rPr lang="fr-FR" sz="1500">
                <a:solidFill>
                  <a:srgbClr val="293745"/>
                </a:solidFill>
                <a:cs typeface="Arial"/>
              </a:rPr>
              <a:t>Le diagramme d'Ishikawa, également appelé diagramme en arête de poisson, est un outil utilisé pour identifier les problèmes dans un système. Il montre comment les causes et les effets sont liés et aide à analyser ce qui ne va pas avec les systèmes, les processus et les produits. Le nom vient de l’ingénieur japonais Kaoru Ishikawa qui a développé la méthode dans les années 1960.</a:t>
            </a:r>
          </a:p>
        </p:txBody>
      </p:sp>
      <p:pic>
        <p:nvPicPr>
          <p:cNvPr id="5" name="Picture 4" descr="A diagram of a cause&#10;&#10;Description automatically generated">
            <a:extLst>
              <a:ext uri="{FF2B5EF4-FFF2-40B4-BE49-F238E27FC236}">
                <a16:creationId xmlns:a16="http://schemas.microsoft.com/office/drawing/2014/main" id="{2E53C158-2FB0-3865-F780-BE0E5FD3285E}"/>
              </a:ext>
            </a:extLst>
          </p:cNvPr>
          <p:cNvPicPr>
            <a:picLocks noChangeAspect="1"/>
          </p:cNvPicPr>
          <p:nvPr/>
        </p:nvPicPr>
        <p:blipFill>
          <a:blip r:embed="rId3"/>
          <a:stretch>
            <a:fillRect/>
          </a:stretch>
        </p:blipFill>
        <p:spPr>
          <a:xfrm>
            <a:off x="3709627" y="858521"/>
            <a:ext cx="5271979" cy="3318254"/>
          </a:xfrm>
          <a:prstGeom prst="rect">
            <a:avLst/>
          </a:prstGeom>
        </p:spPr>
      </p:pic>
      <p:sp>
        <p:nvSpPr>
          <p:cNvPr id="6" name="Google Shape;385;p56">
            <a:extLst>
              <a:ext uri="{FF2B5EF4-FFF2-40B4-BE49-F238E27FC236}">
                <a16:creationId xmlns:a16="http://schemas.microsoft.com/office/drawing/2014/main" id="{79A4B267-32C0-A43B-C5F7-4F48C980D0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IDENTIFIER LES CAUSES PROFONDES  (2)</a:t>
            </a:r>
          </a:p>
        </p:txBody>
      </p:sp>
      <p:sp>
        <p:nvSpPr>
          <p:cNvPr id="3" name="Text Placeholder 1">
            <a:extLst>
              <a:ext uri="{FF2B5EF4-FFF2-40B4-BE49-F238E27FC236}">
                <a16:creationId xmlns:a16="http://schemas.microsoft.com/office/drawing/2014/main" id="{1F2AFDD1-101F-061C-F9C2-D2659BFD0C55}"/>
              </a:ext>
            </a:extLst>
          </p:cNvPr>
          <p:cNvSpPr txBox="1">
            <a:spLocks/>
          </p:cNvSpPr>
          <p:nvPr/>
        </p:nvSpPr>
        <p:spPr>
          <a:xfrm>
            <a:off x="1324682" y="4353465"/>
            <a:ext cx="7221220" cy="454324"/>
          </a:xfrm>
          <a:prstGeom prst="rect">
            <a:avLst/>
          </a:prstGeom>
          <a:noFill/>
          <a:ln>
            <a:noFill/>
          </a:ln>
        </p:spPr>
        <p:txBody>
          <a:bodyPr spcFirstLastPara="1" wrap="square" lIns="91175" tIns="91175" rIns="91175" bIns="911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914400" marR="0" lvl="1"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1371600" marR="0" lvl="2"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3pPr>
            <a:lvl4pPr marL="1828800" marR="0" lvl="3" indent="-317500" algn="l" rtl="0">
              <a:lnSpc>
                <a:spcPct val="100000"/>
              </a:lnSpc>
              <a:spcBef>
                <a:spcPts val="300"/>
              </a:spcBef>
              <a:spcAft>
                <a:spcPts val="0"/>
              </a:spcAft>
              <a:buClr>
                <a:srgbClr val="6C6463"/>
              </a:buClr>
              <a:buSzPts val="1400"/>
              <a:buFont typeface="Source Sans Pro"/>
              <a:buChar char="–"/>
              <a:defRPr sz="1400" b="0" i="0" u="none" strike="noStrike" cap="none">
                <a:solidFill>
                  <a:srgbClr val="6C6463"/>
                </a:solidFill>
                <a:latin typeface="Source Sans Pro"/>
                <a:ea typeface="Source Sans Pro"/>
                <a:cs typeface="Source Sans Pro"/>
                <a:sym typeface="Source Sans Pro"/>
              </a:defRPr>
            </a:lvl4pPr>
            <a:lvl5pPr marL="2286000" marR="0" lvl="4" indent="-330200" algn="l" rtl="0">
              <a:lnSpc>
                <a:spcPct val="100000"/>
              </a:lnSpc>
              <a:spcBef>
                <a:spcPts val="3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5pPr>
            <a:lvl6pPr marL="2743200" marR="0" lvl="5"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127000" indent="0">
              <a:buNone/>
            </a:pPr>
            <a:r>
              <a:rPr lang="fr-FR" sz="1500" b="1">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rPr>
              <a:t>Source: </a:t>
            </a:r>
            <a:r>
              <a:rPr lang="fr-FR" sz="150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hlinkClick r:id="rId4"/>
              </a:rPr>
              <a:t>https://www.project-management-skills.com/fishbone-diagram.html</a:t>
            </a:r>
            <a:r>
              <a:rPr lang="fr-FR" sz="1500" b="1">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a:t>
            </a:r>
          </a:p>
        </p:txBody>
      </p:sp>
    </p:spTree>
    <p:extLst>
      <p:ext uri="{BB962C8B-B14F-4D97-AF65-F5344CB8AC3E}">
        <p14:creationId xmlns:p14="http://schemas.microsoft.com/office/powerpoint/2010/main" val="20448856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36CFE-968E-4285-CAED-4E6CB72A9486}"/>
              </a:ext>
            </a:extLst>
          </p:cNvPr>
          <p:cNvSpPr>
            <a:spLocks noGrp="1"/>
          </p:cNvSpPr>
          <p:nvPr>
            <p:ph type="body" idx="1"/>
          </p:nvPr>
        </p:nvSpPr>
        <p:spPr>
          <a:xfrm>
            <a:off x="4519958" y="1613843"/>
            <a:ext cx="4024602" cy="2371710"/>
          </a:xfrm>
        </p:spPr>
        <p:txBody>
          <a:bodyPr/>
          <a:lstStyle/>
          <a:p>
            <a:pPr marL="127000" indent="0">
              <a:buNone/>
            </a:pPr>
            <a:r>
              <a:rPr lang="fr-FR" sz="1500" dirty="0">
                <a:solidFill>
                  <a:srgbClr val="202124"/>
                </a:solidFill>
              </a:rPr>
              <a:t>Le CDCS est une stratégie quinquennale au niveau national qui reflète la collaboration de l'USAID avec d'autres agences pour formuler des stratégies nationales de coopération au développement axées sur les résultats et favoriser le partenariat avec les pays hôtes pour concentrer les investissements dans des domaines clés qui façonnent la stabilité et la prospérité globales des pays.</a:t>
            </a:r>
          </a:p>
        </p:txBody>
      </p:sp>
      <p:pic>
        <p:nvPicPr>
          <p:cNvPr id="5" name="Picture 4" descr="A child pouring water from a faucet&#10;&#10;Description automatically generated">
            <a:extLst>
              <a:ext uri="{FF2B5EF4-FFF2-40B4-BE49-F238E27FC236}">
                <a16:creationId xmlns:a16="http://schemas.microsoft.com/office/drawing/2014/main" id="{1773E27E-3CA7-3BA0-525A-B37E2B93204D}"/>
              </a:ext>
            </a:extLst>
          </p:cNvPr>
          <p:cNvPicPr>
            <a:picLocks noChangeAspect="1"/>
          </p:cNvPicPr>
          <p:nvPr/>
        </p:nvPicPr>
        <p:blipFill>
          <a:blip r:embed="rId3"/>
          <a:stretch>
            <a:fillRect/>
          </a:stretch>
        </p:blipFill>
        <p:spPr>
          <a:xfrm>
            <a:off x="1193801" y="960824"/>
            <a:ext cx="2923178" cy="3746674"/>
          </a:xfrm>
          <a:prstGeom prst="rect">
            <a:avLst/>
          </a:prstGeom>
        </p:spPr>
      </p:pic>
      <p:sp>
        <p:nvSpPr>
          <p:cNvPr id="6" name="Google Shape;385;p56">
            <a:extLst>
              <a:ext uri="{FF2B5EF4-FFF2-40B4-BE49-F238E27FC236}">
                <a16:creationId xmlns:a16="http://schemas.microsoft.com/office/drawing/2014/main" id="{63922DAF-3B51-142A-AA82-503475E8744F}"/>
              </a:ext>
            </a:extLst>
          </p:cNvPr>
          <p:cNvSpPr/>
          <p:nvPr/>
        </p:nvSpPr>
        <p:spPr>
          <a:xfrm>
            <a:off x="0" y="0"/>
            <a:ext cx="9144000" cy="87375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ALIGNEMENT AVEC LA STRATÉGIE DE LA SOCIÉTÉ DE DÉVELOPPEMENT DU PAYS</a:t>
            </a:r>
          </a:p>
        </p:txBody>
      </p:sp>
    </p:spTree>
    <p:extLst>
      <p:ext uri="{BB962C8B-B14F-4D97-AF65-F5344CB8AC3E}">
        <p14:creationId xmlns:p14="http://schemas.microsoft.com/office/powerpoint/2010/main" val="3892118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a16="http://schemas.microsoft.com/office/drawing/2014/main" id="{79A4B267-32C0-A43B-C5F7-4F48C980D0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200" b="1" dirty="0">
                <a:solidFill>
                  <a:srgbClr val="FFFFFF"/>
                </a:solidFill>
                <a:latin typeface="Source Sans Pro"/>
                <a:ea typeface="Source Sans Pro"/>
                <a:cs typeface="Source Sans Pro"/>
              </a:rPr>
              <a:t>ALIGNEMENT DES ACTIVITÉS SUR LES POLITIQUES DE L'USAID</a:t>
            </a:r>
          </a:p>
        </p:txBody>
      </p:sp>
      <p:pic>
        <p:nvPicPr>
          <p:cNvPr id="7" name="Picture 6" descr="A group of people smiling&#10;&#10;Description automatically generated">
            <a:extLst>
              <a:ext uri="{FF2B5EF4-FFF2-40B4-BE49-F238E27FC236}">
                <a16:creationId xmlns:a16="http://schemas.microsoft.com/office/drawing/2014/main" id="{9FB2C695-EF0F-2052-F530-CCA52C0B26D0}"/>
              </a:ext>
            </a:extLst>
          </p:cNvPr>
          <p:cNvPicPr>
            <a:picLocks noChangeAspect="1"/>
          </p:cNvPicPr>
          <p:nvPr/>
        </p:nvPicPr>
        <p:blipFill>
          <a:blip r:embed="rId3"/>
          <a:stretch>
            <a:fillRect/>
          </a:stretch>
        </p:blipFill>
        <p:spPr>
          <a:xfrm>
            <a:off x="925354" y="787671"/>
            <a:ext cx="2986246" cy="3709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blue and white cover with a group of people">
            <a:extLst>
              <a:ext uri="{FF2B5EF4-FFF2-40B4-BE49-F238E27FC236}">
                <a16:creationId xmlns:a16="http://schemas.microsoft.com/office/drawing/2014/main" id="{7782B8A3-83DF-E1EE-799B-BF2D04376864}"/>
              </a:ext>
            </a:extLst>
          </p:cNvPr>
          <p:cNvPicPr>
            <a:picLocks noChangeAspect="1"/>
          </p:cNvPicPr>
          <p:nvPr/>
        </p:nvPicPr>
        <p:blipFill>
          <a:blip r:embed="rId4"/>
          <a:stretch>
            <a:fillRect/>
          </a:stretch>
        </p:blipFill>
        <p:spPr>
          <a:xfrm>
            <a:off x="5364128" y="746760"/>
            <a:ext cx="2951595" cy="376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BFBE139E-04F8-2D6F-DB92-B8DA4E3A0053}"/>
              </a:ext>
            </a:extLst>
          </p:cNvPr>
          <p:cNvSpPr txBox="1"/>
          <p:nvPr/>
        </p:nvSpPr>
        <p:spPr>
          <a:xfrm>
            <a:off x="81281" y="4531042"/>
            <a:ext cx="49225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cs typeface="Calibri"/>
                <a:hlinkClick r:id="rId5">
                  <a:extLst>
                    <a:ext uri="{A12FA001-AC4F-418D-AE19-62706E023703}">
                      <ahyp:hlinkClr xmlns:ahyp="http://schemas.microsoft.com/office/drawing/2018/hyperlinkcolor" val="tx"/>
                    </a:ext>
                  </a:extLst>
                </a:hlinkClick>
              </a:rPr>
              <a:t>2023 USAID Égalité des genres et autonomisation des femmes</a:t>
            </a:r>
            <a:r>
              <a:rPr lang="fr-FR" sz="1100" dirty="0">
                <a:solidFill>
                  <a:schemeClr val="bg2">
                    <a:lumMod val="60000"/>
                    <a:lumOff val="40000"/>
                  </a:schemeClr>
                </a:solidFill>
                <a:latin typeface="Source Sans Pro" panose="020B0503030403020204" pitchFamily="34" charset="0"/>
                <a:ea typeface="Source Sans Pro" panose="020B0503030403020204" pitchFamily="34" charset="0"/>
                <a:cs typeface="Calibri"/>
              </a:rPr>
              <a:t> </a:t>
            </a:r>
          </a:p>
        </p:txBody>
      </p:sp>
      <p:sp>
        <p:nvSpPr>
          <p:cNvPr id="10" name="TextBox 9">
            <a:extLst>
              <a:ext uri="{FF2B5EF4-FFF2-40B4-BE49-F238E27FC236}">
                <a16:creationId xmlns:a16="http://schemas.microsoft.com/office/drawing/2014/main" id="{66B000FF-1A59-3E0D-B227-2B323DFBA933}"/>
              </a:ext>
            </a:extLst>
          </p:cNvPr>
          <p:cNvSpPr txBox="1"/>
          <p:nvPr/>
        </p:nvSpPr>
        <p:spPr>
          <a:xfrm>
            <a:off x="5163517" y="4525962"/>
            <a:ext cx="424409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2022 Politique de la jeunesse au développement de l'USAID</a:t>
            </a:r>
            <a:r>
              <a:rPr lang="fr-FR" sz="1100" dirty="0">
                <a:solidFill>
                  <a:schemeClr val="bg2">
                    <a:lumMod val="60000"/>
                    <a:lumOff val="40000"/>
                  </a:schemeClr>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9237101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a16="http://schemas.microsoft.com/office/drawing/2014/main" id="{79A4B267-32C0-A43B-C5F7-4F48C980D022}"/>
              </a:ext>
            </a:extLst>
          </p:cNvPr>
          <p:cNvSpPr/>
          <p:nvPr/>
        </p:nvSpPr>
        <p:spPr>
          <a:xfrm>
            <a:off x="0" y="0"/>
            <a:ext cx="9144000" cy="84835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ALIGNER LES ACTIVITÉS DE LA PROPOSITION AVEC LES POLITIQUES DE L’USAID</a:t>
            </a:r>
          </a:p>
        </p:txBody>
      </p:sp>
      <p:pic>
        <p:nvPicPr>
          <p:cNvPr id="5" name="Picture 4" descr="A collage of women and a child">
            <a:extLst>
              <a:ext uri="{FF2B5EF4-FFF2-40B4-BE49-F238E27FC236}">
                <a16:creationId xmlns:a16="http://schemas.microsoft.com/office/drawing/2014/main" id="{B5224B77-4064-328B-75C9-251DA9C9F40D}"/>
              </a:ext>
            </a:extLst>
          </p:cNvPr>
          <p:cNvPicPr>
            <a:picLocks noChangeAspect="1"/>
          </p:cNvPicPr>
          <p:nvPr/>
        </p:nvPicPr>
        <p:blipFill>
          <a:blip r:embed="rId3"/>
          <a:stretch>
            <a:fillRect/>
          </a:stretch>
        </p:blipFill>
        <p:spPr>
          <a:xfrm>
            <a:off x="1008652" y="917483"/>
            <a:ext cx="2928348" cy="3578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collage of people standing in front of a podium&#10;&#10;Description automatically generated">
            <a:extLst>
              <a:ext uri="{FF2B5EF4-FFF2-40B4-BE49-F238E27FC236}">
                <a16:creationId xmlns:a16="http://schemas.microsoft.com/office/drawing/2014/main" id="{D46C2D97-6F1A-7368-3001-87C4F6980E90}"/>
              </a:ext>
            </a:extLst>
          </p:cNvPr>
          <p:cNvPicPr>
            <a:picLocks noChangeAspect="1"/>
          </p:cNvPicPr>
          <p:nvPr/>
        </p:nvPicPr>
        <p:blipFill>
          <a:blip r:embed="rId4"/>
          <a:stretch>
            <a:fillRect/>
          </a:stretch>
        </p:blipFill>
        <p:spPr>
          <a:xfrm>
            <a:off x="5643880" y="920205"/>
            <a:ext cx="2811282" cy="356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1A53C4-9F5F-FDBD-4845-AD72B2236B0A}"/>
              </a:ext>
            </a:extLst>
          </p:cNvPr>
          <p:cNvSpPr txBox="1"/>
          <p:nvPr/>
        </p:nvSpPr>
        <p:spPr>
          <a:xfrm>
            <a:off x="0" y="4535986"/>
            <a:ext cx="54725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Politique de l'USAID 2020 sur la promotion des droits des peuples autochtones</a:t>
            </a:r>
            <a:r>
              <a:rPr lang="fr-FR" sz="1100" dirty="0">
                <a:solidFill>
                  <a:schemeClr val="bg2">
                    <a:lumMod val="60000"/>
                    <a:lumOff val="40000"/>
                  </a:schemeClr>
                </a:solidFill>
                <a:latin typeface="Source Sans Pro" panose="020B0503030403020204" pitchFamily="34" charset="0"/>
                <a:ea typeface="Source Sans Pro" panose="020B0503030403020204" pitchFamily="34" charset="0"/>
              </a:rPr>
              <a:t> </a:t>
            </a:r>
          </a:p>
        </p:txBody>
      </p:sp>
      <p:sp>
        <p:nvSpPr>
          <p:cNvPr id="4" name="TextBox 3">
            <a:extLst>
              <a:ext uri="{FF2B5EF4-FFF2-40B4-BE49-F238E27FC236}">
                <a16:creationId xmlns:a16="http://schemas.microsoft.com/office/drawing/2014/main" id="{A3C36577-244F-D008-AB80-C2A859A013C3}"/>
              </a:ext>
            </a:extLst>
          </p:cNvPr>
          <p:cNvSpPr txBox="1"/>
          <p:nvPr/>
        </p:nvSpPr>
        <p:spPr>
          <a:xfrm>
            <a:off x="5520010" y="4512401"/>
            <a:ext cx="32683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cs typeface="Calibri"/>
                <a:hlinkClick r:id="rId6">
                  <a:extLst>
                    <a:ext uri="{A12FA001-AC4F-418D-AE19-62706E023703}">
                      <ahyp:hlinkClr xmlns:ahyp="http://schemas.microsoft.com/office/drawing/2018/hyperlinkcolor" val="tx"/>
                    </a:ext>
                  </a:extLst>
                </a:hlinkClick>
              </a:rPr>
              <a:t>Développement inclusif LGBTQI+ 2023 </a:t>
            </a:r>
            <a:r>
              <a:rPr lang="fr-FR" sz="1100" dirty="0">
                <a:solidFill>
                  <a:schemeClr val="bg2">
                    <a:lumMod val="60000"/>
                    <a:lumOff val="40000"/>
                  </a:schemeClr>
                </a:solidFill>
                <a:latin typeface="Source Sans Pro" panose="020B0503030403020204" pitchFamily="34" charset="0"/>
                <a:ea typeface="Source Sans Pro" panose="020B0503030403020204" pitchFamily="34" charset="0"/>
                <a:cs typeface="Calibri"/>
              </a:rPr>
              <a:t> </a:t>
            </a:r>
          </a:p>
        </p:txBody>
      </p:sp>
      <p:sp>
        <p:nvSpPr>
          <p:cNvPr id="7" name="TextBox 6"/>
          <p:cNvSpPr txBox="1"/>
          <p:nvPr/>
        </p:nvSpPr>
        <p:spPr>
          <a:xfrm>
            <a:off x="165541" y="4895194"/>
            <a:ext cx="4447369" cy="192358"/>
          </a:xfrm>
          <a:prstGeom prst="rect">
            <a:avLst/>
          </a:prstGeom>
          <a:noFill/>
        </p:spPr>
        <p:txBody>
          <a:bodyPr wrap="none" lIns="68579" tIns="34289" rIns="68579" bIns="34289" rtlCol="0">
            <a:spAutoFit/>
          </a:bodyPr>
          <a:lstStyle/>
          <a:p>
            <a:r>
              <a:rPr lang="fr-FR" sz="800" dirty="0">
                <a:solidFill>
                  <a:schemeClr val="bg1"/>
                </a:solidFill>
              </a:rPr>
              <a:t>Traduction de courtoisie des diapositives de formation ASAP II BD, mises à jour le 08-07-2024</a:t>
            </a:r>
            <a:endParaRPr lang="en-IN" sz="800" dirty="0">
              <a:solidFill>
                <a:schemeClr val="bg1"/>
              </a:solidFill>
            </a:endParaRPr>
          </a:p>
        </p:txBody>
      </p:sp>
    </p:spTree>
    <p:extLst>
      <p:ext uri="{BB962C8B-B14F-4D97-AF65-F5344CB8AC3E}">
        <p14:creationId xmlns:p14="http://schemas.microsoft.com/office/powerpoint/2010/main" val="2893905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2B87B2-2FD4-F927-7FD0-6F78FDE504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104</a:t>
            </a:fld>
            <a:endParaRPr lang="en"/>
          </a:p>
        </p:txBody>
      </p:sp>
      <p:pic>
        <p:nvPicPr>
          <p:cNvPr id="5" name="Picture 4" descr="A close up of a logo&#10;&#10;Description automatically generated">
            <a:extLst>
              <a:ext uri="{FF2B5EF4-FFF2-40B4-BE49-F238E27FC236}">
                <a16:creationId xmlns:a16="http://schemas.microsoft.com/office/drawing/2014/main" id="{2D64C4A2-45A2-7A48-6C5C-2BF37AAA28E8}"/>
              </a:ext>
            </a:extLst>
          </p:cNvPr>
          <p:cNvPicPr>
            <a:picLocks noChangeAspect="1"/>
          </p:cNvPicPr>
          <p:nvPr/>
        </p:nvPicPr>
        <p:blipFill>
          <a:blip r:embed="rId3"/>
          <a:stretch>
            <a:fillRect/>
          </a:stretch>
        </p:blipFill>
        <p:spPr>
          <a:xfrm>
            <a:off x="5193792" y="774960"/>
            <a:ext cx="2527808" cy="334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holding a baby&#10;&#10;Description automatically generated">
            <a:extLst>
              <a:ext uri="{FF2B5EF4-FFF2-40B4-BE49-F238E27FC236}">
                <a16:creationId xmlns:a16="http://schemas.microsoft.com/office/drawing/2014/main" id="{D6DA2DC4-3198-54D7-FEDE-65EFE168931C}"/>
              </a:ext>
            </a:extLst>
          </p:cNvPr>
          <p:cNvPicPr>
            <a:picLocks noChangeAspect="1"/>
          </p:cNvPicPr>
          <p:nvPr/>
        </p:nvPicPr>
        <p:blipFill>
          <a:blip r:embed="rId4"/>
          <a:stretch>
            <a:fillRect/>
          </a:stretch>
        </p:blipFill>
        <p:spPr>
          <a:xfrm>
            <a:off x="1303574" y="812800"/>
            <a:ext cx="2814040" cy="3361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385;p56">
            <a:extLst>
              <a:ext uri="{FF2B5EF4-FFF2-40B4-BE49-F238E27FC236}">
                <a16:creationId xmlns:a16="http://schemas.microsoft.com/office/drawing/2014/main" id="{3ACA5B01-17F5-B967-5C09-43E186A19A5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ALIGNER LES ACTIVITÉS AVEC LE PEPFAR </a:t>
            </a:r>
          </a:p>
        </p:txBody>
      </p:sp>
      <p:sp>
        <p:nvSpPr>
          <p:cNvPr id="2" name="TextBox 1">
            <a:extLst>
              <a:ext uri="{FF2B5EF4-FFF2-40B4-BE49-F238E27FC236}">
                <a16:creationId xmlns:a16="http://schemas.microsoft.com/office/drawing/2014/main" id="{685DFBBD-A43E-F0AE-A798-D937A323093E}"/>
              </a:ext>
            </a:extLst>
          </p:cNvPr>
          <p:cNvSpPr txBox="1"/>
          <p:nvPr/>
        </p:nvSpPr>
        <p:spPr>
          <a:xfrm>
            <a:off x="1108030" y="4297517"/>
            <a:ext cx="32683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5"/>
              </a:rPr>
              <a:t>Stratégie quinquennale du PEPFAR</a:t>
            </a:r>
          </a:p>
        </p:txBody>
      </p:sp>
      <p:sp>
        <p:nvSpPr>
          <p:cNvPr id="4" name="TextBox 3">
            <a:extLst>
              <a:ext uri="{FF2B5EF4-FFF2-40B4-BE49-F238E27FC236}">
                <a16:creationId xmlns:a16="http://schemas.microsoft.com/office/drawing/2014/main" id="{4812A4E6-9812-23F4-F9A6-920AB53DE69A}"/>
              </a:ext>
            </a:extLst>
          </p:cNvPr>
          <p:cNvSpPr txBox="1"/>
          <p:nvPr/>
        </p:nvSpPr>
        <p:spPr>
          <a:xfrm>
            <a:off x="4506550" y="4174236"/>
            <a:ext cx="406137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PEPFAR 2023 Pays et Régional </a:t>
            </a:r>
          </a:p>
          <a:p>
            <a:pPr algn="ctr"/>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Orientations relatives au plan opérationnel (COP/ROP) </a:t>
            </a:r>
          </a:p>
          <a:p>
            <a:pPr algn="ctr"/>
            <a:r>
              <a:rPr lang="fr-FR" sz="11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pour tous les pays soutenus par le PEPFAR</a:t>
            </a:r>
          </a:p>
        </p:txBody>
      </p:sp>
    </p:spTree>
    <p:extLst>
      <p:ext uri="{BB962C8B-B14F-4D97-AF65-F5344CB8AC3E}">
        <p14:creationId xmlns:p14="http://schemas.microsoft.com/office/powerpoint/2010/main" val="2315335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9385" y="740224"/>
            <a:ext cx="8682215" cy="4065848"/>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Lorsque vous présentez vos solutions/activités, assurez-vous également de fournir la preuve que cette solution fonctionne ou d'indiquer clairement que l'activité est un projet pilote. </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Utilisez les données de l’USAID autant que possible</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Incluez des références à des articles de recherche qui soutiennent votre solution</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Résultats de référence de projets antérieurs que vous ou vos partenaires avez réalisés, ou résultats d'autres projets mis en œuvre par des pairs</a:t>
            </a:r>
          </a:p>
          <a:p>
            <a:pPr lvl="1">
              <a:spcBef>
                <a:spcPts val="600"/>
              </a:spcBef>
              <a:spcAft>
                <a:spcPts val="600"/>
              </a:spcAft>
              <a:defRPr/>
            </a:pPr>
            <a:endParaRPr lang="en-US" sz="1500" kern="1200">
              <a:solidFill>
                <a:prstClr val="black"/>
              </a:solidFill>
              <a:latin typeface="Source Sans Pro" panose="020B0503030403020204" pitchFamily="34" charset="0"/>
              <a:ea typeface="Source Sans Pro" panose="020B0503030403020204" pitchFamily="34" charset="0"/>
              <a:cs typeface="+mn-cs"/>
            </a:endParaRPr>
          </a:p>
          <a:p>
            <a:pPr marL="126997" indent="0">
              <a:spcBef>
                <a:spcPts val="600"/>
              </a:spcBef>
              <a:spcAft>
                <a:spcPts val="600"/>
              </a:spcAft>
              <a:buNone/>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SOLUTIONS BASÉES SUR DES PREUVES</a:t>
            </a:r>
          </a:p>
        </p:txBody>
      </p:sp>
    </p:spTree>
    <p:extLst>
      <p:ext uri="{BB962C8B-B14F-4D97-AF65-F5344CB8AC3E}">
        <p14:creationId xmlns:p14="http://schemas.microsoft.com/office/powerpoint/2010/main" val="26038658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SOURCES DE PREUVES ET CENTRES D’ÉQUIPEMENT</a:t>
            </a:r>
          </a:p>
        </p:txBody>
      </p:sp>
      <p:sp>
        <p:nvSpPr>
          <p:cNvPr id="2" name="Text Placeholder 1">
            <a:extLst>
              <a:ext uri="{FF2B5EF4-FFF2-40B4-BE49-F238E27FC236}">
                <a16:creationId xmlns:a16="http://schemas.microsoft.com/office/drawing/2014/main" id="{08233D41-C54B-91A4-886B-65383C14DCAE}"/>
              </a:ext>
            </a:extLst>
          </p:cNvPr>
          <p:cNvSpPr>
            <a:spLocks noGrp="1"/>
          </p:cNvSpPr>
          <p:nvPr>
            <p:ph type="body" idx="1"/>
          </p:nvPr>
        </p:nvSpPr>
        <p:spPr>
          <a:xfrm>
            <a:off x="278905" y="690880"/>
            <a:ext cx="4140695" cy="4064392"/>
          </a:xfrm>
        </p:spPr>
        <p:txBody>
          <a:bodyPr/>
          <a:lstStyle/>
          <a:p>
            <a:pPr marL="0" indent="0">
              <a:spcBef>
                <a:spcPts val="600"/>
              </a:spcBef>
              <a:spcAft>
                <a:spcPts val="600"/>
              </a:spcAft>
              <a:buClr>
                <a:schemeClr val="tx1"/>
              </a:buClr>
              <a:buSzPct val="100000"/>
              <a:buNone/>
              <a:defRPr/>
            </a:pPr>
            <a:r>
              <a:rPr lang="fr-FR" sz="1200" b="1" dirty="0">
                <a:solidFill>
                  <a:schemeClr val="tx1">
                    <a:lumMod val="95000"/>
                    <a:lumOff val="5000"/>
                  </a:schemeClr>
                </a:solidFill>
              </a:rPr>
              <a:t>Informations et analyses sur le développement de l’USAID</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4"/>
              </a:rPr>
              <a:t>Centre d’échange d’expériences en matière de développement : </a:t>
            </a:r>
            <a:r>
              <a:rPr lang="fr-FR" sz="1200" dirty="0">
                <a:solidFill>
                  <a:schemeClr val="tx1">
                    <a:lumMod val="95000"/>
                    <a:lumOff val="5000"/>
                  </a:schemeClr>
                </a:solidFill>
              </a:rPr>
              <a:t>Dossiers du programme de l'USAID et informations sur le développement, rapports d'évaluation de l'USAID, articles de revues à comité de lecture et autres analyses.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5"/>
              </a:rPr>
              <a:t>Bibliothèque de données de développement</a:t>
            </a:r>
            <a:r>
              <a:rPr lang="fr-FR" sz="1200" dirty="0">
                <a:solidFill>
                  <a:schemeClr val="tx1">
                    <a:lumMod val="95000"/>
                    <a:lumOff val="5000"/>
                  </a:schemeClr>
                </a:solidFill>
              </a:rPr>
              <a:t> : Données lisibles par machine financées par l'USAID</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6"/>
              </a:rPr>
              <a:t>Portail de ressources de l'USAID</a:t>
            </a:r>
            <a:r>
              <a:rPr lang="fr-FR" sz="1200" dirty="0">
                <a:solidFill>
                  <a:schemeClr val="tx1">
                    <a:lumMod val="95000"/>
                    <a:lumOff val="5000"/>
                  </a:schemeClr>
                </a:solidFill>
              </a:rPr>
              <a:t> : portail vers une sélection de plateformes de gestion des connaissances financées par l'USAID et de recherches associées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7"/>
              </a:rPr>
              <a:t>Feuilles de route des pay</a:t>
            </a:r>
            <a:r>
              <a:rPr lang="fr-FR" sz="1200" dirty="0">
                <a:solidFill>
                  <a:schemeClr val="tx1">
                    <a:lumMod val="95000"/>
                    <a:lumOff val="5000"/>
                  </a:schemeClr>
                </a:solidFill>
              </a:rPr>
              <a:t>s : visualisation et tendances de 17 indicateurs tiers organisés par l'USAID pour comprendre l'autonomie des pays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8"/>
              </a:rPr>
              <a:t>Portail international de données et d'analyse économique (IDEA) : </a:t>
            </a:r>
            <a:r>
              <a:rPr lang="fr-FR" sz="1200" dirty="0">
                <a:solidFill>
                  <a:schemeClr val="tx1">
                    <a:lumMod val="95000"/>
                    <a:lumOff val="5000"/>
                  </a:schemeClr>
                </a:solidFill>
              </a:rPr>
              <a:t>Données nationales provenant simultanément de plusieurs sources tierces</a:t>
            </a:r>
          </a:p>
        </p:txBody>
      </p:sp>
      <p:sp>
        <p:nvSpPr>
          <p:cNvPr id="3" name="Text Placeholder 1">
            <a:extLst>
              <a:ext uri="{FF2B5EF4-FFF2-40B4-BE49-F238E27FC236}">
                <a16:creationId xmlns:a16="http://schemas.microsoft.com/office/drawing/2014/main" id="{D8271B2D-719E-F9DE-ED8D-3C2D3B7A812B}"/>
              </a:ext>
            </a:extLst>
          </p:cNvPr>
          <p:cNvSpPr txBox="1">
            <a:spLocks/>
          </p:cNvSpPr>
          <p:nvPr/>
        </p:nvSpPr>
        <p:spPr>
          <a:xfrm>
            <a:off x="4693425" y="675640"/>
            <a:ext cx="4140695" cy="4069472"/>
          </a:xfrm>
          <a:prstGeom prst="rect">
            <a:avLst/>
          </a:prstGeom>
          <a:noFill/>
          <a:ln>
            <a:noFill/>
          </a:ln>
        </p:spPr>
        <p:txBody>
          <a:bodyPr spcFirstLastPara="1" wrap="square" lIns="91175" tIns="91175" rIns="91175" bIns="911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914400" marR="0" lvl="1"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1371600" marR="0" lvl="2"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3pPr>
            <a:lvl4pPr marL="1828800" marR="0" lvl="3" indent="-317500" algn="l" rtl="0">
              <a:lnSpc>
                <a:spcPct val="100000"/>
              </a:lnSpc>
              <a:spcBef>
                <a:spcPts val="300"/>
              </a:spcBef>
              <a:spcAft>
                <a:spcPts val="0"/>
              </a:spcAft>
              <a:buClr>
                <a:srgbClr val="6C6463"/>
              </a:buClr>
              <a:buSzPts val="1400"/>
              <a:buFont typeface="Source Sans Pro"/>
              <a:buChar char="–"/>
              <a:defRPr sz="1400" b="0" i="0" u="none" strike="noStrike" cap="none">
                <a:solidFill>
                  <a:srgbClr val="6C6463"/>
                </a:solidFill>
                <a:latin typeface="Source Sans Pro"/>
                <a:ea typeface="Source Sans Pro"/>
                <a:cs typeface="Source Sans Pro"/>
                <a:sym typeface="Source Sans Pro"/>
              </a:defRPr>
            </a:lvl4pPr>
            <a:lvl5pPr marL="2286000" marR="0" lvl="4" indent="-330200" algn="l" rtl="0">
              <a:lnSpc>
                <a:spcPct val="100000"/>
              </a:lnSpc>
              <a:spcBef>
                <a:spcPts val="3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5pPr>
            <a:lvl6pPr marL="2743200" marR="0" lvl="5"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600"/>
              </a:spcBef>
              <a:spcAft>
                <a:spcPts val="600"/>
              </a:spcAft>
              <a:buClr>
                <a:schemeClr val="tx1"/>
              </a:buClr>
              <a:buSzPct val="100000"/>
              <a:buNone/>
              <a:defRPr/>
            </a:pPr>
            <a:r>
              <a:rPr lang="fr-FR" sz="1200" b="1" dirty="0">
                <a:solidFill>
                  <a:schemeClr val="tx1">
                    <a:lumMod val="95000"/>
                    <a:lumOff val="5000"/>
                  </a:schemeClr>
                </a:solidFill>
              </a:rPr>
              <a:t>Centres d’échange de preuves tiers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9"/>
              </a:rPr>
              <a:t>3ie - Initiative internationale pour l'évaluation d'impact : </a:t>
            </a:r>
            <a:r>
              <a:rPr lang="fr-FR" sz="1200" dirty="0">
                <a:solidFill>
                  <a:schemeClr val="tx1">
                    <a:lumMod val="95000"/>
                    <a:lumOff val="5000"/>
                  </a:schemeClr>
                </a:solidFill>
              </a:rPr>
              <a:t>Evidence Hub avec une base de données d'évaluations d'impact individuelles, d'examens systématiques et de cartes des lacunes en matière de preuves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10"/>
              </a:rPr>
              <a:t>Bibliothèque Cochrane</a:t>
            </a:r>
            <a:r>
              <a:rPr lang="fr-FR" sz="1200" dirty="0">
                <a:solidFill>
                  <a:schemeClr val="tx1">
                    <a:lumMod val="95000"/>
                    <a:lumOff val="5000"/>
                  </a:schemeClr>
                </a:solidFill>
              </a:rPr>
              <a:t> : revues des données probantes en matière de santé</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11"/>
              </a:rPr>
              <a:t>Campbell </a:t>
            </a:r>
            <a:r>
              <a:rPr lang="fr-FR" sz="1200" dirty="0">
                <a:solidFill>
                  <a:schemeClr val="tx1">
                    <a:lumMod val="95000"/>
                    <a:lumOff val="5000"/>
                  </a:schemeClr>
                </a:solidFill>
              </a:rPr>
              <a:t>Collaboration: réseau international de recherche en sciences sociales qui produit des synthèses de données probantes</a:t>
            </a:r>
          </a:p>
          <a:p>
            <a:pPr marL="0" indent="0">
              <a:buClr>
                <a:schemeClr val="tx1"/>
              </a:buClr>
              <a:buSzPct val="100000"/>
              <a:buNone/>
              <a:defRPr/>
            </a:pPr>
            <a:r>
              <a:rPr lang="fr-FR" sz="1200" b="1" dirty="0">
                <a:solidFill>
                  <a:schemeClr val="tx1">
                    <a:lumMod val="95000"/>
                    <a:lumOff val="5000"/>
                  </a:schemeClr>
                </a:solidFill>
              </a:rPr>
              <a:t>Centres d'échange de preuves d'autres agences fédérales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12"/>
              </a:rPr>
              <a:t>HHS Administration des centres d’échange de recherche et d’évaluation sur les enfants et les familles</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13"/>
              </a:rPr>
              <a:t>Centre d'</a:t>
            </a:r>
            <a:r>
              <a:rPr lang="fr-FR" sz="1200" dirty="0" err="1">
                <a:solidFill>
                  <a:schemeClr val="tx1">
                    <a:lumMod val="95000"/>
                    <a:lumOff val="5000"/>
                  </a:schemeClr>
                </a:solidFill>
                <a:hlinkClick r:id="rId13"/>
              </a:rPr>
              <a:t>informationWhat</a:t>
            </a:r>
            <a:r>
              <a:rPr lang="fr-FR" sz="1200" dirty="0">
                <a:solidFill>
                  <a:schemeClr val="tx1">
                    <a:lumMod val="95000"/>
                    <a:lumOff val="5000"/>
                  </a:schemeClr>
                </a:solidFill>
                <a:hlinkClick r:id="rId13"/>
              </a:rPr>
              <a:t> Works du ministère de l'Éducation</a:t>
            </a:r>
          </a:p>
          <a:p>
            <a:pPr marL="285750" indent="-285750">
              <a:buClr>
                <a:schemeClr val="tx1"/>
              </a:buClr>
              <a:buSzPct val="100000"/>
              <a:buFont typeface="Wingdings" panose="05000000000000000000" pitchFamily="2" charset="2"/>
              <a:buChar char="§"/>
              <a:defRPr/>
            </a:pPr>
            <a:r>
              <a:rPr lang="fr-FR" sz="1200" dirty="0">
                <a:solidFill>
                  <a:schemeClr val="tx1">
                    <a:lumMod val="95000"/>
                    <a:lumOff val="5000"/>
                  </a:schemeClr>
                </a:solidFill>
                <a:hlinkClick r:id="rId14"/>
              </a:rPr>
              <a:t>Centre d'information du Département du travail pour l'évaluation et la recherche sur le travail(CLEAR)</a:t>
            </a:r>
          </a:p>
          <a:p>
            <a:pPr marL="126997" indent="0">
              <a:spcBef>
                <a:spcPts val="600"/>
              </a:spcBef>
              <a:spcAft>
                <a:spcPts val="600"/>
              </a:spcAft>
              <a:buFont typeface="Source Sans Pro"/>
              <a:buNone/>
            </a:pPr>
            <a:endParaRPr lang="en-US" sz="12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97268572"/>
      </p:ext>
    </p:extLst>
  </p:cSld>
  <p:clrMapOvr>
    <a:masterClrMapping/>
  </p:clrMapOvr>
  <p:extLst>
    <p:ext uri="{6950BFC3-D8DA-4A85-94F7-54DA5524770B}">
      <p188:commentRel xmlns:p188="http://schemas.microsoft.com/office/powerpoint/2018/8/main" r:id="rId3"/>
    </p:ext>
  </p:extLs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5C1EC-1B7B-36C6-4098-BE79D97FE43E}"/>
              </a:ext>
            </a:extLst>
          </p:cNvPr>
          <p:cNvSpPr>
            <a:spLocks noGrp="1"/>
          </p:cNvSpPr>
          <p:nvPr>
            <p:ph type="body" idx="1"/>
          </p:nvPr>
        </p:nvSpPr>
        <p:spPr>
          <a:xfrm>
            <a:off x="457200" y="706018"/>
            <a:ext cx="8513064" cy="4026002"/>
          </a:xfrm>
        </p:spPr>
        <p:txBody>
          <a:bodyPr/>
          <a:lstStyle/>
          <a:p>
            <a:pPr>
              <a:spcBef>
                <a:spcPts val="600"/>
              </a:spcBef>
              <a:spcAft>
                <a:spcPts val="600"/>
              </a:spcAft>
              <a:buClr>
                <a:schemeClr val="tx1"/>
              </a:buClr>
              <a:buFont typeface="Wingdings" panose="05000000000000000000" pitchFamily="2" charset="2"/>
              <a:buChar char="§"/>
            </a:pPr>
            <a:r>
              <a:rPr lang="fr-FR" sz="1500"/>
              <a:t>Théorie du changement du laboratoire d'apprentissage de l'USAID : </a:t>
            </a:r>
            <a:r>
              <a:rPr lang="fr-FR" sz="1500">
                <a:hlinkClick r:id="rId4"/>
              </a:rPr>
              <a:t>https://usaidlearninglab.org/resources/theory-change-workbook-step-step-process-developing-or-strengthening-theories-change</a:t>
            </a:r>
            <a:r>
              <a:rPr lang="fr-FR" sz="1500">
                <a:solidFill>
                  <a:srgbClr val="0070C0"/>
                </a:solidFill>
              </a:rPr>
              <a:t>  </a:t>
            </a:r>
          </a:p>
          <a:p>
            <a:pPr>
              <a:spcBef>
                <a:spcPts val="600"/>
              </a:spcBef>
              <a:spcAft>
                <a:spcPts val="600"/>
              </a:spcAft>
              <a:buClr>
                <a:schemeClr val="tx1"/>
              </a:buClr>
              <a:buFont typeface="Wingdings" panose="05000000000000000000" pitchFamily="2" charset="2"/>
              <a:buChar char="§"/>
            </a:pPr>
            <a:r>
              <a:rPr lang="fr-FR" sz="1500"/>
              <a:t>Laboratoire d'apprentissage de l'USAID Pourquoi s'appelle-t-on théorie du changement : </a:t>
            </a:r>
            <a:r>
              <a:rPr lang="fr-FR" sz="1500">
                <a:hlinkClick r:id="rId5"/>
              </a:rPr>
              <a:t>https://usaidlearninglab.org/community/blog/what-thing-call-theory-change</a:t>
            </a:r>
            <a:r>
              <a:rPr lang="fr-FR" sz="1500">
                <a:solidFill>
                  <a:srgbClr val="0070C0"/>
                </a:solidFill>
              </a:rPr>
              <a:t>  </a:t>
            </a:r>
          </a:p>
          <a:p>
            <a:pPr>
              <a:spcBef>
                <a:spcPts val="600"/>
              </a:spcBef>
              <a:spcAft>
                <a:spcPts val="600"/>
              </a:spcAft>
              <a:buClr>
                <a:schemeClr val="tx1"/>
              </a:buClr>
              <a:buFont typeface="Wingdings" panose="05000000000000000000" pitchFamily="2" charset="2"/>
              <a:buChar char="§"/>
            </a:pPr>
            <a:r>
              <a:rPr lang="fr-FR" sz="1500"/>
              <a:t>USAID Learning Lab  Comment développer un modèle logique : </a:t>
            </a:r>
            <a:r>
              <a:rPr lang="fr-FR" sz="1500">
                <a:hlinkClick r:id="rId6"/>
              </a:rPr>
              <a:t>https://usaidlearninglab.org/system/files/resource/files/project_logic_model_how_to_note_final_sep1.pdf</a:t>
            </a:r>
            <a:r>
              <a:rPr lang="fr-FR" sz="1500">
                <a:solidFill>
                  <a:srgbClr val="0070C0"/>
                </a:solidFill>
              </a:rPr>
              <a:t>  </a:t>
            </a:r>
          </a:p>
          <a:p>
            <a:pPr>
              <a:spcBef>
                <a:spcPts val="600"/>
              </a:spcBef>
              <a:spcAft>
                <a:spcPts val="600"/>
              </a:spcAft>
              <a:buClr>
                <a:srgbClr val="000000"/>
              </a:buClr>
              <a:buFont typeface="Wingdings" panose="05000000000000000000" pitchFamily="2" charset="2"/>
              <a:buChar char="§"/>
            </a:pPr>
            <a:r>
              <a:rPr lang="fr-FR" sz="1500"/>
              <a:t>Note technique de l'USAID élaborant un cadre de résultats : </a:t>
            </a:r>
            <a:r>
              <a:rPr lang="fr-FR" sz="1500">
                <a:hlinkClick r:id="rId7"/>
              </a:rPr>
              <a:t>https://www.usaid.gov/sites/default/files/2022-05/_508_RF_Technical_Note_Final_2013_0722.pdf</a:t>
            </a:r>
            <a:r>
              <a:rPr lang="fr-FR" sz="1500">
                <a:solidFill>
                  <a:srgbClr val="0070C0"/>
                </a:solidFill>
              </a:rPr>
              <a:t> </a:t>
            </a:r>
          </a:p>
        </p:txBody>
      </p:sp>
      <p:sp>
        <p:nvSpPr>
          <p:cNvPr id="3" name="Google Shape;385;p56">
            <a:extLst>
              <a:ext uri="{FF2B5EF4-FFF2-40B4-BE49-F238E27FC236}">
                <a16:creationId xmlns:a16="http://schemas.microsoft.com/office/drawing/2014/main" id="{6A101614-1929-F9DF-3669-DE9F27FBF0D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LIENS VERS RESSOURCES</a:t>
            </a:r>
          </a:p>
        </p:txBody>
      </p:sp>
    </p:spTree>
    <p:extLst>
      <p:ext uri="{BB962C8B-B14F-4D97-AF65-F5344CB8AC3E}">
        <p14:creationId xmlns:p14="http://schemas.microsoft.com/office/powerpoint/2010/main" val="278807106"/>
      </p:ext>
    </p:extLst>
  </p:cSld>
  <p:clrMapOvr>
    <a:masterClrMapping/>
  </p:clrMapOvr>
  <p:extLst>
    <p:ext uri="{6950BFC3-D8DA-4A85-94F7-54DA5524770B}">
      <p188:commentRel xmlns:p188="http://schemas.microsoft.com/office/powerpoint/2018/8/main" r:id="rId3"/>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743059" y="1863633"/>
            <a:ext cx="7831836" cy="2742141"/>
          </a:xfrm>
        </p:spPr>
        <p:txBody>
          <a:bodyPr/>
          <a:lstStyle/>
          <a:p>
            <a:pPr marL="0" indent="0" algn="ctr">
              <a:spcBef>
                <a:spcPts val="400"/>
              </a:spcBef>
              <a:spcAft>
                <a:spcPts val="400"/>
              </a:spcAft>
              <a:buClr>
                <a:schemeClr val="tx1"/>
              </a:buClr>
              <a:buSzPct val="100000"/>
              <a:buNone/>
              <a:defRPr/>
            </a:pPr>
            <a:r>
              <a:rPr lang="fr-FR" sz="2400" dirty="0">
                <a:solidFill>
                  <a:schemeClr val="tx1">
                    <a:lumMod val="95000"/>
                    <a:lumOff val="5000"/>
                  </a:schemeClr>
                </a:solidFill>
              </a:rPr>
              <a:t>Quels conseils ou leçons apprises pourriez-vous partager avec le groupe autour du processus de conception du projet ? </a:t>
            </a:r>
          </a:p>
          <a:p>
            <a:pPr algn="ctr">
              <a:spcAft>
                <a:spcPts val="600"/>
              </a:spcAft>
            </a:pPr>
            <a:endParaRPr lang="en-US" sz="1300" dirty="0">
              <a:solidFill>
                <a:schemeClr val="tx1"/>
              </a:solidFill>
              <a:latin typeface="Source Sans Pro" panose="020B0503030403020204" pitchFamily="34" charset="0"/>
              <a:ea typeface="Source Sans Pro" panose="020B0503030403020204" pitchFamily="34" charset="0"/>
            </a:endParaRPr>
          </a:p>
          <a:p>
            <a:pPr algn="ctr">
              <a:spcAft>
                <a:spcPts val="600"/>
              </a:spcAft>
            </a:pPr>
            <a:endParaRPr lang="en-US" sz="1300" dirty="0">
              <a:solidFill>
                <a:schemeClr val="tx1"/>
              </a:solidFill>
              <a:latin typeface="Source Sans Pro" panose="020B0503030403020204" pitchFamily="34" charset="0"/>
              <a:ea typeface="Source Sans Pro" panose="020B0503030403020204" pitchFamily="34" charset="0"/>
            </a:endParaRPr>
          </a:p>
          <a:p>
            <a:pPr marL="126997" indent="0" algn="ctr">
              <a:spcAft>
                <a:spcPts val="600"/>
              </a:spcAft>
              <a:buNone/>
            </a:pPr>
            <a:endParaRPr lang="en-US" sz="1300"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200" b="1" dirty="0">
                <a:solidFill>
                  <a:srgbClr val="FFFFFF"/>
                </a:solidFill>
                <a:latin typeface="Source Sans Pro"/>
                <a:ea typeface="Source Sans Pro"/>
                <a:cs typeface="Source Sans Pro"/>
              </a:rPr>
              <a:t>CONSEILS DE CONCEPTION DE PROJET ET LEÇONS APPRISES</a:t>
            </a:r>
          </a:p>
        </p:txBody>
      </p:sp>
    </p:spTree>
    <p:extLst>
      <p:ext uri="{BB962C8B-B14F-4D97-AF65-F5344CB8AC3E}">
        <p14:creationId xmlns:p14="http://schemas.microsoft.com/office/powerpoint/2010/main" val="4300747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260604" y="680061"/>
            <a:ext cx="8851392" cy="4049122"/>
          </a:xfrm>
        </p:spPr>
        <p:txBody>
          <a:bodyPr>
            <a:noAutofit/>
          </a:bodyPr>
          <a:lstStyle/>
          <a:p>
            <a:pPr marL="0" indent="0">
              <a:spcBef>
                <a:spcPts val="600"/>
              </a:spcBef>
              <a:spcAft>
                <a:spcPts val="600"/>
              </a:spcAft>
              <a:buNone/>
            </a:pPr>
            <a:r>
              <a:rPr lang="fr-FR" sz="1500" b="1">
                <a:solidFill>
                  <a:schemeClr val="tx1">
                    <a:lumMod val="95000"/>
                    <a:lumOff val="5000"/>
                  </a:schemeClr>
                </a:solidFill>
              </a:rPr>
              <a:t>Selon les exigences de la demande de soumissions pour cette section, vous devez : </a:t>
            </a:r>
          </a:p>
          <a:p>
            <a:pPr marL="285750" indent="-285750">
              <a:spcBef>
                <a:spcPts val="400"/>
              </a:spcBef>
              <a:spcAft>
                <a:spcPts val="400"/>
              </a:spcAft>
              <a:buClr>
                <a:schemeClr val="tx1"/>
              </a:buClr>
              <a:buSzPct val="100000"/>
              <a:buFont typeface="Wingdings" panose="05000000000000000000" pitchFamily="2" charset="2"/>
              <a:buChar char="§"/>
              <a:defRPr/>
            </a:pPr>
            <a:r>
              <a:rPr lang="fr-FR" sz="1500">
                <a:solidFill>
                  <a:schemeClr val="tx1">
                    <a:lumMod val="95000"/>
                    <a:lumOff val="5000"/>
                  </a:schemeClr>
                </a:solidFill>
              </a:rPr>
              <a:t>Identifier et décrire vos partenaires, y compris leur étendue de travail ;</a:t>
            </a:r>
          </a:p>
          <a:p>
            <a:pPr marL="285750" indent="-285750">
              <a:spcBef>
                <a:spcPts val="400"/>
              </a:spcBef>
              <a:spcAft>
                <a:spcPts val="400"/>
              </a:spcAft>
              <a:buClr>
                <a:schemeClr val="tx1"/>
              </a:buClr>
              <a:buSzPct val="100000"/>
              <a:buFont typeface="Wingdings" panose="05000000000000000000" pitchFamily="2" charset="2"/>
              <a:buChar char="§"/>
              <a:defRPr/>
            </a:pPr>
            <a:r>
              <a:rPr lang="fr-FR" sz="1500">
                <a:solidFill>
                  <a:schemeClr val="tx1">
                    <a:lumMod val="95000"/>
                    <a:lumOff val="5000"/>
                  </a:schemeClr>
                </a:solidFill>
              </a:rPr>
              <a:t>Établir une présence et configurer les différents bureaux (le cas échéant) dans le pays ; </a:t>
            </a:r>
          </a:p>
          <a:p>
            <a:pPr marL="285750" indent="-285750">
              <a:spcBef>
                <a:spcPts val="400"/>
              </a:spcBef>
              <a:spcAft>
                <a:spcPts val="400"/>
              </a:spcAft>
              <a:buClr>
                <a:schemeClr val="tx1"/>
              </a:buClr>
              <a:buSzPct val="100000"/>
              <a:buFont typeface="Wingdings" panose="05000000000000000000" pitchFamily="2" charset="2"/>
              <a:buChar char="§"/>
              <a:defRPr/>
            </a:pPr>
            <a:r>
              <a:rPr lang="fr-FR" sz="1500">
                <a:solidFill>
                  <a:schemeClr val="tx1">
                    <a:lumMod val="95000"/>
                    <a:lumOff val="5000"/>
                  </a:schemeClr>
                </a:solidFill>
              </a:rPr>
              <a:t>Décrire les lignes d'autorité, de communication et de reporting entre le personnel/les équipes, le donateur et les autres parties prenantes ;</a:t>
            </a:r>
          </a:p>
          <a:p>
            <a:pPr marL="285750" indent="-285750">
              <a:spcBef>
                <a:spcPts val="400"/>
              </a:spcBef>
              <a:spcAft>
                <a:spcPts val="400"/>
              </a:spcAft>
              <a:buClr>
                <a:schemeClr val="tx1"/>
              </a:buClr>
              <a:buSzPct val="100000"/>
              <a:buFont typeface="Wingdings" panose="05000000000000000000" pitchFamily="2" charset="2"/>
              <a:buChar char="§"/>
              <a:defRPr/>
            </a:pPr>
            <a:r>
              <a:rPr lang="fr-FR" sz="1500">
                <a:solidFill>
                  <a:schemeClr val="tx1">
                    <a:lumMod val="95000"/>
                    <a:lumOff val="5000"/>
                  </a:schemeClr>
                </a:solidFill>
              </a:rPr>
              <a:t>Identifier le personnel clé et non clé et comment vous obtiendrez une expertise technique supplémentaire si nécessaire. REMARQUE :</a:t>
            </a:r>
          </a:p>
          <a:p>
            <a:pPr lvl="1">
              <a:spcBef>
                <a:spcPts val="0"/>
              </a:spcBef>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Les CV du personnel clé sont généralement requis et doivent décrire et démontrer les qualifications et le respect des exigences. </a:t>
            </a:r>
          </a:p>
          <a:p>
            <a:pPr lvl="1">
              <a:spcBef>
                <a:spcPts val="0"/>
              </a:spcBef>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Un organigramme est généralement requis et doit montrer visuellement la configuration du personnel, les lignes hiérarchiques, quel personnel est « clé » et où se trouve le personnel.</a:t>
            </a:r>
          </a:p>
          <a:p>
            <a:pPr lvl="1">
              <a:spcBef>
                <a:spcPts val="0"/>
              </a:spcBef>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Il peut être utile d'inclure une matrice qui montre les qualifications de chaque personne que vous proposez pour le personnel clé ainsi que les exigences minimales pour chaque poste stipulées dans l'appel à propositions.</a:t>
            </a:r>
          </a:p>
        </p:txBody>
      </p:sp>
      <p:sp>
        <p:nvSpPr>
          <p:cNvPr id="4" name="Google Shape;385;p56">
            <a:extLst>
              <a:ext uri="{FF2B5EF4-FFF2-40B4-BE49-F238E27FC236}">
                <a16:creationId xmlns:a16="http://schemas.microsoft.com/office/drawing/2014/main" id="{0E9BDD65-D037-0DA8-EEEF-FE6EFA25C12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Plan de gestion et de dotation en personnel</a:t>
            </a:r>
          </a:p>
        </p:txBody>
      </p:sp>
    </p:spTree>
    <p:extLst>
      <p:ext uri="{BB962C8B-B14F-4D97-AF65-F5344CB8AC3E}">
        <p14:creationId xmlns:p14="http://schemas.microsoft.com/office/powerpoint/2010/main" val="36289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extLst>
              <p:ext uri="{D42A27DB-BD31-4B8C-83A1-F6EECF244321}">
                <p14:modId xmlns:p14="http://schemas.microsoft.com/office/powerpoint/2010/main" val="719007055"/>
              </p:ext>
            </p:extLst>
          </p:nvPr>
        </p:nvGraphicFramePr>
        <p:xfrm>
          <a:off x="0" y="670558"/>
          <a:ext cx="9144000" cy="4126363"/>
        </p:xfrm>
        <a:graphic>
          <a:graphicData uri="http://schemas.openxmlformats.org/drawingml/2006/table">
            <a:tbl>
              <a:tblPr firstRow="1" bandRow="1">
                <a:tableStyleId>{2D5ABB26-0587-4C30-8999-92F81FD0307C}</a:tableStyleId>
              </a:tblPr>
              <a:tblGrid>
                <a:gridCol w="1749610">
                  <a:extLst>
                    <a:ext uri="{9D8B030D-6E8A-4147-A177-3AD203B41FA5}">
                      <a16:colId xmlns:a16="http://schemas.microsoft.com/office/drawing/2014/main" val="20000"/>
                    </a:ext>
                  </a:extLst>
                </a:gridCol>
                <a:gridCol w="7394390">
                  <a:extLst>
                    <a:ext uri="{9D8B030D-6E8A-4147-A177-3AD203B41FA5}">
                      <a16:colId xmlns:a16="http://schemas.microsoft.com/office/drawing/2014/main" val="20002"/>
                    </a:ext>
                  </a:extLst>
                </a:gridCol>
              </a:tblGrid>
              <a:tr h="670562">
                <a:tc>
                  <a:txBody>
                    <a:bodyPr/>
                    <a:lstStyle/>
                    <a:p>
                      <a:pPr algn="l" rtl="0">
                        <a:lnSpc>
                          <a:spcPct val="100000"/>
                        </a:lnSpc>
                      </a:pPr>
                      <a:endParaRPr lang="en-US" sz="1200" b="1" spc="5" dirty="0">
                        <a:solidFill>
                          <a:srgbClr val="FFFFFF"/>
                        </a:solidFill>
                        <a:latin typeface="Source Sans Pro" panose="020B0503030403020204" pitchFamily="34" charset="0"/>
                        <a:ea typeface="Source Sans Pro" panose="020B0503030403020204" pitchFamily="34" charset="0"/>
                        <a:cs typeface="Arial"/>
                      </a:endParaRPr>
                    </a:p>
                    <a:p>
                      <a:pPr algn="ctr">
                        <a:lnSpc>
                          <a:spcPct val="100000"/>
                        </a:lnSpc>
                      </a:pPr>
                      <a:r>
                        <a:rPr lang="fr-FR" sz="1200" b="1" dirty="0">
                          <a:solidFill>
                            <a:srgbClr val="FFFFFF"/>
                          </a:solidFill>
                          <a:latin typeface="Source Sans Pro" panose="020B0503030403020204" pitchFamily="34" charset="0"/>
                          <a:ea typeface="Source Sans Pro" panose="020B0503030403020204" pitchFamily="34" charset="0"/>
                          <a:cs typeface="Arial"/>
                        </a:rPr>
                        <a:t>AJOUTER L'HEURE LOCALE </a:t>
                      </a:r>
                    </a:p>
                  </a:txBody>
                  <a:tcPr marL="0" marR="0" marT="0" marB="0">
                    <a:lnL w="12700">
                      <a:solidFill>
                        <a:srgbClr val="4471C4"/>
                      </a:solidFill>
                      <a:prstDash val="solid"/>
                    </a:lnL>
                    <a:lnT w="12700">
                      <a:solidFill>
                        <a:srgbClr val="4471C4"/>
                      </a:solidFill>
                      <a:prstDash val="solid"/>
                    </a:lnT>
                    <a:lnB w="12700">
                      <a:solidFill>
                        <a:srgbClr val="4471C4"/>
                      </a:solidFill>
                      <a:prstDash val="solid"/>
                    </a:lnB>
                    <a:solidFill>
                      <a:srgbClr val="002F6C"/>
                    </a:solidFill>
                  </a:tcPr>
                </a:tc>
                <a:tc>
                  <a:txBody>
                    <a:bodyPr/>
                    <a:lstStyle/>
                    <a:p>
                      <a:pPr algn="l" rtl="0">
                        <a:lnSpc>
                          <a:spcPct val="100000"/>
                        </a:lnSpc>
                      </a:pPr>
                      <a:endParaRPr lang="en-US" sz="1200" b="1" spc="5" dirty="0">
                        <a:solidFill>
                          <a:srgbClr val="FFFFFF"/>
                        </a:solidFill>
                        <a:latin typeface="Source Sans Pro" panose="020B0503030403020204" pitchFamily="34" charset="0"/>
                        <a:ea typeface="Source Sans Pro" panose="020B0503030403020204" pitchFamily="34" charset="0"/>
                        <a:cs typeface="Arial"/>
                      </a:endParaRPr>
                    </a:p>
                    <a:p>
                      <a:pPr marL="346075" indent="0" algn="l">
                        <a:lnSpc>
                          <a:spcPct val="100000"/>
                        </a:lnSpc>
                      </a:pPr>
                      <a:r>
                        <a:rPr lang="fr-FR" sz="1200" b="1" dirty="0">
                          <a:solidFill>
                            <a:srgbClr val="FFFFFF"/>
                          </a:solidFill>
                          <a:latin typeface="Source Sans Pro" panose="020B0503030403020204" pitchFamily="34" charset="0"/>
                          <a:ea typeface="Source Sans Pro" panose="020B0503030403020204" pitchFamily="34" charset="0"/>
                          <a:cs typeface="Arial"/>
                        </a:rPr>
                        <a:t>MODULES/SUJETS</a:t>
                      </a:r>
                    </a:p>
                  </a:txBody>
                  <a:tcPr marL="0" marR="0" marT="0" marB="0">
                    <a:lnT w="12700">
                      <a:solidFill>
                        <a:srgbClr val="4471C4"/>
                      </a:solidFill>
                      <a:prstDash val="solid"/>
                    </a:lnT>
                    <a:lnB w="12700" cap="flat" cmpd="sng" algn="ctr">
                      <a:solidFill>
                        <a:srgbClr val="4471C4"/>
                      </a:solidFill>
                      <a:prstDash val="solid"/>
                      <a:round/>
                      <a:headEnd type="none" w="med" len="med"/>
                      <a:tailEnd type="none" w="med" len="med"/>
                    </a:lnB>
                    <a:solidFill>
                      <a:srgbClr val="002F6C"/>
                    </a:solidFill>
                  </a:tcPr>
                </a:tc>
                <a:extLst>
                  <a:ext uri="{0D108BD9-81ED-4DB2-BD59-A6C34878D82A}">
                    <a16:rowId xmlns:a16="http://schemas.microsoft.com/office/drawing/2014/main" val="10000"/>
                  </a:ext>
                </a:extLst>
              </a:tr>
              <a:tr h="454428">
                <a:tc>
                  <a:txBody>
                    <a:bodyPr/>
                    <a:lstStyle/>
                    <a:p>
                      <a:pPr marL="17780">
                        <a:lnSpc>
                          <a:spcPct val="100000"/>
                        </a:lnSpc>
                        <a:spcBef>
                          <a:spcPts val="1200"/>
                        </a:spcBef>
                        <a:spcAft>
                          <a:spcPts val="1200"/>
                        </a:spcAft>
                      </a:pPr>
                      <a:r>
                        <a:rPr lang="fr-FR" sz="1200" b="1" dirty="0">
                          <a:latin typeface="Source Sans Pro" panose="020B0503030403020204" pitchFamily="34" charset="0"/>
                          <a:ea typeface="Source Sans Pro" panose="020B0503030403020204" pitchFamily="34" charset="0"/>
                          <a:cs typeface="Arial"/>
                        </a:rPr>
                        <a:t>JOUR 1 :</a:t>
                      </a:r>
                    </a:p>
                  </a:txBody>
                  <a:tcPr marL="0" marR="0" marT="0" marB="0" anchor="ctr">
                    <a:lnL w="12700">
                      <a:solidFill>
                        <a:srgbClr val="7E7E7E"/>
                      </a:solidFill>
                      <a:prstDash val="solid"/>
                    </a:lnL>
                    <a:lnR w="12700">
                      <a:solidFill>
                        <a:srgbClr val="7E7E7E"/>
                      </a:solidFill>
                      <a:prstDash val="solid"/>
                    </a:lnR>
                    <a:lnT w="12700">
                      <a:solidFill>
                        <a:srgbClr val="4471C4"/>
                      </a:solidFill>
                      <a:prstDash val="solid"/>
                    </a:lnT>
                    <a:lnB w="12700">
                      <a:solidFill>
                        <a:srgbClr val="7E7E7E"/>
                      </a:solidFill>
                      <a:prstDash val="solid"/>
                    </a:lnB>
                    <a:solidFill>
                      <a:schemeClr val="bg1">
                        <a:lumMod val="85000"/>
                      </a:schemeClr>
                    </a:solidFill>
                  </a:tcPr>
                </a:tc>
                <a:tc>
                  <a:txBody>
                    <a:bodyPr/>
                    <a:lstStyle/>
                    <a:p>
                      <a:pPr marL="360680" indent="-342900" algn="l">
                        <a:lnSpc>
                          <a:spcPct val="100000"/>
                        </a:lnSpc>
                        <a:spcBef>
                          <a:spcPts val="1200"/>
                        </a:spcBef>
                        <a:spcAft>
                          <a:spcPts val="1200"/>
                        </a:spcAft>
                        <a:buFont typeface="Symbol"/>
                        <a:buChar char=""/>
                        <a:tabLst>
                          <a:tab pos="360680" algn="l"/>
                          <a:tab pos="361315" algn="l"/>
                        </a:tabLst>
                      </a:pPr>
                      <a:r>
                        <a:rPr lang="fr-FR" sz="1200" b="1" i="0" u="none" strike="noStrike" cap="none" dirty="0">
                          <a:solidFill>
                            <a:schemeClr val="tx1"/>
                          </a:solidFill>
                          <a:latin typeface="Source Sans Pro" panose="020B0503030403020204" pitchFamily="34" charset="0"/>
                          <a:ea typeface="Source Sans Pro" panose="020B0503030403020204" pitchFamily="34" charset="0"/>
                          <a:cs typeface="Arial"/>
                          <a:sym typeface="Arial"/>
                        </a:rPr>
                        <a:t>BIENVENUE ET POINTS DE L'ORDRE DU JOUR </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4471C4"/>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395698">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indent="-342900" algn="l" rtl="0">
                        <a:lnSpc>
                          <a:spcPct val="100000"/>
                        </a:lnSpc>
                        <a:spcBef>
                          <a:spcPts val="1200"/>
                        </a:spcBef>
                        <a:spcAft>
                          <a:spcPts val="1200"/>
                        </a:spcAft>
                        <a:buClr>
                          <a:srgbClr val="000000"/>
                        </a:buClr>
                        <a:buFont typeface="Symbol"/>
                        <a:buChar char=""/>
                        <a:tabLst>
                          <a:tab pos="360680" algn="l"/>
                          <a:tab pos="361315" algn="l"/>
                        </a:tabLst>
                      </a:pPr>
                      <a:r>
                        <a:rPr lang="fr-FR" sz="1200" b="1" dirty="0">
                          <a:latin typeface="Source Sans Pro" panose="020B0503030403020204" pitchFamily="34" charset="0"/>
                          <a:ea typeface="Source Sans Pro" panose="020B0503030403020204" pitchFamily="34" charset="0"/>
                          <a:cs typeface="Arial"/>
                        </a:rPr>
                        <a:t>APERÇU D'ASAP II ET DU MANUEL DE FORMATION AU DÉVELOPPEMENT DES AFFAIRES</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437905">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indent="-342900" algn="l" rtl="0">
                        <a:lnSpc>
                          <a:spcPct val="100000"/>
                        </a:lnSpc>
                        <a:spcBef>
                          <a:spcPts val="1200"/>
                        </a:spcBef>
                        <a:spcAft>
                          <a:spcPts val="1200"/>
                        </a:spcAft>
                        <a:buClr>
                          <a:srgbClr val="000000"/>
                        </a:buClr>
                        <a:buFont typeface="Symbol"/>
                        <a:buChar char=""/>
                        <a:tabLst>
                          <a:tab pos="360680" algn="l"/>
                          <a:tab pos="361315" algn="l"/>
                        </a:tabLst>
                      </a:pPr>
                      <a:r>
                        <a:rPr lang="fr-FR" sz="1200" b="1" dirty="0">
                          <a:latin typeface="Source Sans Pro" panose="020B0503030403020204" pitchFamily="34" charset="0"/>
                          <a:ea typeface="Source Sans Pro" panose="020B0503030403020204" pitchFamily="34" charset="0"/>
                          <a:cs typeface="Arial"/>
                        </a:rPr>
                        <a:t>MODULE 1 : OUVERTURE/INTRODUCTION DE LA FORMATION</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79870">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fr-FR" sz="1200" b="1">
                          <a:latin typeface="Source Sans Pro" panose="020B0503030403020204" pitchFamily="34" charset="0"/>
                          <a:ea typeface="Source Sans Pro" panose="020B0503030403020204" pitchFamily="34" charset="0"/>
                          <a:cs typeface="Arial"/>
                        </a:rPr>
                        <a:t>MODULE 2 : APERÇU DU DÉVELOPPEMENT DES AFFAIRES</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406250">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fr-FR" sz="1200" b="1">
                          <a:latin typeface="Source Sans Pro" panose="020B0503030403020204" pitchFamily="34" charset="0"/>
                          <a:ea typeface="Source Sans Pro" panose="020B0503030403020204" pitchFamily="34" charset="0"/>
                          <a:cs typeface="Arial"/>
                        </a:rPr>
                        <a:t>MODULE 3 : PREPARATION PREALABLE A LA SOLLICITATION</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448458">
                <a:tc>
                  <a:txBody>
                    <a:bodyPr/>
                    <a:lstStyle/>
                    <a:p>
                      <a:pPr marL="17780">
                        <a:lnSpc>
                          <a:spcPct val="100000"/>
                        </a:lnSpc>
                        <a:spcBef>
                          <a:spcPts val="1200"/>
                        </a:spcBef>
                        <a:spcAft>
                          <a:spcPts val="1200"/>
                        </a:spcAft>
                      </a:pPr>
                      <a:r>
                        <a:rPr lang="fr-FR" sz="1200" b="1" dirty="0">
                          <a:latin typeface="Source Sans Pro" panose="020B0503030403020204" pitchFamily="34" charset="0"/>
                          <a:ea typeface="Source Sans Pro" panose="020B0503030403020204" pitchFamily="34" charset="0"/>
                          <a:cs typeface="Arial"/>
                        </a:rPr>
                        <a:t>JOUR 2 :  </a:t>
                      </a: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fr-FR" sz="1200" b="1" dirty="0">
                          <a:latin typeface="Source Sans Pro" panose="020B0503030403020204" pitchFamily="34" charset="0"/>
                          <a:ea typeface="Source Sans Pro" panose="020B0503030403020204" pitchFamily="34" charset="0"/>
                          <a:cs typeface="Arial"/>
                        </a:rPr>
                        <a:t>MODULE 4 : LANCEMENT DE LA PROPOSITION EN DIRECT</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416801">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cap="flat" cmpd="sng" algn="ctr">
                      <a:solidFill>
                        <a:srgbClr val="7E7E7E"/>
                      </a:solidFill>
                      <a:prstDash val="solid"/>
                      <a:round/>
                      <a:headEnd type="none" w="med" len="med"/>
                      <a:tailEnd type="none" w="med" len="me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fr-FR" sz="1200" b="1" i="0" u="none" strike="noStrike" cap="none">
                          <a:solidFill>
                            <a:schemeClr val="tx1"/>
                          </a:solidFill>
                          <a:latin typeface="Source Sans Pro" panose="020B0503030403020204" pitchFamily="34" charset="0"/>
                          <a:ea typeface="Source Sans Pro" panose="020B0503030403020204" pitchFamily="34" charset="0"/>
                          <a:cs typeface="Arial"/>
                          <a:sym typeface="Arial"/>
                        </a:rPr>
                        <a:t>MODULE 5 : CONCEPTION DU PROJET ET ÉLABORATION DE PROPOSITIONS TECHNIQUES ET BUDGÉTAIRES</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516391">
                <a:tc>
                  <a:txBody>
                    <a:bodyPr/>
                    <a:lstStyle/>
                    <a:p>
                      <a:pPr marL="17780" algn="l" rtl="0">
                        <a:lnSpc>
                          <a:spcPct val="100000"/>
                        </a:lnSpc>
                        <a:spcBef>
                          <a:spcPts val="1200"/>
                        </a:spcBef>
                        <a:spcAft>
                          <a:spcPts val="1200"/>
                        </a:spcAft>
                      </a:pPr>
                      <a:endParaRPr lang="en-US" sz="1200" dirty="0">
                        <a:latin typeface="Source Sans Pro" panose="020B0503030403020204" pitchFamily="34" charset="0"/>
                        <a:ea typeface="Source Sans Pro" panose="020B0503030403020204" pitchFamily="34" charset="0"/>
                        <a:cs typeface="Arial"/>
                      </a:endParaRPr>
                    </a:p>
                  </a:txBody>
                  <a:tcPr marL="0" marR="0" marT="0" marB="0" anchor="ctr">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fr-FR" sz="1200" b="1" i="0" u="none" strike="noStrike" cap="none" dirty="0">
                          <a:solidFill>
                            <a:schemeClr val="tx1"/>
                          </a:solidFill>
                          <a:latin typeface="Source Sans Pro" panose="020B0503030403020204" pitchFamily="34" charset="0"/>
                          <a:ea typeface="Source Sans Pro" panose="020B0503030403020204" pitchFamily="34" charset="0"/>
                          <a:cs typeface="Arial"/>
                          <a:sym typeface="Arial"/>
                        </a:rPr>
                        <a:t>MODULE 6 : Phase POST-SOUMISSION</a:t>
                      </a:r>
                    </a:p>
                  </a:txBody>
                  <a:tcPr marL="0" marR="0" marT="0" marB="0" anchor="ctr">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897107"/>
                  </a:ext>
                </a:extLst>
              </a:tr>
            </a:tbl>
          </a:graphicData>
        </a:graphic>
      </p:graphicFrame>
      <p:sp>
        <p:nvSpPr>
          <p:cNvPr id="9" name="Google Shape;385;p56">
            <a:extLst>
              <a:ext uri="{FF2B5EF4-FFF2-40B4-BE49-F238E27FC236}">
                <a16:creationId xmlns:a16="http://schemas.microsoft.com/office/drawing/2014/main" id="{4B76DD02-1CFA-E4AA-06AA-FD31C006DF6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chemeClr val="bg1"/>
                </a:solidFill>
                <a:latin typeface="Source Sans Pro" panose="020B0503030403020204" pitchFamily="34" charset="0"/>
                <a:ea typeface="Source Sans Pro" panose="020B0503030403020204" pitchFamily="34" charset="0"/>
              </a:rPr>
              <a:t>AGENDA</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226445" y="678796"/>
            <a:ext cx="4414381" cy="3775850"/>
          </a:xfrm>
        </p:spPr>
        <p:txBody>
          <a:bodyPr>
            <a:noAutofit/>
          </a:bodyPr>
          <a:lstStyle/>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Microsoft PowerPoint et Google Diapositives sont de bonnes plates-formes à utiliser pour développer un organigramme. </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Développez votre organigramme le plus tôt possible. </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Évaluez-le pour vous assurer d’avoir un budget suffisant.</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Affichez les postes du personnel clé qui seront occupés à la fois par votre organisation et par les partenaires du consortium.</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Affichez dans quel bureau le personnel sera basé (à l'aide d'un code couleur).</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Ajustez la configuration du personnel en fonction du type de projet (prestation de services vs assistance technique).</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Veillez à ce que des proportions appropriées de financement soient allouées au personnel plutôt qu'aux activités.</a:t>
            </a:r>
          </a:p>
        </p:txBody>
      </p:sp>
      <p:pic>
        <p:nvPicPr>
          <p:cNvPr id="3" name="Picture 2">
            <a:extLst>
              <a:ext uri="{FF2B5EF4-FFF2-40B4-BE49-F238E27FC236}">
                <a16:creationId xmlns:a16="http://schemas.microsoft.com/office/drawing/2014/main" id="{7E6CC6E1-0ED4-895B-97C1-9D0FA243D048}"/>
              </a:ext>
            </a:extLst>
          </p:cNvPr>
          <p:cNvPicPr>
            <a:picLocks noChangeAspect="1"/>
          </p:cNvPicPr>
          <p:nvPr/>
        </p:nvPicPr>
        <p:blipFill rotWithShape="1">
          <a:blip r:embed="rId3"/>
          <a:srcRect l="4565" t="2888" r="2130"/>
          <a:stretch/>
        </p:blipFill>
        <p:spPr>
          <a:xfrm>
            <a:off x="4719484" y="863789"/>
            <a:ext cx="4424516" cy="3754541"/>
          </a:xfrm>
          <a:prstGeom prst="rect">
            <a:avLst/>
          </a:prstGeom>
        </p:spPr>
      </p:pic>
      <p:sp>
        <p:nvSpPr>
          <p:cNvPr id="5" name="Google Shape;385;p56">
            <a:extLst>
              <a:ext uri="{FF2B5EF4-FFF2-40B4-BE49-F238E27FC236}">
                <a16:creationId xmlns:a16="http://schemas.microsoft.com/office/drawing/2014/main" id="{3B878DBA-047F-9631-7E3E-79BC05DB821D}"/>
              </a:ext>
            </a:extLst>
          </p:cNvPr>
          <p:cNvSpPr/>
          <p:nvPr/>
        </p:nvSpPr>
        <p:spPr>
          <a:xfrm>
            <a:off x="0" y="-45719"/>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Organigramme</a:t>
            </a:r>
          </a:p>
        </p:txBody>
      </p:sp>
    </p:spTree>
    <p:extLst>
      <p:ext uri="{BB962C8B-B14F-4D97-AF65-F5344CB8AC3E}">
        <p14:creationId xmlns:p14="http://schemas.microsoft.com/office/powerpoint/2010/main" val="1593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B8732-DB2E-85EE-5CE7-E6653AB057F6}"/>
              </a:ext>
            </a:extLst>
          </p:cNvPr>
          <p:cNvSpPr>
            <a:spLocks noGrp="1"/>
          </p:cNvSpPr>
          <p:nvPr>
            <p:ph type="body" idx="1"/>
          </p:nvPr>
        </p:nvSpPr>
        <p:spPr>
          <a:xfrm>
            <a:off x="590092" y="621792"/>
            <a:ext cx="8421320" cy="4178808"/>
          </a:xfrm>
        </p:spPr>
        <p:txBody>
          <a:bodyPr/>
          <a:lstStyle/>
          <a:p>
            <a:pPr marL="469900" indent="-342900">
              <a:spcBef>
                <a:spcPts val="600"/>
              </a:spcBef>
              <a:spcAft>
                <a:spcPts val="600"/>
              </a:spcAft>
              <a:buClr>
                <a:schemeClr val="tx1"/>
              </a:buClr>
              <a:buSzPct val="100000"/>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Formatez le graphique pour qu'il tienne sur une seule page</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Regroupez les personnes portant le même titre dans une seule case</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Faites en sorte que toutes les boîtes aient la même taille et espacez-les uniformément</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Affichez les assistants avec une barre latérale sous le manager</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Mettez d'abord le titre du poste, puis le nom de la personne qui l'occupe</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Affichez les managers avec deux titres sous forme de deux cases différentes dans le graphique</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Utilisez les lignes pointillées avec parcimonie</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Dessinez votre graphique automatiquement en important les données des employés</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Lien hypertexte vers plus d'informations</a:t>
            </a:r>
          </a:p>
          <a:p>
            <a:pPr marL="469900" indent="-342900">
              <a:spcBef>
                <a:spcPts val="600"/>
              </a:spcBef>
              <a:spcAft>
                <a:spcPts val="600"/>
              </a:spcAft>
              <a:buClr>
                <a:schemeClr val="tx1"/>
              </a:buClr>
              <a:buSzPct val="100000"/>
              <a:buFont typeface="Source Sans Pro"/>
              <a:buAutoNum type="arabicPeriod"/>
            </a:pPr>
            <a:r>
              <a:rPr lang="fr-FR" sz="1300" i="0" dirty="0">
                <a:solidFill>
                  <a:schemeClr val="tx1"/>
                </a:solidFill>
                <a:effectLst/>
                <a:latin typeface="Source Sans Pro" panose="020B0503030403020204" pitchFamily="34" charset="0"/>
                <a:ea typeface="Source Sans Pro" panose="020B0503030403020204" pitchFamily="34" charset="0"/>
              </a:rPr>
              <a:t>Divisez les grands graphiques en plusieurs graphiques liés plus petits</a:t>
            </a:r>
          </a:p>
          <a:p>
            <a:pPr marL="127000" indent="0" algn="ctr">
              <a:spcBef>
                <a:spcPts val="600"/>
              </a:spcBef>
              <a:spcAft>
                <a:spcPts val="600"/>
              </a:spcAft>
              <a:buClr>
                <a:schemeClr val="tx1"/>
              </a:buClr>
              <a:buSzPct val="100000"/>
              <a:buNone/>
            </a:pPr>
            <a:r>
              <a:rPr lang="fr-FR" sz="1300" dirty="0">
                <a:solidFill>
                  <a:schemeClr val="tx1"/>
                </a:solidFill>
                <a:latin typeface="Source Sans Pro" panose="020B0503030403020204" pitchFamily="34" charset="0"/>
                <a:ea typeface="Source Sans Pro" panose="020B0503030403020204" pitchFamily="34" charset="0"/>
              </a:rPr>
              <a:t>Source: </a:t>
            </a:r>
            <a:r>
              <a:rPr lang="fr-FR" sz="1300" dirty="0">
                <a:solidFill>
                  <a:schemeClr val="tx1"/>
                </a:solidFill>
                <a:latin typeface="Source Sans Pro" panose="020B0503030403020204" pitchFamily="34" charset="0"/>
                <a:ea typeface="Source Sans Pro" panose="020B0503030403020204" pitchFamily="34" charset="0"/>
                <a:hlinkClick r:id="rId3"/>
              </a:rPr>
              <a:t>https://www.smartdraw.com/organizational-chart/organizational-chart-tips.htm</a:t>
            </a:r>
            <a:r>
              <a:rPr lang="fr-FR" sz="1300" dirty="0">
                <a:solidFill>
                  <a:schemeClr val="tx1"/>
                </a:solidFill>
                <a:latin typeface="Source Sans Pro" panose="020B0503030403020204" pitchFamily="34" charset="0"/>
                <a:ea typeface="Source Sans Pro" panose="020B0503030403020204" pitchFamily="34" charset="0"/>
              </a:rPr>
              <a:t> </a:t>
            </a:r>
          </a:p>
          <a:p>
            <a:pPr marL="127000" indent="0">
              <a:buClr>
                <a:schemeClr val="tx1"/>
              </a:buClr>
              <a:buSzPct val="100000"/>
              <a:buNone/>
            </a:pPr>
            <a:endParaRPr lang="en-US" sz="1300" dirty="0">
              <a:solidFill>
                <a:schemeClr val="tx1"/>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endParaRPr>
          </a:p>
          <a:p>
            <a:pPr>
              <a:buClr>
                <a:schemeClr val="tx1"/>
              </a:buClr>
              <a:buSzPct val="100000"/>
            </a:pPr>
            <a:endParaRPr lang="en-US" sz="1300"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71176527-79D2-1FD2-3F93-0762F7B7D521}"/>
              </a:ext>
            </a:extLst>
          </p:cNvPr>
          <p:cNvSpPr/>
          <p:nvPr/>
        </p:nvSpPr>
        <p:spPr>
          <a:xfrm>
            <a:off x="0" y="-45719"/>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10 CONSEILS POUR DES ORGANIGRAMMES PARFAITS</a:t>
            </a:r>
          </a:p>
        </p:txBody>
      </p:sp>
    </p:spTree>
    <p:extLst>
      <p:ext uri="{BB962C8B-B14F-4D97-AF65-F5344CB8AC3E}">
        <p14:creationId xmlns:p14="http://schemas.microsoft.com/office/powerpoint/2010/main" val="13102257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85800" y="708438"/>
            <a:ext cx="7772400" cy="3524824"/>
          </a:xfrm>
        </p:spPr>
        <p:txBody>
          <a:bodyPr>
            <a:noAutofit/>
          </a:bodyPr>
          <a:lstStyle/>
          <a:p>
            <a:pPr marL="0" indent="0">
              <a:spcBef>
                <a:spcPts val="600"/>
              </a:spcBef>
              <a:spcAft>
                <a:spcPts val="600"/>
              </a:spcAft>
              <a:buNone/>
            </a:pPr>
            <a:r>
              <a:rPr lang="fr-FR" sz="1500" dirty="0">
                <a:solidFill>
                  <a:schemeClr val="tx1"/>
                </a:solidFill>
              </a:rPr>
              <a:t>Dans la proposition, un projet de plan de suivi, d'évaluation et d'apprentissage (SEA) est requis pour décrire les éléments suivants (basés sur la </a:t>
            </a:r>
            <a:r>
              <a:rPr lang="fr-FR" sz="1500" dirty="0" err="1">
                <a:solidFill>
                  <a:schemeClr val="tx1"/>
                </a:solidFill>
              </a:rPr>
              <a:t>ToC</a:t>
            </a:r>
            <a:r>
              <a:rPr lang="fr-FR" sz="1500" dirty="0">
                <a:solidFill>
                  <a:schemeClr val="tx1"/>
                </a:solidFill>
              </a:rPr>
              <a:t> et le cadre logique) :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rPr>
              <a:t>Identifiez les buts (impact), les objectifs (résultats) et les résultats du programme.</a:t>
            </a:r>
          </a:p>
          <a:p>
            <a:pPr marL="285750" indent="-28575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rPr>
              <a:t>Définissez les indicateurs clés (aux niveaux des produits et des résultats) – Parfois, le donateur répertorie un ensemble d'indicateurs standard de l'USAID et d'indicateurs personnalisés qui sont requis, mais il est de bonne pratique d'en ajouter quelques-uns.</a:t>
            </a:r>
          </a:p>
          <a:p>
            <a:pPr marL="285750" indent="-28575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rPr>
              <a:t>Décrivez les méthodes de collecte de données, les processus d'assurance qualité et le calendrier des activités SEA.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rPr>
              <a:t>Identifiez les rôles et responsabilités clés du SEA.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rPr>
              <a:t>Planifiez le </a:t>
            </a:r>
            <a:r>
              <a:rPr lang="fr-FR" sz="1500" dirty="0" err="1">
                <a:solidFill>
                  <a:schemeClr val="tx1">
                    <a:lumMod val="95000"/>
                    <a:lumOff val="5000"/>
                  </a:schemeClr>
                </a:solidFill>
              </a:rPr>
              <a:t>reporting</a:t>
            </a:r>
            <a:r>
              <a:rPr lang="fr-FR" sz="1500" dirty="0">
                <a:solidFill>
                  <a:schemeClr val="tx1">
                    <a:lumMod val="95000"/>
                    <a:lumOff val="5000"/>
                  </a:schemeClr>
                </a:solidFill>
              </a:rPr>
              <a:t> aux donateurs et la diffusion des résultats.</a:t>
            </a:r>
          </a:p>
        </p:txBody>
      </p:sp>
      <p:sp>
        <p:nvSpPr>
          <p:cNvPr id="4" name="Google Shape;385;p56">
            <a:extLst>
              <a:ext uri="{FF2B5EF4-FFF2-40B4-BE49-F238E27FC236}">
                <a16:creationId xmlns:a16="http://schemas.microsoft.com/office/drawing/2014/main" id="{B73BD836-3F20-7851-098B-5FD989768CF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PLAN SEA </a:t>
            </a:r>
          </a:p>
        </p:txBody>
      </p:sp>
    </p:spTree>
    <p:extLst>
      <p:ext uri="{BB962C8B-B14F-4D97-AF65-F5344CB8AC3E}">
        <p14:creationId xmlns:p14="http://schemas.microsoft.com/office/powerpoint/2010/main" val="36769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36734-0DA3-50E1-4DA8-76161E600E1C}"/>
              </a:ext>
            </a:extLst>
          </p:cNvPr>
          <p:cNvSpPr>
            <a:spLocks noGrp="1"/>
          </p:cNvSpPr>
          <p:nvPr>
            <p:ph type="body" idx="1"/>
          </p:nvPr>
        </p:nvSpPr>
        <p:spPr>
          <a:xfrm>
            <a:off x="153219" y="1047250"/>
            <a:ext cx="6079941" cy="3174900"/>
          </a:xfrm>
        </p:spPr>
        <p:txBody>
          <a:bodyPr/>
          <a:lstStyle/>
          <a:p>
            <a:pPr marL="0" indent="0">
              <a:spcBef>
                <a:spcPts val="600"/>
              </a:spcBef>
              <a:spcAft>
                <a:spcPts val="600"/>
              </a:spcAft>
              <a:buNone/>
            </a:pPr>
            <a:r>
              <a:rPr lang="fr-FR" sz="1500" b="1">
                <a:solidFill>
                  <a:schemeClr val="tx1"/>
                </a:solidFill>
              </a:rPr>
              <a:t>Le PEPFAR et l’USAID disposent d’indicateurs clairs pour chaque domaine de programme : </a:t>
            </a:r>
          </a:p>
          <a:p>
            <a:pPr>
              <a:buClr>
                <a:schemeClr val="tx1"/>
              </a:buClr>
              <a:buSzPct val="100000"/>
              <a:buFont typeface="Wingdings" panose="05000000000000000000" pitchFamily="2" charset="2"/>
              <a:buChar char="§"/>
            </a:pPr>
            <a:r>
              <a:rPr lang="fr-FR" sz="1500">
                <a:solidFill>
                  <a:schemeClr val="accent1">
                    <a:lumMod val="60000"/>
                    <a:lumOff val="40000"/>
                  </a:schemeClr>
                </a:solidFill>
                <a:hlinkClick r:id="rId4">
                  <a:extLst>
                    <a:ext uri="{A12FA001-AC4F-418D-AE19-62706E023703}">
                      <ahyp:hlinkClr xmlns:ahyp="http://schemas.microsoft.com/office/drawing/2018/hyperlinkcolor" val="tx"/>
                    </a:ext>
                  </a:extLst>
                </a:hlinkClick>
              </a:rPr>
              <a:t>Guide de référence des indicateurs PEPFAR FY23 MER</a:t>
            </a:r>
          </a:p>
          <a:p>
            <a:pPr>
              <a:buClr>
                <a:schemeClr val="tx1"/>
              </a:buClr>
              <a:buSzPct val="100000"/>
              <a:buFont typeface="Wingdings" panose="05000000000000000000" pitchFamily="2" charset="2"/>
              <a:buChar char="§"/>
            </a:pPr>
            <a:endParaRPr lang="en-US" sz="1500" dirty="0">
              <a:solidFill>
                <a:schemeClr val="accent1">
                  <a:lumMod val="60000"/>
                  <a:lumOff val="40000"/>
                </a:schemeClr>
              </a:solidFill>
            </a:endParaRPr>
          </a:p>
          <a:p>
            <a:pPr>
              <a:buClr>
                <a:schemeClr val="tx1"/>
              </a:buClr>
              <a:buSzPct val="100000"/>
              <a:buFont typeface="Wingdings" panose="05000000000000000000" pitchFamily="2" charset="2"/>
              <a:buChar char="§"/>
            </a:pPr>
            <a:r>
              <a:rPr lang="fr-FR" sz="1500">
                <a:solidFill>
                  <a:schemeClr val="accent1">
                    <a:lumMod val="60000"/>
                    <a:lumOff val="40000"/>
                  </a:schemeClr>
                </a:solidFill>
              </a:rPr>
              <a:t>Infographie des </a:t>
            </a:r>
            <a:r>
              <a:rPr lang="fr-FR" sz="1500">
                <a:solidFill>
                  <a:schemeClr val="accent1">
                    <a:lumMod val="60000"/>
                    <a:lumOff val="40000"/>
                  </a:schemeClr>
                </a:solidFill>
                <a:hlinkClick r:id="rId5">
                  <a:extLst>
                    <a:ext uri="{A12FA001-AC4F-418D-AE19-62706E023703}">
                      <ahyp:hlinkClr xmlns:ahyp="http://schemas.microsoft.com/office/drawing/2018/hyperlinkcolor" val="tx"/>
                    </a:ext>
                  </a:extLst>
                </a:hlinkClick>
              </a:rPr>
              <a:t>indicateurs PEPFAR FY23 MER</a:t>
            </a:r>
          </a:p>
          <a:p>
            <a:pPr>
              <a:buClr>
                <a:schemeClr val="tx1"/>
              </a:buClr>
              <a:buSzPct val="100000"/>
              <a:buFont typeface="Wingdings" panose="05000000000000000000" pitchFamily="2" charset="2"/>
              <a:buChar char="§"/>
            </a:pPr>
            <a:endParaRPr lang="en-US" sz="1500" dirty="0">
              <a:solidFill>
                <a:schemeClr val="accent1">
                  <a:lumMod val="60000"/>
                  <a:lumOff val="40000"/>
                </a:schemeClr>
              </a:solidFill>
            </a:endParaRPr>
          </a:p>
          <a:p>
            <a:pPr>
              <a:buClr>
                <a:schemeClr val="tx1"/>
              </a:buClr>
              <a:buSzPct val="100000"/>
              <a:buFont typeface="Wingdings" panose="05000000000000000000" pitchFamily="2" charset="2"/>
              <a:buChar char="§"/>
            </a:pPr>
            <a:r>
              <a:rPr lang="fr-FR" sz="1500">
                <a:solidFill>
                  <a:schemeClr val="accent1">
                    <a:lumMod val="60000"/>
                    <a:lumOff val="40000"/>
                  </a:schemeClr>
                </a:solidFill>
                <a:hlinkClick r:id="rId6">
                  <a:extLst>
                    <a:ext uri="{A12FA001-AC4F-418D-AE19-62706E023703}">
                      <ahyp:hlinkClr xmlns:ahyp="http://schemas.microsoft.com/office/drawing/2018/hyperlinkcolor" val="tx"/>
                    </a:ext>
                  </a:extLst>
                </a:hlinkClick>
              </a:rPr>
              <a:t>Tableau de fréquence des indicateurs PEPFAR FY23 MER</a:t>
            </a:r>
          </a:p>
          <a:p>
            <a:endParaRPr lang="en-US" sz="1500" dirty="0">
              <a:solidFill>
                <a:schemeClr val="tx1"/>
              </a:solidFill>
            </a:endParaRPr>
          </a:p>
          <a:p>
            <a:pPr marL="127000" indent="0">
              <a:buNone/>
            </a:pPr>
            <a:r>
              <a:rPr lang="fr-FR" sz="1500" b="1">
                <a:solidFill>
                  <a:schemeClr val="tx1"/>
                </a:solidFill>
              </a:rPr>
              <a:t>Ressources de formation</a:t>
            </a:r>
          </a:p>
          <a:p>
            <a:pPr>
              <a:buClr>
                <a:schemeClr val="tx1"/>
              </a:buClr>
              <a:buSzPct val="100000"/>
              <a:buFont typeface="Wingdings" panose="05000000000000000000" pitchFamily="2" charset="2"/>
              <a:buChar char="§"/>
            </a:pPr>
            <a:r>
              <a:rPr lang="fr-FR" sz="1500">
                <a:solidFill>
                  <a:schemeClr val="accent1">
                    <a:lumMod val="60000"/>
                    <a:lumOff val="40000"/>
                  </a:schemeClr>
                </a:solidFill>
                <a:hlinkClick r:id="rId7">
                  <a:extLst>
                    <a:ext uri="{A12FA001-AC4F-418D-AE19-62706E023703}">
                      <ahyp:hlinkClr xmlns:ahyp="http://schemas.microsoft.com/office/drawing/2018/hyperlinkcolor" val="tx"/>
                    </a:ext>
                  </a:extLst>
                </a:hlinkClick>
              </a:rPr>
              <a:t>Travailler avec la formation en suivi, évaluation et apprentissage de l'USAID </a:t>
            </a:r>
          </a:p>
          <a:p>
            <a:pPr marL="127000" indent="0">
              <a:buNone/>
            </a:pPr>
            <a:endParaRPr lang="en-US" sz="1500" dirty="0">
              <a:solidFill>
                <a:schemeClr val="tx1"/>
              </a:solidFill>
            </a:endParaRPr>
          </a:p>
          <a:p>
            <a:pPr marL="127000" indent="0">
              <a:buNone/>
            </a:pPr>
            <a:endParaRPr lang="en-US" sz="1500" dirty="0">
              <a:solidFill>
                <a:schemeClr val="tx1"/>
              </a:solidFill>
            </a:endParaRPr>
          </a:p>
        </p:txBody>
      </p:sp>
      <p:pic>
        <p:nvPicPr>
          <p:cNvPr id="5" name="Picture 4" descr="A screenshot of a computer&#10;&#10;Description automatically generated">
            <a:extLst>
              <a:ext uri="{FF2B5EF4-FFF2-40B4-BE49-F238E27FC236}">
                <a16:creationId xmlns:a16="http://schemas.microsoft.com/office/drawing/2014/main" id="{AEA999BF-89DA-AF12-7729-79A5067D1FEC}"/>
              </a:ext>
            </a:extLst>
          </p:cNvPr>
          <p:cNvPicPr>
            <a:picLocks noChangeAspect="1"/>
          </p:cNvPicPr>
          <p:nvPr/>
        </p:nvPicPr>
        <p:blipFill>
          <a:blip r:embed="rId8"/>
          <a:stretch>
            <a:fillRect/>
          </a:stretch>
        </p:blipFill>
        <p:spPr>
          <a:xfrm>
            <a:off x="6333224" y="1189595"/>
            <a:ext cx="2486025" cy="3181350"/>
          </a:xfrm>
          <a:prstGeom prst="rect">
            <a:avLst/>
          </a:prstGeom>
        </p:spPr>
      </p:pic>
      <p:sp>
        <p:nvSpPr>
          <p:cNvPr id="6" name="Google Shape;385;p56">
            <a:extLst>
              <a:ext uri="{FF2B5EF4-FFF2-40B4-BE49-F238E27FC236}">
                <a16:creationId xmlns:a16="http://schemas.microsoft.com/office/drawing/2014/main" id="{29F8378B-4330-390B-5198-9143AF99633F}"/>
              </a:ext>
            </a:extLst>
          </p:cNvPr>
          <p:cNvSpPr/>
          <p:nvPr/>
        </p:nvSpPr>
        <p:spPr>
          <a:xfrm>
            <a:off x="0" y="0"/>
            <a:ext cx="9144000" cy="88391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SUIVI, ÉVALUATION ET RAPPORTS (MER) </a:t>
            </a:r>
          </a:p>
        </p:txBody>
      </p:sp>
    </p:spTree>
    <p:extLst>
      <p:ext uri="{BB962C8B-B14F-4D97-AF65-F5344CB8AC3E}">
        <p14:creationId xmlns:p14="http://schemas.microsoft.com/office/powerpoint/2010/main" val="4226678969"/>
      </p:ext>
    </p:extLst>
  </p:cSld>
  <p:clrMapOvr>
    <a:masterClrMapping/>
  </p:clrMapOvr>
  <p:extLst>
    <p:ext uri="{6950BFC3-D8DA-4A85-94F7-54DA5524770B}">
      <p188:commentRel xmlns:p188="http://schemas.microsoft.com/office/powerpoint/2018/8/main" r:id="rId3"/>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11C1A01-B28F-F98D-8897-232EE4AD271C}"/>
              </a:ext>
            </a:extLst>
          </p:cNvPr>
          <p:cNvSpPr>
            <a:spLocks noGrp="1"/>
          </p:cNvSpPr>
          <p:nvPr>
            <p:ph type="body" idx="1"/>
          </p:nvPr>
        </p:nvSpPr>
        <p:spPr>
          <a:xfrm>
            <a:off x="437279" y="1086637"/>
            <a:ext cx="4052811" cy="3174900"/>
          </a:xfrm>
        </p:spPr>
        <p:txBody>
          <a:bodyPr/>
          <a:lstStyle/>
          <a:p>
            <a:pPr>
              <a:buFont typeface="Wingdings" panose="05000000000000000000" pitchFamily="2" charset="2"/>
              <a:buChar char="§"/>
            </a:pPr>
            <a:r>
              <a:rPr lang="fr-FR" sz="1500" b="1">
                <a:solidFill>
                  <a:schemeClr val="tx1">
                    <a:lumMod val="95000"/>
                    <a:lumOff val="5000"/>
                  </a:schemeClr>
                </a:solidFill>
                <a:latin typeface="Source Sans Pro" panose="020B0503030403020204" pitchFamily="34" charset="0"/>
                <a:ea typeface="Source Sans Pro" panose="020B0503030403020204" pitchFamily="34" charset="0"/>
              </a:rPr>
              <a:t>Exigences de déclaration du MER</a:t>
            </a:r>
          </a:p>
        </p:txBody>
      </p:sp>
      <p:sp>
        <p:nvSpPr>
          <p:cNvPr id="3" name="Espace réservé du texte 2">
            <a:extLst>
              <a:ext uri="{FF2B5EF4-FFF2-40B4-BE49-F238E27FC236}">
                <a16:creationId xmlns:a16="http://schemas.microsoft.com/office/drawing/2014/main" id="{10EDF5C7-2F81-361E-2419-86B5712C6607}"/>
              </a:ext>
            </a:extLst>
          </p:cNvPr>
          <p:cNvSpPr>
            <a:spLocks noGrp="1"/>
          </p:cNvSpPr>
          <p:nvPr>
            <p:ph type="body" idx="2"/>
          </p:nvPr>
        </p:nvSpPr>
        <p:spPr/>
        <p:txBody>
          <a:bodyPr/>
          <a:lstStyle/>
          <a:p>
            <a:endParaRPr lang="fr-FR"/>
          </a:p>
        </p:txBody>
      </p:sp>
      <p:pic>
        <p:nvPicPr>
          <p:cNvPr id="6" name="Picture 4">
            <a:extLst>
              <a:ext uri="{FF2B5EF4-FFF2-40B4-BE49-F238E27FC236}">
                <a16:creationId xmlns:a16="http://schemas.microsoft.com/office/drawing/2014/main" id="{89FE60E0-71F4-5D4F-4450-0F15AE12D3EC}"/>
              </a:ext>
            </a:extLst>
          </p:cNvPr>
          <p:cNvPicPr>
            <a:picLocks noChangeAspect="1"/>
          </p:cNvPicPr>
          <p:nvPr/>
        </p:nvPicPr>
        <p:blipFill>
          <a:blip r:embed="rId3"/>
          <a:stretch>
            <a:fillRect/>
          </a:stretch>
        </p:blipFill>
        <p:spPr>
          <a:xfrm>
            <a:off x="192407" y="1723192"/>
            <a:ext cx="4343398" cy="2419121"/>
          </a:xfrm>
          <a:prstGeom prst="rect">
            <a:avLst/>
          </a:prstGeom>
        </p:spPr>
      </p:pic>
      <p:pic>
        <p:nvPicPr>
          <p:cNvPr id="7" name="Picture 6">
            <a:extLst>
              <a:ext uri="{FF2B5EF4-FFF2-40B4-BE49-F238E27FC236}">
                <a16:creationId xmlns:a16="http://schemas.microsoft.com/office/drawing/2014/main" id="{65867E37-20F4-1790-B35B-A6F52309F08A}"/>
              </a:ext>
            </a:extLst>
          </p:cNvPr>
          <p:cNvPicPr>
            <a:picLocks noChangeAspect="1"/>
          </p:cNvPicPr>
          <p:nvPr/>
        </p:nvPicPr>
        <p:blipFill rotWithShape="1">
          <a:blip r:embed="rId4"/>
          <a:srcRect t="570" b="-1"/>
          <a:stretch/>
        </p:blipFill>
        <p:spPr>
          <a:xfrm>
            <a:off x="4530091" y="898345"/>
            <a:ext cx="4495799" cy="3799483"/>
          </a:xfrm>
          <a:prstGeom prst="rect">
            <a:avLst/>
          </a:prstGeom>
        </p:spPr>
      </p:pic>
      <p:sp>
        <p:nvSpPr>
          <p:cNvPr id="4" name="Google Shape;385;p56">
            <a:extLst>
              <a:ext uri="{FF2B5EF4-FFF2-40B4-BE49-F238E27FC236}">
                <a16:creationId xmlns:a16="http://schemas.microsoft.com/office/drawing/2014/main" id="{C40DE102-C3F9-BAB4-A767-36778779525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EXEMPLES D’INDICATEURS PEPFAR </a:t>
            </a:r>
          </a:p>
        </p:txBody>
      </p:sp>
    </p:spTree>
    <p:extLst>
      <p:ext uri="{BB962C8B-B14F-4D97-AF65-F5344CB8AC3E}">
        <p14:creationId xmlns:p14="http://schemas.microsoft.com/office/powerpoint/2010/main" val="32861793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370332" y="870561"/>
            <a:ext cx="5385816" cy="2398419"/>
          </a:xfrm>
          <a:ln w="28575">
            <a:noFill/>
          </a:ln>
        </p:spPr>
        <p:txBody>
          <a:bodyPr>
            <a:noAutofit/>
          </a:bodyPr>
          <a:lstStyle/>
          <a:p>
            <a:pPr marL="0" indent="0">
              <a:spcBef>
                <a:spcPts val="400"/>
              </a:spcBef>
              <a:spcAft>
                <a:spcPts val="400"/>
              </a:spcAft>
              <a:buNone/>
            </a:pPr>
            <a:r>
              <a:rPr lang="fr-FR" sz="1300" b="1" dirty="0">
                <a:solidFill>
                  <a:schemeClr val="tx1">
                    <a:lumMod val="95000"/>
                    <a:lumOff val="5000"/>
                  </a:schemeClr>
                </a:solidFill>
              </a:rPr>
              <a:t>Capacité organisationnelle : </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sym typeface="Arial"/>
              </a:rPr>
              <a:t>Apparaît sous la forme d'un récit dans l'application technique</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sym typeface="Arial"/>
              </a:rPr>
              <a:t>Démontre que vous pouvez réaliser le SOW de l'opportunité en décrivant les travaux passés et actuels liés au SOW de l'opportunité</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sym typeface="Arial"/>
              </a:rPr>
              <a:t>Comprend l'expérience du maître d'œuvre et des partenaires du consortium </a:t>
            </a:r>
          </a:p>
          <a:p>
            <a:pPr marL="285750" indent="-285750">
              <a:spcBef>
                <a:spcPts val="400"/>
              </a:spcBef>
              <a:spcAft>
                <a:spcPts val="400"/>
              </a:spcAft>
              <a:buClr>
                <a:schemeClr val="tx1"/>
              </a:buClr>
              <a:buSzPct val="100000"/>
              <a:buFont typeface="Wingdings" panose="05000000000000000000" pitchFamily="2" charset="2"/>
              <a:buChar char="§"/>
              <a:defRPr/>
            </a:pPr>
            <a:r>
              <a:rPr lang="fr-FR" sz="1300" dirty="0">
                <a:solidFill>
                  <a:schemeClr val="tx1">
                    <a:lumMod val="95000"/>
                    <a:lumOff val="5000"/>
                  </a:schemeClr>
                </a:solidFill>
                <a:sym typeface="Arial"/>
              </a:rPr>
              <a:t>L'expérience en tant que sous-bénéficiaire est pertinente</a:t>
            </a:r>
          </a:p>
        </p:txBody>
      </p:sp>
      <p:pic>
        <p:nvPicPr>
          <p:cNvPr id="5" name="Picture 4">
            <a:extLst>
              <a:ext uri="{FF2B5EF4-FFF2-40B4-BE49-F238E27FC236}">
                <a16:creationId xmlns:a16="http://schemas.microsoft.com/office/drawing/2014/main" id="{79847BCF-2139-8C73-2150-B5E23A53EE0B}"/>
              </a:ext>
            </a:extLst>
          </p:cNvPr>
          <p:cNvPicPr>
            <a:picLocks noChangeAspect="1"/>
          </p:cNvPicPr>
          <p:nvPr/>
        </p:nvPicPr>
        <p:blipFill rotWithShape="1">
          <a:blip r:embed="rId3"/>
          <a:srcRect t="1697"/>
          <a:stretch/>
        </p:blipFill>
        <p:spPr>
          <a:xfrm>
            <a:off x="5559553" y="938679"/>
            <a:ext cx="3543300" cy="2578251"/>
          </a:xfrm>
          <a:prstGeom prst="rect">
            <a:avLst/>
          </a:prstGeom>
        </p:spPr>
      </p:pic>
      <p:sp>
        <p:nvSpPr>
          <p:cNvPr id="4" name="Google Shape;385;p56">
            <a:extLst>
              <a:ext uri="{FF2B5EF4-FFF2-40B4-BE49-F238E27FC236}">
                <a16:creationId xmlns:a16="http://schemas.microsoft.com/office/drawing/2014/main" id="{E1C505A0-5846-10E1-719A-9377F2D9CC1F}"/>
              </a:ext>
            </a:extLst>
          </p:cNvPr>
          <p:cNvSpPr/>
          <p:nvPr/>
        </p:nvSpPr>
        <p:spPr>
          <a:xfrm>
            <a:off x="0" y="0"/>
            <a:ext cx="9144000" cy="854963"/>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Capacité organisationnelle et historique de performance</a:t>
            </a:r>
          </a:p>
        </p:txBody>
      </p:sp>
      <p:sp>
        <p:nvSpPr>
          <p:cNvPr id="6" name="Content Placeholder 2">
            <a:extLst>
              <a:ext uri="{FF2B5EF4-FFF2-40B4-BE49-F238E27FC236}">
                <a16:creationId xmlns:a16="http://schemas.microsoft.com/office/drawing/2014/main" id="{3CF7C515-8FFE-CE5B-C776-B1078C4FE181}"/>
              </a:ext>
            </a:extLst>
          </p:cNvPr>
          <p:cNvSpPr txBox="1">
            <a:spLocks/>
          </p:cNvSpPr>
          <p:nvPr/>
        </p:nvSpPr>
        <p:spPr>
          <a:xfrm>
            <a:off x="410805" y="3217531"/>
            <a:ext cx="8673759" cy="1679081"/>
          </a:xfrm>
          <a:prstGeom prst="rect">
            <a:avLst/>
          </a:prstGeom>
          <a:noFill/>
          <a:ln w="28575">
            <a:noFill/>
          </a:ln>
        </p:spPr>
        <p:txBody>
          <a:bodyPr spcFirstLastPara="1" vert="horz" wrap="square" lIns="68381" tIns="68381" rIns="68381" bIns="68381" rtlCol="0" anchor="t" anchorCtr="0">
            <a:noAutofit/>
          </a:bodyPr>
          <a:lstStyle>
            <a:lvl1pPr marL="609585" marR="0" lvl="0" indent="-440256" algn="l" defTabSz="914400" rtl="0" eaLnBrk="1" latinLnBrk="0" hangingPunct="1">
              <a:lnSpc>
                <a:spcPct val="90000"/>
              </a:lnSpc>
              <a:spcBef>
                <a:spcPts val="0"/>
              </a:spcBef>
              <a:spcAft>
                <a:spcPts val="0"/>
              </a:spcAft>
              <a:buClr>
                <a:srgbClr val="6C6463"/>
              </a:buClr>
              <a:buSzPts val="1600"/>
              <a:buFont typeface="Wingdings" panose="05000000000000000000" pitchFamily="2" charset="2"/>
              <a:buChar char="§"/>
              <a:defRPr sz="2000" i="0" u="none" strike="noStrike" kern="1200" cap="none">
                <a:solidFill>
                  <a:srgbClr val="6C6463"/>
                </a:solidFill>
                <a:latin typeface="Source Sans Pro" panose="020B0503030403020204" pitchFamily="34" charset="0"/>
                <a:ea typeface="Source Sans Pro" panose="020B0503030403020204" pitchFamily="34" charset="0"/>
                <a:cs typeface="+mn-cs"/>
              </a:defRPr>
            </a:lvl1pPr>
            <a:lvl2pPr marL="1219170" marR="0" lvl="1" indent="-440256" algn="l" defTabSz="914400" rtl="0" eaLnBrk="1" latinLnBrk="0" hangingPunct="1">
              <a:lnSpc>
                <a:spcPct val="90000"/>
              </a:lnSpc>
              <a:spcBef>
                <a:spcPts val="1067"/>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2pPr>
            <a:lvl3pPr marL="1828754" marR="0" lvl="2" indent="-440256" algn="l" defTabSz="914400" rtl="0" eaLnBrk="1" latinLnBrk="0" hangingPunct="1">
              <a:lnSpc>
                <a:spcPct val="90000"/>
              </a:lnSpc>
              <a:spcBef>
                <a:spcPts val="1067"/>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3pPr>
            <a:lvl4pPr marL="2438339" marR="0" lvl="3" indent="-423323" algn="l" defTabSz="914400" rtl="0" eaLnBrk="1" latinLnBrk="0" hangingPunct="1">
              <a:lnSpc>
                <a:spcPct val="90000"/>
              </a:lnSpc>
              <a:spcBef>
                <a:spcPts val="400"/>
              </a:spcBef>
              <a:spcAft>
                <a:spcPts val="0"/>
              </a:spcAft>
              <a:buClr>
                <a:srgbClr val="6C6463"/>
              </a:buClr>
              <a:buSzPts val="1400"/>
              <a:buFont typeface="Arial" panose="020B0604020202020204" pitchFamily="34" charset="0"/>
              <a:buChar char="–"/>
              <a:defRPr sz="1867" i="0" u="none" strike="noStrike" kern="1200" cap="none">
                <a:solidFill>
                  <a:srgbClr val="6C6463"/>
                </a:solidFill>
                <a:latin typeface="+mn-lt"/>
                <a:ea typeface="+mn-ea"/>
                <a:cs typeface="+mn-cs"/>
              </a:defRPr>
            </a:lvl4pPr>
            <a:lvl5pPr marL="3047924" marR="0" lvl="4" indent="-440256" algn="l" defTabSz="914400" rtl="0" eaLnBrk="1" latinLnBrk="0" hangingPunct="1">
              <a:lnSpc>
                <a:spcPct val="90000"/>
              </a:lnSpc>
              <a:spcBef>
                <a:spcPts val="400"/>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5pPr>
            <a:lvl6pPr marL="3657509" marR="0" lvl="5"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6pPr>
            <a:lvl7pPr marL="4267093" marR="0" lvl="6"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7pPr>
            <a:lvl8pPr marL="4876678" marR="0" lvl="7"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8pPr>
            <a:lvl9pPr marL="5486263" marR="0" lvl="8"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9pPr>
          </a:lstStyle>
          <a:p>
            <a:pPr marL="0" indent="0">
              <a:spcBef>
                <a:spcPts val="400"/>
              </a:spcBef>
              <a:spcAft>
                <a:spcPts val="400"/>
              </a:spcAft>
              <a:buNone/>
            </a:pPr>
            <a:r>
              <a:rPr lang="fr-FR" sz="1300" b="1" dirty="0">
                <a:solidFill>
                  <a:schemeClr val="tx1"/>
                </a:solidFill>
                <a:latin typeface="Source Sans Pro"/>
                <a:ea typeface="Source Sans Pro"/>
                <a:cs typeface="Source Sans Pro"/>
                <a:sym typeface="Source Sans Pro"/>
              </a:rPr>
              <a:t>Historique des performances/performances passées : </a:t>
            </a:r>
          </a:p>
          <a:p>
            <a:pPr marL="285750" indent="-285750">
              <a:lnSpc>
                <a:spcPct val="100000"/>
              </a:lnSpc>
              <a:spcBef>
                <a:spcPts val="400"/>
              </a:spcBef>
              <a:spcAft>
                <a:spcPts val="400"/>
              </a:spcAft>
              <a:buClr>
                <a:schemeClr val="tx1"/>
              </a:buClr>
              <a:buSzPct val="100000"/>
              <a:defRPr/>
            </a:pPr>
            <a:r>
              <a:rPr lang="fr-FR" sz="1300" dirty="0">
                <a:solidFill>
                  <a:schemeClr val="tx1">
                    <a:lumMod val="95000"/>
                    <a:lumOff val="5000"/>
                  </a:schemeClr>
                </a:solidFill>
                <a:latin typeface="Source Sans Pro"/>
                <a:ea typeface="Source Sans Pro"/>
                <a:cs typeface="Source Sans Pro"/>
                <a:sym typeface="Source Sans Pro"/>
              </a:rPr>
              <a:t>Mettez les informations sur les principaux bénéficiaires et les partenaires du consortium dans les annexes.</a:t>
            </a:r>
          </a:p>
          <a:p>
            <a:pPr marL="285750" indent="-285750">
              <a:lnSpc>
                <a:spcPct val="100000"/>
              </a:lnSpc>
              <a:spcBef>
                <a:spcPts val="400"/>
              </a:spcBef>
              <a:spcAft>
                <a:spcPts val="400"/>
              </a:spcAft>
              <a:buClr>
                <a:schemeClr val="tx1"/>
              </a:buClr>
              <a:buSzPct val="100000"/>
              <a:defRPr/>
            </a:pPr>
            <a:r>
              <a:rPr lang="fr-FR" sz="1300" dirty="0">
                <a:solidFill>
                  <a:schemeClr val="tx1">
                    <a:lumMod val="95000"/>
                    <a:lumOff val="5000"/>
                  </a:schemeClr>
                </a:solidFill>
                <a:latin typeface="Source Sans Pro"/>
                <a:ea typeface="Source Sans Pro"/>
                <a:cs typeface="Source Sans Pro"/>
                <a:sym typeface="Source Sans Pro"/>
              </a:rPr>
              <a:t>À l’aide du modèle fourni par le donateur, décrivez les projets spécifiques que vous avez récemment mis en œuvre en lien avec l’énoncé des travaux de l’opportunité. </a:t>
            </a:r>
          </a:p>
          <a:p>
            <a:pPr marL="285750" indent="-285750">
              <a:lnSpc>
                <a:spcPct val="100000"/>
              </a:lnSpc>
              <a:spcBef>
                <a:spcPts val="400"/>
              </a:spcBef>
              <a:spcAft>
                <a:spcPts val="400"/>
              </a:spcAft>
              <a:buClr>
                <a:schemeClr val="tx1"/>
              </a:buClr>
              <a:buSzPct val="100000"/>
              <a:defRPr/>
            </a:pPr>
            <a:r>
              <a:rPr lang="fr-FR" sz="1300" dirty="0">
                <a:solidFill>
                  <a:schemeClr val="tx1">
                    <a:lumMod val="95000"/>
                    <a:lumOff val="5000"/>
                  </a:schemeClr>
                </a:solidFill>
                <a:latin typeface="Source Sans Pro"/>
                <a:ea typeface="Source Sans Pro"/>
                <a:cs typeface="Source Sans Pro"/>
                <a:sym typeface="Source Sans Pro"/>
              </a:rPr>
              <a:t>Le donateur contactera le personnel qui connaît votre travail et pourra parler de votre performance. </a:t>
            </a:r>
          </a:p>
        </p:txBody>
      </p:sp>
    </p:spTree>
    <p:extLst>
      <p:ext uri="{BB962C8B-B14F-4D97-AF65-F5344CB8AC3E}">
        <p14:creationId xmlns:p14="http://schemas.microsoft.com/office/powerpoint/2010/main" val="28897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0729" y="753248"/>
            <a:ext cx="7848904" cy="3850555"/>
          </a:xfrm>
          <a:ln w="28575">
            <a:noFill/>
          </a:ln>
        </p:spPr>
        <p:txBody>
          <a:bodyPr>
            <a:normAutofit/>
          </a:bodyPr>
          <a:lstStyle/>
          <a:p>
            <a:pPr marL="0" indent="0">
              <a:spcBef>
                <a:spcPts val="600"/>
              </a:spcBef>
              <a:spcAft>
                <a:spcPts val="600"/>
              </a:spcAft>
              <a:buNone/>
            </a:pPr>
            <a:r>
              <a:rPr lang="fr-FR" sz="1500" b="1">
                <a:solidFill>
                  <a:schemeClr val="tx1"/>
                </a:solidFill>
              </a:rPr>
              <a:t>Le donateur peut vous demander d’aborder d’autres aspects importants de la conception et de la mise en œuvre du projet. Par exemple:</a:t>
            </a:r>
          </a:p>
          <a:p>
            <a:pPr marL="342892" indent="-342892">
              <a:spcBef>
                <a:spcPts val="600"/>
              </a:spcBef>
              <a:spcAft>
                <a:spcPts val="600"/>
              </a:spcAft>
              <a:buClr>
                <a:schemeClr val="tx1"/>
              </a:buClr>
              <a:buSzPct val="100000"/>
              <a:buFont typeface="Wingdings" panose="05000000000000000000" pitchFamily="2" charset="2"/>
              <a:buChar char="§"/>
            </a:pPr>
            <a:r>
              <a:rPr lang="fr-FR" sz="1500" b="1">
                <a:solidFill>
                  <a:schemeClr val="tx1"/>
                </a:solidFill>
              </a:rPr>
              <a:t>Sexe:</a:t>
            </a:r>
            <a:r>
              <a:rPr lang="fr-FR" sz="1500">
                <a:solidFill>
                  <a:schemeClr val="tx1"/>
                </a:solidFill>
              </a:rPr>
              <a:t> Effectuer une analyse de genre et intégrer des activités dans la candidature pour réduire les écarts entre les sexes dans les résultats attendus du programme. Un plan d’action en faveur de l’égalité des sexes est requis dans le cadre du plan de travail.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Jeunes Développer et mettre en œuvre des offres de services adaptées aux jeunes, utiliser une approche de développement positif de la jeunesse (PYD) et proposer des approches concrètes et pratiques.</a:t>
            </a: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Questions transversales</a:t>
            </a:r>
          </a:p>
        </p:txBody>
      </p:sp>
    </p:spTree>
    <p:extLst>
      <p:ext uri="{BB962C8B-B14F-4D97-AF65-F5344CB8AC3E}">
        <p14:creationId xmlns:p14="http://schemas.microsoft.com/office/powerpoint/2010/main" val="31133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F496618-81FC-6D9A-57C2-F9174F40D67C}"/>
              </a:ext>
            </a:extLst>
          </p:cNvPr>
          <p:cNvSpPr txBox="1">
            <a:spLocks/>
          </p:cNvSpPr>
          <p:nvPr/>
        </p:nvSpPr>
        <p:spPr>
          <a:xfrm>
            <a:off x="0" y="0"/>
            <a:ext cx="9133448" cy="648292"/>
          </a:xfrm>
          <a:prstGeom prst="rect">
            <a:avLst/>
          </a:prstGeom>
          <a:solidFill>
            <a:srgbClr val="C00000"/>
          </a:solidFill>
          <a:ln>
            <a:noFill/>
          </a:ln>
        </p:spPr>
        <p:txBody>
          <a:bodyPr spcFirstLastPara="1" wrap="square" lIns="91175" tIns="91175" rIns="91175" bIns="9117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2"/>
              </a:buClr>
              <a:buSzPts val="1400"/>
              <a:buFont typeface="Source Sans Pro"/>
              <a:buNone/>
              <a:defRPr sz="2400" b="1" i="0" u="none" strike="noStrike" cap="none">
                <a:solidFill>
                  <a:schemeClr val="bg1"/>
                </a:solidFill>
                <a:latin typeface="Source Sans Pro"/>
                <a:ea typeface="Source Sans Pro"/>
                <a:cs typeface="Source Sans Pro"/>
                <a:sym typeface="Source Sans Pro"/>
              </a:defRPr>
            </a:lvl1pPr>
            <a:lvl2pPr marR="0" lvl="1"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2pPr>
            <a:lvl3pPr marR="0" lvl="2"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3pPr>
            <a:lvl4pPr marR="0" lvl="3"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4pPr>
            <a:lvl5pPr marR="0" lvl="4"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5pPr>
            <a:lvl6pPr marR="0" lvl="5"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6pPr>
            <a:lvl7pPr marR="0" lvl="6"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7pPr>
            <a:lvl8pPr marR="0" lvl="7"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8pPr>
            <a:lvl9pPr marR="0" lvl="8"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9pPr>
          </a:lstStyle>
          <a:p>
            <a:pPr marL="342900" indent="-342900" algn="ctr">
              <a:buFont typeface="Arial"/>
              <a:buChar char="•"/>
            </a:pPr>
            <a:r>
              <a:rPr lang="fr-FR" sz="2800" dirty="0"/>
              <a:t>INTÉGRATION DU GENRE 8 NORMES MINIMALES (1) </a:t>
            </a:r>
          </a:p>
        </p:txBody>
      </p:sp>
      <p:sp>
        <p:nvSpPr>
          <p:cNvPr id="2" name="TextBox 1">
            <a:extLst>
              <a:ext uri="{FF2B5EF4-FFF2-40B4-BE49-F238E27FC236}">
                <a16:creationId xmlns:a16="http://schemas.microsoft.com/office/drawing/2014/main" id="{B1A413AB-7BEC-EF08-EC75-4CC57C8C443C}"/>
              </a:ext>
            </a:extLst>
          </p:cNvPr>
          <p:cNvSpPr txBox="1"/>
          <p:nvPr/>
        </p:nvSpPr>
        <p:spPr>
          <a:xfrm>
            <a:off x="4624255" y="835878"/>
            <a:ext cx="1454332"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3. </a:t>
            </a:r>
            <a:r>
              <a:rPr lang="en-US" sz="1800" b="1" dirty="0" err="1">
                <a:solidFill>
                  <a:schemeClr val="bg1"/>
                </a:solidFill>
                <a:latin typeface="Source Sans Pro" panose="020B0503030403020204" pitchFamily="34" charset="0"/>
                <a:ea typeface="Source Sans Pro" panose="020B0503030403020204" pitchFamily="34" charset="0"/>
              </a:rPr>
              <a:t>Analyse</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4" name="Rectangle 1">
            <a:extLst>
              <a:ext uri="{FF2B5EF4-FFF2-40B4-BE49-F238E27FC236}">
                <a16:creationId xmlns:a16="http://schemas.microsoft.com/office/drawing/2014/main" id="{63AD90D2-6AA1-8825-E157-238CED3F9593}"/>
              </a:ext>
            </a:extLst>
          </p:cNvPr>
          <p:cNvSpPr>
            <a:spLocks noChangeArrowheads="1"/>
          </p:cNvSpPr>
          <p:nvPr/>
        </p:nvSpPr>
        <p:spPr bwMode="auto">
          <a:xfrm>
            <a:off x="644435" y="1243149"/>
            <a:ext cx="36140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A</a:t>
            </a:r>
            <a:r>
              <a:rPr kumimoji="0" lang="fr-FR" altLang="en-US" sz="1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rPr>
              <a:t>dopter une politique d’égalité femmes-hommes</a:t>
            </a:r>
            <a:r>
              <a:rPr kumimoji="0" lang="fr-FR" altLang="en-US" sz="105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rPr>
              <a:t> </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5F4C49F6-5AB6-069C-F541-5434147EE5E9}"/>
              </a:ext>
            </a:extLst>
          </p:cNvPr>
          <p:cNvSpPr txBox="1"/>
          <p:nvPr/>
        </p:nvSpPr>
        <p:spPr>
          <a:xfrm>
            <a:off x="644435" y="1789274"/>
            <a:ext cx="3513911" cy="830997"/>
          </a:xfrm>
          <a:prstGeom prst="rect">
            <a:avLst/>
          </a:prstGeom>
          <a:noFill/>
        </p:spPr>
        <p:txBody>
          <a:bodyPr wrap="square">
            <a:spAutoFit/>
          </a:bodyPr>
          <a:lstStyle/>
          <a:p>
            <a:r>
              <a:rPr lang="en-US" sz="1200" dirty="0">
                <a:latin typeface="Source Sans Pro" panose="020B0503030403020204" pitchFamily="34" charset="0"/>
                <a:ea typeface="Source Sans Pro" panose="020B0503030403020204" pitchFamily="34" charset="0"/>
              </a:rPr>
              <a:t>Adopter et appliquer </a:t>
            </a:r>
            <a:r>
              <a:rPr lang="en-US" sz="1200" dirty="0" err="1">
                <a:latin typeface="Source Sans Pro" panose="020B0503030403020204" pitchFamily="34" charset="0"/>
                <a:ea typeface="Source Sans Pro" panose="020B0503030403020204" pitchFamily="34" charset="0"/>
              </a:rPr>
              <a:t>une</a:t>
            </a:r>
            <a:r>
              <a:rPr lang="en-US" sz="1200" dirty="0">
                <a:latin typeface="Source Sans Pro" panose="020B0503030403020204" pitchFamily="34" charset="0"/>
                <a:ea typeface="Source Sans Pro" panose="020B0503030403020204" pitchFamily="34" charset="0"/>
              </a:rPr>
              <a:t> politique qui </a:t>
            </a:r>
            <a:r>
              <a:rPr lang="en-US" sz="1200" dirty="0" err="1">
                <a:latin typeface="Source Sans Pro" panose="020B0503030403020204" pitchFamily="34" charset="0"/>
                <a:ea typeface="Source Sans Pro" panose="020B0503030403020204" pitchFamily="34" charset="0"/>
              </a:rPr>
              <a:t>institutionnalise</a:t>
            </a:r>
            <a:r>
              <a:rPr lang="en-US" sz="1200" dirty="0">
                <a:latin typeface="Source Sans Pro" panose="020B0503030403020204" pitchFamily="34" charset="0"/>
                <a:ea typeface="Source Sans Pro" panose="020B0503030403020204" pitchFamily="34" charset="0"/>
              </a:rPr>
              <a:t> un engagement </a:t>
            </a:r>
            <a:r>
              <a:rPr lang="en-US" sz="1200" dirty="0" err="1">
                <a:latin typeface="Source Sans Pro" panose="020B0503030403020204" pitchFamily="34" charset="0"/>
                <a:ea typeface="Source Sans Pro" panose="020B0503030403020204" pitchFamily="34" charset="0"/>
              </a:rPr>
              <a:t>en</a:t>
            </a:r>
            <a:r>
              <a:rPr lang="en-US" sz="1200" dirty="0">
                <a:latin typeface="Source Sans Pro" panose="020B0503030403020204" pitchFamily="34" charset="0"/>
                <a:ea typeface="Source Sans Pro" panose="020B0503030403020204" pitchFamily="34" charset="0"/>
              </a:rPr>
              <a:t> </a:t>
            </a:r>
            <a:r>
              <a:rPr lang="en-US" sz="1200" dirty="0" err="1">
                <a:latin typeface="Source Sans Pro" panose="020B0503030403020204" pitchFamily="34" charset="0"/>
                <a:ea typeface="Source Sans Pro" panose="020B0503030403020204" pitchFamily="34" charset="0"/>
              </a:rPr>
              <a:t>faveur</a:t>
            </a:r>
            <a:r>
              <a:rPr lang="en-US" sz="1200" dirty="0">
                <a:latin typeface="Source Sans Pro" panose="020B0503030403020204" pitchFamily="34" charset="0"/>
                <a:ea typeface="Source Sans Pro" panose="020B0503030403020204" pitchFamily="34" charset="0"/>
              </a:rPr>
              <a:t> de </a:t>
            </a:r>
            <a:r>
              <a:rPr lang="en-US" sz="1200" dirty="0" err="1">
                <a:latin typeface="Source Sans Pro" panose="020B0503030403020204" pitchFamily="34" charset="0"/>
                <a:ea typeface="Source Sans Pro" panose="020B0503030403020204" pitchFamily="34" charset="0"/>
              </a:rPr>
              <a:t>l’égalité</a:t>
            </a:r>
            <a:r>
              <a:rPr lang="en-US" sz="1200" dirty="0">
                <a:latin typeface="Source Sans Pro" panose="020B0503030403020204" pitchFamily="34" charset="0"/>
                <a:ea typeface="Source Sans Pro" panose="020B0503030403020204" pitchFamily="34" charset="0"/>
              </a:rPr>
              <a:t> des sexes dans les </a:t>
            </a:r>
            <a:r>
              <a:rPr lang="en-US" sz="1200" dirty="0" err="1">
                <a:latin typeface="Source Sans Pro" panose="020B0503030403020204" pitchFamily="34" charset="0"/>
                <a:ea typeface="Source Sans Pro" panose="020B0503030403020204" pitchFamily="34" charset="0"/>
              </a:rPr>
              <a:t>opérations</a:t>
            </a:r>
            <a:r>
              <a:rPr lang="en-US" sz="1200" dirty="0">
                <a:latin typeface="Source Sans Pro" panose="020B0503030403020204" pitchFamily="34" charset="0"/>
                <a:ea typeface="Source Sans Pro" panose="020B0503030403020204" pitchFamily="34" charset="0"/>
              </a:rPr>
              <a:t> et la </a:t>
            </a:r>
            <a:r>
              <a:rPr lang="en-US" sz="1200" dirty="0" err="1">
                <a:latin typeface="Source Sans Pro" panose="020B0503030403020204" pitchFamily="34" charset="0"/>
                <a:ea typeface="Source Sans Pro" panose="020B0503030403020204" pitchFamily="34" charset="0"/>
              </a:rPr>
              <a:t>programmation</a:t>
            </a:r>
            <a:endParaRPr lang="en-US" sz="1200" dirty="0">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610CE042-858D-D638-598F-02D59B23C505}"/>
              </a:ext>
            </a:extLst>
          </p:cNvPr>
          <p:cNvSpPr txBox="1"/>
          <p:nvPr/>
        </p:nvSpPr>
        <p:spPr>
          <a:xfrm>
            <a:off x="644435" y="2775128"/>
            <a:ext cx="2542904"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2. Culture et </a:t>
            </a:r>
            <a:r>
              <a:rPr lang="en-US" sz="1800" b="1" dirty="0" err="1">
                <a:solidFill>
                  <a:schemeClr val="bg1"/>
                </a:solidFill>
                <a:latin typeface="Source Sans Pro" panose="020B0503030403020204" pitchFamily="34" charset="0"/>
                <a:ea typeface="Source Sans Pro" panose="020B0503030403020204" pitchFamily="34" charset="0"/>
              </a:rPr>
              <a:t>Capacité</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12" name="Rectangle 1">
            <a:extLst>
              <a:ext uri="{FF2B5EF4-FFF2-40B4-BE49-F238E27FC236}">
                <a16:creationId xmlns:a16="http://schemas.microsoft.com/office/drawing/2014/main" id="{C2B6A30B-08AE-F505-205A-9D786BB333D0}"/>
              </a:ext>
            </a:extLst>
          </p:cNvPr>
          <p:cNvSpPr>
            <a:spLocks noChangeArrowheads="1"/>
          </p:cNvSpPr>
          <p:nvPr/>
        </p:nvSpPr>
        <p:spPr bwMode="auto">
          <a:xfrm>
            <a:off x="644435" y="3115853"/>
            <a:ext cx="34311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Développer la culture organisationnelle et la capacité en faveur de l’égalité des sexes</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A0B817DF-6AF5-55EF-805D-A4C648FF4B51}"/>
              </a:ext>
            </a:extLst>
          </p:cNvPr>
          <p:cNvSpPr txBox="1"/>
          <p:nvPr/>
        </p:nvSpPr>
        <p:spPr>
          <a:xfrm>
            <a:off x="644435" y="3932708"/>
            <a:ext cx="3513911" cy="830997"/>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Promouvoir un engagement commun en faveur de l’égalité des sexes en garantissant que le personnel dispose de la compréhension, des compétences et du soutien appropriés</a:t>
            </a:r>
            <a:endParaRPr lang="en-US" sz="1200" dirty="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D72908FA-C82F-1E94-0B02-A856FA067762}"/>
              </a:ext>
            </a:extLst>
          </p:cNvPr>
          <p:cNvSpPr txBox="1"/>
          <p:nvPr/>
        </p:nvSpPr>
        <p:spPr>
          <a:xfrm>
            <a:off x="644435" y="835878"/>
            <a:ext cx="1454332"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1. Politique</a:t>
            </a:r>
          </a:p>
        </p:txBody>
      </p:sp>
      <p:sp>
        <p:nvSpPr>
          <p:cNvPr id="16" name="Rectangle 1">
            <a:extLst>
              <a:ext uri="{FF2B5EF4-FFF2-40B4-BE49-F238E27FC236}">
                <a16:creationId xmlns:a16="http://schemas.microsoft.com/office/drawing/2014/main" id="{4FFDE102-D2AB-15A3-BFA8-C6BEBFD7CCA0}"/>
              </a:ext>
            </a:extLst>
          </p:cNvPr>
          <p:cNvSpPr>
            <a:spLocks noChangeArrowheads="1"/>
          </p:cNvSpPr>
          <p:nvPr/>
        </p:nvSpPr>
        <p:spPr bwMode="auto">
          <a:xfrm>
            <a:off x="4624255" y="1243149"/>
            <a:ext cx="34311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Mener et utiliser des analyses de genre</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20" name="TextBox 19">
            <a:extLst>
              <a:ext uri="{FF2B5EF4-FFF2-40B4-BE49-F238E27FC236}">
                <a16:creationId xmlns:a16="http://schemas.microsoft.com/office/drawing/2014/main" id="{CF5C9926-6BC8-5F11-EC59-15C6352651B0}"/>
              </a:ext>
            </a:extLst>
          </p:cNvPr>
          <p:cNvSpPr txBox="1"/>
          <p:nvPr/>
        </p:nvSpPr>
        <p:spPr>
          <a:xfrm>
            <a:off x="4624255" y="1789274"/>
            <a:ext cx="3875315" cy="830997"/>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Effectuer des analyses de genre pour chaque projet, en impliquant un large éventail de parties prenantes et en utilisant les résultats pour éclairer les partenariats, la conception et la mise en œuvre</a:t>
            </a:r>
            <a:endParaRPr lang="en-US" sz="1200" dirty="0">
              <a:latin typeface="Source Sans Pro" panose="020B0503030403020204" pitchFamily="34" charset="0"/>
              <a:ea typeface="Source Sans Pro" panose="020B0503030403020204" pitchFamily="34" charset="0"/>
            </a:endParaRPr>
          </a:p>
        </p:txBody>
      </p:sp>
      <p:sp>
        <p:nvSpPr>
          <p:cNvPr id="21" name="TextBox 20">
            <a:extLst>
              <a:ext uri="{FF2B5EF4-FFF2-40B4-BE49-F238E27FC236}">
                <a16:creationId xmlns:a16="http://schemas.microsoft.com/office/drawing/2014/main" id="{CF9FCA86-747F-EAC5-ADB0-331DBDAFA048}"/>
              </a:ext>
            </a:extLst>
          </p:cNvPr>
          <p:cNvSpPr txBox="1"/>
          <p:nvPr/>
        </p:nvSpPr>
        <p:spPr>
          <a:xfrm>
            <a:off x="4624255" y="2775128"/>
            <a:ext cx="1454332"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4. Budget</a:t>
            </a:r>
          </a:p>
        </p:txBody>
      </p:sp>
      <p:sp>
        <p:nvSpPr>
          <p:cNvPr id="23" name="TextBox 22">
            <a:extLst>
              <a:ext uri="{FF2B5EF4-FFF2-40B4-BE49-F238E27FC236}">
                <a16:creationId xmlns:a16="http://schemas.microsoft.com/office/drawing/2014/main" id="{698500E1-18E4-8D8B-8ACF-14CFDDE32506}"/>
              </a:ext>
            </a:extLst>
          </p:cNvPr>
          <p:cNvSpPr txBox="1"/>
          <p:nvPr/>
        </p:nvSpPr>
        <p:spPr>
          <a:xfrm>
            <a:off x="4624255" y="3115853"/>
            <a:ext cx="2473232" cy="830997"/>
          </a:xfrm>
          <a:prstGeom prst="rect">
            <a:avLst/>
          </a:prstGeom>
          <a:noFill/>
        </p:spPr>
        <p:txBody>
          <a:bodyPr wrap="square">
            <a:spAutoFit/>
          </a:bodyPr>
          <a:lstStyle/>
          <a:p>
            <a:r>
              <a:rPr lang="en-US" sz="1600" b="1" dirty="0" err="1">
                <a:solidFill>
                  <a:srgbClr val="C22A48"/>
                </a:solidFill>
                <a:latin typeface="Source Sans Pro" panose="020B0503030403020204" pitchFamily="34" charset="0"/>
                <a:ea typeface="Source Sans Pro" panose="020B0503030403020204" pitchFamily="34" charset="0"/>
              </a:rPr>
              <a:t>Allouer</a:t>
            </a:r>
            <a:r>
              <a:rPr lang="en-US" sz="1600" b="1" dirty="0">
                <a:solidFill>
                  <a:srgbClr val="C22A48"/>
                </a:solidFill>
                <a:latin typeface="Source Sans Pro" panose="020B0503030403020204" pitchFamily="34" charset="0"/>
                <a:ea typeface="Source Sans Pro" panose="020B0503030403020204" pitchFamily="34" charset="0"/>
              </a:rPr>
              <a:t> des </a:t>
            </a:r>
            <a:r>
              <a:rPr lang="en-US" sz="1600" b="1" dirty="0" err="1">
                <a:solidFill>
                  <a:srgbClr val="C22A48"/>
                </a:solidFill>
                <a:latin typeface="Source Sans Pro" panose="020B0503030403020204" pitchFamily="34" charset="0"/>
                <a:ea typeface="Source Sans Pro" panose="020B0503030403020204" pitchFamily="34" charset="0"/>
              </a:rPr>
              <a:t>ressources</a:t>
            </a:r>
            <a:r>
              <a:rPr lang="en-US" sz="1600" b="1" dirty="0">
                <a:solidFill>
                  <a:srgbClr val="C22A48"/>
                </a:solidFill>
                <a:latin typeface="Source Sans Pro" panose="020B0503030403020204" pitchFamily="34" charset="0"/>
                <a:ea typeface="Source Sans Pro" panose="020B0503030403020204" pitchFamily="34" charset="0"/>
              </a:rPr>
              <a:t> </a:t>
            </a:r>
            <a:r>
              <a:rPr lang="en-US" sz="1600" b="1" dirty="0" err="1">
                <a:solidFill>
                  <a:srgbClr val="C22A48"/>
                </a:solidFill>
                <a:latin typeface="Source Sans Pro" panose="020B0503030403020204" pitchFamily="34" charset="0"/>
                <a:ea typeface="Source Sans Pro" panose="020B0503030403020204" pitchFamily="34" charset="0"/>
              </a:rPr>
              <a:t>budgétaires</a:t>
            </a:r>
            <a:r>
              <a:rPr lang="en-US" sz="1600" b="1" dirty="0">
                <a:solidFill>
                  <a:srgbClr val="C22A48"/>
                </a:solidFill>
                <a:latin typeface="Source Sans Pro" panose="020B0503030403020204" pitchFamily="34" charset="0"/>
                <a:ea typeface="Source Sans Pro" panose="020B0503030403020204" pitchFamily="34" charset="0"/>
              </a:rPr>
              <a:t> à </a:t>
            </a:r>
            <a:r>
              <a:rPr lang="en-US" sz="1600" b="1" dirty="0" err="1">
                <a:solidFill>
                  <a:srgbClr val="C22A48"/>
                </a:solidFill>
                <a:latin typeface="Source Sans Pro" panose="020B0503030403020204" pitchFamily="34" charset="0"/>
                <a:ea typeface="Source Sans Pro" panose="020B0503030403020204" pitchFamily="34" charset="0"/>
              </a:rPr>
              <a:t>l’égalité</a:t>
            </a:r>
            <a:r>
              <a:rPr lang="en-US" sz="1600" b="1" dirty="0">
                <a:solidFill>
                  <a:srgbClr val="C22A48"/>
                </a:solidFill>
                <a:latin typeface="Source Sans Pro" panose="020B0503030403020204" pitchFamily="34" charset="0"/>
                <a:ea typeface="Source Sans Pro" panose="020B0503030403020204" pitchFamily="34" charset="0"/>
              </a:rPr>
              <a:t> des sexes</a:t>
            </a:r>
          </a:p>
        </p:txBody>
      </p:sp>
      <p:sp>
        <p:nvSpPr>
          <p:cNvPr id="25" name="TextBox 24">
            <a:extLst>
              <a:ext uri="{FF2B5EF4-FFF2-40B4-BE49-F238E27FC236}">
                <a16:creationId xmlns:a16="http://schemas.microsoft.com/office/drawing/2014/main" id="{632E6D1F-6AC9-E4E7-E9B6-286F577C20C7}"/>
              </a:ext>
            </a:extLst>
          </p:cNvPr>
          <p:cNvSpPr txBox="1"/>
          <p:nvPr/>
        </p:nvSpPr>
        <p:spPr>
          <a:xfrm>
            <a:off x="4624255" y="3932708"/>
            <a:ext cx="4502329" cy="646331"/>
          </a:xfrm>
          <a:prstGeom prst="rect">
            <a:avLst/>
          </a:prstGeom>
          <a:noFill/>
        </p:spPr>
        <p:txBody>
          <a:bodyPr wrap="square">
            <a:spAutoFit/>
          </a:bodyPr>
          <a:lstStyle/>
          <a:p>
            <a:r>
              <a:rPr lang="en-US" sz="1200" dirty="0" err="1">
                <a:latin typeface="Source Sans Pro" panose="020B0503030403020204" pitchFamily="34" charset="0"/>
                <a:ea typeface="Source Sans Pro" panose="020B0503030403020204" pitchFamily="34" charset="0"/>
              </a:rPr>
              <a:t>Allouer</a:t>
            </a:r>
            <a:r>
              <a:rPr lang="en-US" sz="1200" dirty="0">
                <a:latin typeface="Source Sans Pro" panose="020B0503030403020204" pitchFamily="34" charset="0"/>
                <a:ea typeface="Source Sans Pro" panose="020B0503030403020204" pitchFamily="34" charset="0"/>
              </a:rPr>
              <a:t> des </a:t>
            </a:r>
            <a:r>
              <a:rPr lang="en-US" sz="1200" dirty="0" err="1">
                <a:latin typeface="Source Sans Pro" panose="020B0503030403020204" pitchFamily="34" charset="0"/>
                <a:ea typeface="Source Sans Pro" panose="020B0503030403020204" pitchFamily="34" charset="0"/>
              </a:rPr>
              <a:t>ressources</a:t>
            </a:r>
            <a:r>
              <a:rPr lang="en-US" sz="1200" dirty="0">
                <a:latin typeface="Source Sans Pro" panose="020B0503030403020204" pitchFamily="34" charset="0"/>
                <a:ea typeface="Source Sans Pro" panose="020B0503030403020204" pitchFamily="34" charset="0"/>
              </a:rPr>
              <a:t> </a:t>
            </a:r>
            <a:r>
              <a:rPr lang="en-US" sz="1200" dirty="0" err="1">
                <a:latin typeface="Source Sans Pro" panose="020B0503030403020204" pitchFamily="34" charset="0"/>
                <a:ea typeface="Source Sans Pro" panose="020B0503030403020204" pitchFamily="34" charset="0"/>
              </a:rPr>
              <a:t>budgétaires</a:t>
            </a:r>
            <a:r>
              <a:rPr lang="en-US" sz="1200" dirty="0">
                <a:latin typeface="Source Sans Pro" panose="020B0503030403020204" pitchFamily="34" charset="0"/>
                <a:ea typeface="Source Sans Pro" panose="020B0503030403020204" pitchFamily="34" charset="0"/>
              </a:rPr>
              <a:t> </a:t>
            </a:r>
            <a:r>
              <a:rPr lang="en-US" sz="1200" dirty="0" err="1">
                <a:latin typeface="Source Sans Pro" panose="020B0503030403020204" pitchFamily="34" charset="0"/>
                <a:ea typeface="Source Sans Pro" panose="020B0503030403020204" pitchFamily="34" charset="0"/>
              </a:rPr>
              <a:t>organisationnelles</a:t>
            </a:r>
            <a:r>
              <a:rPr lang="en-US" sz="1200" dirty="0">
                <a:latin typeface="Source Sans Pro" panose="020B0503030403020204" pitchFamily="34" charset="0"/>
                <a:ea typeface="Source Sans Pro" panose="020B0503030403020204" pitchFamily="34" charset="0"/>
              </a:rPr>
              <a:t> et </a:t>
            </a:r>
            <a:r>
              <a:rPr lang="en-US" sz="1200" dirty="0" err="1">
                <a:latin typeface="Source Sans Pro" panose="020B0503030403020204" pitchFamily="34" charset="0"/>
                <a:ea typeface="Source Sans Pro" panose="020B0503030403020204" pitchFamily="34" charset="0"/>
              </a:rPr>
              <a:t>programmatiques</a:t>
            </a:r>
            <a:r>
              <a:rPr lang="en-US" sz="1200" dirty="0">
                <a:latin typeface="Source Sans Pro" panose="020B0503030403020204" pitchFamily="34" charset="0"/>
                <a:ea typeface="Source Sans Pro" panose="020B0503030403020204" pitchFamily="34" charset="0"/>
              </a:rPr>
              <a:t> pour </a:t>
            </a:r>
            <a:r>
              <a:rPr lang="en-US" sz="1200" dirty="0" err="1">
                <a:latin typeface="Source Sans Pro" panose="020B0503030403020204" pitchFamily="34" charset="0"/>
                <a:ea typeface="Source Sans Pro" panose="020B0503030403020204" pitchFamily="34" charset="0"/>
              </a:rPr>
              <a:t>répondre</a:t>
            </a:r>
            <a:r>
              <a:rPr lang="en-US" sz="1200" dirty="0">
                <a:latin typeface="Source Sans Pro" panose="020B0503030403020204" pitchFamily="34" charset="0"/>
                <a:ea typeface="Source Sans Pro" panose="020B0503030403020204" pitchFamily="34" charset="0"/>
              </a:rPr>
              <a:t> aux </a:t>
            </a:r>
            <a:r>
              <a:rPr lang="en-US" sz="1200" dirty="0" err="1">
                <a:latin typeface="Source Sans Pro" panose="020B0503030403020204" pitchFamily="34" charset="0"/>
                <a:ea typeface="Source Sans Pro" panose="020B0503030403020204" pitchFamily="34" charset="0"/>
              </a:rPr>
              <a:t>besoins</a:t>
            </a:r>
            <a:r>
              <a:rPr lang="en-US" sz="1200" dirty="0">
                <a:latin typeface="Source Sans Pro" panose="020B0503030403020204" pitchFamily="34" charset="0"/>
                <a:ea typeface="Source Sans Pro" panose="020B0503030403020204" pitchFamily="34" charset="0"/>
              </a:rPr>
              <a:t> </a:t>
            </a:r>
            <a:r>
              <a:rPr lang="en-US" sz="1200" dirty="0" err="1">
                <a:latin typeface="Source Sans Pro" panose="020B0503030403020204" pitchFamily="34" charset="0"/>
                <a:ea typeface="Source Sans Pro" panose="020B0503030403020204" pitchFamily="34" charset="0"/>
              </a:rPr>
              <a:t>d’intégration</a:t>
            </a:r>
            <a:r>
              <a:rPr lang="en-US" sz="1200" dirty="0">
                <a:latin typeface="Source Sans Pro" panose="020B0503030403020204" pitchFamily="34" charset="0"/>
                <a:ea typeface="Source Sans Pro" panose="020B0503030403020204" pitchFamily="34" charset="0"/>
              </a:rPr>
              <a:t> de la </a:t>
            </a:r>
            <a:r>
              <a:rPr lang="en-US" sz="1200" dirty="0" err="1">
                <a:latin typeface="Source Sans Pro" panose="020B0503030403020204" pitchFamily="34" charset="0"/>
                <a:ea typeface="Source Sans Pro" panose="020B0503030403020204" pitchFamily="34" charset="0"/>
              </a:rPr>
              <a:t>problématique</a:t>
            </a:r>
            <a:r>
              <a:rPr lang="en-US" sz="1200" dirty="0">
                <a:latin typeface="Source Sans Pro" panose="020B0503030403020204" pitchFamily="34" charset="0"/>
                <a:ea typeface="Source Sans Pro" panose="020B0503030403020204" pitchFamily="34" charset="0"/>
              </a:rPr>
              <a:t> hommes-femmes et de </a:t>
            </a:r>
            <a:r>
              <a:rPr lang="en-US" sz="1200" dirty="0" err="1">
                <a:latin typeface="Source Sans Pro" panose="020B0503030403020204" pitchFamily="34" charset="0"/>
                <a:ea typeface="Source Sans Pro" panose="020B0503030403020204" pitchFamily="34" charset="0"/>
              </a:rPr>
              <a:t>renforcement</a:t>
            </a:r>
            <a:r>
              <a:rPr lang="en-US" sz="1200" dirty="0">
                <a:latin typeface="Source Sans Pro" panose="020B0503030403020204" pitchFamily="34" charset="0"/>
                <a:ea typeface="Source Sans Pro" panose="020B0503030403020204" pitchFamily="34" charset="0"/>
              </a:rPr>
              <a:t> des </a:t>
            </a:r>
            <a:r>
              <a:rPr lang="en-US" sz="1200" dirty="0" err="1">
                <a:latin typeface="Source Sans Pro" panose="020B0503030403020204" pitchFamily="34" charset="0"/>
                <a:ea typeface="Source Sans Pro" panose="020B0503030403020204" pitchFamily="34" charset="0"/>
              </a:rPr>
              <a:t>capacités</a:t>
            </a:r>
            <a:endParaRPr lang="en-US"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693203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F496618-81FC-6D9A-57C2-F9174F40D67C}"/>
              </a:ext>
            </a:extLst>
          </p:cNvPr>
          <p:cNvSpPr txBox="1">
            <a:spLocks/>
          </p:cNvSpPr>
          <p:nvPr/>
        </p:nvSpPr>
        <p:spPr>
          <a:xfrm>
            <a:off x="0" y="0"/>
            <a:ext cx="9133448" cy="648292"/>
          </a:xfrm>
          <a:prstGeom prst="rect">
            <a:avLst/>
          </a:prstGeom>
          <a:solidFill>
            <a:srgbClr val="C00000"/>
          </a:solidFill>
          <a:ln>
            <a:noFill/>
          </a:ln>
        </p:spPr>
        <p:txBody>
          <a:bodyPr spcFirstLastPara="1" wrap="square" lIns="91175" tIns="91175" rIns="91175" bIns="9117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2"/>
              </a:buClr>
              <a:buSzPts val="1400"/>
              <a:buFont typeface="Source Sans Pro"/>
              <a:buNone/>
              <a:defRPr sz="2400" b="1" i="0" u="none" strike="noStrike" cap="none">
                <a:solidFill>
                  <a:schemeClr val="bg1"/>
                </a:solidFill>
                <a:latin typeface="Source Sans Pro"/>
                <a:ea typeface="Source Sans Pro"/>
                <a:cs typeface="Source Sans Pro"/>
                <a:sym typeface="Source Sans Pro"/>
              </a:defRPr>
            </a:lvl1pPr>
            <a:lvl2pPr marR="0" lvl="1"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2pPr>
            <a:lvl3pPr marR="0" lvl="2"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3pPr>
            <a:lvl4pPr marR="0" lvl="3"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4pPr>
            <a:lvl5pPr marR="0" lvl="4"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5pPr>
            <a:lvl6pPr marR="0" lvl="5"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6pPr>
            <a:lvl7pPr marR="0" lvl="6"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7pPr>
            <a:lvl8pPr marR="0" lvl="7"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8pPr>
            <a:lvl9pPr marR="0" lvl="8"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9pPr>
          </a:lstStyle>
          <a:p>
            <a:pPr marL="342900" indent="-342900" algn="ctr">
              <a:buFont typeface="Arial"/>
              <a:buChar char="•"/>
            </a:pPr>
            <a:r>
              <a:rPr lang="fr-FR" sz="2800" dirty="0"/>
              <a:t>INTÉGRATION DU GENRE 8 NORMES MINIMALES (1) </a:t>
            </a:r>
          </a:p>
        </p:txBody>
      </p:sp>
      <p:sp>
        <p:nvSpPr>
          <p:cNvPr id="2" name="TextBox 1">
            <a:extLst>
              <a:ext uri="{FF2B5EF4-FFF2-40B4-BE49-F238E27FC236}">
                <a16:creationId xmlns:a16="http://schemas.microsoft.com/office/drawing/2014/main" id="{B1A413AB-7BEC-EF08-EC75-4CC57C8C443C}"/>
              </a:ext>
            </a:extLst>
          </p:cNvPr>
          <p:cNvSpPr txBox="1"/>
          <p:nvPr/>
        </p:nvSpPr>
        <p:spPr>
          <a:xfrm>
            <a:off x="4624254" y="835878"/>
            <a:ext cx="2899951"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7. </a:t>
            </a:r>
            <a:r>
              <a:rPr lang="fr-FR" sz="1800" b="1" dirty="0">
                <a:solidFill>
                  <a:schemeClr val="bg1"/>
                </a:solidFill>
                <a:latin typeface="Source Sans Pro" panose="020B0503030403020204" pitchFamily="34" charset="0"/>
                <a:ea typeface="Source Sans Pro" panose="020B0503030403020204" pitchFamily="34" charset="0"/>
              </a:rPr>
              <a:t>Ne faites pas de mal</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4" name="Rectangle 1">
            <a:extLst>
              <a:ext uri="{FF2B5EF4-FFF2-40B4-BE49-F238E27FC236}">
                <a16:creationId xmlns:a16="http://schemas.microsoft.com/office/drawing/2014/main" id="{63AD90D2-6AA1-8825-E157-238CED3F9593}"/>
              </a:ext>
            </a:extLst>
          </p:cNvPr>
          <p:cNvSpPr>
            <a:spLocks noChangeArrowheads="1"/>
          </p:cNvSpPr>
          <p:nvPr/>
        </p:nvSpPr>
        <p:spPr bwMode="auto">
          <a:xfrm>
            <a:off x="644435" y="1243149"/>
            <a:ext cx="36140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Utiliser des données ventilées par sexe et par âge</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5F4C49F6-5AB6-069C-F541-5434147EE5E9}"/>
              </a:ext>
            </a:extLst>
          </p:cNvPr>
          <p:cNvSpPr txBox="1"/>
          <p:nvPr/>
        </p:nvSpPr>
        <p:spPr>
          <a:xfrm>
            <a:off x="644435" y="1789274"/>
            <a:ext cx="3513911" cy="830997"/>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Recueillir, analyser et utiliser des données ventilées par sexe et par âge pour tous les programmes applicables et les processus de collecte de données organisationnelles.</a:t>
            </a:r>
            <a:endParaRPr lang="en-US" sz="1200" dirty="0">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610CE042-858D-D638-598F-02D59B23C505}"/>
              </a:ext>
            </a:extLst>
          </p:cNvPr>
          <p:cNvSpPr txBox="1"/>
          <p:nvPr/>
        </p:nvSpPr>
        <p:spPr>
          <a:xfrm>
            <a:off x="644435" y="2775128"/>
            <a:ext cx="2542904"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6. </a:t>
            </a:r>
            <a:r>
              <a:rPr lang="en-US" sz="1800" b="1" dirty="0" err="1">
                <a:solidFill>
                  <a:schemeClr val="bg1"/>
                </a:solidFill>
                <a:latin typeface="Source Sans Pro" panose="020B0503030403020204" pitchFamily="34" charset="0"/>
                <a:ea typeface="Source Sans Pro" panose="020B0503030403020204" pitchFamily="34" charset="0"/>
              </a:rPr>
              <a:t>Indicateurs</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12" name="Rectangle 1">
            <a:extLst>
              <a:ext uri="{FF2B5EF4-FFF2-40B4-BE49-F238E27FC236}">
                <a16:creationId xmlns:a16="http://schemas.microsoft.com/office/drawing/2014/main" id="{C2B6A30B-08AE-F505-205A-9D786BB333D0}"/>
              </a:ext>
            </a:extLst>
          </p:cNvPr>
          <p:cNvSpPr>
            <a:spLocks noChangeArrowheads="1"/>
          </p:cNvSpPr>
          <p:nvPr/>
        </p:nvSpPr>
        <p:spPr bwMode="auto">
          <a:xfrm>
            <a:off x="644435" y="3238964"/>
            <a:ext cx="34311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Développer des indicateurs d’égalité femmes-hommes</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A0B817DF-6AF5-55EF-805D-A4C648FF4B51}"/>
              </a:ext>
            </a:extLst>
          </p:cNvPr>
          <p:cNvSpPr txBox="1"/>
          <p:nvPr/>
        </p:nvSpPr>
        <p:spPr>
          <a:xfrm>
            <a:off x="644435" y="3932708"/>
            <a:ext cx="3513911" cy="461665"/>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Développer et suivre des indicateurs spécifiques pour mesurer les progrès vers l’égalité des sexes</a:t>
            </a:r>
            <a:endParaRPr lang="en-US" sz="1200" dirty="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D72908FA-C82F-1E94-0B02-A856FA067762}"/>
              </a:ext>
            </a:extLst>
          </p:cNvPr>
          <p:cNvSpPr txBox="1"/>
          <p:nvPr/>
        </p:nvSpPr>
        <p:spPr>
          <a:xfrm>
            <a:off x="644435" y="835878"/>
            <a:ext cx="1454332"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5. </a:t>
            </a:r>
            <a:r>
              <a:rPr lang="en-US" sz="1800" b="1" dirty="0" err="1">
                <a:solidFill>
                  <a:schemeClr val="bg1"/>
                </a:solidFill>
                <a:latin typeface="Source Sans Pro" panose="020B0503030403020204" pitchFamily="34" charset="0"/>
                <a:ea typeface="Source Sans Pro" panose="020B0503030403020204" pitchFamily="34" charset="0"/>
              </a:rPr>
              <a:t>Donnés</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16" name="Rectangle 1">
            <a:extLst>
              <a:ext uri="{FF2B5EF4-FFF2-40B4-BE49-F238E27FC236}">
                <a16:creationId xmlns:a16="http://schemas.microsoft.com/office/drawing/2014/main" id="{4FFDE102-D2AB-15A3-BFA8-C6BEBFD7CCA0}"/>
              </a:ext>
            </a:extLst>
          </p:cNvPr>
          <p:cNvSpPr>
            <a:spLocks noChangeArrowheads="1"/>
          </p:cNvSpPr>
          <p:nvPr/>
        </p:nvSpPr>
        <p:spPr bwMode="auto">
          <a:xfrm>
            <a:off x="4624255" y="1243149"/>
            <a:ext cx="34311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en-US" sz="1600" b="1" dirty="0">
                <a:solidFill>
                  <a:srgbClr val="C22A48"/>
                </a:solidFill>
                <a:latin typeface="Source Sans Pro" panose="020B0503030403020204" pitchFamily="34" charset="0"/>
                <a:ea typeface="Source Sans Pro" panose="020B0503030403020204" pitchFamily="34" charset="0"/>
              </a:rPr>
              <a:t>Ne faites pas de mal</a:t>
            </a:r>
            <a:endParaRPr kumimoji="0" lang="fr-FR" altLang="en-US" sz="3600" b="1" i="0" u="none" strike="noStrike" cap="none" normalizeH="0" baseline="0" dirty="0">
              <a:ln>
                <a:noFill/>
              </a:ln>
              <a:solidFill>
                <a:srgbClr val="C22A48"/>
              </a:solidFill>
              <a:effectLst/>
              <a:latin typeface="Source Sans Pro" panose="020B0503030403020204" pitchFamily="34" charset="0"/>
              <a:ea typeface="Source Sans Pro" panose="020B0503030403020204" pitchFamily="34" charset="0"/>
            </a:endParaRPr>
          </a:p>
        </p:txBody>
      </p:sp>
      <p:sp>
        <p:nvSpPr>
          <p:cNvPr id="20" name="TextBox 19">
            <a:extLst>
              <a:ext uri="{FF2B5EF4-FFF2-40B4-BE49-F238E27FC236}">
                <a16:creationId xmlns:a16="http://schemas.microsoft.com/office/drawing/2014/main" id="{CF5C9926-6BC8-5F11-EC59-15C6352651B0}"/>
              </a:ext>
            </a:extLst>
          </p:cNvPr>
          <p:cNvSpPr txBox="1"/>
          <p:nvPr/>
        </p:nvSpPr>
        <p:spPr>
          <a:xfrm>
            <a:off x="4624255" y="1789274"/>
            <a:ext cx="3875315" cy="461665"/>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Effectuer des évaluations des risques et élaborer des stratégies d'atténuation et de réponse correspondantes</a:t>
            </a:r>
            <a:endParaRPr lang="en-US" sz="1200" dirty="0">
              <a:latin typeface="Source Sans Pro" panose="020B0503030403020204" pitchFamily="34" charset="0"/>
              <a:ea typeface="Source Sans Pro" panose="020B0503030403020204" pitchFamily="34" charset="0"/>
            </a:endParaRPr>
          </a:p>
        </p:txBody>
      </p:sp>
      <p:sp>
        <p:nvSpPr>
          <p:cNvPr id="21" name="TextBox 20">
            <a:extLst>
              <a:ext uri="{FF2B5EF4-FFF2-40B4-BE49-F238E27FC236}">
                <a16:creationId xmlns:a16="http://schemas.microsoft.com/office/drawing/2014/main" id="{CF9FCA86-747F-EAC5-ADB0-331DBDAFA048}"/>
              </a:ext>
            </a:extLst>
          </p:cNvPr>
          <p:cNvSpPr txBox="1"/>
          <p:nvPr/>
        </p:nvSpPr>
        <p:spPr>
          <a:xfrm>
            <a:off x="4624255" y="2775128"/>
            <a:ext cx="2899950" cy="369332"/>
          </a:xfrm>
          <a:prstGeom prst="rect">
            <a:avLst/>
          </a:prstGeom>
          <a:solidFill>
            <a:srgbClr val="002F6C"/>
          </a:solidFill>
        </p:spPr>
        <p:txBody>
          <a:bodyPr wrap="square" rtlCol="0">
            <a:spAutoFit/>
          </a:bodyPr>
          <a:lstStyle/>
          <a:p>
            <a:r>
              <a:rPr lang="en-US" sz="1800" b="1" dirty="0">
                <a:solidFill>
                  <a:schemeClr val="bg1"/>
                </a:solidFill>
                <a:latin typeface="Source Sans Pro" panose="020B0503030403020204" pitchFamily="34" charset="0"/>
                <a:ea typeface="Source Sans Pro" panose="020B0503030403020204" pitchFamily="34" charset="0"/>
              </a:rPr>
              <a:t>8. </a:t>
            </a:r>
            <a:r>
              <a:rPr lang="en-US" sz="1800" b="1" dirty="0" err="1">
                <a:solidFill>
                  <a:schemeClr val="bg1"/>
                </a:solidFill>
                <a:latin typeface="Source Sans Pro" panose="020B0503030403020204" pitchFamily="34" charset="0"/>
                <a:ea typeface="Source Sans Pro" panose="020B0503030403020204" pitchFamily="34" charset="0"/>
              </a:rPr>
              <a:t>Responsabilité</a:t>
            </a:r>
            <a:endParaRPr lang="en-US" sz="1800" b="1" dirty="0">
              <a:solidFill>
                <a:schemeClr val="bg1"/>
              </a:solidFill>
              <a:latin typeface="Source Sans Pro" panose="020B0503030403020204" pitchFamily="34" charset="0"/>
              <a:ea typeface="Source Sans Pro" panose="020B0503030403020204" pitchFamily="34" charset="0"/>
            </a:endParaRPr>
          </a:p>
        </p:txBody>
      </p:sp>
      <p:sp>
        <p:nvSpPr>
          <p:cNvPr id="23" name="TextBox 22">
            <a:extLst>
              <a:ext uri="{FF2B5EF4-FFF2-40B4-BE49-F238E27FC236}">
                <a16:creationId xmlns:a16="http://schemas.microsoft.com/office/drawing/2014/main" id="{698500E1-18E4-8D8B-8ACF-14CFDDE32506}"/>
              </a:ext>
            </a:extLst>
          </p:cNvPr>
          <p:cNvSpPr txBox="1"/>
          <p:nvPr/>
        </p:nvSpPr>
        <p:spPr>
          <a:xfrm>
            <a:off x="4624255" y="3115853"/>
            <a:ext cx="2473232" cy="338554"/>
          </a:xfrm>
          <a:prstGeom prst="rect">
            <a:avLst/>
          </a:prstGeom>
          <a:noFill/>
        </p:spPr>
        <p:txBody>
          <a:bodyPr wrap="square">
            <a:spAutoFit/>
          </a:bodyPr>
          <a:lstStyle/>
          <a:p>
            <a:r>
              <a:rPr lang="en-US" sz="1600" b="1" dirty="0">
                <a:solidFill>
                  <a:srgbClr val="C22A48"/>
                </a:solidFill>
                <a:latin typeface="Source Sans Pro" panose="020B0503030403020204" pitchFamily="34" charset="0"/>
                <a:ea typeface="Source Sans Pro" panose="020B0503030403020204" pitchFamily="34" charset="0"/>
              </a:rPr>
              <a:t>Assurer la </a:t>
            </a:r>
            <a:r>
              <a:rPr lang="en-US" sz="1600" b="1" dirty="0" err="1">
                <a:solidFill>
                  <a:srgbClr val="C22A48"/>
                </a:solidFill>
                <a:latin typeface="Source Sans Pro" panose="020B0503030403020204" pitchFamily="34" charset="0"/>
                <a:ea typeface="Source Sans Pro" panose="020B0503030403020204" pitchFamily="34" charset="0"/>
              </a:rPr>
              <a:t>responsabilité</a:t>
            </a:r>
            <a:endParaRPr lang="en-US" sz="1600" b="1" dirty="0">
              <a:solidFill>
                <a:srgbClr val="C22A48"/>
              </a:solidFill>
              <a:latin typeface="Source Sans Pro" panose="020B0503030403020204" pitchFamily="34" charset="0"/>
              <a:ea typeface="Source Sans Pro" panose="020B0503030403020204" pitchFamily="34" charset="0"/>
            </a:endParaRPr>
          </a:p>
        </p:txBody>
      </p:sp>
      <p:sp>
        <p:nvSpPr>
          <p:cNvPr id="25" name="TextBox 24">
            <a:extLst>
              <a:ext uri="{FF2B5EF4-FFF2-40B4-BE49-F238E27FC236}">
                <a16:creationId xmlns:a16="http://schemas.microsoft.com/office/drawing/2014/main" id="{632E6D1F-6AC9-E4E7-E9B6-286F577C20C7}"/>
              </a:ext>
            </a:extLst>
          </p:cNvPr>
          <p:cNvSpPr txBox="1"/>
          <p:nvPr/>
        </p:nvSpPr>
        <p:spPr>
          <a:xfrm>
            <a:off x="4624254" y="3577185"/>
            <a:ext cx="3683723" cy="646331"/>
          </a:xfrm>
          <a:prstGeom prst="rect">
            <a:avLst/>
          </a:prstGeom>
          <a:noFill/>
        </p:spPr>
        <p:txBody>
          <a:bodyPr wrap="square">
            <a:spAutoFit/>
          </a:bodyPr>
          <a:lstStyle/>
          <a:p>
            <a:r>
              <a:rPr lang="fr-FR" sz="1200" dirty="0">
                <a:latin typeface="Source Sans Pro" panose="020B0503030403020204" pitchFamily="34" charset="0"/>
                <a:ea typeface="Source Sans Pro" panose="020B0503030403020204" pitchFamily="34" charset="0"/>
              </a:rPr>
              <a:t>Etablir des mécanismes de responsabilisation pour surveiller l’état de l’égalité des sexes au sein des pratiques et des programmes organisationnels</a:t>
            </a:r>
            <a:endParaRPr lang="en-US"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710135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AE144368-5793-71B4-1A80-AE31AF7D2379}"/>
              </a:ext>
            </a:extLst>
          </p:cNvPr>
          <p:cNvSpPr>
            <a:spLocks noGrp="1"/>
          </p:cNvSpPr>
          <p:nvPr>
            <p:ph sz="half" idx="2"/>
          </p:nvPr>
        </p:nvSpPr>
        <p:spPr>
          <a:xfrm>
            <a:off x="423733" y="1207874"/>
            <a:ext cx="4439211" cy="3394472"/>
          </a:xfrm>
        </p:spPr>
        <p:txBody>
          <a:bodyPr/>
          <a:lstStyle/>
          <a:p>
            <a:pPr marL="127000" indent="0">
              <a:buNone/>
            </a:pPr>
            <a:r>
              <a:rPr lang="fr-FR" sz="1500" b="1">
                <a:solidFill>
                  <a:schemeClr val="tx1"/>
                </a:solidFill>
              </a:rPr>
              <a:t>L'USAID définit les différentes étapes de la jeunesse comme suit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Début de l'adolescence (10-14 ans) Adolescence (15-19 ans)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Début de l’âge adulte (20-24 ans) Transition vers l’âge adulte (25-29 ans)</a:t>
            </a:r>
          </a:p>
        </p:txBody>
      </p:sp>
      <p:sp>
        <p:nvSpPr>
          <p:cNvPr id="3" name="Slide Number Placeholder 2">
            <a:extLst>
              <a:ext uri="{FF2B5EF4-FFF2-40B4-BE49-F238E27FC236}">
                <a16:creationId xmlns:a16="http://schemas.microsoft.com/office/drawing/2014/main" id="{0127D1B9-FAC0-5757-4F8F-1C1EB8CA9870}"/>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 sz="200"/>
              <a:pPr marL="0" lvl="0" indent="0" rtl="0">
                <a:lnSpc>
                  <a:spcPct val="90000"/>
                </a:lnSpc>
                <a:spcBef>
                  <a:spcPts val="0"/>
                </a:spcBef>
                <a:spcAft>
                  <a:spcPts val="600"/>
                </a:spcAft>
                <a:buNone/>
              </a:pPr>
              <a:t>119</a:t>
            </a:fld>
            <a:endParaRPr lang="en" sz="200"/>
          </a:p>
        </p:txBody>
      </p:sp>
      <p:pic>
        <p:nvPicPr>
          <p:cNvPr id="8" name="Picture 7" descr="A blue and white cover with a group of people&#10;&#10;Description automatically generated">
            <a:extLst>
              <a:ext uri="{FF2B5EF4-FFF2-40B4-BE49-F238E27FC236}">
                <a16:creationId xmlns:a16="http://schemas.microsoft.com/office/drawing/2014/main" id="{6E446DE8-11C2-D2B3-D79D-136DC202BDEF}"/>
              </a:ext>
            </a:extLst>
          </p:cNvPr>
          <p:cNvPicPr>
            <a:picLocks noChangeAspect="1"/>
          </p:cNvPicPr>
          <p:nvPr/>
        </p:nvPicPr>
        <p:blipFill>
          <a:blip r:embed="rId3"/>
          <a:stretch>
            <a:fillRect/>
          </a:stretch>
        </p:blipFill>
        <p:spPr>
          <a:xfrm>
            <a:off x="5510865" y="1113393"/>
            <a:ext cx="2694513" cy="305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385;p56">
            <a:extLst>
              <a:ext uri="{FF2B5EF4-FFF2-40B4-BE49-F238E27FC236}">
                <a16:creationId xmlns:a16="http://schemas.microsoft.com/office/drawing/2014/main" id="{241E10C1-7848-AEF5-9AC1-DDDFAEB67D0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Jeunes </a:t>
            </a:r>
          </a:p>
        </p:txBody>
      </p:sp>
    </p:spTree>
    <p:extLst>
      <p:ext uri="{BB962C8B-B14F-4D97-AF65-F5344CB8AC3E}">
        <p14:creationId xmlns:p14="http://schemas.microsoft.com/office/powerpoint/2010/main" val="25793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p:nvPr/>
        </p:nvSpPr>
        <p:spPr>
          <a:xfrm>
            <a:off x="742604" y="745313"/>
            <a:ext cx="3917246" cy="922774"/>
          </a:xfrm>
          <a:prstGeom prst="homePlate">
            <a:avLst>
              <a:gd name="adj" fmla="val 50000"/>
            </a:avLst>
          </a:prstGeom>
          <a:solidFill>
            <a:srgbClr val="002F6C"/>
          </a:solidFill>
          <a:ln>
            <a:noFill/>
          </a:ln>
        </p:spPr>
        <p:txBody>
          <a:bodyPr spcFirstLastPara="1" wrap="square" lIns="91425" tIns="91425" rIns="91425" bIns="91425" anchor="ctr" anchorCtr="0">
            <a:noAutofit/>
          </a:bodyPr>
          <a:lstStyle/>
          <a:p>
            <a:pPr defTabSz="914378">
              <a:defRPr/>
            </a:pPr>
            <a:endParaRPr/>
          </a:p>
        </p:txBody>
      </p:sp>
      <p:sp>
        <p:nvSpPr>
          <p:cNvPr id="239" name="Google Shape;239;p39"/>
          <p:cNvSpPr txBox="1"/>
          <p:nvPr/>
        </p:nvSpPr>
        <p:spPr>
          <a:xfrm>
            <a:off x="1049759" y="800177"/>
            <a:ext cx="3372611" cy="1223382"/>
          </a:xfrm>
          <a:prstGeom prst="rect">
            <a:avLst/>
          </a:prstGeom>
          <a:noFill/>
          <a:ln>
            <a:noFill/>
          </a:ln>
        </p:spPr>
        <p:txBody>
          <a:bodyPr spcFirstLastPara="1" wrap="square" lIns="68575" tIns="34275" rIns="68575" bIns="34275" anchor="t" anchorCtr="0">
            <a:spAutoFit/>
          </a:bodyPr>
          <a:lstStyle/>
          <a:p>
            <a:pPr algn="ctr" defTabSz="914378">
              <a:buSzPts val="1100"/>
              <a:defRPr/>
            </a:pPr>
            <a:r>
              <a:rPr lang="fr-FR" sz="1500" b="1" i="1">
                <a:solidFill>
                  <a:srgbClr val="FFFFFF"/>
                </a:solidFill>
                <a:latin typeface="Source Sans Pro"/>
                <a:ea typeface="Source Sans Pro"/>
                <a:cs typeface="Source Sans Pro"/>
                <a:sym typeface="Source Sans Pro"/>
              </a:rPr>
              <a:t>ASAP I</a:t>
            </a:r>
          </a:p>
          <a:p>
            <a:pPr defTabSz="914378">
              <a:defRPr/>
            </a:pPr>
            <a:r>
              <a:rPr lang="fr-FR" sz="1500">
                <a:solidFill>
                  <a:srgbClr val="FFFFFF"/>
                </a:solidFill>
                <a:latin typeface="Source Sans Pro"/>
                <a:ea typeface="Source Sans Pro"/>
                <a:cs typeface="Source Sans Pro"/>
                <a:sym typeface="Source Sans Pro"/>
              </a:rPr>
              <a:t>LOP : 1 avril 2019 - 30 mai 2022</a:t>
            </a:r>
          </a:p>
          <a:p>
            <a:pPr defTabSz="914378">
              <a:defRPr/>
            </a:pPr>
            <a:r>
              <a:rPr lang="fr-FR" sz="1500">
                <a:solidFill>
                  <a:srgbClr val="FFFFFF"/>
                </a:solidFill>
                <a:latin typeface="Source Sans Pro"/>
                <a:ea typeface="Source Sans Pro"/>
                <a:cs typeface="Source Sans Pro"/>
                <a:sym typeface="Source Sans Pro"/>
              </a:rPr>
              <a:t>Plafond budgétaire : 38 500 000 $</a:t>
            </a:r>
          </a:p>
          <a:p>
            <a:pPr defTabSz="914378">
              <a:defRPr/>
            </a:pPr>
            <a:endParaRPr lang="en-US" sz="1500">
              <a:solidFill>
                <a:srgbClr val="FFFFFF"/>
              </a:solidFill>
              <a:latin typeface="Source Sans Pro"/>
              <a:ea typeface="Source Sans Pro"/>
              <a:cs typeface="Source Sans Pro"/>
              <a:sym typeface="Source Sans Pro"/>
            </a:endParaRPr>
          </a:p>
          <a:p>
            <a:pPr algn="ctr" defTabSz="914378">
              <a:defRPr/>
            </a:pPr>
            <a:endParaRPr lang="en-US" sz="1500">
              <a:solidFill>
                <a:srgbClr val="FFFFFF"/>
              </a:solidFill>
              <a:latin typeface="Source Sans Pro"/>
              <a:ea typeface="Source Sans Pro"/>
              <a:cs typeface="Source Sans Pro"/>
              <a:sym typeface="Source Sans Pro"/>
            </a:endParaRPr>
          </a:p>
        </p:txBody>
      </p:sp>
      <p:sp>
        <p:nvSpPr>
          <p:cNvPr id="240" name="Google Shape;240;p39"/>
          <p:cNvSpPr txBox="1"/>
          <p:nvPr/>
        </p:nvSpPr>
        <p:spPr>
          <a:xfrm>
            <a:off x="2140176" y="3184500"/>
            <a:ext cx="6469950" cy="1710694"/>
          </a:xfrm>
          <a:prstGeom prst="rect">
            <a:avLst/>
          </a:prstGeom>
          <a:noFill/>
          <a:ln>
            <a:noFill/>
          </a:ln>
        </p:spPr>
        <p:txBody>
          <a:bodyPr spcFirstLastPara="1" wrap="square" lIns="68575" tIns="34275" rIns="68575" bIns="34275" anchor="t" anchorCtr="0">
            <a:spAutoFit/>
          </a:bodyPr>
          <a:lstStyle/>
          <a:p>
            <a:pPr marL="342892" indent="-342892" defTabSz="914378">
              <a:spcBef>
                <a:spcPts val="450"/>
              </a:spcBef>
              <a:spcAft>
                <a:spcPts val="450"/>
              </a:spcAft>
              <a:buSzPct val="100000"/>
              <a:buFont typeface="Source Sans Pro"/>
              <a:buAutoNum type="arabicPeriod"/>
              <a:defRPr/>
            </a:pPr>
            <a:r>
              <a:rPr lang="fr-FR" sz="1300" dirty="0">
                <a:latin typeface="Source Sans Pro"/>
                <a:ea typeface="Source Sans Pro"/>
                <a:cs typeface="Source Sans Pro"/>
                <a:sym typeface="Source Sans Pro"/>
              </a:rPr>
              <a:t>Renforcer les partenaires locaux au fur et à mesure de leur transition pour recevoir un financement du PEPFAR en tant que partenaire principal de l'USAID afin de se conformer aux réglementations.</a:t>
            </a:r>
          </a:p>
          <a:p>
            <a:pPr marL="342892" indent="-342892" defTabSz="914378">
              <a:spcBef>
                <a:spcPts val="450"/>
              </a:spcBef>
              <a:spcAft>
                <a:spcPts val="450"/>
              </a:spcAft>
              <a:buSzPct val="100000"/>
              <a:buFont typeface="Source Sans Pro"/>
              <a:buAutoNum type="arabicPeriod"/>
              <a:defRPr/>
            </a:pPr>
            <a:r>
              <a:rPr lang="fr-FR" sz="1300" dirty="0">
                <a:latin typeface="Source Sans Pro"/>
                <a:ea typeface="Source Sans Pro"/>
                <a:cs typeface="Source Sans Pro"/>
                <a:sym typeface="Source Sans Pro"/>
              </a:rPr>
              <a:t>Préparer les partenaires locaux à gérer, mettre en œuvre et surveiller directement les programmes PEPFAR, et maintenir une réalisation et une qualité constantes des programmes PEPFAR.</a:t>
            </a:r>
          </a:p>
          <a:p>
            <a:pPr defTabSz="914378">
              <a:defRPr/>
            </a:pPr>
            <a:endParaRPr sz="1300" dirty="0">
              <a:latin typeface="Avenir"/>
              <a:ea typeface="Avenir"/>
              <a:cs typeface="Avenir"/>
              <a:sym typeface="Avenir"/>
            </a:endParaRPr>
          </a:p>
        </p:txBody>
      </p:sp>
      <p:sp>
        <p:nvSpPr>
          <p:cNvPr id="241" name="Google Shape;241;p39"/>
          <p:cNvSpPr txBox="1"/>
          <p:nvPr/>
        </p:nvSpPr>
        <p:spPr>
          <a:xfrm>
            <a:off x="533873" y="3315865"/>
            <a:ext cx="1606303" cy="623217"/>
          </a:xfrm>
          <a:prstGeom prst="rect">
            <a:avLst/>
          </a:prstGeom>
          <a:noFill/>
          <a:ln>
            <a:noFill/>
          </a:ln>
        </p:spPr>
        <p:txBody>
          <a:bodyPr spcFirstLastPara="1" wrap="square" lIns="68575" tIns="34275" rIns="68575" bIns="34275" anchor="t" anchorCtr="0">
            <a:spAutoFit/>
          </a:bodyPr>
          <a:lstStyle/>
          <a:p>
            <a:pPr defTabSz="914378">
              <a:defRPr/>
            </a:pPr>
            <a:r>
              <a:rPr lang="fr-FR" sz="1800" b="1" dirty="0">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STRATÉGIQUE</a:t>
            </a:r>
          </a:p>
          <a:p>
            <a:pPr defTabSz="914378">
              <a:defRPr/>
            </a:pPr>
            <a:r>
              <a:rPr lang="fr-FR" sz="1800" b="1" dirty="0">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OBJECTIFS</a:t>
            </a:r>
          </a:p>
        </p:txBody>
      </p:sp>
      <p:sp>
        <p:nvSpPr>
          <p:cNvPr id="242" name="Google Shape;242;p39"/>
          <p:cNvSpPr txBox="1"/>
          <p:nvPr/>
        </p:nvSpPr>
        <p:spPr>
          <a:xfrm>
            <a:off x="2140176" y="1810226"/>
            <a:ext cx="6374780" cy="1269548"/>
          </a:xfrm>
          <a:prstGeom prst="rect">
            <a:avLst/>
          </a:prstGeom>
          <a:noFill/>
          <a:ln>
            <a:noFill/>
          </a:ln>
        </p:spPr>
        <p:txBody>
          <a:bodyPr spcFirstLastPara="1" wrap="square" lIns="68575" tIns="34275" rIns="68575" bIns="34275" anchor="t" anchorCtr="0">
            <a:spAutoFit/>
          </a:bodyPr>
          <a:lstStyle/>
          <a:p>
            <a:pPr defTabSz="914378">
              <a:defRPr/>
            </a:pPr>
            <a:r>
              <a:rPr lang="fr-FR" sz="1300" dirty="0">
                <a:latin typeface="Source Sans Pro"/>
                <a:ea typeface="Source Sans Pro"/>
                <a:cs typeface="Source Sans Pro"/>
                <a:sym typeface="Source Sans Pro"/>
              </a:rPr>
              <a:t>Préparer rapidement les partenaires locaux à disposer des capacités et des ressources nécessaires pour servir de partenaires principaux pour la programmation USAID/PEPFAR, conformément avec les procédures USAID et PEPFAR, pour la mise en œuvre du programme PEPFAR. </a:t>
            </a:r>
            <a:br>
              <a:rPr lang="fr-FR" sz="1300" dirty="0">
                <a:latin typeface="Source Sans Pro"/>
                <a:ea typeface="Source Sans Pro"/>
                <a:cs typeface="Source Sans Pro"/>
                <a:sym typeface="Source Sans Pro"/>
              </a:rPr>
            </a:br>
            <a:endParaRPr lang="fr-FR" sz="1300" dirty="0">
              <a:latin typeface="Source Sans Pro"/>
              <a:ea typeface="Source Sans Pro"/>
              <a:cs typeface="Source Sans Pro"/>
              <a:sym typeface="Source Sans Pro"/>
            </a:endParaRPr>
          </a:p>
          <a:p>
            <a:pPr defTabSz="914378">
              <a:defRPr/>
            </a:pPr>
            <a:r>
              <a:rPr lang="fr-FR" sz="1300" dirty="0">
                <a:solidFill>
                  <a:srgbClr val="BA0C2F"/>
                </a:solidFill>
                <a:latin typeface="Source Sans Pro"/>
                <a:ea typeface="Source Sans Pro"/>
                <a:cs typeface="Source Sans Pro"/>
                <a:sym typeface="Source Sans Pro"/>
              </a:rPr>
              <a:t>70 % du financement PEPFAR de l’USAID aux principaux partenaires locaux.</a:t>
            </a:r>
          </a:p>
        </p:txBody>
      </p:sp>
      <p:sp>
        <p:nvSpPr>
          <p:cNvPr id="243" name="Google Shape;243;p39"/>
          <p:cNvSpPr txBox="1"/>
          <p:nvPr/>
        </p:nvSpPr>
        <p:spPr>
          <a:xfrm>
            <a:off x="533873" y="1814211"/>
            <a:ext cx="1309380" cy="346218"/>
          </a:xfrm>
          <a:prstGeom prst="rect">
            <a:avLst/>
          </a:prstGeom>
          <a:noFill/>
          <a:ln>
            <a:noFill/>
          </a:ln>
        </p:spPr>
        <p:txBody>
          <a:bodyPr spcFirstLastPara="1" wrap="square" lIns="68575" tIns="34275" rIns="68575" bIns="34275" anchor="t" anchorCtr="0">
            <a:spAutoFit/>
          </a:bodyPr>
          <a:lstStyle/>
          <a:p>
            <a:pPr defTabSz="914378">
              <a:defRPr/>
            </a:pPr>
            <a:r>
              <a:rPr lang="fr-FR" sz="1800" b="1" dirty="0">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OBJECTIF</a:t>
            </a:r>
          </a:p>
        </p:txBody>
      </p:sp>
      <p:grpSp>
        <p:nvGrpSpPr>
          <p:cNvPr id="244" name="Google Shape;244;p39"/>
          <p:cNvGrpSpPr/>
          <p:nvPr/>
        </p:nvGrpSpPr>
        <p:grpSpPr>
          <a:xfrm>
            <a:off x="4804950" y="785503"/>
            <a:ext cx="3704187" cy="877133"/>
            <a:chOff x="4242720" y="672541"/>
            <a:chExt cx="3000000" cy="917080"/>
          </a:xfrm>
        </p:grpSpPr>
        <p:sp>
          <p:nvSpPr>
            <p:cNvPr id="245" name="Google Shape;245;p39"/>
            <p:cNvSpPr/>
            <p:nvPr/>
          </p:nvSpPr>
          <p:spPr>
            <a:xfrm>
              <a:off x="4324718" y="701866"/>
              <a:ext cx="2782782" cy="665100"/>
            </a:xfrm>
            <a:prstGeom prst="rect">
              <a:avLst/>
            </a:prstGeom>
            <a:solidFill>
              <a:srgbClr val="BA0C2F"/>
            </a:solidFill>
            <a:ln>
              <a:noFill/>
            </a:ln>
          </p:spPr>
          <p:txBody>
            <a:bodyPr spcFirstLastPara="1" wrap="square" lIns="68575" tIns="34275" rIns="68575" bIns="34275" anchor="ctr" anchorCtr="0">
              <a:noAutofit/>
            </a:bodyPr>
            <a:lstStyle/>
            <a:p>
              <a:pPr defTabSz="914378">
                <a:defRPr/>
              </a:pPr>
              <a:endParaRPr sz="1200">
                <a:solidFill>
                  <a:srgbClr val="FFFFFF"/>
                </a:solidFill>
                <a:latin typeface="Source Sans Pro"/>
                <a:ea typeface="Source Sans Pro"/>
                <a:cs typeface="Source Sans Pro"/>
                <a:sym typeface="Source Sans Pro"/>
              </a:endParaRPr>
            </a:p>
          </p:txBody>
        </p:sp>
        <p:sp>
          <p:nvSpPr>
            <p:cNvPr id="246" name="Google Shape;246;p39"/>
            <p:cNvSpPr txBox="1"/>
            <p:nvPr/>
          </p:nvSpPr>
          <p:spPr>
            <a:xfrm>
              <a:off x="4242720" y="672541"/>
              <a:ext cx="3000000" cy="917080"/>
            </a:xfrm>
            <a:prstGeom prst="rect">
              <a:avLst/>
            </a:prstGeom>
            <a:solidFill>
              <a:srgbClr val="C00000"/>
            </a:solidFill>
            <a:ln>
              <a:noFill/>
            </a:ln>
          </p:spPr>
          <p:txBody>
            <a:bodyPr spcFirstLastPara="1" wrap="square" lIns="91425" tIns="91425" rIns="91425" bIns="91425" anchor="t" anchorCtr="0">
              <a:spAutoFit/>
            </a:bodyPr>
            <a:lstStyle/>
            <a:p>
              <a:pPr algn="ctr" defTabSz="914378">
                <a:defRPr/>
              </a:pPr>
              <a:r>
                <a:rPr lang="fr-FR" sz="1500" b="1" i="1" dirty="0">
                  <a:solidFill>
                    <a:srgbClr val="FFFFFF"/>
                  </a:solidFill>
                  <a:latin typeface="Source Sans Pro"/>
                  <a:ea typeface="Source Sans Pro"/>
                  <a:cs typeface="Source Sans Pro"/>
                  <a:sym typeface="Source Sans Pro"/>
                </a:rPr>
                <a:t>ASAP II</a:t>
              </a:r>
            </a:p>
            <a:p>
              <a:pPr marL="115888" defTabSz="914378">
                <a:defRPr/>
              </a:pPr>
              <a:r>
                <a:rPr lang="fr-FR" sz="1500" dirty="0">
                  <a:solidFill>
                    <a:srgbClr val="FFFFFF"/>
                  </a:solidFill>
                  <a:latin typeface="Source Sans Pro"/>
                  <a:ea typeface="Source Sans Pro"/>
                  <a:cs typeface="Source Sans Pro"/>
                  <a:sym typeface="Source Sans Pro"/>
                </a:rPr>
                <a:t>LOP : 31 mai 2022 – 31 octobre 2024</a:t>
              </a:r>
            </a:p>
            <a:p>
              <a:pPr marL="115888" defTabSz="914378">
                <a:defRPr/>
              </a:pPr>
              <a:r>
                <a:rPr lang="fr-FR" sz="1500" dirty="0">
                  <a:solidFill>
                    <a:srgbClr val="FFFFFF"/>
                  </a:solidFill>
                  <a:latin typeface="Source Sans Pro"/>
                  <a:ea typeface="Source Sans Pro"/>
                  <a:cs typeface="Source Sans Pro"/>
                  <a:sym typeface="Source Sans Pro"/>
                </a:rPr>
                <a:t>Plafond budgétaire : 16 023 445 $</a:t>
              </a:r>
              <a:endParaRPr sz="1500" dirty="0">
                <a:solidFill>
                  <a:srgbClr val="FFFFFF"/>
                </a:solidFill>
              </a:endParaRPr>
            </a:p>
          </p:txBody>
        </p:sp>
      </p:grpSp>
      <p:sp>
        <p:nvSpPr>
          <p:cNvPr id="3" name="Google Shape;485;p2">
            <a:extLst>
              <a:ext uri="{FF2B5EF4-FFF2-40B4-BE49-F238E27FC236}">
                <a16:creationId xmlns:a16="http://schemas.microsoft.com/office/drawing/2014/main" id="{06BBE174-B1FA-FF1B-08E7-A78A17E4196E}"/>
              </a:ext>
            </a:extLst>
          </p:cNvPr>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r>
              <a:rPr lang="fr-FR" sz="3200" b="1">
                <a:solidFill>
                  <a:srgbClr val="FFFFFF"/>
                </a:solidFill>
                <a:latin typeface="Source Sans Pro" panose="020B0503030403020204" pitchFamily="34" charset="0"/>
                <a:ea typeface="Source Sans Pro" panose="020B0503030403020204" pitchFamily="34" charset="0"/>
              </a:rPr>
              <a:t>VUE D'ENSEMBLE D'ASAPII</a:t>
            </a:r>
          </a:p>
        </p:txBody>
      </p:sp>
    </p:spTree>
    <p:extLst>
      <p:ext uri="{BB962C8B-B14F-4D97-AF65-F5344CB8AC3E}">
        <p14:creationId xmlns:p14="http://schemas.microsoft.com/office/powerpoint/2010/main" val="3511556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5381E-3833-59CC-0526-B03CEFBC7F82}"/>
              </a:ext>
            </a:extLst>
          </p:cNvPr>
          <p:cNvSpPr>
            <a:spLocks noGrp="1"/>
          </p:cNvSpPr>
          <p:nvPr>
            <p:ph sz="half" idx="1"/>
          </p:nvPr>
        </p:nvSpPr>
        <p:spPr>
          <a:xfrm>
            <a:off x="462280" y="803911"/>
            <a:ext cx="4038600" cy="3394472"/>
          </a:xfrm>
        </p:spPr>
        <p:txBody>
          <a:bodyPr/>
          <a:lstStyle/>
          <a:p>
            <a:pPr marL="127000" indent="0" algn="l">
              <a:spcBef>
                <a:spcPts val="600"/>
              </a:spcBef>
              <a:spcAft>
                <a:spcPts val="600"/>
              </a:spcAft>
              <a:buNone/>
            </a:pPr>
            <a:r>
              <a:rPr lang="fr-FR" sz="1300" b="1" i="0" dirty="0">
                <a:solidFill>
                  <a:srgbClr val="000000"/>
                </a:solidFill>
                <a:latin typeface="Source Sans Pro" panose="020B0503030403020204" pitchFamily="34" charset="0"/>
                <a:ea typeface="Source Sans Pro" panose="020B0503030403020204" pitchFamily="34" charset="0"/>
                <a:cs typeface="Times New Roman"/>
              </a:rPr>
              <a:t>VISION :</a:t>
            </a:r>
            <a:r>
              <a:rPr lang="fr-FR" sz="1300" b="0" i="0" dirty="0">
                <a:solidFill>
                  <a:srgbClr val="000000"/>
                </a:solidFill>
                <a:latin typeface="Source Sans Pro" panose="020B0503030403020204" pitchFamily="34" charset="0"/>
                <a:ea typeface="Source Sans Pro" panose="020B0503030403020204" pitchFamily="34" charset="0"/>
                <a:cs typeface="Times New Roman"/>
              </a:rPr>
              <a:t> L'USAID envisage un monde dans lequel les jeunes ont le pouvoir d'agir, les droits, l'influence et les opportunités nécessaires pour poursuivre leurs objectifs de vie et contribuer au développement de leurs communautés.</a:t>
            </a:r>
          </a:p>
          <a:p>
            <a:pPr marL="127000" indent="0" algn="l">
              <a:spcBef>
                <a:spcPts val="600"/>
              </a:spcBef>
              <a:spcAft>
                <a:spcPts val="600"/>
              </a:spcAft>
              <a:buNone/>
            </a:pPr>
            <a:r>
              <a:rPr lang="fr-FR" sz="1300" b="1" i="0" dirty="0">
                <a:solidFill>
                  <a:srgbClr val="000000"/>
                </a:solidFill>
                <a:latin typeface="Source Sans Pro" panose="020B0503030403020204" pitchFamily="34" charset="0"/>
                <a:ea typeface="Source Sans Pro" panose="020B0503030403020204" pitchFamily="34" charset="0"/>
                <a:cs typeface="Times New Roman"/>
              </a:rPr>
              <a:t>OBJECTIFS</a:t>
            </a:r>
            <a:r>
              <a:rPr lang="fr-FR" sz="1300" b="0" i="0" dirty="0">
                <a:solidFill>
                  <a:srgbClr val="000000"/>
                </a:solidFill>
                <a:latin typeface="Source Sans Pro" panose="020B0503030403020204" pitchFamily="34" charset="0"/>
                <a:ea typeface="Source Sans Pro" panose="020B0503030403020204" pitchFamily="34" charset="0"/>
                <a:cs typeface="Times New Roman"/>
              </a:rPr>
              <a:t> Accroître la participation significative des jeunes au sein de leurs communautés, organisations, économies, groupes de pairs et familles, en renforçant leurs compétences, en offrant des opportunités et en favorisant des relations saines, afin qu'ils puissent développer leur leadership collectif.</a:t>
            </a:r>
            <a:endParaRPr lang="en-US" sz="1300" dirty="0">
              <a:latin typeface="Source Sans Pro" panose="020B0503030403020204" pitchFamily="34" charset="0"/>
              <a:ea typeface="Source Sans Pro" panose="020B0503030403020204" pitchFamily="34" charset="0"/>
            </a:endParaRPr>
          </a:p>
        </p:txBody>
      </p:sp>
      <p:sp>
        <p:nvSpPr>
          <p:cNvPr id="4" name="Content Placeholder 3">
            <a:extLst>
              <a:ext uri="{FF2B5EF4-FFF2-40B4-BE49-F238E27FC236}">
                <a16:creationId xmlns:a16="http://schemas.microsoft.com/office/drawing/2014/main" id="{E39C037B-21CA-5E9B-47FC-A04B59BF7BD8}"/>
              </a:ext>
            </a:extLst>
          </p:cNvPr>
          <p:cNvSpPr>
            <a:spLocks noGrp="1"/>
          </p:cNvSpPr>
          <p:nvPr>
            <p:ph sz="half" idx="2"/>
          </p:nvPr>
        </p:nvSpPr>
        <p:spPr>
          <a:xfrm>
            <a:off x="4561840" y="748031"/>
            <a:ext cx="4208505" cy="3394472"/>
          </a:xfrm>
        </p:spPr>
        <p:txBody>
          <a:bodyPr/>
          <a:lstStyle/>
          <a:p>
            <a:pPr marL="127000" indent="0">
              <a:spcBef>
                <a:spcPts val="600"/>
              </a:spcBef>
              <a:spcAft>
                <a:spcPts val="600"/>
              </a:spcAft>
              <a:buNone/>
            </a:pPr>
            <a:r>
              <a:rPr lang="fr-FR" sz="1300" b="1" i="0" dirty="0">
                <a:solidFill>
                  <a:srgbClr val="000000"/>
                </a:solidFill>
                <a:latin typeface="Source Sans Pro" panose="020B0503030403020204" pitchFamily="34" charset="0"/>
                <a:ea typeface="Source Sans Pro" panose="020B0503030403020204" pitchFamily="34" charset="0"/>
                <a:cs typeface="Times New Roman"/>
              </a:rPr>
              <a:t>OBJECTIFS POLITIQUES :</a:t>
            </a:r>
          </a:p>
          <a:p>
            <a:pPr marL="127000" indent="0">
              <a:spcBef>
                <a:spcPts val="600"/>
              </a:spcBef>
              <a:spcAft>
                <a:spcPts val="600"/>
              </a:spcAft>
              <a:buNone/>
            </a:pPr>
            <a:r>
              <a:rPr lang="fr-FR" sz="1300" b="1" dirty="0">
                <a:solidFill>
                  <a:srgbClr val="000000"/>
                </a:solidFill>
                <a:latin typeface="Source Sans Pro" panose="020B0503030403020204" pitchFamily="34" charset="0"/>
                <a:ea typeface="Source Sans Pro" panose="020B0503030403020204" pitchFamily="34" charset="0"/>
                <a:cs typeface="Times New Roman"/>
              </a:rPr>
              <a:t>ACCÈS:</a:t>
            </a:r>
            <a:r>
              <a:rPr lang="fr-FR" sz="1300" b="0" i="0" dirty="0">
                <a:solidFill>
                  <a:srgbClr val="000000"/>
                </a:solidFill>
                <a:latin typeface="Source Sans Pro" panose="020B0503030403020204" pitchFamily="34" charset="0"/>
                <a:ea typeface="Source Sans Pro" panose="020B0503030403020204" pitchFamily="34" charset="0"/>
                <a:cs typeface="Times New Roman"/>
              </a:rPr>
              <a:t> Les jeunes ont le droit de participer pleinement à la prise de en tant que partenaires clés pour contribuer au bien-être individuel, familial,</a:t>
            </a:r>
          </a:p>
          <a:p>
            <a:pPr marL="127000" indent="0">
              <a:spcBef>
                <a:spcPts val="600"/>
              </a:spcBef>
              <a:spcAft>
                <a:spcPts val="600"/>
              </a:spcAft>
              <a:buNone/>
            </a:pPr>
            <a:r>
              <a:rPr lang="fr-FR" sz="1300" b="1" dirty="0">
                <a:solidFill>
                  <a:srgbClr val="000000"/>
                </a:solidFill>
                <a:latin typeface="Source Sans Pro" panose="020B0503030403020204" pitchFamily="34" charset="0"/>
                <a:ea typeface="Source Sans Pro" panose="020B0503030403020204" pitchFamily="34" charset="0"/>
                <a:cs typeface="Times New Roman"/>
              </a:rPr>
              <a:t>PARTICPATION :</a:t>
            </a:r>
            <a:r>
              <a:rPr lang="fr-FR" sz="1300" b="1" i="0" dirty="0">
                <a:solidFill>
                  <a:srgbClr val="000000"/>
                </a:solidFill>
                <a:latin typeface="Source Sans Pro" panose="020B0503030403020204" pitchFamily="34" charset="0"/>
                <a:ea typeface="Source Sans Pro" panose="020B0503030403020204" pitchFamily="34" charset="0"/>
                <a:cs typeface="Times New Roman"/>
              </a:rPr>
              <a:t> </a:t>
            </a:r>
            <a:r>
              <a:rPr lang="fr-FR" sz="1300" b="0" i="0" dirty="0">
                <a:solidFill>
                  <a:srgbClr val="000000"/>
                </a:solidFill>
                <a:latin typeface="Source Sans Pro" panose="020B0503030403020204" pitchFamily="34" charset="0"/>
                <a:ea typeface="Source Sans Pro" panose="020B0503030403020204" pitchFamily="34" charset="0"/>
                <a:cs typeface="Times New Roman"/>
              </a:rPr>
              <a:t>Les jeunes ont une voix collective plus forte au sein des systèmes locaux et sont mieux servis par des services, pratiques et politiques plus coordonnés ces qui incarnent les principes du développement positif de la jeunesse.</a:t>
            </a:r>
          </a:p>
          <a:p>
            <a:pPr marL="127000" indent="0" algn="l">
              <a:spcBef>
                <a:spcPts val="600"/>
              </a:spcBef>
              <a:spcAft>
                <a:spcPts val="600"/>
              </a:spcAft>
              <a:buNone/>
            </a:pPr>
            <a:r>
              <a:rPr lang="fr-FR" sz="1300" b="1" dirty="0">
                <a:solidFill>
                  <a:srgbClr val="000000"/>
                </a:solidFill>
                <a:latin typeface="Source Sans Pro" panose="020B0503030403020204" pitchFamily="34" charset="0"/>
                <a:ea typeface="Source Sans Pro" panose="020B0503030403020204" pitchFamily="34" charset="0"/>
                <a:cs typeface="Times New Roman"/>
              </a:rPr>
              <a:t>SYSTEMES :</a:t>
            </a:r>
            <a:r>
              <a:rPr lang="fr-FR" sz="1300" b="1" i="0" dirty="0">
                <a:solidFill>
                  <a:srgbClr val="000000"/>
                </a:solidFill>
                <a:latin typeface="Source Sans Pro" panose="020B0503030403020204" pitchFamily="34" charset="0"/>
                <a:ea typeface="Source Sans Pro" panose="020B0503030403020204" pitchFamily="34" charset="0"/>
                <a:cs typeface="Times New Roman"/>
              </a:rPr>
              <a:t> </a:t>
            </a:r>
            <a:r>
              <a:rPr lang="fr-FR" sz="1300" b="0" i="0" dirty="0">
                <a:solidFill>
                  <a:srgbClr val="000000"/>
                </a:solidFill>
                <a:latin typeface="Source Sans Pro" panose="020B0503030403020204" pitchFamily="34" charset="0"/>
                <a:ea typeface="Source Sans Pro" panose="020B0503030403020204" pitchFamily="34" charset="0"/>
                <a:cs typeface="Times New Roman"/>
              </a:rPr>
              <a:t>Les jeunes ont une voix collective plus forte et sont mieux servis par les systèmes locaux et nationaux grâce à des services, des pratiques et des politiques plus coordonnés et efficaces qui incarnent les principes du PYD.</a:t>
            </a:r>
          </a:p>
          <a:p>
            <a:pPr algn="l">
              <a:spcBef>
                <a:spcPts val="600"/>
              </a:spcBef>
              <a:spcAft>
                <a:spcPts val="600"/>
              </a:spcAft>
            </a:pPr>
            <a:endParaRPr lang="en-US" sz="1300" dirty="0">
              <a:latin typeface="Source Sans Pro" panose="020B0503030403020204" pitchFamily="34" charset="0"/>
              <a:ea typeface="Source Sans Pro" panose="020B0503030403020204" pitchFamily="34" charset="0"/>
            </a:endParaRPr>
          </a:p>
        </p:txBody>
      </p:sp>
      <p:sp>
        <p:nvSpPr>
          <p:cNvPr id="5" name="Slide Number Placeholder 4">
            <a:extLst>
              <a:ext uri="{FF2B5EF4-FFF2-40B4-BE49-F238E27FC236}">
                <a16:creationId xmlns:a16="http://schemas.microsoft.com/office/drawing/2014/main" id="{49FD9D52-0B9F-870E-7754-EB3575D351BA}"/>
              </a:ext>
            </a:extLst>
          </p:cNvPr>
          <p:cNvSpPr>
            <a:spLocks noGrp="1"/>
          </p:cNvSpPr>
          <p:nvPr>
            <p:ph type="sldNum" sz="quarter" idx="12"/>
          </p:nvPr>
        </p:nvSpPr>
        <p:spPr/>
        <p:txBody>
          <a:bodyPr/>
          <a:lstStyle/>
          <a:p>
            <a:fld id="{12F929FC-FCF9-5B4F-884B-550AE81E3ADF}" type="slidenum">
              <a:rPr lang="en-US" smtClean="0"/>
              <a:t>120</a:t>
            </a:fld>
            <a:endParaRPr lang="en-US"/>
          </a:p>
        </p:txBody>
      </p:sp>
      <p:sp>
        <p:nvSpPr>
          <p:cNvPr id="6" name="Google Shape;385;p56">
            <a:extLst>
              <a:ext uri="{FF2B5EF4-FFF2-40B4-BE49-F238E27FC236}">
                <a16:creationId xmlns:a16="http://schemas.microsoft.com/office/drawing/2014/main" id="{E0091FBC-1A20-CFF6-03E4-D6F5B13E6A6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POLITIQUE DE DÉVELOPPEMENT DE LA JEUNESSE (YDP)</a:t>
            </a:r>
          </a:p>
        </p:txBody>
      </p:sp>
    </p:spTree>
    <p:extLst>
      <p:ext uri="{BB962C8B-B14F-4D97-AF65-F5344CB8AC3E}">
        <p14:creationId xmlns:p14="http://schemas.microsoft.com/office/powerpoint/2010/main" val="12866106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0729" y="753248"/>
            <a:ext cx="7848904" cy="3850555"/>
          </a:xfrm>
          <a:ln w="28575">
            <a:noFill/>
          </a:ln>
        </p:spPr>
        <p:txBody>
          <a:bodyPr>
            <a:normAutofit/>
          </a:bodyPr>
          <a:lstStyle/>
          <a:p>
            <a:pPr marL="0" indent="0">
              <a:spcBef>
                <a:spcPts val="600"/>
              </a:spcBef>
              <a:spcAft>
                <a:spcPts val="600"/>
              </a:spcAft>
              <a:buNone/>
            </a:pPr>
            <a:r>
              <a:rPr lang="fr-FR" sz="1500" dirty="0">
                <a:solidFill>
                  <a:schemeClr val="tx1">
                    <a:lumMod val="95000"/>
                    <a:lumOff val="5000"/>
                  </a:schemeClr>
                </a:solidFill>
              </a:rPr>
              <a:t>Revenez au document de sollicitation (RFA, RFP) pour confirmer à quoi devrait ressembler la présentation des coûts ; utiliser et/ou modifier les modèles fournis. Il contiendra très probablement, au minimum, un budget résumé, un budget détaillé et un exposé budgétaire.</a:t>
            </a:r>
          </a:p>
          <a:p>
            <a:pPr marL="0" indent="0">
              <a:spcBef>
                <a:spcPts val="600"/>
              </a:spcBef>
              <a:spcAft>
                <a:spcPts val="600"/>
              </a:spcAft>
              <a:buNone/>
            </a:pPr>
            <a:r>
              <a:rPr lang="fr-FR" sz="1500" dirty="0">
                <a:solidFill>
                  <a:schemeClr val="tx1">
                    <a:lumMod val="95000"/>
                    <a:lumOff val="5000"/>
                  </a:schemeClr>
                </a:solidFill>
              </a:rPr>
              <a:t>L'USAID évaluera votre proposition de coût (celle de votre organisation et de chaque partenaire/sous-récipiendaire) sur trois critères :</a:t>
            </a:r>
          </a:p>
          <a:p>
            <a:pPr marL="685800" lvl="1" indent="-385763">
              <a:spcBef>
                <a:spcPts val="600"/>
              </a:spcBef>
              <a:spcAft>
                <a:spcPts val="600"/>
              </a:spcAft>
              <a:buClr>
                <a:schemeClr val="tx1"/>
              </a:buClr>
              <a:buSzPct val="100000"/>
              <a:buAutoNum type="arabicPeriod"/>
            </a:pPr>
            <a:r>
              <a:rPr lang="fr-FR" sz="1500" b="1" dirty="0">
                <a:solidFill>
                  <a:schemeClr val="tx1">
                    <a:lumMod val="95000"/>
                    <a:lumOff val="5000"/>
                  </a:schemeClr>
                </a:solidFill>
              </a:rPr>
              <a:t>Raisonnable: </a:t>
            </a:r>
            <a:r>
              <a:rPr lang="fr-FR" sz="1500" dirty="0">
                <a:solidFill>
                  <a:schemeClr val="tx1">
                    <a:lumMod val="95000"/>
                    <a:lumOff val="5000"/>
                  </a:schemeClr>
                </a:solidFill>
              </a:rPr>
              <a:t>Les coûts sont généralement reconnus comme ordinaires et nécessaires.</a:t>
            </a:r>
          </a:p>
          <a:p>
            <a:pPr marL="685800" lvl="1" indent="-385763">
              <a:spcBef>
                <a:spcPts val="600"/>
              </a:spcBef>
              <a:spcAft>
                <a:spcPts val="600"/>
              </a:spcAft>
              <a:buClr>
                <a:schemeClr val="tx1"/>
              </a:buClr>
              <a:buSzPct val="100000"/>
              <a:buAutoNum type="arabicPeriod"/>
            </a:pPr>
            <a:r>
              <a:rPr lang="fr-FR" sz="1500" b="1" dirty="0">
                <a:solidFill>
                  <a:schemeClr val="tx1">
                    <a:lumMod val="95000"/>
                    <a:lumOff val="5000"/>
                  </a:schemeClr>
                </a:solidFill>
              </a:rPr>
              <a:t>Affectable : </a:t>
            </a:r>
            <a:r>
              <a:rPr lang="fr-FR" sz="1500" dirty="0">
                <a:solidFill>
                  <a:schemeClr val="tx1">
                    <a:lumMod val="95000"/>
                    <a:lumOff val="5000"/>
                  </a:schemeClr>
                </a:solidFill>
              </a:rPr>
              <a:t>Les coûts sont engagés spécifiquement pour le prix.</a:t>
            </a:r>
          </a:p>
          <a:p>
            <a:pPr marL="685800" lvl="1" indent="-385763">
              <a:spcBef>
                <a:spcPts val="600"/>
              </a:spcBef>
              <a:spcAft>
                <a:spcPts val="600"/>
              </a:spcAft>
              <a:buClr>
                <a:schemeClr val="tx1"/>
              </a:buClr>
              <a:buSzPct val="100000"/>
              <a:buAutoNum type="arabicPeriod"/>
            </a:pPr>
            <a:r>
              <a:rPr lang="fr-FR" sz="1500" b="1" dirty="0">
                <a:solidFill>
                  <a:schemeClr val="tx1">
                    <a:lumMod val="95000"/>
                    <a:lumOff val="5000"/>
                  </a:schemeClr>
                </a:solidFill>
              </a:rPr>
              <a:t>Admissible: </a:t>
            </a:r>
            <a:r>
              <a:rPr lang="fr-FR" sz="1500" dirty="0">
                <a:solidFill>
                  <a:schemeClr val="tx1">
                    <a:lumMod val="95000"/>
                    <a:lumOff val="5000"/>
                  </a:schemeClr>
                </a:solidFill>
              </a:rPr>
              <a:t>Les frais ne sont pas refusés par les termes de l’attribution.</a:t>
            </a:r>
          </a:p>
          <a:p>
            <a:pPr marL="0" indent="-157163">
              <a:spcBef>
                <a:spcPts val="600"/>
              </a:spcBef>
              <a:spcAft>
                <a:spcPts val="600"/>
              </a:spcAft>
              <a:buNone/>
            </a:pPr>
            <a:r>
              <a:rPr lang="fr-FR" sz="1500" dirty="0">
                <a:solidFill>
                  <a:schemeClr val="tx1">
                    <a:lumMod val="95000"/>
                    <a:lumOff val="5000"/>
                  </a:schemeClr>
                </a:solidFill>
              </a:rPr>
              <a:t>Assurez-vous que le budget correspond à la proposition technique (plan de travail).</a:t>
            </a:r>
          </a:p>
          <a:p>
            <a:pPr marL="0" indent="-157163">
              <a:spcBef>
                <a:spcPts val="600"/>
              </a:spcBef>
              <a:spcAft>
                <a:spcPts val="600"/>
              </a:spcAft>
              <a:buNone/>
            </a:pPr>
            <a:r>
              <a:rPr lang="fr-FR" sz="1500" dirty="0">
                <a:solidFill>
                  <a:schemeClr val="tx1">
                    <a:lumMod val="95000"/>
                    <a:lumOff val="5000"/>
                  </a:schemeClr>
                </a:solidFill>
              </a:rPr>
              <a:t>La coordination avec les autres équipes est la clé d’une élaboration budgétaire réussie !</a:t>
            </a: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PROPOSITION DE COÛT</a:t>
            </a:r>
          </a:p>
        </p:txBody>
      </p:sp>
    </p:spTree>
    <p:extLst>
      <p:ext uri="{BB962C8B-B14F-4D97-AF65-F5344CB8AC3E}">
        <p14:creationId xmlns:p14="http://schemas.microsoft.com/office/powerpoint/2010/main" val="4027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347537" y="675525"/>
            <a:ext cx="7848904" cy="732652"/>
          </a:xfrm>
          <a:ln w="28575">
            <a:noFill/>
          </a:ln>
        </p:spPr>
        <p:txBody>
          <a:bodyPr>
            <a:noAutofit/>
          </a:bodyPr>
          <a:lstStyle/>
          <a:p>
            <a:pPr marL="0" indent="0">
              <a:spcBef>
                <a:spcPts val="600"/>
              </a:spcBef>
              <a:spcAft>
                <a:spcPts val="600"/>
              </a:spcAft>
              <a:buNone/>
            </a:pPr>
            <a:r>
              <a:rPr lang="fr-FR" sz="1500" b="1">
                <a:solidFill>
                  <a:schemeClr val="tx1">
                    <a:lumMod val="95000"/>
                    <a:lumOff val="5000"/>
                  </a:schemeClr>
                </a:solidFill>
              </a:rPr>
              <a:t>Assurez-vous que le format Excel et le niveau de détail répondent aux exigences des donateurs/propositions et respectent les politiques de votre organisation.  </a:t>
            </a: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MODÈLE DE BUDGET</a:t>
            </a:r>
          </a:p>
        </p:txBody>
      </p:sp>
      <p:pic>
        <p:nvPicPr>
          <p:cNvPr id="2" name="Picture 1">
            <a:extLst>
              <a:ext uri="{FF2B5EF4-FFF2-40B4-BE49-F238E27FC236}">
                <a16:creationId xmlns:a16="http://schemas.microsoft.com/office/drawing/2014/main" id="{9F7397C1-A085-49C2-6BF7-8F732AEEADC4}"/>
              </a:ext>
            </a:extLst>
          </p:cNvPr>
          <p:cNvPicPr>
            <a:picLocks noChangeAspect="1"/>
          </p:cNvPicPr>
          <p:nvPr/>
        </p:nvPicPr>
        <p:blipFill>
          <a:blip r:embed="rId3"/>
          <a:stretch>
            <a:fillRect/>
          </a:stretch>
        </p:blipFill>
        <p:spPr>
          <a:xfrm>
            <a:off x="392202" y="1389888"/>
            <a:ext cx="4280382" cy="3385997"/>
          </a:xfrm>
          <a:prstGeom prst="rect">
            <a:avLst/>
          </a:prstGeom>
          <a:ln w="9525">
            <a:solidFill>
              <a:schemeClr val="tx1"/>
            </a:solidFill>
          </a:ln>
        </p:spPr>
      </p:pic>
      <p:pic>
        <p:nvPicPr>
          <p:cNvPr id="5" name="Picture 4">
            <a:extLst>
              <a:ext uri="{FF2B5EF4-FFF2-40B4-BE49-F238E27FC236}">
                <a16:creationId xmlns:a16="http://schemas.microsoft.com/office/drawing/2014/main" id="{93AB2F93-D953-74D9-110C-18D937DA77E1}"/>
              </a:ext>
            </a:extLst>
          </p:cNvPr>
          <p:cNvPicPr>
            <a:picLocks noChangeAspect="1"/>
          </p:cNvPicPr>
          <p:nvPr/>
        </p:nvPicPr>
        <p:blipFill>
          <a:blip r:embed="rId4"/>
          <a:stretch>
            <a:fillRect/>
          </a:stretch>
        </p:blipFill>
        <p:spPr>
          <a:xfrm>
            <a:off x="4767007" y="1383942"/>
            <a:ext cx="4155605" cy="3402942"/>
          </a:xfrm>
          <a:prstGeom prst="rect">
            <a:avLst/>
          </a:prstGeom>
          <a:ln w="9525">
            <a:solidFill>
              <a:schemeClr val="tx1"/>
            </a:solidFill>
          </a:ln>
        </p:spPr>
      </p:pic>
    </p:spTree>
    <p:extLst>
      <p:ext uri="{BB962C8B-B14F-4D97-AF65-F5344CB8AC3E}">
        <p14:creationId xmlns:p14="http://schemas.microsoft.com/office/powerpoint/2010/main" val="13495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Catégorie budgétaire</a:t>
            </a:r>
          </a:p>
        </p:txBody>
      </p:sp>
      <p:pic>
        <p:nvPicPr>
          <p:cNvPr id="8" name="Content Placeholder 4">
            <a:extLst>
              <a:ext uri="{FF2B5EF4-FFF2-40B4-BE49-F238E27FC236}">
                <a16:creationId xmlns:a16="http://schemas.microsoft.com/office/drawing/2014/main" id="{3C65DE98-C32F-0C74-74E2-CDAFDEED169F}"/>
              </a:ext>
            </a:extLst>
          </p:cNvPr>
          <p:cNvPicPr>
            <a:picLocks noChangeAspect="1"/>
          </p:cNvPicPr>
          <p:nvPr/>
        </p:nvPicPr>
        <p:blipFill rotWithShape="1">
          <a:blip r:embed="rId3"/>
          <a:srcRect t="13151"/>
          <a:stretch/>
        </p:blipFill>
        <p:spPr>
          <a:xfrm>
            <a:off x="1" y="722376"/>
            <a:ext cx="9144000" cy="4059935"/>
          </a:xfrm>
          <a:prstGeom prst="rect">
            <a:avLst/>
          </a:prstGeom>
          <a:noFill/>
          <a:ln>
            <a:noFill/>
          </a:ln>
        </p:spPr>
      </p:pic>
    </p:spTree>
    <p:extLst>
      <p:ext uri="{BB962C8B-B14F-4D97-AF65-F5344CB8AC3E}">
        <p14:creationId xmlns:p14="http://schemas.microsoft.com/office/powerpoint/2010/main" val="37385442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D2EC2F-F0A3-71E2-5394-0CBAB0381F39}"/>
              </a:ext>
            </a:extLst>
          </p:cNvPr>
          <p:cNvSpPr>
            <a:spLocks noGrp="1"/>
          </p:cNvSpPr>
          <p:nvPr>
            <p:ph type="body" idx="1"/>
          </p:nvPr>
        </p:nvSpPr>
        <p:spPr>
          <a:xfrm>
            <a:off x="795832" y="806602"/>
            <a:ext cx="7772400" cy="3519410"/>
          </a:xfrm>
        </p:spPr>
        <p:txBody>
          <a:bodyPr/>
          <a:lstStyle/>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Chaque sollicitation demande une liste du personnel clé et du personnel requis pour votre projet.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Votre proposition de budget doit inclure les éléments suivants pour le personnel clé : </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Position</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Nom</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NATIONALITÉ</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Taux journalier</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Nombre de jours de travail proposés</a:t>
            </a:r>
          </a:p>
          <a:p>
            <a:pPr marL="685800" indent="-341313">
              <a:spcBef>
                <a:spcPts val="600"/>
              </a:spcBef>
              <a:spcAft>
                <a:spcPts val="600"/>
              </a:spcAft>
              <a:buClr>
                <a:schemeClr val="tx1"/>
              </a:buClr>
              <a:buSzPct val="100000"/>
              <a:buFont typeface="Courier New" panose="02070309020205020404" pitchFamily="49" charset="0"/>
              <a:buChar char="o"/>
            </a:pPr>
            <a:r>
              <a:rPr lang="fr-FR" sz="1500">
                <a:solidFill>
                  <a:schemeClr val="tx1"/>
                </a:solidFill>
              </a:rPr>
              <a:t>Coûts totaux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solidFill>
              </a:rPr>
              <a:t>Vous devez respecter les exigences, les limites salariales et les seuils de coûts fournis. </a:t>
            </a:r>
          </a:p>
          <a:p>
            <a:endParaRPr lang="en-US" dirty="0"/>
          </a:p>
        </p:txBody>
      </p:sp>
      <p:sp>
        <p:nvSpPr>
          <p:cNvPr id="5" name="TextBox 4">
            <a:extLst>
              <a:ext uri="{FF2B5EF4-FFF2-40B4-BE49-F238E27FC236}">
                <a16:creationId xmlns:a16="http://schemas.microsoft.com/office/drawing/2014/main" id="{626FEE0C-D1B8-F126-2E2B-A37984449633}"/>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
        <p:nvSpPr>
          <p:cNvPr id="6" name="Google Shape;385;p56">
            <a:extLst>
              <a:ext uri="{FF2B5EF4-FFF2-40B4-BE49-F238E27FC236}">
                <a16:creationId xmlns:a16="http://schemas.microsoft.com/office/drawing/2014/main" id="{42CD2A08-1D05-C908-48C2-D09AE1201E9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SALAIRES ET TRAITEMENTS (1) </a:t>
            </a:r>
          </a:p>
        </p:txBody>
      </p:sp>
    </p:spTree>
    <p:extLst>
      <p:ext uri="{BB962C8B-B14F-4D97-AF65-F5344CB8AC3E}">
        <p14:creationId xmlns:p14="http://schemas.microsoft.com/office/powerpoint/2010/main" val="10812331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424325" y="682971"/>
            <a:ext cx="7891839" cy="1107358"/>
          </a:xfrm>
        </p:spPr>
        <p:txBody>
          <a:bodyPr>
            <a:normAutofit/>
          </a:bodyPr>
          <a:lstStyle/>
          <a:p>
            <a:pPr marL="127000" indent="0">
              <a:buNone/>
            </a:pPr>
            <a:r>
              <a:rPr lang="fr-FR" sz="1500" b="1">
                <a:solidFill>
                  <a:schemeClr val="tx1">
                    <a:lumMod val="95000"/>
                    <a:lumOff val="5000"/>
                  </a:schemeClr>
                </a:solidFill>
              </a:rPr>
              <a:t>Enquête salariale ASAP : </a:t>
            </a:r>
            <a:r>
              <a:rPr lang="fr-FR" sz="1500">
                <a:solidFill>
                  <a:schemeClr val="tx1">
                    <a:lumMod val="95000"/>
                    <a:lumOff val="5000"/>
                  </a:schemeClr>
                </a:solidFill>
              </a:rPr>
              <a:t>En avril 2021, ASAP a mené une enquête salariale en ligne pour recueillir des informations de profil sur chaque partenaire de mise en œuvre local (LIP) soutenu, y compris le nombre d'employés actuels, les salaires du personnel, les échelles salariales si disponibles, les informations sur les avantages sociaux et les raisons de l'attrition. </a:t>
            </a:r>
          </a:p>
        </p:txBody>
      </p:sp>
      <p:pic>
        <p:nvPicPr>
          <p:cNvPr id="3" name="Picture 2">
            <a:extLst>
              <a:ext uri="{FF2B5EF4-FFF2-40B4-BE49-F238E27FC236}">
                <a16:creationId xmlns:a16="http://schemas.microsoft.com/office/drawing/2014/main" id="{2B37B583-C91F-4756-D66B-2044652B41FC}"/>
              </a:ext>
            </a:extLst>
          </p:cNvPr>
          <p:cNvPicPr>
            <a:picLocks noChangeAspect="1"/>
          </p:cNvPicPr>
          <p:nvPr/>
        </p:nvPicPr>
        <p:blipFill rotWithShape="1">
          <a:blip r:embed="rId3"/>
          <a:srcRect l="1535" t="6113" r="3731" b="6372"/>
          <a:stretch/>
        </p:blipFill>
        <p:spPr>
          <a:xfrm>
            <a:off x="1646457" y="1635036"/>
            <a:ext cx="6349766" cy="3147276"/>
          </a:xfrm>
          <a:prstGeom prst="rect">
            <a:avLst/>
          </a:prstGeom>
        </p:spPr>
      </p:pic>
      <p:sp>
        <p:nvSpPr>
          <p:cNvPr id="5" name="Google Shape;385;p56">
            <a:extLst>
              <a:ext uri="{FF2B5EF4-FFF2-40B4-BE49-F238E27FC236}">
                <a16:creationId xmlns:a16="http://schemas.microsoft.com/office/drawing/2014/main" id="{68638AB8-ABDF-8F07-75E6-969382C6AC74}"/>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SALAIRES ET TRAITEMENTS (2)</a:t>
            </a:r>
          </a:p>
        </p:txBody>
      </p:sp>
    </p:spTree>
    <p:extLst>
      <p:ext uri="{BB962C8B-B14F-4D97-AF65-F5344CB8AC3E}">
        <p14:creationId xmlns:p14="http://schemas.microsoft.com/office/powerpoint/2010/main" val="2642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735788" y="733174"/>
            <a:ext cx="7772400" cy="3174900"/>
          </a:xfrm>
        </p:spPr>
        <p:txBody>
          <a:bodyPr>
            <a:normAutofit/>
          </a:bodyPr>
          <a:lstStyle/>
          <a:p>
            <a:pPr marL="127000" indent="0">
              <a:spcBef>
                <a:spcPts val="600"/>
              </a:spcBef>
              <a:spcAft>
                <a:spcPts val="600"/>
              </a:spcAft>
              <a:buNone/>
            </a:pPr>
            <a:r>
              <a:rPr lang="fr-FR" sz="1500" b="1">
                <a:solidFill>
                  <a:schemeClr val="tx1">
                    <a:lumMod val="95000"/>
                    <a:lumOff val="5000"/>
                  </a:schemeClr>
                </a:solidFill>
              </a:rPr>
              <a:t>Points clés à retenir de l’enquête ASAP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Soyez conscient des normes du marché pour les différents postes et mettez en œuvre des actions qui vous permettent d'être compétitif sur le marché du travail local. </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Examinez les échelles salariales de votre organisation et révisez-les (avec les RH) si possible.</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Faites des comparaisons au sein du marché.</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Budgétisez les postes selon les besoins pour les nouvelles récompenses.</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Plaidez auprès de l’USAID pour obtenir ce qui est nécessaire pour garantir que vous puissiez embaucher et retenir du personnel de haut calibre.</a:t>
            </a:r>
          </a:p>
        </p:txBody>
      </p:sp>
      <p:sp>
        <p:nvSpPr>
          <p:cNvPr id="3" name="Google Shape;385;p56">
            <a:extLst>
              <a:ext uri="{FF2B5EF4-FFF2-40B4-BE49-F238E27FC236}">
                <a16:creationId xmlns:a16="http://schemas.microsoft.com/office/drawing/2014/main" id="{36419B1E-D723-3020-E30A-B2372E0293E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SALAIRES ET TRAITEMENTS (3)</a:t>
            </a:r>
          </a:p>
        </p:txBody>
      </p:sp>
    </p:spTree>
    <p:extLst>
      <p:ext uri="{BB962C8B-B14F-4D97-AF65-F5344CB8AC3E}">
        <p14:creationId xmlns:p14="http://schemas.microsoft.com/office/powerpoint/2010/main" val="7449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8A9857-0F89-C78D-6626-491ACA7B3EA2}"/>
              </a:ext>
            </a:extLst>
          </p:cNvPr>
          <p:cNvSpPr txBox="1"/>
          <p:nvPr/>
        </p:nvSpPr>
        <p:spPr>
          <a:xfrm>
            <a:off x="309881" y="746273"/>
            <a:ext cx="8342712" cy="3016210"/>
          </a:xfrm>
          <a:prstGeom prst="rect">
            <a:avLst/>
          </a:prstGeom>
          <a:noFill/>
        </p:spPr>
        <p:txBody>
          <a:bodyPr wrap="square">
            <a:sp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latin typeface="Source Sans Pro"/>
                <a:ea typeface="Source Sans Pro"/>
                <a:sym typeface="Source Sans Pro"/>
              </a:rPr>
              <a:t>Les coûts indirects sont les coûts encourus dans un but commun qui prennent trop de temps ou sont trop coûteux pour être affectés à un objectif de coût spécifique.</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latin typeface="Source Sans Pro"/>
                <a:ea typeface="Source Sans Pro"/>
                <a:sym typeface="Source Sans Pro"/>
              </a:rPr>
              <a:t>Il s'agit généralement de dépenses qui ne peuvent pas être attribuées à une seule activité, telles que les frais généraux et administratifs associés à la direction exécutive de l'organisation, le personnel de soutien transversal et les bureaux, les services publics et les salaires du personnel de bureau et de gestion.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latin typeface="Source Sans Pro"/>
                <a:ea typeface="Source Sans Pro"/>
                <a:sym typeface="Source Sans Pro"/>
              </a:rPr>
              <a:t>Dans la mesure où les coûts indirects sont raisonnables, admissibles et imputables, ils constituent un coût légitime de l'activité commerciale payable dans le cadre d'une aide du gouvernement américain.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latin typeface="Source Sans Pro"/>
                <a:ea typeface="Source Sans Pro"/>
                <a:sym typeface="Source Sans Pro"/>
              </a:rPr>
              <a:t>Pour les Fixed Amount Awards (FAAs), il n'y a pas de poste pour les coûts indirects, mais vous pouvez les inclure dans le coût total. </a:t>
            </a:r>
          </a:p>
          <a:p>
            <a:pPr marL="285750" indent="-285750">
              <a:spcBef>
                <a:spcPts val="600"/>
              </a:spcBef>
              <a:spcAft>
                <a:spcPts val="600"/>
              </a:spcAft>
              <a:buClr>
                <a:schemeClr val="tx1"/>
              </a:buClr>
              <a:buSzPct val="100000"/>
              <a:buFont typeface="Wingdings" panose="05000000000000000000" pitchFamily="2" charset="2"/>
              <a:buChar char="§"/>
              <a:defRPr/>
            </a:pPr>
            <a:endParaRPr lang="en-US" sz="1500" dirty="0">
              <a:solidFill>
                <a:schemeClr val="tx1">
                  <a:lumMod val="95000"/>
                  <a:lumOff val="5000"/>
                </a:schemeClr>
              </a:solidFill>
              <a:latin typeface="Source Sans Pro"/>
              <a:ea typeface="Source Sans Pro"/>
              <a:sym typeface="Source Sans Pro"/>
            </a:endParaRPr>
          </a:p>
        </p:txBody>
      </p:sp>
      <p:sp>
        <p:nvSpPr>
          <p:cNvPr id="2" name="Google Shape;385;p56">
            <a:extLst>
              <a:ext uri="{FF2B5EF4-FFF2-40B4-BE49-F238E27FC236}">
                <a16:creationId xmlns:a16="http://schemas.microsoft.com/office/drawing/2014/main" id="{B04C983F-C1B2-18D7-9C70-B77118B0946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COÛTS INDIRECTS (1)</a:t>
            </a:r>
          </a:p>
        </p:txBody>
      </p:sp>
    </p:spTree>
    <p:extLst>
      <p:ext uri="{BB962C8B-B14F-4D97-AF65-F5344CB8AC3E}">
        <p14:creationId xmlns:p14="http://schemas.microsoft.com/office/powerpoint/2010/main" val="27401774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C5C6E-740E-3DD9-5E7D-0A2E1805545F}"/>
              </a:ext>
            </a:extLst>
          </p:cNvPr>
          <p:cNvSpPr>
            <a:spLocks noGrp="1"/>
          </p:cNvSpPr>
          <p:nvPr>
            <p:ph type="body" idx="1"/>
          </p:nvPr>
        </p:nvSpPr>
        <p:spPr>
          <a:xfrm>
            <a:off x="723049" y="917207"/>
            <a:ext cx="7772400" cy="3174900"/>
          </a:xfrm>
        </p:spPr>
        <p:txBody>
          <a:bodyPr/>
          <a:lstStyle/>
          <a:p>
            <a:pPr marL="127000" indent="0">
              <a:spcBef>
                <a:spcPts val="600"/>
              </a:spcBef>
              <a:spcAft>
                <a:spcPts val="600"/>
              </a:spcAft>
              <a:buClr>
                <a:schemeClr val="tx1"/>
              </a:buClr>
              <a:buSzPct val="100000"/>
              <a:buNone/>
            </a:pPr>
            <a:r>
              <a:rPr lang="fr-FR" sz="1500">
                <a:solidFill>
                  <a:schemeClr val="tx1"/>
                </a:solidFill>
              </a:rPr>
              <a:t>En plus des salaires et traitements, une organisation peut fournir : </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Avantages sociaux tels que jours de vacances, assurance maladie et prestations de retraite. Ceux-ci peuvent être présentés sous forme de coûts directs ou sous forme de pourcentage par taux de coûts indirects autorisés.</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Bénéficiez d’allocations pour des coûts tels que le logement, le stockage et l’éducation.</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Les allocations doivent être ventilées par type spécifique, comme l'allocation de logement.</a:t>
            </a:r>
          </a:p>
        </p:txBody>
      </p:sp>
      <p:sp>
        <p:nvSpPr>
          <p:cNvPr id="6" name="Google Shape;385;p56">
            <a:extLst>
              <a:ext uri="{FF2B5EF4-FFF2-40B4-BE49-F238E27FC236}">
                <a16:creationId xmlns:a16="http://schemas.microsoft.com/office/drawing/2014/main" id="{86953E91-366D-2A02-5446-64D0B8BD6F7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AVANTAGES SOCIAUX ET ALLOCATIONS</a:t>
            </a:r>
          </a:p>
        </p:txBody>
      </p:sp>
      <p:sp>
        <p:nvSpPr>
          <p:cNvPr id="7" name="TextBox 6">
            <a:extLst>
              <a:ext uri="{FF2B5EF4-FFF2-40B4-BE49-F238E27FC236}">
                <a16:creationId xmlns:a16="http://schemas.microsoft.com/office/drawing/2014/main" id="{55E06EC9-9564-819C-3D9E-3FF347836D8D}"/>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22876690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0540F-EF90-D417-FA0E-60600E2A77DD}"/>
              </a:ext>
            </a:extLst>
          </p:cNvPr>
          <p:cNvSpPr>
            <a:spLocks noGrp="1"/>
          </p:cNvSpPr>
          <p:nvPr>
            <p:ph type="body" idx="1"/>
          </p:nvPr>
        </p:nvSpPr>
        <p:spPr>
          <a:xfrm>
            <a:off x="795832" y="911758"/>
            <a:ext cx="7772400" cy="3174900"/>
          </a:xfrm>
        </p:spPr>
        <p:txBody>
          <a:bodyPr/>
          <a:lstStyle/>
          <a:p>
            <a:pPr marL="127000" indent="0">
              <a:spcBef>
                <a:spcPts val="600"/>
              </a:spcBef>
              <a:spcAft>
                <a:spcPts val="600"/>
              </a:spcAft>
              <a:buNone/>
            </a:pPr>
            <a:r>
              <a:rPr lang="fr-FR" sz="1500" b="1">
                <a:solidFill>
                  <a:schemeClr val="tx1"/>
                </a:solidFill>
              </a:rPr>
              <a:t>Séparer les frais de déplacement nationaux et internationaux</a:t>
            </a:r>
          </a:p>
          <a:p>
            <a:pPr marL="127000" indent="0">
              <a:spcBef>
                <a:spcPts val="600"/>
              </a:spcBef>
              <a:spcAft>
                <a:spcPts val="600"/>
              </a:spcAft>
              <a:buNone/>
            </a:pPr>
            <a:r>
              <a:rPr lang="fr-FR" sz="1500">
                <a:solidFill>
                  <a:schemeClr val="tx1"/>
                </a:solidFill>
              </a:rPr>
              <a:t>Indiquer le nombre de voyages que vous prévoyez et le coût estimé par voyage, y compris le billet d'avion et l'indemnité journalière.  Décrire la base des calculs.</a:t>
            </a:r>
          </a:p>
          <a:p>
            <a:pPr marL="127000" indent="0">
              <a:spcBef>
                <a:spcPts val="600"/>
              </a:spcBef>
              <a:spcAft>
                <a:spcPts val="600"/>
              </a:spcAft>
              <a:buNone/>
            </a:pPr>
            <a:r>
              <a:rPr lang="fr-FR" sz="1500" b="1">
                <a:solidFill>
                  <a:schemeClr val="tx1"/>
                </a:solidFill>
              </a:rPr>
              <a:t>Les voyages internationaux doivent : </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Être approuvé à l'avance</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Se conformer au Fly America Act dans la mesure du possible</a:t>
            </a:r>
          </a:p>
        </p:txBody>
      </p:sp>
      <p:sp>
        <p:nvSpPr>
          <p:cNvPr id="3" name="Slide Number Placeholder 2">
            <a:extLst>
              <a:ext uri="{FF2B5EF4-FFF2-40B4-BE49-F238E27FC236}">
                <a16:creationId xmlns:a16="http://schemas.microsoft.com/office/drawing/2014/main" id="{CE2B2E7F-0048-B3F2-1A3A-BED15B01D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129</a:t>
            </a:fld>
            <a:endParaRPr lang="en-US"/>
          </a:p>
        </p:txBody>
      </p:sp>
      <p:sp>
        <p:nvSpPr>
          <p:cNvPr id="6" name="Google Shape;385;p56">
            <a:extLst>
              <a:ext uri="{FF2B5EF4-FFF2-40B4-BE49-F238E27FC236}">
                <a16:creationId xmlns:a16="http://schemas.microsoft.com/office/drawing/2014/main" id="{F956E52D-5753-B17F-ADE4-3D1734EA86B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VOYAGES ET TRANSPORTS </a:t>
            </a:r>
          </a:p>
        </p:txBody>
      </p:sp>
      <p:sp>
        <p:nvSpPr>
          <p:cNvPr id="7" name="TextBox 6">
            <a:extLst>
              <a:ext uri="{FF2B5EF4-FFF2-40B4-BE49-F238E27FC236}">
                <a16:creationId xmlns:a16="http://schemas.microsoft.com/office/drawing/2014/main" id="{A9FCDBF6-59B1-D083-3194-06A9F90A4A1E}"/>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594940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4000" b="1">
                <a:latin typeface="Source Sans Pro" panose="020B0503030403020204" pitchFamily="34" charset="0"/>
                <a:ea typeface="Source Sans Pro" panose="020B0503030403020204" pitchFamily="34" charset="0"/>
              </a:rPr>
              <a:t>MODULE 1 : </a:t>
            </a:r>
          </a:p>
          <a:p>
            <a:pPr marL="9525" algn="ctr">
              <a:lnSpc>
                <a:spcPts val="3915"/>
              </a:lnSpc>
            </a:pPr>
            <a:r>
              <a:rPr lang="fr-FR" sz="4000" b="1">
                <a:latin typeface="Source Sans Pro" panose="020B0503030403020204" pitchFamily="34" charset="0"/>
                <a:ea typeface="Source Sans Pro" panose="020B0503030403020204" pitchFamily="34" charset="0"/>
              </a:rPr>
              <a:t>OUVERTURE/INTRODUCTION DE LA FORMATION </a:t>
            </a:r>
          </a:p>
        </p:txBody>
      </p:sp>
    </p:spTree>
    <p:extLst>
      <p:ext uri="{BB962C8B-B14F-4D97-AF65-F5344CB8AC3E}">
        <p14:creationId xmlns:p14="http://schemas.microsoft.com/office/powerpoint/2010/main" val="28422434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E0446-4606-CB69-57F7-46EB5B7EFE25}"/>
              </a:ext>
            </a:extLst>
          </p:cNvPr>
          <p:cNvSpPr>
            <a:spLocks noGrp="1"/>
          </p:cNvSpPr>
          <p:nvPr>
            <p:ph type="body" idx="1"/>
          </p:nvPr>
        </p:nvSpPr>
        <p:spPr>
          <a:xfrm>
            <a:off x="699959" y="912589"/>
            <a:ext cx="7772400" cy="3174900"/>
          </a:xfrm>
        </p:spPr>
        <p:txBody>
          <a:bodyPr/>
          <a:lstStyle/>
          <a:p>
            <a:pPr marL="127000" indent="0">
              <a:spcBef>
                <a:spcPts val="600"/>
              </a:spcBef>
              <a:spcAft>
                <a:spcPts val="600"/>
              </a:spcAft>
              <a:buNone/>
            </a:pPr>
            <a:r>
              <a:rPr lang="fr-FR" sz="1500" b="1">
                <a:solidFill>
                  <a:schemeClr val="tx1"/>
                </a:solidFill>
              </a:rPr>
              <a:t>Les règles de l'USAID vous obligent à détailler et expliquer les prix et à justifier tous les équipements et fournitures.</a:t>
            </a:r>
          </a:p>
          <a:p>
            <a:pPr>
              <a:spcBef>
                <a:spcPts val="600"/>
              </a:spcBef>
              <a:spcAft>
                <a:spcPts val="600"/>
              </a:spcAft>
              <a:buClr>
                <a:schemeClr val="tx1"/>
              </a:buClr>
              <a:buFont typeface="Wingdings" panose="05000000000000000000" pitchFamily="2" charset="2"/>
              <a:buChar char="§"/>
            </a:pPr>
            <a:r>
              <a:rPr lang="fr-FR" sz="1500" b="1">
                <a:solidFill>
                  <a:schemeClr val="tx1"/>
                </a:solidFill>
              </a:rPr>
              <a:t>Équipement </a:t>
            </a:r>
            <a:r>
              <a:rPr lang="fr-FR" sz="1500">
                <a:solidFill>
                  <a:schemeClr val="tx1"/>
                </a:solidFill>
              </a:rPr>
              <a:t>Biens personnels durables ayant une durée de vie utile de plus de deux ans et un coût unitaire de plus de 500 $.</a:t>
            </a:r>
          </a:p>
          <a:p>
            <a:pPr>
              <a:spcBef>
                <a:spcPts val="600"/>
              </a:spcBef>
              <a:spcAft>
                <a:spcPts val="600"/>
              </a:spcAft>
              <a:buClr>
                <a:schemeClr val="tx1"/>
              </a:buClr>
              <a:buFont typeface="Wingdings" panose="05000000000000000000" pitchFamily="2" charset="2"/>
              <a:buChar char="§"/>
            </a:pPr>
            <a:r>
              <a:rPr lang="fr-FR" sz="1500" b="1">
                <a:solidFill>
                  <a:schemeClr val="tx1"/>
                </a:solidFill>
              </a:rPr>
              <a:t>Fournitures </a:t>
            </a:r>
            <a:r>
              <a:rPr lang="fr-FR" sz="1500">
                <a:solidFill>
                  <a:schemeClr val="tx1"/>
                </a:solidFill>
              </a:rPr>
              <a:t>Incluez tous les autres articles qui coûtent moins de 500 $ et les consommables tels que les stylos, les crayons et le papier. </a:t>
            </a:r>
          </a:p>
        </p:txBody>
      </p:sp>
      <p:sp>
        <p:nvSpPr>
          <p:cNvPr id="5" name="Google Shape;385;p56">
            <a:extLst>
              <a:ext uri="{FF2B5EF4-FFF2-40B4-BE49-F238E27FC236}">
                <a16:creationId xmlns:a16="http://schemas.microsoft.com/office/drawing/2014/main" id="{CD653C96-EAA7-A4F0-0D9D-87F207D9E5B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ÉQUIPEMENT ET FOURNITURES</a:t>
            </a:r>
          </a:p>
        </p:txBody>
      </p:sp>
      <p:sp>
        <p:nvSpPr>
          <p:cNvPr id="6" name="TextBox 5">
            <a:extLst>
              <a:ext uri="{FF2B5EF4-FFF2-40B4-BE49-F238E27FC236}">
                <a16:creationId xmlns:a16="http://schemas.microsoft.com/office/drawing/2014/main" id="{8D41A332-BA19-37DE-0946-5B04B878ED7A}"/>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11039915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18938-9CC9-7A2B-FFDF-467FFEB386C9}"/>
              </a:ext>
            </a:extLst>
          </p:cNvPr>
          <p:cNvSpPr>
            <a:spLocks noGrp="1"/>
          </p:cNvSpPr>
          <p:nvPr>
            <p:ph type="body" idx="1"/>
          </p:nvPr>
        </p:nvSpPr>
        <p:spPr>
          <a:xfrm>
            <a:off x="732286" y="935680"/>
            <a:ext cx="7772400" cy="3174900"/>
          </a:xfrm>
        </p:spPr>
        <p:txBody>
          <a:bodyPr/>
          <a:lstStyle/>
          <a:p>
            <a:pPr marL="127000" indent="0">
              <a:spcBef>
                <a:spcPts val="600"/>
              </a:spcBef>
              <a:spcAft>
                <a:spcPts val="600"/>
              </a:spcAft>
              <a:buNone/>
            </a:pPr>
            <a:r>
              <a:rPr lang="fr-FR" sz="1500" b="1">
                <a:solidFill>
                  <a:schemeClr val="tx1"/>
                </a:solidFill>
              </a:rPr>
              <a:t>Un sous-traitant est un partenaire engagé par un partenaire principal, ou « principal », pour atteindre les objectifs de l'activité. </a:t>
            </a:r>
          </a:p>
          <a:p>
            <a:pPr>
              <a:spcBef>
                <a:spcPts val="600"/>
              </a:spcBef>
              <a:spcAft>
                <a:spcPts val="600"/>
              </a:spcAft>
              <a:buClr>
                <a:schemeClr val="tx1"/>
              </a:buClr>
              <a:buFont typeface="Wingdings" panose="05000000000000000000" pitchFamily="2" charset="2"/>
              <a:buChar char="§"/>
            </a:pPr>
            <a:r>
              <a:rPr lang="fr-FR" sz="1500">
                <a:solidFill>
                  <a:schemeClr val="tx1"/>
                </a:solidFill>
              </a:rPr>
              <a:t>Un sous-traitant aide à prendre des décisions de programmation et ses performances sont mesurées par rapport aux objectifs d'activité. </a:t>
            </a:r>
          </a:p>
          <a:p>
            <a:pPr>
              <a:spcBef>
                <a:spcPts val="600"/>
              </a:spcBef>
              <a:spcAft>
                <a:spcPts val="600"/>
              </a:spcAft>
              <a:buClr>
                <a:schemeClr val="tx1"/>
              </a:buClr>
              <a:buFont typeface="Wingdings" panose="05000000000000000000" pitchFamily="2" charset="2"/>
              <a:buChar char="§"/>
            </a:pPr>
            <a:r>
              <a:rPr lang="fr-FR" sz="1500">
                <a:solidFill>
                  <a:schemeClr val="tx1"/>
                </a:solidFill>
              </a:rPr>
              <a:t>Soumettez les budgets détaillés pour chaque sous-traitant dans des feuilles de calcul ou des onglets séparés de votre fichier Excel. </a:t>
            </a:r>
          </a:p>
          <a:p>
            <a:pPr>
              <a:spcBef>
                <a:spcPts val="600"/>
              </a:spcBef>
              <a:spcAft>
                <a:spcPts val="600"/>
              </a:spcAft>
              <a:buClr>
                <a:schemeClr val="tx1"/>
              </a:buClr>
              <a:buFont typeface="Wingdings" panose="05000000000000000000" pitchFamily="2" charset="2"/>
              <a:buChar char="§"/>
            </a:pPr>
            <a:r>
              <a:rPr lang="fr-FR" sz="1500">
                <a:solidFill>
                  <a:schemeClr val="tx1"/>
                </a:solidFill>
              </a:rPr>
              <a:t>Le format du budget d’un sous-traitant doit être le même que celui du maître d’œuvre.</a:t>
            </a:r>
          </a:p>
        </p:txBody>
      </p:sp>
      <p:sp>
        <p:nvSpPr>
          <p:cNvPr id="6" name="Google Shape;385;p56">
            <a:extLst>
              <a:ext uri="{FF2B5EF4-FFF2-40B4-BE49-F238E27FC236}">
                <a16:creationId xmlns:a16="http://schemas.microsoft.com/office/drawing/2014/main" id="{6BAEFB76-70F0-37D7-72E0-5125EBC53AD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SOUS-TRAITANTS </a:t>
            </a:r>
          </a:p>
        </p:txBody>
      </p:sp>
      <p:sp>
        <p:nvSpPr>
          <p:cNvPr id="7" name="TextBox 6">
            <a:extLst>
              <a:ext uri="{FF2B5EF4-FFF2-40B4-BE49-F238E27FC236}">
                <a16:creationId xmlns:a16="http://schemas.microsoft.com/office/drawing/2014/main" id="{E248FBFA-2A49-659B-EAFE-FB91E92C02AD}"/>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3514643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D6B1F2-1A29-E93C-D0B6-D5C17C90C3B9}"/>
              </a:ext>
            </a:extLst>
          </p:cNvPr>
          <p:cNvSpPr>
            <a:spLocks noGrp="1"/>
          </p:cNvSpPr>
          <p:nvPr>
            <p:ph type="body" sz="quarter" idx="1"/>
          </p:nvPr>
        </p:nvSpPr>
        <p:spPr>
          <a:xfrm>
            <a:off x="807720" y="1022350"/>
            <a:ext cx="7233920" cy="1200150"/>
          </a:xfrm>
        </p:spPr>
        <p:txBody>
          <a:bodyPr/>
          <a:lstStyle/>
          <a:p>
            <a:pPr marL="457200" lvl="4" indent="-330200">
              <a:spcBef>
                <a:spcPts val="400"/>
              </a:spcBef>
              <a:spcAft>
                <a:spcPts val="400"/>
              </a:spcAft>
              <a:buClr>
                <a:schemeClr val="tx1"/>
              </a:buClr>
              <a:buSzPts val="1600"/>
              <a:buFont typeface="Wingdings" panose="05000000000000000000" pitchFamily="2" charset="2"/>
              <a:buChar char="§"/>
            </a:pPr>
            <a:r>
              <a:rPr lang="fr-FR" sz="2400" dirty="0">
                <a:solidFill>
                  <a:schemeClr val="tx1"/>
                </a:solidFill>
              </a:rPr>
              <a:t>De nombreuses propositions incluent un programme de subventions pour solliciter des prestataires de services supplémentaires pour des besoins spécifiques.</a:t>
            </a:r>
          </a:p>
          <a:p>
            <a:pPr marL="457200" lvl="4" indent="-330200">
              <a:spcBef>
                <a:spcPts val="400"/>
              </a:spcBef>
              <a:spcAft>
                <a:spcPts val="400"/>
              </a:spcAft>
              <a:buClr>
                <a:schemeClr val="tx1"/>
              </a:buClr>
              <a:buSzPts val="1600"/>
              <a:buFont typeface="Wingdings" panose="05000000000000000000" pitchFamily="2" charset="2"/>
              <a:buChar char="§"/>
            </a:pPr>
            <a:r>
              <a:rPr lang="fr-FR" sz="2400" dirty="0">
                <a:solidFill>
                  <a:schemeClr val="tx1"/>
                </a:solidFill>
              </a:rPr>
              <a:t>Une partie du budget est allouée chaque année à de petites subventions </a:t>
            </a:r>
          </a:p>
        </p:txBody>
      </p:sp>
      <p:sp>
        <p:nvSpPr>
          <p:cNvPr id="2" name="Google Shape;385;p56">
            <a:extLst>
              <a:ext uri="{FF2B5EF4-FFF2-40B4-BE49-F238E27FC236}">
                <a16:creationId xmlns:a16="http://schemas.microsoft.com/office/drawing/2014/main" id="{3D662BF5-FB5A-F7A5-0A2B-B6251171533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PROGRAMME DE SUBVENTIONS </a:t>
            </a:r>
          </a:p>
        </p:txBody>
      </p:sp>
    </p:spTree>
    <p:extLst>
      <p:ext uri="{BB962C8B-B14F-4D97-AF65-F5344CB8AC3E}">
        <p14:creationId xmlns:p14="http://schemas.microsoft.com/office/powerpoint/2010/main" val="820076497"/>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5ACDE-B19E-F2DD-9A18-DBF794E43904}"/>
              </a:ext>
            </a:extLst>
          </p:cNvPr>
          <p:cNvSpPr>
            <a:spLocks noGrp="1"/>
          </p:cNvSpPr>
          <p:nvPr>
            <p:ph type="body" idx="1"/>
          </p:nvPr>
        </p:nvSpPr>
        <p:spPr>
          <a:xfrm>
            <a:off x="658672" y="907186"/>
            <a:ext cx="7772400" cy="3174900"/>
          </a:xfrm>
        </p:spPr>
        <p:txBody>
          <a:bodyPr/>
          <a:lstStyle/>
          <a:p>
            <a:pPr marL="127000" indent="0">
              <a:spcBef>
                <a:spcPts val="600"/>
              </a:spcBef>
              <a:spcAft>
                <a:spcPts val="600"/>
              </a:spcAft>
              <a:buNone/>
            </a:pPr>
            <a:r>
              <a:rPr lang="fr-FR" b="1">
                <a:solidFill>
                  <a:schemeClr val="tx1"/>
                </a:solidFill>
              </a:rPr>
              <a:t>Les partenaires peuvent également travailler avec des consultants pour aider à la mise en œuvre des activités. </a:t>
            </a:r>
          </a:p>
          <a:p>
            <a:pPr>
              <a:spcBef>
                <a:spcPts val="600"/>
              </a:spcBef>
              <a:spcAft>
                <a:spcPts val="600"/>
              </a:spcAft>
              <a:buClr>
                <a:schemeClr val="tx1"/>
              </a:buClr>
              <a:buFont typeface="Wingdings" panose="05000000000000000000" pitchFamily="2" charset="2"/>
              <a:buChar char="§"/>
            </a:pPr>
            <a:r>
              <a:rPr lang="fr-FR">
                <a:solidFill>
                  <a:schemeClr val="tx1"/>
                </a:solidFill>
              </a:rPr>
              <a:t>Un consultant est un expert technique ou un spécialiste qui n’est pas votre employé régulier. Un consultant est aussi un sous-traitant. </a:t>
            </a:r>
          </a:p>
          <a:p>
            <a:pPr>
              <a:spcBef>
                <a:spcPts val="600"/>
              </a:spcBef>
              <a:spcAft>
                <a:spcPts val="600"/>
              </a:spcAft>
              <a:buClr>
                <a:schemeClr val="tx1"/>
              </a:buClr>
              <a:buFont typeface="Wingdings" panose="05000000000000000000" pitchFamily="2" charset="2"/>
              <a:buChar char="§"/>
            </a:pPr>
            <a:r>
              <a:rPr lang="fr-FR">
                <a:solidFill>
                  <a:schemeClr val="tx1"/>
                </a:solidFill>
              </a:rPr>
              <a:t>Incluez les coûts de main-d’œuvre des consultants dans cette section du budget. </a:t>
            </a:r>
          </a:p>
          <a:p>
            <a:pPr>
              <a:spcBef>
                <a:spcPts val="600"/>
              </a:spcBef>
              <a:spcAft>
                <a:spcPts val="600"/>
              </a:spcAft>
              <a:buClr>
                <a:schemeClr val="tx1"/>
              </a:buClr>
              <a:buFont typeface="Wingdings" panose="05000000000000000000" pitchFamily="2" charset="2"/>
              <a:buChar char="§"/>
            </a:pPr>
            <a:r>
              <a:rPr lang="fr-FR">
                <a:solidFill>
                  <a:schemeClr val="tx1"/>
                </a:solidFill>
              </a:rPr>
              <a:t>Ces coûts peuvent également être présentés dans une section distincte de votre proposition de coûts.</a:t>
            </a:r>
          </a:p>
        </p:txBody>
      </p:sp>
      <p:sp>
        <p:nvSpPr>
          <p:cNvPr id="6" name="Google Shape;385;p56">
            <a:extLst>
              <a:ext uri="{FF2B5EF4-FFF2-40B4-BE49-F238E27FC236}">
                <a16:creationId xmlns:a16="http://schemas.microsoft.com/office/drawing/2014/main" id="{1CD36DDE-16D8-63AC-88F3-2846B7AE034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CONSULTANTS </a:t>
            </a:r>
          </a:p>
        </p:txBody>
      </p:sp>
      <p:sp>
        <p:nvSpPr>
          <p:cNvPr id="7" name="TextBox 6">
            <a:extLst>
              <a:ext uri="{FF2B5EF4-FFF2-40B4-BE49-F238E27FC236}">
                <a16:creationId xmlns:a16="http://schemas.microsoft.com/office/drawing/2014/main" id="{DB3922DD-58BC-0756-33A1-8D499E394B1A}"/>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24991207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6CC34-9843-F2F0-B517-C58F007670FD}"/>
              </a:ext>
            </a:extLst>
          </p:cNvPr>
          <p:cNvSpPr>
            <a:spLocks noGrp="1"/>
          </p:cNvSpPr>
          <p:nvPr>
            <p:ph type="body" idx="1"/>
          </p:nvPr>
        </p:nvSpPr>
        <p:spPr>
          <a:xfrm>
            <a:off x="667816" y="971194"/>
            <a:ext cx="7772400" cy="3174900"/>
          </a:xfrm>
        </p:spPr>
        <p:txBody>
          <a:bodyPr/>
          <a:lstStyle/>
          <a:p>
            <a:pPr marL="127000" indent="0">
              <a:spcBef>
                <a:spcPts val="600"/>
              </a:spcBef>
              <a:spcAft>
                <a:spcPts val="600"/>
              </a:spcAft>
              <a:buNone/>
            </a:pPr>
            <a:r>
              <a:rPr lang="fr-FR" sz="1500">
                <a:solidFill>
                  <a:schemeClr val="tx1"/>
                </a:solidFill>
              </a:rPr>
              <a:t>Cette rubrique comprend généralement deux types de coûts : </a:t>
            </a:r>
          </a:p>
          <a:p>
            <a:pPr>
              <a:spcBef>
                <a:spcPts val="600"/>
              </a:spcBef>
              <a:spcAft>
                <a:spcPts val="600"/>
              </a:spcAft>
              <a:buClr>
                <a:schemeClr val="tx1"/>
              </a:buClr>
              <a:buSzPct val="100000"/>
              <a:buFont typeface="Wingdings" panose="05000000000000000000" pitchFamily="2" charset="2"/>
              <a:buChar char="§"/>
            </a:pPr>
            <a:r>
              <a:rPr lang="fr-FR" sz="1500" b="1">
                <a:solidFill>
                  <a:schemeClr val="tx1"/>
                </a:solidFill>
              </a:rPr>
              <a:t>Coûts de fonctionnement du bureau extérieur </a:t>
            </a:r>
          </a:p>
          <a:p>
            <a:pPr>
              <a:spcBef>
                <a:spcPts val="600"/>
              </a:spcBef>
              <a:spcAft>
                <a:spcPts val="600"/>
              </a:spcAft>
              <a:buClr>
                <a:schemeClr val="tx1"/>
              </a:buClr>
              <a:buSzPct val="100000"/>
              <a:buFont typeface="Wingdings" panose="05000000000000000000" pitchFamily="2" charset="2"/>
              <a:buChar char="§"/>
            </a:pPr>
            <a:r>
              <a:rPr lang="fr-FR" sz="1500" b="1">
                <a:solidFill>
                  <a:schemeClr val="tx1"/>
                </a:solidFill>
              </a:rPr>
              <a:t>Coûts programmatiques </a:t>
            </a:r>
          </a:p>
          <a:p>
            <a:pPr marL="127000" indent="0">
              <a:spcBef>
                <a:spcPts val="600"/>
              </a:spcBef>
              <a:spcAft>
                <a:spcPts val="600"/>
              </a:spcAft>
              <a:buNone/>
            </a:pPr>
            <a:r>
              <a:rPr lang="fr-FR" sz="1500">
                <a:solidFill>
                  <a:schemeClr val="tx1"/>
                </a:solidFill>
              </a:rPr>
              <a:t>Parfois, la frontière entre ces deux catégories est difficile à déterminer. </a:t>
            </a:r>
          </a:p>
          <a:p>
            <a:pPr marL="127000" indent="0">
              <a:spcBef>
                <a:spcPts val="600"/>
              </a:spcBef>
              <a:spcAft>
                <a:spcPts val="600"/>
              </a:spcAft>
              <a:buNone/>
            </a:pPr>
            <a:r>
              <a:rPr lang="fr-FR" sz="1500">
                <a:solidFill>
                  <a:schemeClr val="tx1"/>
                </a:solidFill>
              </a:rPr>
              <a:t>Faites de votre mieux pour attribuer les coûts directs aux opérations ou à la fonction programmatique.</a:t>
            </a:r>
          </a:p>
        </p:txBody>
      </p:sp>
      <p:sp>
        <p:nvSpPr>
          <p:cNvPr id="6" name="Google Shape;385;p56">
            <a:extLst>
              <a:ext uri="{FF2B5EF4-FFF2-40B4-BE49-F238E27FC236}">
                <a16:creationId xmlns:a16="http://schemas.microsoft.com/office/drawing/2014/main" id="{12FED016-3E13-5C24-2A01-FF125BCF9EF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AUTRES COÛTS DIRECTS </a:t>
            </a:r>
          </a:p>
        </p:txBody>
      </p:sp>
      <p:sp>
        <p:nvSpPr>
          <p:cNvPr id="7" name="TextBox 6">
            <a:extLst>
              <a:ext uri="{FF2B5EF4-FFF2-40B4-BE49-F238E27FC236}">
                <a16:creationId xmlns:a16="http://schemas.microsoft.com/office/drawing/2014/main" id="{B2F90B76-C6C2-147C-37C6-7BDB791F7422}"/>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8849760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027DA8-F13F-6031-AF89-203C21739E03}"/>
              </a:ext>
            </a:extLst>
          </p:cNvPr>
          <p:cNvSpPr>
            <a:spLocks noGrp="1"/>
          </p:cNvSpPr>
          <p:nvPr>
            <p:ph type="body" idx="1"/>
          </p:nvPr>
        </p:nvSpPr>
        <p:spPr>
          <a:xfrm>
            <a:off x="814120" y="802030"/>
            <a:ext cx="7772400" cy="3174900"/>
          </a:xfrm>
        </p:spPr>
        <p:txBody>
          <a:bodyPr/>
          <a:lstStyle/>
          <a:p>
            <a:pPr marL="127000" indent="0">
              <a:spcBef>
                <a:spcPts val="600"/>
              </a:spcBef>
              <a:spcAft>
                <a:spcPts val="600"/>
              </a:spcAft>
              <a:buNone/>
            </a:pPr>
            <a:r>
              <a:rPr lang="fr-FR" sz="1500">
                <a:solidFill>
                  <a:schemeClr val="tx1"/>
                </a:solidFill>
              </a:rPr>
              <a:t>Les coûts indirects comprennent les dépenses qui ne peuvent être attribuées à une seule activité, telles que les coûts au siège social pour la mise en œuvre de plusieurs activités. </a:t>
            </a:r>
          </a:p>
          <a:p>
            <a:pPr marL="127000" indent="0">
              <a:spcBef>
                <a:spcPts val="600"/>
              </a:spcBef>
              <a:spcAft>
                <a:spcPts val="600"/>
              </a:spcAft>
              <a:buNone/>
            </a:pPr>
            <a:r>
              <a:rPr lang="fr-FR" sz="1500">
                <a:solidFill>
                  <a:schemeClr val="tx1"/>
                </a:solidFill>
              </a:rPr>
              <a:t>Les tarifs pour les coûts indirects peuvent être soumis de deux manières : </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Les partenaires établis appliquent généralement des tarifs pré-approuvés issus d'un accord de taux de coûts indirects négociés (NICRA) avec l'Agence. </a:t>
            </a:r>
          </a:p>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Les nouveaux partenaires sans NICRA peuvent choisir de budgétiser les coûts comme des « coûts directs » ou ils peuvent proposer un taux, tel que le taux de 10 de minimis. </a:t>
            </a:r>
          </a:p>
        </p:txBody>
      </p:sp>
      <p:sp>
        <p:nvSpPr>
          <p:cNvPr id="8" name="Google Shape;385;p56">
            <a:extLst>
              <a:ext uri="{FF2B5EF4-FFF2-40B4-BE49-F238E27FC236}">
                <a16:creationId xmlns:a16="http://schemas.microsoft.com/office/drawing/2014/main" id="{825BCFF4-C629-354B-0A09-015645FB8F0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COÛTS INDIRECTS (2)</a:t>
            </a:r>
          </a:p>
        </p:txBody>
      </p:sp>
      <p:sp>
        <p:nvSpPr>
          <p:cNvPr id="9" name="TextBox 8">
            <a:extLst>
              <a:ext uri="{FF2B5EF4-FFF2-40B4-BE49-F238E27FC236}">
                <a16:creationId xmlns:a16="http://schemas.microsoft.com/office/drawing/2014/main" id="{50B1FA99-04EC-2231-B843-A66F0AA867AB}"/>
              </a:ext>
            </a:extLst>
          </p:cNvPr>
          <p:cNvSpPr txBox="1"/>
          <p:nvPr/>
        </p:nvSpPr>
        <p:spPr>
          <a:xfrm rot="10800000" flipV="1">
            <a:off x="6233020" y="4823791"/>
            <a:ext cx="2625754" cy="323165"/>
          </a:xfrm>
          <a:prstGeom prst="rect">
            <a:avLst/>
          </a:prstGeom>
          <a:noFill/>
        </p:spPr>
        <p:txBody>
          <a:bodyPr wrap="square" rtlCol="0">
            <a:spAutoFit/>
          </a:bodyPr>
          <a:lstStyle/>
          <a:p>
            <a:r>
              <a:rPr lang="fr-FR" sz="1500">
                <a:solidFill>
                  <a:schemeClr val="bg1"/>
                </a:solidFill>
                <a:latin typeface="Source Sans Pro" panose="020B0503030403020204" pitchFamily="34" charset="0"/>
                <a:ea typeface="Source Sans Pro" panose="020B0503030403020204" pitchFamily="34" charset="0"/>
              </a:rPr>
              <a:t>Source : WorkwithUSAID</a:t>
            </a:r>
          </a:p>
        </p:txBody>
      </p:sp>
    </p:spTree>
    <p:extLst>
      <p:ext uri="{BB962C8B-B14F-4D97-AF65-F5344CB8AC3E}">
        <p14:creationId xmlns:p14="http://schemas.microsoft.com/office/powerpoint/2010/main" val="20500902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676FEDAD-9371-650C-CFF2-3C2D08766F74}"/>
              </a:ext>
            </a:extLst>
          </p:cNvPr>
          <p:cNvSpPr>
            <a:spLocks noGrp="1"/>
          </p:cNvSpPr>
          <p:nvPr>
            <p:ph type="body" idx="1"/>
          </p:nvPr>
        </p:nvSpPr>
        <p:spPr>
          <a:xfrm>
            <a:off x="171040" y="673203"/>
            <a:ext cx="8972960" cy="4026616"/>
          </a:xfrm>
        </p:spPr>
        <p:txBody>
          <a:bodyPr>
            <a:noAutofit/>
          </a:bodyPr>
          <a:lstStyle/>
          <a:p>
            <a:pPr marL="0" lvl="0" indent="0">
              <a:spcBef>
                <a:spcPts val="600"/>
              </a:spcBef>
              <a:buNone/>
            </a:pPr>
            <a:r>
              <a:rPr lang="fr-FR" sz="1500">
                <a:solidFill>
                  <a:srgbClr val="0C0C0C"/>
                </a:solidFill>
                <a:latin typeface="Source Sans Pro" panose="020B0503030403020204" pitchFamily="34" charset="0"/>
                <a:ea typeface="Source Sans Pro" panose="020B0503030403020204" pitchFamily="34" charset="0"/>
              </a:rPr>
              <a:t>Il s'agit généralement de dépenses qui ne peuvent pas être attribuées à une seule activité, telles que les frais généraux et administratifs associés à la direction exécutive de l'organisation, au personnel de soutien transversal et aux bureaux, etc.</a:t>
            </a:r>
          </a:p>
          <a:p>
            <a:pPr marL="0" lvl="0" indent="0">
              <a:spcBef>
                <a:spcPts val="1200"/>
              </a:spcBef>
              <a:buNone/>
            </a:pPr>
            <a:r>
              <a:rPr lang="fr-FR" sz="1500">
                <a:solidFill>
                  <a:srgbClr val="0C0C0C"/>
                </a:solidFill>
                <a:latin typeface="Source Sans Pro" panose="020B0503030403020204" pitchFamily="34" charset="0"/>
                <a:ea typeface="Source Sans Pro" panose="020B0503030403020204" pitchFamily="34" charset="0"/>
              </a:rPr>
              <a:t>Les tarifs des coûts indirects peuvent être fixés de deux manières pour le gouvernement américain : </a:t>
            </a:r>
          </a:p>
          <a:p>
            <a:pPr marL="0" lvl="0" indent="0">
              <a:spcBef>
                <a:spcPts val="1200"/>
              </a:spcBef>
              <a:buNone/>
            </a:pPr>
            <a:r>
              <a:rPr lang="fr-FR" sz="1500" b="1">
                <a:solidFill>
                  <a:srgbClr val="0C0C0C"/>
                </a:solidFill>
                <a:latin typeface="Source Sans Pro" panose="020B0503030403020204" pitchFamily="34" charset="0"/>
                <a:ea typeface="Source Sans Pro" panose="020B0503030403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07"/>
                  </a:ext>
                </a:extLst>
              </a:rPr>
              <a:t>10% à 15% minimum :</a:t>
            </a:r>
            <a:r>
              <a:rPr lang="fr-FR" sz="1500" b="1">
                <a:solidFill>
                  <a:srgbClr val="0C0C0C"/>
                </a:solidFill>
                <a:latin typeface="Source Sans Pro" panose="020B0503030403020204" pitchFamily="34" charset="0"/>
                <a:ea typeface="Source Sans Pro" panose="020B0503030403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07"/>
                  </a:ext>
                </a:extLst>
              </a:rPr>
              <a:t> </a:t>
            </a:r>
          </a:p>
          <a:p>
            <a:pPr marL="0" lvl="0" indent="0">
              <a:spcBef>
                <a:spcPts val="1200"/>
              </a:spcBef>
              <a:buClr>
                <a:schemeClr val="dk1"/>
              </a:buClr>
              <a:buSzPts val="1500"/>
              <a:buNone/>
            </a:pPr>
            <a:r>
              <a:rPr lang="fr-FR" sz="1500">
                <a:solidFill>
                  <a:schemeClr val="dk1"/>
                </a:solidFill>
                <a:latin typeface="Source Sans Pro" panose="020B0503030403020204" pitchFamily="34" charset="0"/>
                <a:ea typeface="Source Sans Pro" panose="020B0503030403020204" pitchFamily="34" charset="0"/>
                <a:cs typeface="Arial"/>
                <a:sym typeface="Arial"/>
              </a:rPr>
              <a:t>Avant octobre 2024, les organisations locales de l'USAID ont droit à 10 % des coûts directs modifiés</a:t>
            </a:r>
          </a:p>
          <a:p>
            <a:pPr marL="0" lvl="0" indent="0">
              <a:spcBef>
                <a:spcPts val="1200"/>
              </a:spcBef>
              <a:buClr>
                <a:schemeClr val="dk1"/>
              </a:buClr>
              <a:buSzPts val="1500"/>
              <a:buNone/>
            </a:pPr>
            <a:r>
              <a:rPr lang="fr-FR" sz="1500">
                <a:solidFill>
                  <a:schemeClr val="dk1"/>
                </a:solidFill>
                <a:latin typeface="Source Sans Pro" panose="020B0503030403020204" pitchFamily="34" charset="0"/>
                <a:ea typeface="Source Sans Pro" panose="020B0503030403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1"/>
                  </a:ext>
                </a:extLst>
              </a:rPr>
              <a:t>Après octobre 2024, ce sera 15 %.</a:t>
            </a:r>
            <a:r>
              <a:rPr lang="fr-FR" sz="1500">
                <a:solidFill>
                  <a:schemeClr val="dk1"/>
                </a:solidFill>
                <a:latin typeface="Source Sans Pro" panose="020B0503030403020204" pitchFamily="34" charset="0"/>
                <a:ea typeface="Source Sans Pro" panose="020B0503030403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1"/>
                  </a:ext>
                </a:extLst>
              </a:rPr>
              <a:t> </a:t>
            </a:r>
          </a:p>
          <a:p>
            <a:pPr marL="0" lvl="0" indent="0">
              <a:spcBef>
                <a:spcPts val="1200"/>
              </a:spcBef>
              <a:buClr>
                <a:schemeClr val="dk1"/>
              </a:buClr>
              <a:buSzPts val="1500"/>
              <a:buNone/>
            </a:pPr>
            <a:r>
              <a:rPr lang="fr-FR" sz="1500" b="1">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3"/>
                  </a:ext>
                </a:extLst>
              </a:rPr>
              <a:t>NICRA :</a:t>
            </a:r>
          </a:p>
          <a:p>
            <a:pPr marL="0" lvl="0" indent="0">
              <a:spcBef>
                <a:spcPts val="1200"/>
              </a:spcBef>
              <a:buClr>
                <a:schemeClr val="dk1"/>
              </a:buClr>
              <a:buSzPts val="1500"/>
              <a:buNone/>
            </a:pP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Les partenaires bien établis appliquent généralement des tarifs pré-approuvés issus d’un accord négocié sur les coûts indirects (NICRA) avec l’USAID.</a:t>
            </a: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 </a:t>
            </a: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a:t>
            </a: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Remarque :</a:t>
            </a: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 </a:t>
            </a:r>
            <a:r>
              <a:rPr lang="fr-FR" sz="150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5"/>
                  </a:ext>
                </a:extLst>
              </a:rPr>
              <a:t>Si vous disposez d'un NICRA, n'incluez pas dans le budget les coûts couverts par votre taux de coûts indirects.)</a:t>
            </a:r>
          </a:p>
          <a:p>
            <a:pPr marL="0" lvl="0" indent="0">
              <a:spcBef>
                <a:spcPts val="1200"/>
              </a:spcBef>
              <a:spcAft>
                <a:spcPts val="600"/>
              </a:spcAft>
              <a:buClr>
                <a:schemeClr val="dk1"/>
              </a:buClr>
              <a:buSzPts val="1500"/>
              <a:buNone/>
            </a:pPr>
            <a:endParaRPr lang="en-US" sz="1500" dirty="0">
              <a:solidFill>
                <a:schemeClr val="dk1"/>
              </a:solidFill>
              <a:latin typeface="Source Sans Pro" panose="020B0503030403020204" pitchFamily="34" charset="0"/>
              <a:ea typeface="Source Sans Pro" panose="020B0503030403020204" pitchFamily="34" charset="0"/>
              <a:cs typeface="Arial"/>
              <a:sym typeface="Arial"/>
            </a:endParaRPr>
          </a:p>
        </p:txBody>
      </p:sp>
      <p:sp>
        <p:nvSpPr>
          <p:cNvPr id="4" name="Google Shape;385;p56">
            <a:extLst>
              <a:ext uri="{FF2B5EF4-FFF2-40B4-BE49-F238E27FC236}">
                <a16:creationId xmlns:a16="http://schemas.microsoft.com/office/drawing/2014/main" id="{7F5D1E09-0E7A-19D4-A306-12628E798B7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COÛTS INDIRECTS (3)</a:t>
            </a:r>
          </a:p>
        </p:txBody>
      </p:sp>
      <p:sp>
        <p:nvSpPr>
          <p:cNvPr id="5" name="TextBox 4"/>
          <p:cNvSpPr txBox="1"/>
          <p:nvPr/>
        </p:nvSpPr>
        <p:spPr>
          <a:xfrm>
            <a:off x="165541" y="4895194"/>
            <a:ext cx="4447369" cy="192358"/>
          </a:xfrm>
          <a:prstGeom prst="rect">
            <a:avLst/>
          </a:prstGeom>
          <a:noFill/>
        </p:spPr>
        <p:txBody>
          <a:bodyPr wrap="none" lIns="68579" tIns="34289" rIns="68579" bIns="34289" rtlCol="0">
            <a:spAutoFit/>
          </a:bodyPr>
          <a:lstStyle/>
          <a:p>
            <a:r>
              <a:rPr lang="fr-FR" sz="800" dirty="0">
                <a:solidFill>
                  <a:schemeClr val="bg1"/>
                </a:solidFill>
              </a:rPr>
              <a:t>Traduction de courtoisie des diapositives de formation ASAP II BD, mises à jour le 08-07-2024</a:t>
            </a:r>
            <a:endParaRPr lang="en-IN" sz="800" dirty="0">
              <a:solidFill>
                <a:schemeClr val="bg1"/>
              </a:solidFill>
            </a:endParaRPr>
          </a:p>
        </p:txBody>
      </p:sp>
    </p:spTree>
    <p:extLst>
      <p:ext uri="{BB962C8B-B14F-4D97-AF65-F5344CB8AC3E}">
        <p14:creationId xmlns:p14="http://schemas.microsoft.com/office/powerpoint/2010/main" val="55231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163217-9730-C3EE-EFFF-5CCEF28198CA}"/>
              </a:ext>
            </a:extLst>
          </p:cNvPr>
          <p:cNvPicPr>
            <a:picLocks noChangeAspect="1"/>
          </p:cNvPicPr>
          <p:nvPr/>
        </p:nvPicPr>
        <p:blipFill rotWithShape="1">
          <a:blip r:embed="rId3"/>
          <a:srcRect l="1469" r="1500" b="2532"/>
          <a:stretch/>
        </p:blipFill>
        <p:spPr>
          <a:xfrm>
            <a:off x="1750422" y="853440"/>
            <a:ext cx="2540235" cy="3675017"/>
          </a:xfrm>
          <a:prstGeom prst="rect">
            <a:avLst/>
          </a:prstGeom>
        </p:spPr>
      </p:pic>
      <p:sp>
        <p:nvSpPr>
          <p:cNvPr id="8" name="TextBox 7">
            <a:extLst>
              <a:ext uri="{FF2B5EF4-FFF2-40B4-BE49-F238E27FC236}">
                <a16:creationId xmlns:a16="http://schemas.microsoft.com/office/drawing/2014/main" id="{248A9857-0F89-C78D-6626-491ACA7B3EA2}"/>
              </a:ext>
            </a:extLst>
          </p:cNvPr>
          <p:cNvSpPr txBox="1"/>
          <p:nvPr/>
        </p:nvSpPr>
        <p:spPr>
          <a:xfrm>
            <a:off x="5172546" y="990482"/>
            <a:ext cx="3183955" cy="3400931"/>
          </a:xfrm>
          <a:prstGeom prst="rect">
            <a:avLst/>
          </a:prstGeom>
          <a:noFill/>
        </p:spPr>
        <p:txBody>
          <a:bodyPr wrap="square">
            <a:sp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latin typeface="Source Sans Pro"/>
                <a:ea typeface="Source Sans Pro"/>
                <a:sym typeface="Source Sans Pro"/>
              </a:rPr>
              <a:t>Conformément à la réglementation du gouvernement américain, toutes les organisations locales à but non lucratif ont droit aux « 10 % de </a:t>
            </a:r>
            <a:r>
              <a:rPr lang="fr-FR" sz="1300" dirty="0" err="1">
                <a:solidFill>
                  <a:schemeClr val="tx1">
                    <a:lumMod val="95000"/>
                    <a:lumOff val="5000"/>
                  </a:schemeClr>
                </a:solidFill>
                <a:latin typeface="Source Sans Pro"/>
                <a:ea typeface="Source Sans Pro"/>
                <a:sym typeface="Source Sans Pro"/>
              </a:rPr>
              <a:t>minimis</a:t>
            </a:r>
            <a:r>
              <a:rPr lang="fr-FR" sz="1300" dirty="0">
                <a:solidFill>
                  <a:schemeClr val="tx1">
                    <a:lumMod val="95000"/>
                    <a:lumOff val="5000"/>
                  </a:schemeClr>
                </a:solidFill>
                <a:latin typeface="Source Sans Pro"/>
                <a:ea typeface="Source Sans Pro"/>
                <a:sym typeface="Source Sans Pro"/>
              </a:rPr>
              <a:t> » et doivent les reverser aux sous-récipiendaires éligibles. </a:t>
            </a:r>
          </a:p>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latin typeface="Source Sans Pro"/>
                <a:ea typeface="Source Sans Pro"/>
                <a:sym typeface="Source Sans Pro"/>
              </a:rPr>
              <a:t>Il doit être inclus dans le budget de la proposition.  Vous ne pouvez pas en faire la demande après avoir reçu un financement pour votre première année.  Cependant, vous pouvez l'inclure dans le budget de la deuxième année. </a:t>
            </a:r>
          </a:p>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latin typeface="Source Sans Pro"/>
                <a:ea typeface="Source Sans Pro"/>
                <a:sym typeface="Source Sans Pro"/>
              </a:rPr>
              <a:t>Aucune pièce justificative n’est requise</a:t>
            </a:r>
          </a:p>
        </p:txBody>
      </p:sp>
      <p:sp>
        <p:nvSpPr>
          <p:cNvPr id="2" name="Google Shape;385;p56">
            <a:extLst>
              <a:ext uri="{FF2B5EF4-FFF2-40B4-BE49-F238E27FC236}">
                <a16:creationId xmlns:a16="http://schemas.microsoft.com/office/drawing/2014/main" id="{B04C983F-C1B2-18D7-9C70-B77118B0946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COÛTS INDIRECTS (4)</a:t>
            </a:r>
          </a:p>
        </p:txBody>
      </p:sp>
    </p:spTree>
    <p:extLst>
      <p:ext uri="{BB962C8B-B14F-4D97-AF65-F5344CB8AC3E}">
        <p14:creationId xmlns:p14="http://schemas.microsoft.com/office/powerpoint/2010/main" val="21980696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6346B2-DCF4-9FA8-D32F-509BDEC302B5}"/>
              </a:ext>
            </a:extLst>
          </p:cNvPr>
          <p:cNvSpPr>
            <a:spLocks noGrp="1"/>
          </p:cNvSpPr>
          <p:nvPr>
            <p:ph type="body" idx="1"/>
          </p:nvPr>
        </p:nvSpPr>
        <p:spPr>
          <a:xfrm>
            <a:off x="773555" y="876760"/>
            <a:ext cx="7772400" cy="3846115"/>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Étape 1 :   Commencez par le budget final</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Étape 2 :    Exclusion</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Équipement</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Construction</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Frais pour les soins aux patients </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Coûts des participants pour la formation – Bourses d’études</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Sous-bénéficiaires &gt;25 000 $</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Étape 3 : Soustraire les montants exclus du budget total du MTDC</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Étape 4 :  Calculer 10 % du MTDC</a:t>
            </a:r>
          </a:p>
        </p:txBody>
      </p:sp>
      <p:sp>
        <p:nvSpPr>
          <p:cNvPr id="5" name="Google Shape;385;p56">
            <a:extLst>
              <a:ext uri="{FF2B5EF4-FFF2-40B4-BE49-F238E27FC236}">
                <a16:creationId xmlns:a16="http://schemas.microsoft.com/office/drawing/2014/main" id="{EF819582-92FA-183C-1687-29E157C23F2C}"/>
              </a:ext>
            </a:extLst>
          </p:cNvPr>
          <p:cNvSpPr/>
          <p:nvPr/>
        </p:nvSpPr>
        <p:spPr>
          <a:xfrm>
            <a:off x="0" y="-59435"/>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10 % des coûts directs totaux modifiés </a:t>
            </a:r>
          </a:p>
        </p:txBody>
      </p:sp>
    </p:spTree>
    <p:extLst>
      <p:ext uri="{BB962C8B-B14F-4D97-AF65-F5344CB8AC3E}">
        <p14:creationId xmlns:p14="http://schemas.microsoft.com/office/powerpoint/2010/main" val="7439121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314AD9-7F04-A181-3E59-24E91BDFF3E0}"/>
              </a:ext>
            </a:extLst>
          </p:cNvPr>
          <p:cNvSpPr>
            <a:spLocks noGrp="1"/>
          </p:cNvSpPr>
          <p:nvPr>
            <p:ph type="body" idx="1"/>
          </p:nvPr>
        </p:nvSpPr>
        <p:spPr>
          <a:xfrm>
            <a:off x="4197096" y="874907"/>
            <a:ext cx="4293108" cy="3174900"/>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Les partenaires bien établis appliquent généralement des tarifs pré-approuvés issus d’un accord négocié sur les coûts indirects (NICRA) avec l’USAID. (Remarque : Si vous disposez d'un NICRA, n'incluez pas dans le budget les coûts couverts par votre taux de coûts indirects.)</a:t>
            </a:r>
          </a:p>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Il est important que les organisations locales continuent de plaider en faveur de la NICRA avec l'accord des agents contractuels et de leurs dirigeants. </a:t>
            </a:r>
          </a:p>
        </p:txBody>
      </p:sp>
      <p:pic>
        <p:nvPicPr>
          <p:cNvPr id="6" name="Picture 5">
            <a:extLst>
              <a:ext uri="{FF2B5EF4-FFF2-40B4-BE49-F238E27FC236}">
                <a16:creationId xmlns:a16="http://schemas.microsoft.com/office/drawing/2014/main" id="{7C84744E-8ADD-1E45-5341-88D1BFD060D3}"/>
              </a:ext>
            </a:extLst>
          </p:cNvPr>
          <p:cNvPicPr>
            <a:picLocks noChangeAspect="1"/>
          </p:cNvPicPr>
          <p:nvPr/>
        </p:nvPicPr>
        <p:blipFill>
          <a:blip r:embed="rId3"/>
          <a:stretch>
            <a:fillRect/>
          </a:stretch>
        </p:blipFill>
        <p:spPr>
          <a:xfrm>
            <a:off x="245364" y="644652"/>
            <a:ext cx="3496083" cy="4138049"/>
          </a:xfrm>
          <a:prstGeom prst="rect">
            <a:avLst/>
          </a:prstGeom>
          <a:ln>
            <a:solidFill>
              <a:schemeClr val="tx1"/>
            </a:solidFill>
          </a:ln>
        </p:spPr>
      </p:pic>
      <p:sp>
        <p:nvSpPr>
          <p:cNvPr id="8" name="TextBox 7">
            <a:extLst>
              <a:ext uri="{FF2B5EF4-FFF2-40B4-BE49-F238E27FC236}">
                <a16:creationId xmlns:a16="http://schemas.microsoft.com/office/drawing/2014/main" id="{7C7ABC1F-3BFF-ACC1-DB0B-C9592CCBB25D}"/>
              </a:ext>
            </a:extLst>
          </p:cNvPr>
          <p:cNvSpPr txBox="1"/>
          <p:nvPr/>
        </p:nvSpPr>
        <p:spPr>
          <a:xfrm>
            <a:off x="4646541" y="3641358"/>
            <a:ext cx="3790877" cy="769441"/>
          </a:xfrm>
          <a:prstGeom prst="rect">
            <a:avLst/>
          </a:prstGeom>
          <a:noFill/>
        </p:spPr>
        <p:txBody>
          <a:bodyPr wrap="square">
            <a:spAutoFit/>
          </a:bodyPr>
          <a:lstStyle/>
          <a:p>
            <a:r>
              <a:rPr lang="fr-FR" sz="1500">
                <a:solidFill>
                  <a:schemeClr val="tx1"/>
                </a:solidFill>
                <a:latin typeface="Source Sans Pro" panose="020B0503030403020204" pitchFamily="34" charset="0"/>
                <a:ea typeface="Source Sans Pro" panose="020B0503030403020204" pitchFamily="34" charset="0"/>
              </a:rPr>
              <a:t>Lien vers le webinaire UST/TMG :  </a:t>
            </a:r>
            <a:r>
              <a:rPr lang="fr-FR" sz="1500">
                <a:solidFill>
                  <a:schemeClr val="tx1"/>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Un guide pour votre premier NICRA</a:t>
            </a:r>
          </a:p>
          <a:p>
            <a:endParaRPr lang="en-US"/>
          </a:p>
        </p:txBody>
      </p:sp>
      <p:sp>
        <p:nvSpPr>
          <p:cNvPr id="5" name="Google Shape;385;p56">
            <a:extLst>
              <a:ext uri="{FF2B5EF4-FFF2-40B4-BE49-F238E27FC236}">
                <a16:creationId xmlns:a16="http://schemas.microsoft.com/office/drawing/2014/main" id="{9209C926-EF5A-4996-5AE9-DF57B60F9802}"/>
              </a:ext>
            </a:extLst>
          </p:cNvPr>
          <p:cNvSpPr/>
          <p:nvPr/>
        </p:nvSpPr>
        <p:spPr>
          <a:xfrm>
            <a:off x="0" y="-59435"/>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NICRA </a:t>
            </a:r>
          </a:p>
        </p:txBody>
      </p:sp>
    </p:spTree>
    <p:extLst>
      <p:ext uri="{BB962C8B-B14F-4D97-AF65-F5344CB8AC3E}">
        <p14:creationId xmlns:p14="http://schemas.microsoft.com/office/powerpoint/2010/main" val="324968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864108" y="689579"/>
            <a:ext cx="7722108" cy="3597338"/>
          </a:xfrm>
          <a:prstGeom prst="rect">
            <a:avLst/>
          </a:prstGeom>
        </p:spPr>
        <p:txBody>
          <a:bodyPr>
            <a:noAutofit/>
          </a:bodyPr>
          <a:lstStyle/>
          <a:p>
            <a:pPr marL="0" indent="0" algn="just">
              <a:spcBef>
                <a:spcPts val="600"/>
              </a:spcBef>
              <a:spcAft>
                <a:spcPts val="600"/>
              </a:spcAft>
              <a:buNone/>
            </a:pPr>
            <a:r>
              <a:rPr lang="fr-FR" sz="1500" b="1" dirty="0">
                <a:solidFill>
                  <a:schemeClr val="tx1"/>
                </a:solidFill>
                <a:latin typeface="Source Sans Pro" panose="020B0503030403020204" pitchFamily="34" charset="0"/>
                <a:ea typeface="Source Sans Pro" panose="020B0503030403020204" pitchFamily="34" charset="0"/>
              </a:rPr>
              <a:t>Objectifs généraux d’apprentissage :</a:t>
            </a:r>
          </a:p>
          <a:p>
            <a:pPr marL="0" indent="0" algn="just">
              <a:spcBef>
                <a:spcPts val="600"/>
              </a:spcBef>
              <a:spcAft>
                <a:spcPts val="600"/>
              </a:spcAft>
              <a:buNone/>
            </a:pPr>
            <a:r>
              <a:rPr lang="fr-FR" sz="1500" dirty="0">
                <a:solidFill>
                  <a:schemeClr val="tx1"/>
                </a:solidFill>
                <a:latin typeface="Source Sans Pro" panose="020B0503030403020204" pitchFamily="34" charset="0"/>
                <a:ea typeface="Source Sans Pro" panose="020B0503030403020204" pitchFamily="34" charset="0"/>
              </a:rPr>
              <a:t>à la fin de cette formation, les participants auront :</a:t>
            </a:r>
          </a:p>
          <a:p>
            <a:pPr marL="342892" lvl="0" indent="-342892">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À la suite de cette formation, j'ai accru ma sensibilisation sur la manière dont le gouvernement des États-Unis (USG) annonce et sollicite des propositions ou des demandes de financement, en mettant l'accent sur l'Agence des États-Unis pour le développement international (USAID) et le Plan d'urgence du président des États-Unis pour la lutte contre le sida (PEPFAR). </a:t>
            </a:r>
          </a:p>
          <a:p>
            <a:pPr marL="342892" lvl="0" indent="-342892">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Améliorer leur compréhension du processus d'élaboration des propositions, depuis la pré-sollicitation (capture) jusqu'à la post-soumission (commentaires des donateurs et examens après action) – en mettant l'accent sur les sollicitations des agences de financement du gouvernement américain telles que l'USAID.</a:t>
            </a:r>
          </a:p>
          <a:p>
            <a:pPr marL="342892" lvl="0" indent="-342892">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Renforcer leurs connaissances des principales considérations, composantes et critères des propositions retenues pour les programmes de développement international financés par le gouvernement américain.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1.1 OBJECTIFS GÉNÉRAUX D’APPRENTISSAGE</a:t>
            </a:r>
          </a:p>
        </p:txBody>
      </p:sp>
      <p:pic>
        <p:nvPicPr>
          <p:cNvPr id="3" name="Graphic 4" descr="Graphic 4">
            <a:extLst>
              <a:ext uri="{FF2B5EF4-FFF2-40B4-BE49-F238E27FC236}">
                <a16:creationId xmlns:a16="http://schemas.microsoft.com/office/drawing/2014/main" id="{7C3D5738-9F2C-8D4E-A0C2-075E2D40AC9F}"/>
              </a:ext>
            </a:extLst>
          </p:cNvPr>
          <p:cNvPicPr>
            <a:picLocks noChangeAspect="1"/>
          </p:cNvPicPr>
          <p:nvPr/>
        </p:nvPicPr>
        <p:blipFill rotWithShape="1">
          <a:blip r:embed="rId3"/>
          <a:srcRect l="11363" t="4933" r="12758" b="7332"/>
          <a:stretch/>
        </p:blipFill>
        <p:spPr>
          <a:xfrm>
            <a:off x="155448" y="2055922"/>
            <a:ext cx="738909" cy="854364"/>
          </a:xfrm>
          <a:prstGeom prst="rect">
            <a:avLst/>
          </a:prstGeom>
          <a:ln w="12700">
            <a:miter lim="400000"/>
          </a:ln>
        </p:spPr>
      </p:pic>
    </p:spTree>
    <p:extLst>
      <p:ext uri="{BB962C8B-B14F-4D97-AF65-F5344CB8AC3E}">
        <p14:creationId xmlns:p14="http://schemas.microsoft.com/office/powerpoint/2010/main" val="3544420199"/>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19EC2-53DF-366E-BB42-D7B7922E93EB}"/>
              </a:ext>
            </a:extLst>
          </p:cNvPr>
          <p:cNvSpPr>
            <a:spLocks noGrp="1"/>
          </p:cNvSpPr>
          <p:nvPr>
            <p:ph type="body" idx="1"/>
          </p:nvPr>
        </p:nvSpPr>
        <p:spPr>
          <a:xfrm>
            <a:off x="137160" y="689949"/>
            <a:ext cx="4524862" cy="3955345"/>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Le partage des coûts, ou « contrepartie », fait référence aux ressources que le bénéficiaire contribue au coût total d'un projet. </a:t>
            </a:r>
          </a:p>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L'appariement devient une condition d'attribution d'une récompense lorsqu'elle fait partie du budget approuvé et est vérifiable à partir des dossiers du lauréat ; il doit être signalé tout au long de la LOP.</a:t>
            </a:r>
          </a:p>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Seuls les fonds non-gouvernementaux américains ou les articles en nature non donnés par le gouvernement américain sont pris en compte dans le partage des coûts.</a:t>
            </a:r>
          </a:p>
          <a:p>
            <a:pPr marL="285750" indent="-285750">
              <a:spcBef>
                <a:spcPts val="600"/>
              </a:spcBef>
              <a:spcAft>
                <a:spcPts val="600"/>
              </a:spcAft>
              <a:buClr>
                <a:schemeClr val="tx1"/>
              </a:buClr>
              <a:buSzPct val="100000"/>
              <a:buFont typeface="Wingdings" panose="05000000000000000000" pitchFamily="2" charset="2"/>
              <a:buChar char="§"/>
              <a:defRPr/>
            </a:pPr>
            <a:r>
              <a:rPr lang="fr-FR" sz="1300" dirty="0">
                <a:solidFill>
                  <a:schemeClr val="tx1">
                    <a:lumMod val="95000"/>
                    <a:lumOff val="5000"/>
                  </a:schemeClr>
                </a:solidFill>
              </a:rPr>
              <a:t>Les contributions proviennent directement du bénéficiaire principal et/ou de ses sous-récipiendaires. Le partage des coûts peut/doit être transféré aux sous-partenaires, conscients des risques. </a:t>
            </a:r>
          </a:p>
        </p:txBody>
      </p:sp>
      <p:pic>
        <p:nvPicPr>
          <p:cNvPr id="4" name="Picture 3">
            <a:extLst>
              <a:ext uri="{FF2B5EF4-FFF2-40B4-BE49-F238E27FC236}">
                <a16:creationId xmlns:a16="http://schemas.microsoft.com/office/drawing/2014/main" id="{B3123E0F-94F7-4461-B68D-38322DC82DB8}"/>
              </a:ext>
            </a:extLst>
          </p:cNvPr>
          <p:cNvPicPr>
            <a:picLocks noChangeAspect="1"/>
          </p:cNvPicPr>
          <p:nvPr/>
        </p:nvPicPr>
        <p:blipFill>
          <a:blip r:embed="rId3"/>
          <a:stretch>
            <a:fillRect/>
          </a:stretch>
        </p:blipFill>
        <p:spPr>
          <a:xfrm>
            <a:off x="4850892" y="829918"/>
            <a:ext cx="4293108" cy="3826247"/>
          </a:xfrm>
          <a:prstGeom prst="rect">
            <a:avLst/>
          </a:prstGeom>
        </p:spPr>
      </p:pic>
      <p:sp>
        <p:nvSpPr>
          <p:cNvPr id="5" name="Google Shape;385;p56">
            <a:extLst>
              <a:ext uri="{FF2B5EF4-FFF2-40B4-BE49-F238E27FC236}">
                <a16:creationId xmlns:a16="http://schemas.microsoft.com/office/drawing/2014/main" id="{ABCD87D8-C3EF-B6E5-E4E5-B2D2454136B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PARTAGE DES COÛTS (1)</a:t>
            </a:r>
          </a:p>
        </p:txBody>
      </p:sp>
    </p:spTree>
    <p:extLst>
      <p:ext uri="{BB962C8B-B14F-4D97-AF65-F5344CB8AC3E}">
        <p14:creationId xmlns:p14="http://schemas.microsoft.com/office/powerpoint/2010/main" val="26313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19EC2-53DF-366E-BB42-D7B7922E93EB}"/>
              </a:ext>
            </a:extLst>
          </p:cNvPr>
          <p:cNvSpPr>
            <a:spLocks noGrp="1"/>
          </p:cNvSpPr>
          <p:nvPr>
            <p:ph type="body" idx="1"/>
          </p:nvPr>
        </p:nvSpPr>
        <p:spPr>
          <a:xfrm>
            <a:off x="366646" y="754829"/>
            <a:ext cx="8458200" cy="3821743"/>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fr-FR" sz="1500">
                <a:solidFill>
                  <a:schemeClr val="tx1">
                    <a:lumMod val="95000"/>
                    <a:lumOff val="5000"/>
                  </a:schemeClr>
                </a:solidFill>
              </a:rPr>
              <a:t>De nombreux bénéficiaires font l'erreur de faire des promesses excessives sur le partage des coûts dans la proposition, et il peut être très difficile de respecter ces engagements pendant la phase de mise en œuvre.</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Assurez-vous d'avoir soigneusement réfléchi à votre stratégie de partage des coûts et d'avoir demandé à tous les sous-bénéficiaires d'approuver leurs contributions. </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Soyez conservateur et réaliste lorsque vous proposez les montants que vous contribuerez, et assurez-vous que toutes les sources proposées sont réalistes et resteront disponibles pendant toute la durée de vie du projet (LOP).</a:t>
            </a:r>
          </a:p>
        </p:txBody>
      </p:sp>
      <p:sp>
        <p:nvSpPr>
          <p:cNvPr id="4" name="Google Shape;385;p56">
            <a:extLst>
              <a:ext uri="{FF2B5EF4-FFF2-40B4-BE49-F238E27FC236}">
                <a16:creationId xmlns:a16="http://schemas.microsoft.com/office/drawing/2014/main" id="{47A35125-FEA1-B402-1EA4-6EAEFEECE9D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PARTAGE DES COÛTS (2)</a:t>
            </a:r>
          </a:p>
        </p:txBody>
      </p:sp>
    </p:spTree>
    <p:extLst>
      <p:ext uri="{BB962C8B-B14F-4D97-AF65-F5344CB8AC3E}">
        <p14:creationId xmlns:p14="http://schemas.microsoft.com/office/powerpoint/2010/main" val="8520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59256" y="833018"/>
            <a:ext cx="7772400" cy="3174900"/>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b="1">
                <a:solidFill>
                  <a:schemeClr val="tx1"/>
                </a:solidFill>
              </a:rPr>
              <a:t>Un exposé budgétaire comprend :</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Explications des catégories budgétaires</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Descriptions et justifications de chaque élément de campagne</a:t>
            </a:r>
          </a:p>
          <a:p>
            <a:pPr lvl="1">
              <a:spcBef>
                <a:spcPts val="600"/>
              </a:spcBef>
              <a:spcAft>
                <a:spcPts val="600"/>
              </a:spcAft>
              <a:buClr>
                <a:schemeClr val="accent4">
                  <a:lumMod val="95000"/>
                  <a:lumOff val="5000"/>
                </a:schemeClr>
              </a:buClr>
              <a:buSzPct val="100000"/>
              <a:defRPr/>
            </a:pPr>
            <a:r>
              <a:rPr lang="fr-FR" sz="1500">
                <a:solidFill>
                  <a:schemeClr val="tx1"/>
                </a:solidFill>
                <a:latin typeface="Source Sans Pro" panose="020B0503030403020204" pitchFamily="34" charset="0"/>
                <a:ea typeface="Source Sans Pro" panose="020B0503030403020204" pitchFamily="34" charset="0"/>
              </a:rPr>
              <a:t>Suffisamment de détails pour que l’USAID puisse évaluer les coûts proposés et voir précisément comment son argent sera dépensé</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solidFill>
              </a:rPr>
              <a:t>Pour faciliter la compréhension des réviseurs, assurez-vous que votre exposé budgétaire suit le format et l’ordre exacts de votre budget Excel détaillé.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solidFill>
              </a:rPr>
              <a:t>Au lieu de montrer des calculs mathématiques, expliquez la justification des éléments de coût proposés. Justifiez la quantité et les coûts unitaires.</a:t>
            </a:r>
          </a:p>
        </p:txBody>
      </p:sp>
      <p:sp>
        <p:nvSpPr>
          <p:cNvPr id="4" name="Google Shape;385;p56">
            <a:extLst>
              <a:ext uri="{FF2B5EF4-FFF2-40B4-BE49-F238E27FC236}">
                <a16:creationId xmlns:a16="http://schemas.microsoft.com/office/drawing/2014/main" id="{DA15CA9F-6A7C-5784-961E-1E9D817C78A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Narratif budgétaire</a:t>
            </a:r>
          </a:p>
        </p:txBody>
      </p:sp>
    </p:spTree>
    <p:extLst>
      <p:ext uri="{BB962C8B-B14F-4D97-AF65-F5344CB8AC3E}">
        <p14:creationId xmlns:p14="http://schemas.microsoft.com/office/powerpoint/2010/main" val="22900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3D8F6D-D46B-28D7-D8D2-EEBC02513B5E}"/>
              </a:ext>
            </a:extLst>
          </p:cNvPr>
          <p:cNvPicPr>
            <a:picLocks noChangeAspect="1"/>
          </p:cNvPicPr>
          <p:nvPr/>
        </p:nvPicPr>
        <p:blipFill>
          <a:blip r:embed="rId3"/>
          <a:stretch>
            <a:fillRect/>
          </a:stretch>
        </p:blipFill>
        <p:spPr>
          <a:xfrm>
            <a:off x="5975604" y="713233"/>
            <a:ext cx="3168396" cy="3431694"/>
          </a:xfrm>
          <a:prstGeom prst="rect">
            <a:avLst/>
          </a:prstGeom>
        </p:spPr>
      </p:pic>
      <p:sp>
        <p:nvSpPr>
          <p:cNvPr id="9" name="TextBox 8">
            <a:extLst>
              <a:ext uri="{FF2B5EF4-FFF2-40B4-BE49-F238E27FC236}">
                <a16:creationId xmlns:a16="http://schemas.microsoft.com/office/drawing/2014/main" id="{FD1EDDDC-A9E6-9BDA-A267-053C0EE39125}"/>
              </a:ext>
            </a:extLst>
          </p:cNvPr>
          <p:cNvSpPr txBox="1"/>
          <p:nvPr/>
        </p:nvSpPr>
        <p:spPr>
          <a:xfrm>
            <a:off x="73152" y="617835"/>
            <a:ext cx="5902452" cy="3785652"/>
          </a:xfrm>
          <a:prstGeom prst="rect">
            <a:avLst/>
          </a:prstGeom>
          <a:noFill/>
        </p:spPr>
        <p:txBody>
          <a:bodyPr wrap="square">
            <a:spAutoFit/>
          </a:bodyPr>
          <a:lstStyle/>
          <a:p>
            <a:pPr algn="l"/>
            <a:r>
              <a:rPr lang="fr-FR" sz="1200" b="1" dirty="0">
                <a:solidFill>
                  <a:schemeClr val="tx1">
                    <a:lumMod val="95000"/>
                    <a:lumOff val="5000"/>
                  </a:schemeClr>
                </a:solidFill>
                <a:latin typeface="Source Sans Pro" panose="020B0503030403020204" pitchFamily="34" charset="0"/>
                <a:ea typeface="Source Sans Pro" panose="020B0503030403020204" pitchFamily="34" charset="0"/>
              </a:rPr>
              <a:t>3.1.3 Vols d'expatriés/consultants d'assistance technique à court terme (STTA)</a:t>
            </a:r>
          </a:p>
          <a:p>
            <a:pPr algn="l"/>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Le budget comprend 3 billets d’avion aller-retour à 1 500 $ en moyenne par billet d’avion de la ville américaine à Almaty pour le déplacement des consultants vers leur poste. Les prix des billets d'avion sont basés sur les devis de billets d'avion en classe économique remboursables et conformes à Fly </a:t>
            </a:r>
            <a:r>
              <a:rPr lang="fr-FR" sz="1200" dirty="0" err="1">
                <a:solidFill>
                  <a:schemeClr val="tx1">
                    <a:lumMod val="95000"/>
                    <a:lumOff val="5000"/>
                  </a:schemeClr>
                </a:solidFill>
                <a:latin typeface="Source Sans Pro" panose="020B0503030403020204" pitchFamily="34" charset="0"/>
                <a:ea typeface="Source Sans Pro" panose="020B0503030403020204" pitchFamily="34" charset="0"/>
              </a:rPr>
              <a:t>America</a:t>
            </a:r>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 établis par notre agent de voyages interne, depuis une ville américaine vers Almaty au Kazakhstan. Trois voyages par an sont budgétisés pour chaque année de programme.</a:t>
            </a:r>
          </a:p>
          <a:p>
            <a:pPr algn="l"/>
            <a:endParaRPr lang="en-US" sz="1200" dirty="0">
              <a:solidFill>
                <a:schemeClr val="tx1">
                  <a:lumMod val="95000"/>
                  <a:lumOff val="5000"/>
                </a:schemeClr>
              </a:solidFill>
              <a:latin typeface="Source Sans Pro" panose="020B0503030403020204" pitchFamily="34" charset="0"/>
              <a:ea typeface="Source Sans Pro" panose="020B0503030403020204" pitchFamily="34" charset="0"/>
            </a:endParaRPr>
          </a:p>
          <a:p>
            <a:pPr algn="l"/>
            <a:r>
              <a:rPr lang="fr-FR" sz="1200" b="1" dirty="0">
                <a:solidFill>
                  <a:schemeClr val="tx1">
                    <a:lumMod val="95000"/>
                    <a:lumOff val="5000"/>
                  </a:schemeClr>
                </a:solidFill>
                <a:latin typeface="Source Sans Pro" panose="020B0503030403020204" pitchFamily="34" charset="0"/>
                <a:ea typeface="Source Sans Pro" panose="020B0503030403020204" pitchFamily="34" charset="0"/>
              </a:rPr>
              <a:t>3.1.4 Per Diem (hébergement et M&amp;IE) et transport terrestre</a:t>
            </a:r>
          </a:p>
          <a:p>
            <a:pPr algn="l"/>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Les indemnités journalières sont budgétisées sur la base des taux prévus dans le chapitre 925 des réglementations normalisées du Département d'État (DSSR). Les hypothèses suivantes ont été budgétisées en indemnité journalière :  a) Indemnité journalière de voyage international :</a:t>
            </a:r>
            <a:r>
              <a:rPr lang="fr-FR" sz="1200" i="1" dirty="0">
                <a:solidFill>
                  <a:schemeClr val="tx1">
                    <a:lumMod val="95000"/>
                    <a:lumOff val="5000"/>
                  </a:schemeClr>
                </a:solidFill>
                <a:latin typeface="Source Sans Pro" panose="020B0503030403020204" pitchFamily="34" charset="0"/>
                <a:ea typeface="Source Sans Pro" panose="020B0503030403020204" pitchFamily="34" charset="0"/>
              </a:rPr>
              <a:t> </a:t>
            </a:r>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L'hébergement et le M&amp;IE sont budgétisés à 316 $/jour selon le DSSR pour le siège international, la STTA et les consultants voyageant au Kazakhstan. Chaque voyage est budgétisé pour 14 jours, jours de voyage compris. Nous avons calculé les jours journaliers sur la base de la LOE budgétisée sous le personnel du siège, de la STTA et des consultants internationaux. b) Transport terrestre :</a:t>
            </a:r>
            <a:r>
              <a:rPr lang="fr-FR" sz="1200" i="1" dirty="0">
                <a:solidFill>
                  <a:schemeClr val="tx1">
                    <a:lumMod val="95000"/>
                    <a:lumOff val="5000"/>
                  </a:schemeClr>
                </a:solidFill>
                <a:latin typeface="Source Sans Pro" panose="020B0503030403020204" pitchFamily="34" charset="0"/>
                <a:ea typeface="Source Sans Pro" panose="020B0503030403020204" pitchFamily="34" charset="0"/>
              </a:rPr>
              <a:t> </a:t>
            </a:r>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150 $ par voyage sont prévus pour le transport terrestre pour les déplacements du siège, de la STTA et des consultants au Kazakhstan.</a:t>
            </a:r>
          </a:p>
        </p:txBody>
      </p:sp>
      <p:sp>
        <p:nvSpPr>
          <p:cNvPr id="4" name="Oval 3">
            <a:extLst>
              <a:ext uri="{FF2B5EF4-FFF2-40B4-BE49-F238E27FC236}">
                <a16:creationId xmlns:a16="http://schemas.microsoft.com/office/drawing/2014/main" id="{19A68944-8C5C-ED8A-31C5-AB76549C008B}"/>
              </a:ext>
            </a:extLst>
          </p:cNvPr>
          <p:cNvSpPr/>
          <p:nvPr/>
        </p:nvSpPr>
        <p:spPr>
          <a:xfrm>
            <a:off x="5820313" y="1847087"/>
            <a:ext cx="2953355" cy="347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DC403A8-C965-514B-C301-C89A02E42F4C}"/>
              </a:ext>
            </a:extLst>
          </p:cNvPr>
          <p:cNvSpPr/>
          <p:nvPr/>
        </p:nvSpPr>
        <p:spPr>
          <a:xfrm>
            <a:off x="5865876" y="2130552"/>
            <a:ext cx="2930652" cy="439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85;p56">
            <a:extLst>
              <a:ext uri="{FF2B5EF4-FFF2-40B4-BE49-F238E27FC236}">
                <a16:creationId xmlns:a16="http://schemas.microsoft.com/office/drawing/2014/main" id="{225C48FF-B4DB-2D33-4BBC-80260740F56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EXEMPLE NARRATIF BUDGÉTAIRE </a:t>
            </a:r>
          </a:p>
        </p:txBody>
      </p:sp>
    </p:spTree>
    <p:extLst>
      <p:ext uri="{BB962C8B-B14F-4D97-AF65-F5344CB8AC3E}">
        <p14:creationId xmlns:p14="http://schemas.microsoft.com/office/powerpoint/2010/main" val="22021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4" grpId="0" animBg="1"/>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5.2 CONSEILS ET CONSIDÉRATIONS POUR UNE PROPOSITION SOLIDE ET CONFORME</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808189" y="874596"/>
            <a:ext cx="7279679" cy="3514388"/>
          </a:xfrm>
        </p:spPr>
        <p:txBody>
          <a:bodyPr>
            <a:noAutofit/>
          </a:bodyPr>
          <a:lstStyle/>
          <a:p>
            <a:pPr marL="0" lvl="4" indent="0" algn="just">
              <a:spcBef>
                <a:spcPts val="600"/>
              </a:spcBef>
              <a:spcAft>
                <a:spcPts val="600"/>
              </a:spcAft>
              <a:buSzPts val="1600"/>
              <a:buNone/>
            </a:pPr>
            <a:r>
              <a:rPr lang="fr-FR" sz="1300" b="1" dirty="0">
                <a:solidFill>
                  <a:schemeClr val="tx1">
                    <a:lumMod val="95000"/>
                    <a:lumOff val="5000"/>
                  </a:schemeClr>
                </a:solidFill>
                <a:latin typeface="Source Sans Pro" panose="020B0503030403020204" pitchFamily="34" charset="0"/>
                <a:ea typeface="Source Sans Pro" panose="020B0503030403020204" pitchFamily="34" charset="0"/>
              </a:rPr>
              <a:t>Préparez le dossier de proposition pour examen</a:t>
            </a:r>
          </a:p>
          <a:p>
            <a:pPr marL="285750" indent="-285750">
              <a:spcBef>
                <a:spcPts val="600"/>
              </a:spcBef>
              <a:spcAft>
                <a:spcPts val="600"/>
              </a:spcAft>
              <a:buClr>
                <a:schemeClr val="tx1"/>
              </a:buClr>
              <a:buSzPct val="100000"/>
              <a:buFont typeface="Wingdings" panose="05000000000000000000" pitchFamily="2" charset="2"/>
              <a:buChar char="§"/>
            </a:pPr>
            <a:r>
              <a:rPr lang="fr-FR" sz="1300" dirty="0">
                <a:solidFill>
                  <a:schemeClr val="tx1">
                    <a:lumMod val="95000"/>
                    <a:lumOff val="5000"/>
                  </a:schemeClr>
                </a:solidFill>
              </a:rPr>
              <a:t>Une fois que votre équipe dispose d’un projet complet, votre responsable de proposition et/ou un autre membre du personnel senior doivent examiner le projet pour s’assurer qu’il est clair, cohérent et professionnel et que son langage reflète celui de la sollicitation de l’USAID. </a:t>
            </a:r>
          </a:p>
          <a:p>
            <a:pPr marL="285750" indent="-285750">
              <a:spcBef>
                <a:spcPts val="600"/>
              </a:spcBef>
              <a:spcAft>
                <a:spcPts val="600"/>
              </a:spcAft>
              <a:buClr>
                <a:schemeClr val="tx1"/>
              </a:buClr>
              <a:buSzPct val="100000"/>
              <a:buFont typeface="Wingdings" panose="05000000000000000000" pitchFamily="2" charset="2"/>
              <a:buChar char="§"/>
            </a:pPr>
            <a:r>
              <a:rPr lang="fr-FR" sz="1300" dirty="0">
                <a:solidFill>
                  <a:schemeClr val="tx1">
                    <a:lumMod val="95000"/>
                    <a:lumOff val="5000"/>
                  </a:schemeClr>
                </a:solidFill>
              </a:rPr>
              <a:t>Obtenez autant de commentaires internes que possible de la part des membres de l’équipe possédant une expertise technique et même de collègues sur d’autres initiatives comparables. </a:t>
            </a:r>
          </a:p>
          <a:p>
            <a:pPr marL="285750" indent="-285750">
              <a:spcBef>
                <a:spcPts val="600"/>
              </a:spcBef>
              <a:spcAft>
                <a:spcPts val="600"/>
              </a:spcAft>
              <a:buClr>
                <a:schemeClr val="tx1"/>
              </a:buClr>
              <a:buSzPct val="100000"/>
              <a:buFont typeface="Wingdings" panose="05000000000000000000" pitchFamily="2" charset="2"/>
              <a:buChar char="§"/>
            </a:pPr>
            <a:r>
              <a:rPr lang="fr-FR" sz="1300" dirty="0">
                <a:solidFill>
                  <a:schemeClr val="tx1">
                    <a:lumMod val="95000"/>
                    <a:lumOff val="5000"/>
                  </a:schemeClr>
                </a:solidFill>
              </a:rPr>
              <a:t>Si votre organisation a un thème gagnant, assurez-vous que vos évaluateurs connaissent ce thème et peuvent évaluer son efficacité.</a:t>
            </a:r>
            <a:br>
              <a:rPr lang="fr-FR" sz="1300" dirty="0">
                <a:solidFill>
                  <a:schemeClr val="tx1">
                    <a:lumMod val="95000"/>
                    <a:lumOff val="5000"/>
                  </a:schemeClr>
                </a:solidFill>
              </a:rPr>
            </a:br>
            <a:r>
              <a:rPr lang="fr-FR" sz="1300" dirty="0">
                <a:solidFill>
                  <a:schemeClr val="tx1">
                    <a:lumMod val="95000"/>
                    <a:lumOff val="5000"/>
                  </a:schemeClr>
                </a:solidFill>
              </a:rPr>
              <a:t>Assurez-vous qu’ils disposent d’une copie de la sollicitation et mettez également en évidence les critères d’évaluation. </a:t>
            </a:r>
          </a:p>
          <a:p>
            <a:pPr marL="285750" indent="-285750">
              <a:spcBef>
                <a:spcPts val="600"/>
              </a:spcBef>
              <a:spcAft>
                <a:spcPts val="600"/>
              </a:spcAft>
              <a:buClr>
                <a:schemeClr val="tx1"/>
              </a:buClr>
              <a:buSzPct val="100000"/>
              <a:buFont typeface="Wingdings" panose="05000000000000000000" pitchFamily="2" charset="2"/>
              <a:buChar char="§"/>
            </a:pPr>
            <a:r>
              <a:rPr lang="fr-FR" sz="1300" dirty="0">
                <a:solidFill>
                  <a:schemeClr val="tx1">
                    <a:lumMod val="95000"/>
                    <a:lumOff val="5000"/>
                  </a:schemeClr>
                </a:solidFill>
              </a:rPr>
              <a:t>Assurez-vous qu’ils disposent d’une copie de la sollicitation et mettez également en évidence les critères d’évaluation.</a:t>
            </a:r>
          </a:p>
        </p:txBody>
      </p:sp>
    </p:spTree>
    <p:extLst>
      <p:ext uri="{BB962C8B-B14F-4D97-AF65-F5344CB8AC3E}">
        <p14:creationId xmlns:p14="http://schemas.microsoft.com/office/powerpoint/2010/main" val="2725304147"/>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AE0C35-F378-DB4C-A5FF-291869F406E7}"/>
              </a:ext>
            </a:extLst>
          </p:cNvPr>
          <p:cNvSpPr>
            <a:spLocks noGrp="1"/>
          </p:cNvSpPr>
          <p:nvPr>
            <p:ph type="body" idx="1"/>
          </p:nvPr>
        </p:nvSpPr>
        <p:spPr>
          <a:xfrm>
            <a:off x="764310" y="896552"/>
            <a:ext cx="7772400" cy="3174900"/>
          </a:xfrm>
        </p:spPr>
        <p:txBody>
          <a:bodyPr/>
          <a:lstStyle/>
          <a:p>
            <a:pPr marL="11113" indent="0">
              <a:spcBef>
                <a:spcPts val="600"/>
              </a:spcBef>
              <a:spcAft>
                <a:spcPts val="600"/>
              </a:spcAft>
              <a:buNone/>
            </a:pPr>
            <a:r>
              <a:rPr lang="fr-FR" sz="150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Une fois qu’une proposition/demande a passé avec succès le contrôle de conformité, les évaluateurs de l’USAID prennent en compte trois facteurs clés pour déterminer si elle est complète et si le candidat répond aux attentes de l’Agence :</a:t>
            </a:r>
          </a:p>
          <a:p>
            <a:pPr marL="342900" indent="-342900">
              <a:spcBef>
                <a:spcPts val="600"/>
              </a:spcBef>
              <a:spcAft>
                <a:spcPts val="600"/>
              </a:spcAft>
              <a:buClr>
                <a:schemeClr val="tx1"/>
              </a:buClr>
              <a:buSzPct val="100000"/>
              <a:buAutoNum type="arabicPeriod"/>
            </a:pPr>
            <a:r>
              <a:rPr lang="fr-FR"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Performances passées : </a:t>
            </a:r>
            <a:r>
              <a:rPr lang="fr-FR"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L’expérience peut aider à prédire le succès des efforts futurs. </a:t>
            </a:r>
          </a:p>
          <a:p>
            <a:pPr marL="342900" indent="-342900">
              <a:spcBef>
                <a:spcPts val="600"/>
              </a:spcBef>
              <a:spcAft>
                <a:spcPts val="600"/>
              </a:spcAft>
              <a:buClr>
                <a:schemeClr val="tx1"/>
              </a:buClr>
              <a:buSzPct val="100000"/>
              <a:buAutoNum type="arabicPeriod"/>
            </a:pPr>
            <a:r>
              <a:rPr lang="fr-FR"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Coûts </a:t>
            </a:r>
            <a:r>
              <a:rPr lang="fr-FR"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L’USAID vise à financer au meilleur rapport qualité-prix des programmes de haute qualité. </a:t>
            </a:r>
          </a:p>
          <a:p>
            <a:pPr marL="342900" indent="-342900">
              <a:spcBef>
                <a:spcPts val="600"/>
              </a:spcBef>
              <a:spcAft>
                <a:spcPts val="600"/>
              </a:spcAft>
              <a:buClr>
                <a:schemeClr val="tx1"/>
              </a:buClr>
              <a:buSzPct val="100000"/>
              <a:buAutoNum type="arabicPeriod"/>
            </a:pPr>
            <a:r>
              <a:rPr lang="fr-FR"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Responsabilité : </a:t>
            </a:r>
            <a:r>
              <a:rPr lang="fr-FR"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L'Agence tiendra compte de la solidité financière et de l'intégrité commerciale. </a:t>
            </a:r>
          </a:p>
        </p:txBody>
      </p:sp>
      <p:sp>
        <p:nvSpPr>
          <p:cNvPr id="5" name="Google Shape;385;p56">
            <a:extLst>
              <a:ext uri="{FF2B5EF4-FFF2-40B4-BE49-F238E27FC236}">
                <a16:creationId xmlns:a16="http://schemas.microsoft.com/office/drawing/2014/main" id="{A2D8D279-2153-29E4-4124-0DF4723D6DF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200" b="1" dirty="0">
                <a:solidFill>
                  <a:srgbClr val="FFFFFF"/>
                </a:solidFill>
                <a:latin typeface="Source Sans Pro"/>
                <a:ea typeface="Source Sans Pro"/>
                <a:cs typeface="Source Sans Pro"/>
              </a:rPr>
              <a:t>CONSIDÉRATIONS CLÉS POUR UNE PROPOSITION GAGNANTE</a:t>
            </a:r>
          </a:p>
        </p:txBody>
      </p:sp>
    </p:spTree>
    <p:extLst>
      <p:ext uri="{BB962C8B-B14F-4D97-AF65-F5344CB8AC3E}">
        <p14:creationId xmlns:p14="http://schemas.microsoft.com/office/powerpoint/2010/main" val="42422561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22215-7B9D-E1B7-61ED-903935FAAD0C}"/>
              </a:ext>
            </a:extLst>
          </p:cNvPr>
          <p:cNvSpPr>
            <a:spLocks noGrp="1"/>
          </p:cNvSpPr>
          <p:nvPr>
            <p:ph type="body" idx="1"/>
          </p:nvPr>
        </p:nvSpPr>
        <p:spPr>
          <a:xfrm>
            <a:off x="657842" y="673203"/>
            <a:ext cx="7791518" cy="3260691"/>
          </a:xfrm>
        </p:spPr>
        <p:txBody>
          <a:bodyPr/>
          <a:lstStyle/>
          <a:p>
            <a:pPr marL="0" indent="0" algn="just">
              <a:spcBef>
                <a:spcPts val="600"/>
              </a:spcBef>
              <a:spcAft>
                <a:spcPts val="600"/>
              </a:spcAft>
              <a:buNone/>
            </a:pPr>
            <a:r>
              <a:rPr lang="fr-FR" sz="1300" dirty="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Une proposition doit capter et maintenir l’intérêt du lecteur tout en répondant à tous les critères d’évaluation et inspirer confiance dans votre expertise technique et votre capacité à communiquer.</a:t>
            </a:r>
          </a:p>
          <a:p>
            <a:pPr marL="342900" lvl="0" indent="-342900" algn="just">
              <a:spcBef>
                <a:spcPts val="600"/>
              </a:spcBef>
              <a:spcAft>
                <a:spcPts val="600"/>
              </a:spcAft>
              <a:buClr>
                <a:schemeClr val="tx1"/>
              </a:buClr>
              <a:buSzPct val="100000"/>
              <a:buFont typeface="Wingdings" panose="05000000000000000000" pitchFamily="2" charset="2"/>
              <a:buChar char="§"/>
            </a:pPr>
            <a:r>
              <a:rPr lang="fr-FR" sz="1300" b="1" dirty="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Être clair: </a:t>
            </a:r>
            <a:r>
              <a:rPr lang="fr-FR" sz="1300" dirty="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Évitez le jargon et le langage trop technique. Si vous devez expliquer une composante technique du projet, ne présumez pas de connaissances ou d’expertise. Épelez TOUS les acronymes lors de la première utilisation. </a:t>
            </a:r>
          </a:p>
          <a:p>
            <a:pPr marL="342900" lvl="0" indent="-342900" algn="just">
              <a:spcBef>
                <a:spcPts val="600"/>
              </a:spcBef>
              <a:spcAft>
                <a:spcPts val="600"/>
              </a:spcAft>
              <a:buClr>
                <a:schemeClr val="tx1"/>
              </a:buClr>
              <a:buSzPct val="100000"/>
              <a:buFont typeface="Wingdings" panose="05000000000000000000" pitchFamily="2" charset="2"/>
              <a:buChar char="§"/>
            </a:pPr>
            <a:r>
              <a:rPr lang="fr-FR" sz="1300" b="1" dirty="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Être cohérent: </a:t>
            </a:r>
            <a:r>
              <a:rPr lang="fr-FR" sz="1300" dirty="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Maintenez un ton/une voix cohérents dans votre récit, en particulier lorsque les sections sont rédigées par différents membres de l'équipe. Par exemple, décidez s'il est approprié d'utiliser « nous » pour désigner votre organisation ou d'utiliser une tierce personne (par exemple, « Organisation XYZ) ».</a:t>
            </a:r>
          </a:p>
          <a:p>
            <a:pPr marL="342900" lvl="0" indent="-342900" algn="just">
              <a:spcBef>
                <a:spcPts val="600"/>
              </a:spcBef>
              <a:spcAft>
                <a:spcPts val="600"/>
              </a:spcAft>
              <a:buClr>
                <a:schemeClr val="tx1"/>
              </a:buClr>
              <a:buSzPct val="100000"/>
              <a:buFont typeface="Wingdings" panose="05000000000000000000" pitchFamily="2" charset="2"/>
              <a:buChar char="§"/>
            </a:pPr>
            <a:r>
              <a:rPr lang="fr-FR" sz="1300" b="1"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Être professionnel: </a:t>
            </a:r>
            <a:r>
              <a:rPr lang="fr-FR" sz="13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Évitez le langage informel, y compris les contractions, et lisez votre proposition du point de vue de l'USAID pour évaluer dans quelle mesure votre idée répond aux besoins décrits dans la sollicitation.</a:t>
            </a:r>
          </a:p>
          <a:p>
            <a:pPr marL="342900" lvl="0" indent="-342900" algn="just">
              <a:spcBef>
                <a:spcPts val="600"/>
              </a:spcBef>
              <a:spcAft>
                <a:spcPts val="600"/>
              </a:spcAft>
              <a:buClr>
                <a:schemeClr val="tx1"/>
              </a:buClr>
              <a:buSzPct val="100000"/>
              <a:buFont typeface="Wingdings" panose="05000000000000000000" pitchFamily="2" charset="2"/>
              <a:buChar char="§"/>
            </a:pPr>
            <a:r>
              <a:rPr lang="fr-FR" sz="1300" b="1"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Langage NOFO « Miroir » :  </a:t>
            </a:r>
            <a:r>
              <a:rPr lang="fr-FR" sz="1300" dirty="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Utilisez la même terminologie et le même cadre que ceux utilisés dans la demande de soumissions. Une proposition solide doit être très facile à examiner pour le donateur, en lien direct avec les critères d’évaluation de la sollicitation. </a:t>
            </a:r>
          </a:p>
          <a:p>
            <a:pPr marL="342900" lvl="0" indent="-342900" algn="just">
              <a:spcBef>
                <a:spcPts val="600"/>
              </a:spcBef>
              <a:spcAft>
                <a:spcPts val="600"/>
              </a:spcAft>
              <a:buClr>
                <a:schemeClr val="tx1"/>
              </a:buClr>
              <a:buSzPct val="100000"/>
              <a:buFont typeface="Wingdings" panose="05000000000000000000" pitchFamily="2" charset="2"/>
              <a:buChar char="§"/>
            </a:pPr>
            <a:endParaRPr lang="en-US" sz="1300" dirty="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44B8BBE-4F92-3151-DA44-9847001516D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Conseils de rédaction/édition.</a:t>
            </a:r>
          </a:p>
        </p:txBody>
      </p:sp>
    </p:spTree>
    <p:extLst>
      <p:ext uri="{BB962C8B-B14F-4D97-AF65-F5344CB8AC3E}">
        <p14:creationId xmlns:p14="http://schemas.microsoft.com/office/powerpoint/2010/main" val="30574752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AE0C35-F378-DB4C-A5FF-291869F406E7}"/>
              </a:ext>
            </a:extLst>
          </p:cNvPr>
          <p:cNvSpPr>
            <a:spLocks noGrp="1"/>
          </p:cNvSpPr>
          <p:nvPr>
            <p:ph type="body" idx="1"/>
          </p:nvPr>
        </p:nvSpPr>
        <p:spPr>
          <a:xfrm>
            <a:off x="845820" y="811578"/>
            <a:ext cx="7772400" cy="3174900"/>
          </a:xfrm>
        </p:spPr>
        <p:txBody>
          <a:bodyPr/>
          <a:lstStyle/>
          <a:p>
            <a:pPr marL="342900" indent="-342900" algn="just" defTabSz="45720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Créez une liste de contrôle de tout ce qui est requis </a:t>
            </a:r>
          </a:p>
          <a:p>
            <a:pPr marL="342900" indent="-342900" algn="just" defTabSz="457200">
              <a:spcBef>
                <a:spcPts val="600"/>
              </a:spcBef>
              <a:spcAft>
                <a:spcPts val="600"/>
              </a:spcAft>
              <a:buClr>
                <a:schemeClr val="tx1"/>
              </a:buClr>
              <a:buSzPct val="100000"/>
              <a:buFont typeface="Wingdings" panose="05000000000000000000" pitchFamily="2" charset="2"/>
              <a:buChar char="§"/>
              <a:defRP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Fournissez uniquement ce que le donateur a demandé et pourquoi (pour la chose évaluée, sans proposer quelque chose que le donateur ne recherche pas).</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Respectez la date limite de soumission.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Répondre aux critères d’éligibilité. et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Respectez les instructions, y compris les limitations de pages. Les pages dépassant la limite ne seront pas évaluées.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Évaluez et comparez/alignez sur les critères.</a:t>
            </a:r>
          </a:p>
        </p:txBody>
      </p:sp>
      <p:sp>
        <p:nvSpPr>
          <p:cNvPr id="5" name="Google Shape;385;p56">
            <a:extLst>
              <a:ext uri="{FF2B5EF4-FFF2-40B4-BE49-F238E27FC236}">
                <a16:creationId xmlns:a16="http://schemas.microsoft.com/office/drawing/2014/main" id="{75F3C247-717E-727C-4915-1D53C49C90F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CONSEILS POUR LE RESPECT DE LA SOLLICITATION</a:t>
            </a:r>
          </a:p>
        </p:txBody>
      </p:sp>
    </p:spTree>
    <p:extLst>
      <p:ext uri="{BB962C8B-B14F-4D97-AF65-F5344CB8AC3E}">
        <p14:creationId xmlns:p14="http://schemas.microsoft.com/office/powerpoint/2010/main" val="41855888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580510" y="712338"/>
            <a:ext cx="8327268" cy="4083689"/>
          </a:xfrm>
        </p:spPr>
        <p:txBody>
          <a:bodyPr>
            <a:noAutofit/>
          </a:bodyPr>
          <a:lstStyle/>
          <a:p>
            <a:pPr marL="0" indent="0">
              <a:spcBef>
                <a:spcPts val="600"/>
              </a:spcBef>
              <a:spcAft>
                <a:spcPts val="600"/>
              </a:spcAft>
              <a:buNone/>
            </a:pPr>
            <a:r>
              <a:rPr lang="fr-FR" sz="1300" b="1" dirty="0">
                <a:solidFill>
                  <a:schemeClr val="tx1">
                    <a:lumMod val="95000"/>
                    <a:lumOff val="5000"/>
                  </a:schemeClr>
                </a:solidFill>
              </a:rPr>
              <a:t>Processus d’examen des propositions (1)</a:t>
            </a:r>
          </a:p>
          <a:p>
            <a:pPr marL="228600" indent="-228600">
              <a:spcBef>
                <a:spcPts val="600"/>
              </a:spcBef>
              <a:spcAft>
                <a:spcPts val="600"/>
              </a:spcAft>
              <a:buClr>
                <a:schemeClr val="tx1"/>
              </a:buClr>
              <a:buSzPct val="100000"/>
              <a:buFont typeface="+mj-lt"/>
              <a:buAutoNum type="arabicPeriod"/>
            </a:pPr>
            <a:r>
              <a:rPr lang="fr-FR" sz="1300" dirty="0">
                <a:solidFill>
                  <a:schemeClr val="tx1">
                    <a:lumMod val="95000"/>
                    <a:lumOff val="5000"/>
                  </a:schemeClr>
                </a:solidFill>
              </a:rPr>
              <a:t>Planifiez les examens de votre organisation à différents stades du processus d’élaboration de la proposition, par exemple :</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Première étape de conception du projet</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À mi-chemin de la conception du projet et de l'élaboration de la proposition</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A la fin, avant la soumission</a:t>
            </a:r>
          </a:p>
          <a:p>
            <a:pPr marL="228600" indent="-228600">
              <a:spcBef>
                <a:spcPts val="600"/>
              </a:spcBef>
              <a:spcAft>
                <a:spcPts val="600"/>
              </a:spcAft>
              <a:buClr>
                <a:schemeClr val="tx1"/>
              </a:buClr>
              <a:buSzPct val="100000"/>
              <a:buFont typeface="+mj-lt"/>
              <a:buAutoNum type="arabicPeriod"/>
            </a:pPr>
            <a:r>
              <a:rPr lang="fr-FR" sz="1300" dirty="0">
                <a:solidFill>
                  <a:schemeClr val="tx1">
                    <a:lumMod val="95000"/>
                    <a:lumOff val="5000"/>
                  </a:schemeClr>
                </a:solidFill>
              </a:rPr>
              <a:t>Prévoyez des examens séparés des différents aspects/composantes de la proposition, par exemple :</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Aspects techniques et M&amp;E</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Aspects de gestion et de personnel</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Aspects financiers</a:t>
            </a:r>
          </a:p>
          <a:p>
            <a:pPr lvl="1">
              <a:spcBef>
                <a:spcPts val="600"/>
              </a:spcBef>
              <a:spcAft>
                <a:spcPts val="600"/>
              </a:spcAft>
              <a:buClr>
                <a:schemeClr val="accent4">
                  <a:lumMod val="95000"/>
                  <a:lumOff val="5000"/>
                </a:schemeClr>
              </a:buClr>
              <a:buSzPct val="100000"/>
              <a:defRPr/>
            </a:pPr>
            <a:r>
              <a:rPr lang="fr-FR" sz="1300" dirty="0">
                <a:solidFill>
                  <a:schemeClr val="tx1"/>
                </a:solidFill>
                <a:latin typeface="Source Sans Pro" panose="020B0503030403020204" pitchFamily="34" charset="0"/>
                <a:ea typeface="Source Sans Pro" panose="020B0503030403020204" pitchFamily="34" charset="0"/>
              </a:rPr>
              <a:t>Conformité globale</a:t>
            </a:r>
          </a:p>
        </p:txBody>
      </p:sp>
      <p:sp>
        <p:nvSpPr>
          <p:cNvPr id="4" name="Google Shape;385;p56">
            <a:extLst>
              <a:ext uri="{FF2B5EF4-FFF2-40B4-BE49-F238E27FC236}">
                <a16:creationId xmlns:a16="http://schemas.microsoft.com/office/drawing/2014/main" id="{836A84EC-885A-F4D2-5136-0A66660E4AE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5.3 EXAMEN ET ÉDITION DE LA PROPOSITION (1)</a:t>
            </a:r>
          </a:p>
        </p:txBody>
      </p:sp>
    </p:spTree>
    <p:extLst>
      <p:ext uri="{BB962C8B-B14F-4D97-AF65-F5344CB8AC3E}">
        <p14:creationId xmlns:p14="http://schemas.microsoft.com/office/powerpoint/2010/main" val="95231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03370" y="840355"/>
            <a:ext cx="8327268" cy="3855090"/>
          </a:xfrm>
        </p:spPr>
        <p:txBody>
          <a:bodyPr>
            <a:noAutofit/>
          </a:bodyPr>
          <a:lstStyle/>
          <a:p>
            <a:pPr marL="342900" indent="-342900">
              <a:spcBef>
                <a:spcPts val="600"/>
              </a:spcBef>
              <a:spcAft>
                <a:spcPts val="600"/>
              </a:spcAft>
              <a:buClr>
                <a:schemeClr val="tx1"/>
              </a:buClr>
              <a:buSzPct val="100000"/>
              <a:buFont typeface="+mj-lt"/>
              <a:buAutoNum type="arabicPeriod" startAt="3"/>
            </a:pPr>
            <a:r>
              <a:rPr lang="fr-FR" sz="2400" dirty="0">
                <a:solidFill>
                  <a:schemeClr val="tx1">
                    <a:lumMod val="95000"/>
                    <a:lumOff val="5000"/>
                  </a:schemeClr>
                </a:solidFill>
              </a:rPr>
              <a:t>Identifiez le personnel (distinct de l’équipe de proposition) qui peut servir d’examinateurs de chaque étape et/ou composante de la proposition, informez-le des délais bien à l’avance et, si nécessaire, orientez-le sur la manière de réviser.</a:t>
            </a:r>
          </a:p>
          <a:p>
            <a:pPr marL="342900" indent="-342900">
              <a:spcBef>
                <a:spcPts val="600"/>
              </a:spcBef>
              <a:spcAft>
                <a:spcPts val="600"/>
              </a:spcAft>
              <a:buClr>
                <a:schemeClr val="tx1"/>
              </a:buClr>
              <a:buSzPct val="100000"/>
              <a:buFont typeface="+mj-lt"/>
              <a:buAutoNum type="arabicPeriod" startAt="3"/>
            </a:pPr>
            <a:r>
              <a:rPr lang="fr-FR" sz="2400" dirty="0">
                <a:solidFill>
                  <a:schemeClr val="tx1">
                    <a:lumMod val="95000"/>
                    <a:lumOff val="5000"/>
                  </a:schemeClr>
                </a:solidFill>
              </a:rPr>
              <a:t>Suivre un processus cohérent pour chaque examen ; donner des instructions aux évaluateurs avec des délais clairs ; partagez-leur à l’avance l’appel à propositions, en leur indiquant les critères de notation.</a:t>
            </a:r>
          </a:p>
        </p:txBody>
      </p:sp>
      <p:sp>
        <p:nvSpPr>
          <p:cNvPr id="4" name="Google Shape;385;p56">
            <a:extLst>
              <a:ext uri="{FF2B5EF4-FFF2-40B4-BE49-F238E27FC236}">
                <a16:creationId xmlns:a16="http://schemas.microsoft.com/office/drawing/2014/main" id="{35D6D28E-4138-B808-A432-A0CB9E579C6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PROCESSUS D'EXAMEN DES PROPOSITIONS (2)</a:t>
            </a:r>
          </a:p>
        </p:txBody>
      </p:sp>
    </p:spTree>
    <p:extLst>
      <p:ext uri="{BB962C8B-B14F-4D97-AF65-F5344CB8AC3E}">
        <p14:creationId xmlns:p14="http://schemas.microsoft.com/office/powerpoint/2010/main" val="20945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Line"/>
          <p:cNvSpPr/>
          <p:nvPr/>
        </p:nvSpPr>
        <p:spPr>
          <a:xfrm>
            <a:off x="544074" y="3232700"/>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2" name="Line"/>
          <p:cNvSpPr/>
          <p:nvPr/>
        </p:nvSpPr>
        <p:spPr>
          <a:xfrm>
            <a:off x="544074" y="2158867"/>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3" name="Line"/>
          <p:cNvSpPr/>
          <p:nvPr/>
        </p:nvSpPr>
        <p:spPr>
          <a:xfrm>
            <a:off x="544074" y="1135325"/>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4" name="Gender Integration in the organisation"/>
          <p:cNvSpPr/>
          <p:nvPr/>
        </p:nvSpPr>
        <p:spPr>
          <a:xfrm>
            <a:off x="2753756" y="863518"/>
            <a:ext cx="6170787" cy="27180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400" b="1" dirty="0">
                <a:solidFill>
                  <a:schemeClr val="tx1">
                    <a:lumMod val="95000"/>
                    <a:lumOff val="5000"/>
                  </a:schemeClr>
                </a:solidFill>
                <a:latin typeface="Source Sans Pro" panose="020B0503030403020204" pitchFamily="34" charset="0"/>
                <a:ea typeface="Source Sans Pro" panose="020B0503030403020204" pitchFamily="34" charset="0"/>
              </a:rPr>
              <a:t>Aperçu des Manuel de formation en développement des affaires ASAP II</a:t>
            </a:r>
          </a:p>
        </p:txBody>
      </p:sp>
      <p:grpSp>
        <p:nvGrpSpPr>
          <p:cNvPr id="507" name="Group"/>
          <p:cNvGrpSpPr/>
          <p:nvPr/>
        </p:nvGrpSpPr>
        <p:grpSpPr>
          <a:xfrm>
            <a:off x="544073" y="741314"/>
            <a:ext cx="2168121" cy="394016"/>
            <a:chOff x="-1" y="0"/>
            <a:chExt cx="2020830" cy="502250"/>
          </a:xfrm>
        </p:grpSpPr>
        <p:sp>
          <p:nvSpPr>
            <p:cNvPr id="505" name="Shape"/>
            <p:cNvSpPr/>
            <p:nvPr/>
          </p:nvSpPr>
          <p:spPr>
            <a:xfrm>
              <a:off x="-1" y="0"/>
              <a:ext cx="2020830" cy="502250"/>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06" name="1"/>
            <p:cNvSpPr/>
            <p:nvPr/>
          </p:nvSpPr>
          <p:spPr>
            <a:xfrm>
              <a:off x="33043" y="91762"/>
              <a:ext cx="1971787" cy="3641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INTRODUCTION</a:t>
              </a:r>
            </a:p>
          </p:txBody>
        </p:sp>
      </p:grpSp>
      <p:sp>
        <p:nvSpPr>
          <p:cNvPr id="508" name="Minimum standards and process of needs-based mainstreaming and Gender Analysis of the organisation, Strategy, Mission Statement, Organisational culture, Gender budgeting, Strategic Gender Planning and Action."/>
          <p:cNvSpPr/>
          <p:nvPr/>
        </p:nvSpPr>
        <p:spPr>
          <a:xfrm>
            <a:off x="544077" y="1135324"/>
            <a:ext cx="8338900" cy="4780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Cette section présente brièvement ASAP II, ainsi que l'objectif, le public, la structure et le contenu du manuel de formation en développement commercial. </a:t>
            </a:r>
          </a:p>
        </p:txBody>
      </p:sp>
      <p:sp>
        <p:nvSpPr>
          <p:cNvPr id="509" name="Gender Integration in Project Cycle"/>
          <p:cNvSpPr/>
          <p:nvPr/>
        </p:nvSpPr>
        <p:spPr>
          <a:xfrm>
            <a:off x="2753756" y="1854923"/>
            <a:ext cx="6170787" cy="2856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500" b="1" dirty="0">
                <a:solidFill>
                  <a:schemeClr val="tx1">
                    <a:lumMod val="95000"/>
                    <a:lumOff val="5000"/>
                  </a:schemeClr>
                </a:solidFill>
                <a:latin typeface="Source Sans Pro" panose="020B0503030403020204" pitchFamily="34" charset="0"/>
                <a:ea typeface="Source Sans Pro" panose="020B0503030403020204" pitchFamily="34" charset="0"/>
              </a:rPr>
              <a:t>Ouverture/Introduction De La Formation </a:t>
            </a:r>
          </a:p>
        </p:txBody>
      </p:sp>
      <p:grpSp>
        <p:nvGrpSpPr>
          <p:cNvPr id="512" name="Group"/>
          <p:cNvGrpSpPr/>
          <p:nvPr/>
        </p:nvGrpSpPr>
        <p:grpSpPr>
          <a:xfrm>
            <a:off x="544073" y="1746563"/>
            <a:ext cx="2168121" cy="394017"/>
            <a:chOff x="-1" y="-320541"/>
            <a:chExt cx="2020830" cy="502252"/>
          </a:xfrm>
        </p:grpSpPr>
        <p:sp>
          <p:nvSpPr>
            <p:cNvPr id="510" name="Shape"/>
            <p:cNvSpPr/>
            <p:nvPr/>
          </p:nvSpPr>
          <p:spPr>
            <a:xfrm>
              <a:off x="-1" y="-320541"/>
              <a:ext cx="2020830" cy="502252"/>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1" name="2"/>
            <p:cNvSpPr/>
            <p:nvPr/>
          </p:nvSpPr>
          <p:spPr>
            <a:xfrm>
              <a:off x="31039" y="-256352"/>
              <a:ext cx="1971787" cy="3641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1</a:t>
              </a:r>
            </a:p>
          </p:txBody>
        </p:sp>
      </p:grpSp>
      <p:sp>
        <p:nvSpPr>
          <p:cNvPr id="513" name="Basic steps in identifying/addressing gender inequalities during strategy and project design, implementation, and monitoring and evaluation."/>
          <p:cNvSpPr/>
          <p:nvPr/>
        </p:nvSpPr>
        <p:spPr>
          <a:xfrm>
            <a:off x="521214" y="2172583"/>
            <a:ext cx="8403330" cy="4780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300" dirty="0">
                <a:latin typeface="Source Sans Pro" panose="020B0503030403020204" pitchFamily="34" charset="0"/>
                <a:ea typeface="Source Sans Pro" panose="020B0503030403020204" pitchFamily="34" charset="0"/>
              </a:rPr>
              <a:t>Ce module présente les mesures préparatoires, les règles de base, les méthodes de prestation de formation, les objectifs de la formation, l'organisation du manuel et du programme de formation et l'évaluation des participants.</a:t>
            </a:r>
          </a:p>
        </p:txBody>
      </p:sp>
      <p:sp>
        <p:nvSpPr>
          <p:cNvPr id="514" name="Gender Analysis"/>
          <p:cNvSpPr/>
          <p:nvPr/>
        </p:nvSpPr>
        <p:spPr>
          <a:xfrm>
            <a:off x="2753756" y="2947047"/>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500" b="1" dirty="0">
                <a:solidFill>
                  <a:schemeClr val="tx1">
                    <a:lumMod val="95000"/>
                    <a:lumOff val="5000"/>
                  </a:schemeClr>
                </a:solidFill>
                <a:latin typeface="Source Sans Pro" panose="020B0503030403020204" pitchFamily="34" charset="0"/>
                <a:ea typeface="Source Sans Pro" panose="020B0503030403020204" pitchFamily="34" charset="0"/>
              </a:rPr>
              <a:t>Aperçu du développement des affaires</a:t>
            </a:r>
          </a:p>
        </p:txBody>
      </p:sp>
      <p:grpSp>
        <p:nvGrpSpPr>
          <p:cNvPr id="517" name="Group"/>
          <p:cNvGrpSpPr/>
          <p:nvPr/>
        </p:nvGrpSpPr>
        <p:grpSpPr>
          <a:xfrm>
            <a:off x="503073" y="2838685"/>
            <a:ext cx="2209122" cy="394016"/>
            <a:chOff x="-38216" y="-617767"/>
            <a:chExt cx="2059046" cy="502251"/>
          </a:xfrm>
        </p:grpSpPr>
        <p:sp>
          <p:nvSpPr>
            <p:cNvPr id="515" name="Shape"/>
            <p:cNvSpPr/>
            <p:nvPr/>
          </p:nvSpPr>
          <p:spPr>
            <a:xfrm>
              <a:off x="-2" y="-617767"/>
              <a:ext cx="2020832" cy="5022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6" name="3"/>
            <p:cNvSpPr/>
            <p:nvPr/>
          </p:nvSpPr>
          <p:spPr>
            <a:xfrm>
              <a:off x="-38216" y="-558532"/>
              <a:ext cx="1971789" cy="3641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2</a:t>
              </a:r>
            </a:p>
          </p:txBody>
        </p:sp>
      </p:grpSp>
      <p:sp>
        <p:nvSpPr>
          <p:cNvPr id="518" name="Introduction to basic gender analysis questions (personnel, structure, operations,…"/>
          <p:cNvSpPr/>
          <p:nvPr/>
        </p:nvSpPr>
        <p:spPr>
          <a:xfrm>
            <a:off x="544077" y="3262111"/>
            <a:ext cx="8338900" cy="4780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Ce module se concentre sur le développement d'entreprises/de propositions dans le contexte du financement du gouvernement américain et sur le mécanisme/processus d'émission de fonds du gouvernement américain.</a:t>
            </a:r>
          </a:p>
        </p:txBody>
      </p:sp>
      <p:sp>
        <p:nvSpPr>
          <p:cNvPr id="4" name="Google Shape;385;p56">
            <a:extLst>
              <a:ext uri="{FF2B5EF4-FFF2-40B4-BE49-F238E27FC236}">
                <a16:creationId xmlns:a16="http://schemas.microsoft.com/office/drawing/2014/main" id="{FFB3AC5D-CEBB-6940-804C-A277332837C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1.2 APERÇU DU PROGRAMME DE FORMATION</a:t>
            </a:r>
          </a:p>
        </p:txBody>
      </p:sp>
      <p:sp>
        <p:nvSpPr>
          <p:cNvPr id="8" name="3">
            <a:extLst>
              <a:ext uri="{FF2B5EF4-FFF2-40B4-BE49-F238E27FC236}">
                <a16:creationId xmlns:a16="http://schemas.microsoft.com/office/drawing/2014/main" id="{0772DDFF-467F-B346-7404-D1B3D578275D}"/>
              </a:ext>
            </a:extLst>
          </p:cNvPr>
          <p:cNvSpPr/>
          <p:nvPr/>
        </p:nvSpPr>
        <p:spPr>
          <a:xfrm>
            <a:off x="513741" y="3636487"/>
            <a:ext cx="2115505" cy="2856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3</a:t>
            </a:r>
          </a:p>
        </p:txBody>
      </p:sp>
      <p:sp>
        <p:nvSpPr>
          <p:cNvPr id="2" name="Gender Analysis">
            <a:extLst>
              <a:ext uri="{FF2B5EF4-FFF2-40B4-BE49-F238E27FC236}">
                <a16:creationId xmlns:a16="http://schemas.microsoft.com/office/drawing/2014/main" id="{9CD8352C-2EAC-3A91-368D-691544248548}"/>
              </a:ext>
            </a:extLst>
          </p:cNvPr>
          <p:cNvSpPr/>
          <p:nvPr/>
        </p:nvSpPr>
        <p:spPr>
          <a:xfrm>
            <a:off x="2746136" y="3926976"/>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500" b="1" dirty="0">
                <a:solidFill>
                  <a:schemeClr val="tx1">
                    <a:lumMod val="95000"/>
                    <a:lumOff val="5000"/>
                  </a:schemeClr>
                </a:solidFill>
                <a:latin typeface="Source Sans Pro" panose="020B0503030403020204" pitchFamily="34" charset="0"/>
                <a:ea typeface="Source Sans Pro" panose="020B0503030403020204" pitchFamily="34" charset="0"/>
              </a:rPr>
              <a:t>Préparation préalable à la sollicitation</a:t>
            </a:r>
          </a:p>
        </p:txBody>
      </p:sp>
      <p:sp>
        <p:nvSpPr>
          <p:cNvPr id="3" name="Shape">
            <a:extLst>
              <a:ext uri="{FF2B5EF4-FFF2-40B4-BE49-F238E27FC236}">
                <a16:creationId xmlns:a16="http://schemas.microsoft.com/office/drawing/2014/main" id="{E73F5BA0-038E-9E30-B0B7-FA64DF1E7F54}"/>
              </a:ext>
            </a:extLst>
          </p:cNvPr>
          <p:cNvSpPr/>
          <p:nvPr/>
        </p:nvSpPr>
        <p:spPr>
          <a:xfrm>
            <a:off x="536452" y="3818617"/>
            <a:ext cx="2168123" cy="394017"/>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 name="Line">
            <a:extLst>
              <a:ext uri="{FF2B5EF4-FFF2-40B4-BE49-F238E27FC236}">
                <a16:creationId xmlns:a16="http://schemas.microsoft.com/office/drawing/2014/main" id="{2D8C9333-090C-23E8-A84D-962558573084}"/>
              </a:ext>
            </a:extLst>
          </p:cNvPr>
          <p:cNvSpPr/>
          <p:nvPr/>
        </p:nvSpPr>
        <p:spPr>
          <a:xfrm>
            <a:off x="541026" y="4221776"/>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6" name="Introduction to basic gender analysis questions (personnel, structure, operations,…">
            <a:extLst>
              <a:ext uri="{FF2B5EF4-FFF2-40B4-BE49-F238E27FC236}">
                <a16:creationId xmlns:a16="http://schemas.microsoft.com/office/drawing/2014/main" id="{ACEB2681-5992-2944-2749-EE5CC882DA17}"/>
              </a:ext>
            </a:extLst>
          </p:cNvPr>
          <p:cNvSpPr/>
          <p:nvPr/>
        </p:nvSpPr>
        <p:spPr>
          <a:xfrm>
            <a:off x="586749" y="4251187"/>
            <a:ext cx="8338900" cy="4780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Ce module s'articule autour des moyens d'identifier les opportunités de financement, de décider de poursuivre puis de saisir l'opportunité, et de former un consortium gagnant.</a:t>
            </a:r>
          </a:p>
        </p:txBody>
      </p:sp>
      <p:sp>
        <p:nvSpPr>
          <p:cNvPr id="7" name="2">
            <a:extLst>
              <a:ext uri="{FF2B5EF4-FFF2-40B4-BE49-F238E27FC236}">
                <a16:creationId xmlns:a16="http://schemas.microsoft.com/office/drawing/2014/main" id="{7E451033-A0CC-7946-A5E5-E2BF9AC550F3}"/>
              </a:ext>
            </a:extLst>
          </p:cNvPr>
          <p:cNvSpPr/>
          <p:nvPr/>
        </p:nvSpPr>
        <p:spPr>
          <a:xfrm>
            <a:off x="527083" y="3890895"/>
            <a:ext cx="2115503"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3</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548875" y="665002"/>
            <a:ext cx="8327268" cy="4100962"/>
          </a:xfrm>
        </p:spPr>
        <p:txBody>
          <a:bodyPr>
            <a:noAutofit/>
          </a:bodyPr>
          <a:lstStyle/>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Évaluer la stratégie/les objectifs de pré-planification (examen au cours des premières étapes de la conception)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Prédire les solutions et stratégies probables des concurrents (examen lors des premières étapes de conception)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Évaluer les partenariats proposés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Prédire comment le donateur évaluera votre proposition et proposer des moyens de l'améliorer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Vérifier que la proposition de coût correspond à la proposition technique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Cette proposition technique reflète fidèlement les indicateurs de M&amp;E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Vérifier la conformité et l’exécution de votre stratégie gagnante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Pour revoir votre budget et approuver votre stratégie tarifaire ;</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Pour confirmer que votre proposition intègre les modifications nécessaires par rapport aux examens précédents et qu'elle est prête à être soumise (examen final) ; et</a:t>
            </a:r>
          </a:p>
          <a:p>
            <a:pPr marL="342900" indent="-342900" algn="just">
              <a:spcBef>
                <a:spcPts val="600"/>
              </a:spcBef>
              <a:spcAft>
                <a:spcPts val="600"/>
              </a:spcAft>
              <a:buClr>
                <a:schemeClr val="tx1"/>
              </a:buClr>
              <a:buSzPct val="100000"/>
              <a:buFont typeface="Wingdings" panose="05000000000000000000" pitchFamily="2" charset="2"/>
              <a:buChar char="§"/>
            </a:pPr>
            <a:r>
              <a:rPr lang="fr-FR" sz="12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Pour enregistrer les leçons apprises (examen après action) et améliorer votre processus d’élaboration de propositions. </a:t>
            </a:r>
          </a:p>
        </p:txBody>
      </p:sp>
      <p:sp>
        <p:nvSpPr>
          <p:cNvPr id="4" name="Google Shape;385;p56">
            <a:extLst>
              <a:ext uri="{FF2B5EF4-FFF2-40B4-BE49-F238E27FC236}">
                <a16:creationId xmlns:a16="http://schemas.microsoft.com/office/drawing/2014/main" id="{561E6142-0715-1BA1-7010-39295A676044}"/>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OBJECTIFS DES DIFFÉRENTS TYPES D’EXAMEN</a:t>
            </a:r>
          </a:p>
        </p:txBody>
      </p:sp>
    </p:spTree>
    <p:extLst>
      <p:ext uri="{BB962C8B-B14F-4D97-AF65-F5344CB8AC3E}">
        <p14:creationId xmlns:p14="http://schemas.microsoft.com/office/powerpoint/2010/main" val="8989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A002A-1B71-E2F8-EF9A-6FBE944EEA66}"/>
              </a:ext>
            </a:extLst>
          </p:cNvPr>
          <p:cNvSpPr>
            <a:spLocks noGrp="1"/>
          </p:cNvSpPr>
          <p:nvPr>
            <p:ph type="body" idx="1"/>
          </p:nvPr>
        </p:nvSpPr>
        <p:spPr>
          <a:xfrm>
            <a:off x="787704" y="903353"/>
            <a:ext cx="7772400" cy="3174900"/>
          </a:xfrm>
        </p:spPr>
        <p:txBody>
          <a:bodyPr/>
          <a:lstStyle/>
          <a:p>
            <a:pPr marL="469900" indent="-342900">
              <a:spcBef>
                <a:spcPts val="600"/>
              </a:spcBef>
              <a:spcAft>
                <a:spcPts val="600"/>
              </a:spcAft>
              <a:buClr>
                <a:schemeClr val="tx1"/>
              </a:buClr>
              <a:buSzPct val="100000"/>
              <a:buFont typeface="+mj-lt"/>
              <a:buAutoNum type="arabicPeriod"/>
            </a:pPr>
            <a:r>
              <a:rPr lang="fr-FR" sz="2800" b="1" dirty="0">
                <a:solidFill>
                  <a:schemeClr val="tx1"/>
                </a:solidFill>
                <a:latin typeface="Source Sans Pro" panose="020B0503030403020204" pitchFamily="34" charset="0"/>
                <a:ea typeface="Source Sans Pro" panose="020B0503030403020204" pitchFamily="34" charset="0"/>
              </a:rPr>
              <a:t>Proposition de coût </a:t>
            </a:r>
            <a:r>
              <a:rPr lang="fr-FR" sz="2800" dirty="0">
                <a:solidFill>
                  <a:schemeClr val="tx1"/>
                </a:solidFill>
                <a:latin typeface="Source Sans Pro" panose="020B0503030403020204" pitchFamily="34" charset="0"/>
                <a:ea typeface="Source Sans Pro" panose="020B0503030403020204" pitchFamily="34" charset="0"/>
              </a:rPr>
              <a:t>Est-ce que cela correspond à la section proposition technique et gestion ? </a:t>
            </a:r>
          </a:p>
          <a:p>
            <a:pPr marL="469900" indent="-342900">
              <a:spcBef>
                <a:spcPts val="600"/>
              </a:spcBef>
              <a:spcAft>
                <a:spcPts val="600"/>
              </a:spcAft>
              <a:buClr>
                <a:schemeClr val="tx1"/>
              </a:buClr>
              <a:buSzPct val="100000"/>
              <a:buFont typeface="+mj-lt"/>
              <a:buAutoNum type="arabicPeriod"/>
            </a:pPr>
            <a:r>
              <a:rPr lang="fr-FR" sz="2800" b="1" dirty="0">
                <a:solidFill>
                  <a:schemeClr val="tx1"/>
                </a:solidFill>
                <a:effectLst/>
                <a:latin typeface="Source Sans Pro" panose="020B0503030403020204" pitchFamily="34" charset="0"/>
                <a:ea typeface="Source Sans Pro" panose="020B0503030403020204" pitchFamily="34" charset="0"/>
              </a:rPr>
              <a:t>Plan SEA : </a:t>
            </a:r>
            <a:r>
              <a:rPr lang="fr-FR" sz="2800" dirty="0">
                <a:solidFill>
                  <a:schemeClr val="tx1"/>
                </a:solidFill>
                <a:effectLst/>
                <a:latin typeface="Source Sans Pro" panose="020B0503030403020204" pitchFamily="34" charset="0"/>
                <a:ea typeface="Source Sans Pro" panose="020B0503030403020204" pitchFamily="34" charset="0"/>
              </a:rPr>
              <a:t>Les indicateurs sélectionnés sont-ils conformes à la proposition technique et la proposition de coût dispose-t-elle d'un financement suffisant ? </a:t>
            </a:r>
          </a:p>
        </p:txBody>
      </p:sp>
      <p:sp>
        <p:nvSpPr>
          <p:cNvPr id="3" name="Slide Number Placeholder 2">
            <a:extLst>
              <a:ext uri="{FF2B5EF4-FFF2-40B4-BE49-F238E27FC236}">
                <a16:creationId xmlns:a16="http://schemas.microsoft.com/office/drawing/2014/main" id="{8EE6294E-655F-0280-562E-369466FF2A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151</a:t>
            </a:fld>
            <a:endParaRPr lang="en-US"/>
          </a:p>
        </p:txBody>
      </p:sp>
      <p:sp>
        <p:nvSpPr>
          <p:cNvPr id="5" name="Google Shape;385;p56">
            <a:extLst>
              <a:ext uri="{FF2B5EF4-FFF2-40B4-BE49-F238E27FC236}">
                <a16:creationId xmlns:a16="http://schemas.microsoft.com/office/drawing/2014/main" id="{9087370A-A6AB-49AD-BBF5-25D823A17F5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QUESTIONS DE RÉVISION </a:t>
            </a:r>
          </a:p>
        </p:txBody>
      </p:sp>
    </p:spTree>
    <p:extLst>
      <p:ext uri="{BB962C8B-B14F-4D97-AF65-F5344CB8AC3E}">
        <p14:creationId xmlns:p14="http://schemas.microsoft.com/office/powerpoint/2010/main" val="21344120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22215-7B9D-E1B7-61ED-903935FAAD0C}"/>
              </a:ext>
            </a:extLst>
          </p:cNvPr>
          <p:cNvSpPr>
            <a:spLocks noGrp="1"/>
          </p:cNvSpPr>
          <p:nvPr>
            <p:ph type="body" idx="1"/>
          </p:nvPr>
        </p:nvSpPr>
        <p:spPr>
          <a:xfrm>
            <a:off x="777544" y="834034"/>
            <a:ext cx="7772400" cy="3174900"/>
          </a:xfrm>
        </p:spPr>
        <p:txBody>
          <a:bodyPr/>
          <a:lstStyle/>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Prévoyez au moins deux semaines pour la révision et la modification.</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Gardez ces examens selon un calendrier serré ; ils peuvent faire l'objet de plusieurs niveaux d'examen organisés avec des objectifs spécifiques à chaque session.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Le responsable des propositions qui soutient votre équipe de développement suivra le calendrier élaboré par votre équipe.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Les délais de proposition sont courts, ce responsable doit donc rappeler aux membres de votre équipe les délais internes. </a:t>
            </a:r>
          </a:p>
          <a:p>
            <a:endParaRPr lang="en-US"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4CFAFB91-125F-AD41-D3A5-369D6B8ED7E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LA GESTION DU TEMPS EST LA CLÉ !</a:t>
            </a:r>
          </a:p>
        </p:txBody>
      </p:sp>
    </p:spTree>
    <p:extLst>
      <p:ext uri="{BB962C8B-B14F-4D97-AF65-F5344CB8AC3E}">
        <p14:creationId xmlns:p14="http://schemas.microsoft.com/office/powerpoint/2010/main" val="34373418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31520" y="808887"/>
            <a:ext cx="7772400" cy="3643557"/>
          </a:xfrm>
        </p:spPr>
        <p:txBody>
          <a:bodyPr>
            <a:normAutofit/>
          </a:bodyPr>
          <a:lstStyle/>
          <a:p>
            <a:pPr marL="127000" indent="0">
              <a:spcBef>
                <a:spcPts val="600"/>
              </a:spcBef>
              <a:spcAft>
                <a:spcPts val="600"/>
              </a:spcAft>
              <a:buNone/>
            </a:pPr>
            <a:r>
              <a:rPr lang="fr-FR" sz="1500" b="1" dirty="0">
                <a:solidFill>
                  <a:schemeClr val="tx1">
                    <a:lumMod val="95000"/>
                    <a:lumOff val="5000"/>
                  </a:schemeClr>
                </a:solidFill>
              </a:rPr>
              <a:t>Pour la finalisation et la présentation de la proposition, prévoyez suffisamment de temps dans le calendrier de développement de la proposition pour : </a:t>
            </a:r>
          </a:p>
          <a:p>
            <a:pPr>
              <a:spcBef>
                <a:spcPts val="600"/>
              </a:spcBef>
              <a:spcAft>
                <a:spcPts val="600"/>
              </a:spcAft>
              <a:buClr>
                <a:schemeClr val="tx1"/>
              </a:buClr>
              <a:buSzPct val="100000"/>
              <a:buFont typeface="Wingdings" panose="05000000000000000000" pitchFamily="2" charset="2"/>
              <a:buChar char="§"/>
            </a:pPr>
            <a:r>
              <a:rPr lang="fr-FR" sz="1500" b="1" dirty="0">
                <a:solidFill>
                  <a:schemeClr val="tx1">
                    <a:lumMod val="95000"/>
                    <a:lumOff val="5000"/>
                  </a:schemeClr>
                </a:solidFill>
              </a:rPr>
              <a:t>Révision :</a:t>
            </a:r>
            <a:r>
              <a:rPr lang="fr-FR" sz="1500" dirty="0">
                <a:solidFill>
                  <a:schemeClr val="tx1">
                    <a:lumMod val="95000"/>
                    <a:lumOff val="5000"/>
                  </a:schemeClr>
                </a:solidFill>
              </a:rPr>
              <a:t> Vérifiez les fautes d’orthographe, de grammaire, d’utilisation cohérente des mots, des acronymes, etc.</a:t>
            </a:r>
            <a:r>
              <a:rPr lang="fr-FR" sz="1500" i="1" dirty="0">
                <a:solidFill>
                  <a:schemeClr val="tx1">
                    <a:lumMod val="95000"/>
                    <a:lumOff val="5000"/>
                  </a:schemeClr>
                </a:solidFill>
              </a:rPr>
              <a:t> </a:t>
            </a:r>
          </a:p>
          <a:p>
            <a:pPr>
              <a:spcBef>
                <a:spcPts val="600"/>
              </a:spcBef>
              <a:spcAft>
                <a:spcPts val="600"/>
              </a:spcAft>
              <a:buClr>
                <a:schemeClr val="tx1"/>
              </a:buClr>
              <a:buSzPct val="100000"/>
              <a:buFont typeface="Wingdings" panose="05000000000000000000" pitchFamily="2" charset="2"/>
              <a:buChar char="§"/>
            </a:pPr>
            <a:r>
              <a:rPr lang="fr-FR" sz="1500" b="1" dirty="0">
                <a:solidFill>
                  <a:schemeClr val="tx1">
                    <a:lumMod val="95000"/>
                    <a:lumOff val="5000"/>
                  </a:schemeClr>
                </a:solidFill>
              </a:rPr>
              <a:t>Mise en page:</a:t>
            </a:r>
            <a:r>
              <a:rPr lang="fr-FR" sz="1500" dirty="0">
                <a:solidFill>
                  <a:schemeClr val="tx1">
                    <a:lumMod val="95000"/>
                    <a:lumOff val="5000"/>
                  </a:schemeClr>
                </a:solidFill>
              </a:rPr>
              <a:t> Incluez les en-têtes, les pieds de page, les numéros de page, les signatures, l'alignement, les tableaux, les zones de texte, les graphiques, etc. </a:t>
            </a:r>
          </a:p>
          <a:p>
            <a:pPr>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Emballage:</a:t>
            </a:r>
            <a:r>
              <a:rPr lang="fr-FR" sz="1500" dirty="0">
                <a:solidFill>
                  <a:schemeClr val="tx1">
                    <a:lumMod val="95000"/>
                    <a:lumOff val="5000"/>
                  </a:schemeClr>
                </a:solidFill>
              </a:rPr>
              <a:t> Compilez les différents composants et répondre aux exigences (nombre de copies papier, etc.)</a:t>
            </a:r>
          </a:p>
          <a:p>
            <a:pPr>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Vérification/approbation finale de la conformité</a:t>
            </a:r>
          </a:p>
        </p:txBody>
      </p:sp>
      <p:sp>
        <p:nvSpPr>
          <p:cNvPr id="4" name="Google Shape;385;p56">
            <a:extLst>
              <a:ext uri="{FF2B5EF4-FFF2-40B4-BE49-F238E27FC236}">
                <a16:creationId xmlns:a16="http://schemas.microsoft.com/office/drawing/2014/main" id="{309E98AE-0D35-6478-6512-5C2DFF546BFC}"/>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5.4 FINALISATION ET SOUMISSION DE LA PROPOSITION</a:t>
            </a:r>
          </a:p>
        </p:txBody>
      </p:sp>
    </p:spTree>
    <p:extLst>
      <p:ext uri="{BB962C8B-B14F-4D97-AF65-F5344CB8AC3E}">
        <p14:creationId xmlns:p14="http://schemas.microsoft.com/office/powerpoint/2010/main" val="2746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5236" y="799743"/>
            <a:ext cx="7772400" cy="3643557"/>
          </a:xfrm>
        </p:spPr>
        <p:txBody>
          <a:bodyPr>
            <a:normAutofit/>
          </a:bodyPr>
          <a:lstStyle/>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Essayez de soumettre votre candidature 24 à 48 heures avant la date limite (en cas de problèmes informatiques, par exemple, et d'autres problèmes imprévus de dernière minute).</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Assurez-vous d'utiliser la bonne adresse e-mail de soumission ; copiez les autres dans votre organisation.</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Examinez la sollicitation pour connaître toute restriction de taille d’e-mail ou toute autre instruction de soumission. </a:t>
            </a:r>
          </a:p>
          <a:p>
            <a:pPr marL="342900" indent="-342900" algn="just">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Demandez au donateur un accusé de réception. (Appelez-les, si nécessaire).</a:t>
            </a:r>
          </a:p>
        </p:txBody>
      </p:sp>
      <p:sp>
        <p:nvSpPr>
          <p:cNvPr id="4" name="Google Shape;385;p56">
            <a:extLst>
              <a:ext uri="{FF2B5EF4-FFF2-40B4-BE49-F238E27FC236}">
                <a16:creationId xmlns:a16="http://schemas.microsoft.com/office/drawing/2014/main" id="{B381D8B8-CEDF-7EF7-9A0D-C27A6C9D7B9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Soumission de la proposition</a:t>
            </a:r>
          </a:p>
        </p:txBody>
      </p:sp>
    </p:spTree>
    <p:extLst>
      <p:ext uri="{BB962C8B-B14F-4D97-AF65-F5344CB8AC3E}">
        <p14:creationId xmlns:p14="http://schemas.microsoft.com/office/powerpoint/2010/main" val="34501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SESSION N°4: Q&amp;R  </a:t>
            </a:r>
          </a:p>
        </p:txBody>
      </p:sp>
    </p:spTree>
    <p:extLst>
      <p:ext uri="{BB962C8B-B14F-4D97-AF65-F5344CB8AC3E}">
        <p14:creationId xmlns:p14="http://schemas.microsoft.com/office/powerpoint/2010/main" val="40987724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9525" indent="0" algn="ctr">
              <a:lnSpc>
                <a:spcPts val="3915"/>
              </a:lnSpc>
              <a:buClr>
                <a:srgbClr val="000000"/>
              </a:buClr>
              <a:buFont typeface="Arial"/>
              <a:buNone/>
            </a:pPr>
            <a:endParaRPr lang="en-US" sz="4000" b="1" spc="-38" dirty="0">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fr-FR" sz="4000" b="1" dirty="0">
                <a:solidFill>
                  <a:srgbClr val="000000"/>
                </a:solidFill>
                <a:latin typeface="Source Sans Pro" panose="020B0503030403020204" pitchFamily="34" charset="0"/>
                <a:ea typeface="Source Sans Pro" panose="020B0503030403020204" pitchFamily="34" charset="0"/>
                <a:cs typeface="Arial"/>
                <a:sym typeface="Arial"/>
              </a:rPr>
              <a:t>Pré-test N°5</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extLst>
      <p:ext uri="{BB962C8B-B14F-4D97-AF65-F5344CB8AC3E}">
        <p14:creationId xmlns:p14="http://schemas.microsoft.com/office/powerpoint/2010/main" val="6205263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4000" b="1">
                <a:latin typeface="Source Sans Pro" panose="020B0503030403020204" pitchFamily="34" charset="0"/>
                <a:ea typeface="Source Sans Pro" panose="020B0503030403020204" pitchFamily="34" charset="0"/>
              </a:rPr>
              <a:t>MODULE 6 : </a:t>
            </a:r>
          </a:p>
          <a:p>
            <a:pPr marL="9525" algn="ctr">
              <a:lnSpc>
                <a:spcPts val="3915"/>
              </a:lnSpc>
            </a:pPr>
            <a:r>
              <a:rPr lang="fr-FR" sz="4000" b="1">
                <a:latin typeface="Source Sans Pro" panose="020B0503030403020204" pitchFamily="34" charset="0"/>
                <a:ea typeface="Source Sans Pro" panose="020B0503030403020204" pitchFamily="34" charset="0"/>
              </a:rPr>
              <a:t>Phase POST-SOUMISSION</a:t>
            </a:r>
          </a:p>
        </p:txBody>
      </p:sp>
    </p:spTree>
    <p:extLst>
      <p:ext uri="{BB962C8B-B14F-4D97-AF65-F5344CB8AC3E}">
        <p14:creationId xmlns:p14="http://schemas.microsoft.com/office/powerpoint/2010/main" val="627201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FE0CE-F89C-A23A-2D8F-9F36B0BE9455}"/>
              </a:ext>
            </a:extLst>
          </p:cNvPr>
          <p:cNvSpPr>
            <a:spLocks noGrp="1"/>
          </p:cNvSpPr>
          <p:nvPr>
            <p:ph type="title"/>
          </p:nvPr>
        </p:nvSpPr>
        <p:spPr>
          <a:xfrm>
            <a:off x="745540" y="1963934"/>
            <a:ext cx="7772400" cy="1232112"/>
          </a:xfrm>
        </p:spPr>
        <p:txBody>
          <a:bodyPr/>
          <a:lstStyle/>
          <a:p>
            <a:pPr algn="ctr"/>
            <a:r>
              <a:rPr lang="fr-FR" sz="2200" dirty="0"/>
              <a:t>Nous avons soumis la proposition – n’avons-nous pas tous terminé ?!</a:t>
            </a:r>
            <a:br>
              <a:rPr lang="fr-FR" sz="2200" dirty="0"/>
            </a:br>
            <a:endParaRPr lang="fr-FR" sz="2200" dirty="0"/>
          </a:p>
        </p:txBody>
      </p:sp>
      <p:sp>
        <p:nvSpPr>
          <p:cNvPr id="2" name="Google Shape;485;p2">
            <a:extLst>
              <a:ext uri="{FF2B5EF4-FFF2-40B4-BE49-F238E27FC236}">
                <a16:creationId xmlns:a16="http://schemas.microsoft.com/office/drawing/2014/main" id="{47B53B5C-B4B4-EBAF-B24D-08A7F3701D85}"/>
              </a:ext>
            </a:extLst>
          </p:cNvPr>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333003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72972" y="786162"/>
            <a:ext cx="8054484" cy="3419809"/>
          </a:xfrm>
        </p:spPr>
        <p:txBody>
          <a:bodyPr>
            <a:noAutofit/>
          </a:bodyPr>
          <a:lstStyle/>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Organisez un examen après action impliquant l'équipe de proposition et les évaluateurs ; vous pourriez également en avoir un séparé avec les partenaires du consortium. </a:t>
            </a:r>
          </a:p>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Faites un débriefing en équipe pour discuter de la manière dont vous pourriez améliorer le processus la prochaine fois que vous postulerez pour une récompense.</a:t>
            </a:r>
          </a:p>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Préparez-vous à ce que le donateur revienne avec des questions/clarifications sur votre demande.</a:t>
            </a:r>
          </a:p>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Si le donateur vous informe que vous n’avez pas réussi, demandez par écrit un compte rendu ou une copie de son évaluation de votre réponse (dans les 10 jours suivant la notification de l’USAID). </a:t>
            </a:r>
          </a:p>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Utilisez tous les commentaires obtenus pour développer l’expertise, améliorer les systèmes et réévaluer l’alignement sur les priorités des donateurs.</a:t>
            </a:r>
          </a:p>
          <a:p>
            <a:pPr marL="339725" indent="-339725">
              <a:spcAft>
                <a:spcPts val="600"/>
              </a:spcAft>
              <a:buClr>
                <a:schemeClr val="tx1"/>
              </a:buClr>
              <a:buSzPct val="100000"/>
              <a:buFont typeface="Wingdings" panose="05000000000000000000" pitchFamily="2" charset="2"/>
              <a:buChar char="§"/>
            </a:pPr>
            <a:r>
              <a:rPr lang="fr-FR" sz="1500" dirty="0">
                <a:solidFill>
                  <a:schemeClr val="tx1"/>
                </a:solidFill>
              </a:rPr>
              <a:t>Une fois que l'USAID a annoncé que votre proposition a été retenue, informez-en tous les membres du consortium.</a:t>
            </a:r>
          </a:p>
        </p:txBody>
      </p:sp>
      <p:sp>
        <p:nvSpPr>
          <p:cNvPr id="4" name="Google Shape;385;p56">
            <a:extLst>
              <a:ext uri="{FF2B5EF4-FFF2-40B4-BE49-F238E27FC236}">
                <a16:creationId xmlns:a16="http://schemas.microsoft.com/office/drawing/2014/main" id="{6734F05B-33AC-3E2D-CC49-70F10726872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6.1 ACTIONS APRÈS LA SOUMISSION RECOMMANDÉES</a:t>
            </a:r>
          </a:p>
        </p:txBody>
      </p:sp>
    </p:spTree>
    <p:extLst>
      <p:ext uri="{BB962C8B-B14F-4D97-AF65-F5344CB8AC3E}">
        <p14:creationId xmlns:p14="http://schemas.microsoft.com/office/powerpoint/2010/main" val="34174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Line"/>
          <p:cNvSpPr/>
          <p:nvPr/>
        </p:nvSpPr>
        <p:spPr>
          <a:xfrm>
            <a:off x="544074" y="4009940"/>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3" name="Line"/>
          <p:cNvSpPr/>
          <p:nvPr/>
        </p:nvSpPr>
        <p:spPr>
          <a:xfrm>
            <a:off x="544074" y="2411569"/>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4" name="Gender Integration in the organisation"/>
          <p:cNvSpPr/>
          <p:nvPr/>
        </p:nvSpPr>
        <p:spPr>
          <a:xfrm>
            <a:off x="2753756" y="1954571"/>
            <a:ext cx="6170787" cy="46570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400" b="1" dirty="0">
                <a:solidFill>
                  <a:schemeClr val="tx1">
                    <a:lumMod val="95000"/>
                    <a:lumOff val="5000"/>
                  </a:schemeClr>
                </a:solidFill>
                <a:latin typeface="Source Sans Pro" panose="020B0503030403020204" pitchFamily="34" charset="0"/>
                <a:ea typeface="Source Sans Pro" panose="020B0503030403020204" pitchFamily="34" charset="0"/>
              </a:rPr>
              <a:t>Conception de projet et élaboration de propositions techniques et budgétaires</a:t>
            </a:r>
          </a:p>
        </p:txBody>
      </p:sp>
      <p:grpSp>
        <p:nvGrpSpPr>
          <p:cNvPr id="507" name="Group"/>
          <p:cNvGrpSpPr/>
          <p:nvPr/>
        </p:nvGrpSpPr>
        <p:grpSpPr>
          <a:xfrm>
            <a:off x="544073" y="2026266"/>
            <a:ext cx="2168121" cy="394016"/>
            <a:chOff x="-1" y="0"/>
            <a:chExt cx="2020830" cy="502250"/>
          </a:xfrm>
        </p:grpSpPr>
        <p:sp>
          <p:nvSpPr>
            <p:cNvPr id="505" name="Shape"/>
            <p:cNvSpPr/>
            <p:nvPr/>
          </p:nvSpPr>
          <p:spPr>
            <a:xfrm>
              <a:off x="-1" y="0"/>
              <a:ext cx="2020830" cy="502250"/>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06" name="1"/>
            <p:cNvSpPr/>
            <p:nvPr/>
          </p:nvSpPr>
          <p:spPr>
            <a:xfrm>
              <a:off x="33043" y="91762"/>
              <a:ext cx="1971787" cy="3641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5</a:t>
              </a:r>
            </a:p>
          </p:txBody>
        </p:sp>
      </p:grpSp>
      <p:sp>
        <p:nvSpPr>
          <p:cNvPr id="508" name="Minimum standards and process of needs-based mainstreaming and Gender Analysis of the organisation, Strategy, Mission Statement, Organisational culture, Gender budgeting, Strategic Gender Planning and Action."/>
          <p:cNvSpPr/>
          <p:nvPr/>
        </p:nvSpPr>
        <p:spPr>
          <a:xfrm>
            <a:off x="544076" y="2443136"/>
            <a:ext cx="8453619" cy="10012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Ce module couvre le processus de conception de projet et d'élaboration de propositions, depuis l'élaboration de propositions techniques et de coûts jusqu'à la fourniture de conseils et de considérations pour des ensembles de propositions solides et conformes, l'examen, l'édition, la finalisation et la soumission des propositions, jusqu'à la discussion de la théorie du changement, du modèle logique et cadre de résultats, analyse des causes profondes, plan de gestion et de dotation en personnel, plan de suivi, d'évaluation et d'apprentissage (SEA), capacité organisationnelle, historique des performances et budget.</a:t>
            </a:r>
          </a:p>
        </p:txBody>
      </p:sp>
      <p:sp>
        <p:nvSpPr>
          <p:cNvPr id="514" name="Gender Analysis"/>
          <p:cNvSpPr/>
          <p:nvPr/>
        </p:nvSpPr>
        <p:spPr>
          <a:xfrm>
            <a:off x="2753756" y="3738137"/>
            <a:ext cx="6170787" cy="27180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400" b="1" dirty="0">
                <a:solidFill>
                  <a:schemeClr val="tx1">
                    <a:lumMod val="95000"/>
                    <a:lumOff val="5000"/>
                  </a:schemeClr>
                </a:solidFill>
                <a:latin typeface="Source Sans Pro" panose="020B0503030403020204" pitchFamily="34" charset="0"/>
                <a:ea typeface="Source Sans Pro" panose="020B0503030403020204" pitchFamily="34" charset="0"/>
              </a:rPr>
              <a:t>Post-soumission</a:t>
            </a:r>
          </a:p>
        </p:txBody>
      </p:sp>
      <p:grpSp>
        <p:nvGrpSpPr>
          <p:cNvPr id="517" name="Group"/>
          <p:cNvGrpSpPr/>
          <p:nvPr/>
        </p:nvGrpSpPr>
        <p:grpSpPr>
          <a:xfrm>
            <a:off x="503073" y="3615925"/>
            <a:ext cx="2209122" cy="394016"/>
            <a:chOff x="-38216" y="-617767"/>
            <a:chExt cx="2059046" cy="502251"/>
          </a:xfrm>
        </p:grpSpPr>
        <p:sp>
          <p:nvSpPr>
            <p:cNvPr id="515" name="Shape"/>
            <p:cNvSpPr/>
            <p:nvPr/>
          </p:nvSpPr>
          <p:spPr>
            <a:xfrm>
              <a:off x="-2" y="-617767"/>
              <a:ext cx="2020832" cy="5022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6" name="3"/>
            <p:cNvSpPr/>
            <p:nvPr/>
          </p:nvSpPr>
          <p:spPr>
            <a:xfrm>
              <a:off x="-38216" y="-558532"/>
              <a:ext cx="1971789" cy="3641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dirty="0">
                  <a:latin typeface="Source Sans Pro" panose="020B0503030403020204" pitchFamily="34" charset="0"/>
                  <a:ea typeface="Source Sans Pro" panose="020B0503030403020204" pitchFamily="34" charset="0"/>
                </a:rPr>
                <a:t>MODULE 6</a:t>
              </a:r>
            </a:p>
          </p:txBody>
        </p:sp>
      </p:grpSp>
      <p:sp>
        <p:nvSpPr>
          <p:cNvPr id="518" name="Introduction to basic gender analysis questions (personnel, structure, operations,…"/>
          <p:cNvSpPr/>
          <p:nvPr/>
        </p:nvSpPr>
        <p:spPr>
          <a:xfrm>
            <a:off x="544076" y="4034779"/>
            <a:ext cx="8449047" cy="6319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Ce module développe les actions post-soumission de la proposition, y compris la nécessité de réviser la proposition ou de répondre aux questions des donateurs, d'analyser les commentaires obtenus des partenaires et des donateurs, et d'apprendre de l'expérience d'élaboration de propositions pour l'élaboration de propositions futures. </a:t>
            </a:r>
          </a:p>
        </p:txBody>
      </p:sp>
      <p:sp>
        <p:nvSpPr>
          <p:cNvPr id="4" name="Google Shape;385;p56">
            <a:extLst>
              <a:ext uri="{FF2B5EF4-FFF2-40B4-BE49-F238E27FC236}">
                <a16:creationId xmlns:a16="http://schemas.microsoft.com/office/drawing/2014/main" id="{FFB3AC5D-CEBB-6940-804C-A277332837C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APERÇU DU PROGRAMME DE FORMATION (SUITE)</a:t>
            </a:r>
          </a:p>
        </p:txBody>
      </p:sp>
      <p:grpSp>
        <p:nvGrpSpPr>
          <p:cNvPr id="2" name="Group 1">
            <a:extLst>
              <a:ext uri="{FF2B5EF4-FFF2-40B4-BE49-F238E27FC236}">
                <a16:creationId xmlns:a16="http://schemas.microsoft.com/office/drawing/2014/main" id="{BDBA8002-B928-8F0F-2A4A-2107467BAAD4}"/>
              </a:ext>
            </a:extLst>
          </p:cNvPr>
          <p:cNvGrpSpPr/>
          <p:nvPr/>
        </p:nvGrpSpPr>
        <p:grpSpPr>
          <a:xfrm>
            <a:off x="536452" y="723373"/>
            <a:ext cx="8389197" cy="736736"/>
            <a:chOff x="504448" y="3672313"/>
            <a:chExt cx="8389197" cy="736736"/>
          </a:xfrm>
        </p:grpSpPr>
        <p:sp>
          <p:nvSpPr>
            <p:cNvPr id="6" name="Gender Analysis">
              <a:extLst>
                <a:ext uri="{FF2B5EF4-FFF2-40B4-BE49-F238E27FC236}">
                  <a16:creationId xmlns:a16="http://schemas.microsoft.com/office/drawing/2014/main" id="{0A7281F2-6D5F-424B-BBD0-FC9A4B9AC6F0}"/>
                </a:ext>
              </a:extLst>
            </p:cNvPr>
            <p:cNvSpPr/>
            <p:nvPr/>
          </p:nvSpPr>
          <p:spPr>
            <a:xfrm>
              <a:off x="2714132" y="3794522"/>
              <a:ext cx="6170787" cy="27180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fr-FR" sz="1400" b="1" dirty="0">
                  <a:solidFill>
                    <a:schemeClr val="tx1">
                      <a:lumMod val="95000"/>
                      <a:lumOff val="5000"/>
                    </a:schemeClr>
                  </a:solidFill>
                  <a:latin typeface="Source Sans Pro" panose="020B0503030403020204" pitchFamily="34" charset="0"/>
                  <a:ea typeface="Source Sans Pro" panose="020B0503030403020204" pitchFamily="34" charset="0"/>
                </a:rPr>
                <a:t>Lancement de la proposition en direct</a:t>
              </a:r>
            </a:p>
          </p:txBody>
        </p:sp>
        <p:sp>
          <p:nvSpPr>
            <p:cNvPr id="7" name="Shape">
              <a:extLst>
                <a:ext uri="{FF2B5EF4-FFF2-40B4-BE49-F238E27FC236}">
                  <a16:creationId xmlns:a16="http://schemas.microsoft.com/office/drawing/2014/main" id="{3D0E27C5-A14B-1FAA-D251-1FE9F1EFC0B6}"/>
                </a:ext>
              </a:extLst>
            </p:cNvPr>
            <p:cNvSpPr/>
            <p:nvPr/>
          </p:nvSpPr>
          <p:spPr>
            <a:xfrm>
              <a:off x="504448" y="3672313"/>
              <a:ext cx="2168123" cy="394017"/>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11" name="Line">
              <a:extLst>
                <a:ext uri="{FF2B5EF4-FFF2-40B4-BE49-F238E27FC236}">
                  <a16:creationId xmlns:a16="http://schemas.microsoft.com/office/drawing/2014/main" id="{59D9A21F-A46E-0F04-2B80-38BFD88B1DF9}"/>
                </a:ext>
              </a:extLst>
            </p:cNvPr>
            <p:cNvSpPr/>
            <p:nvPr/>
          </p:nvSpPr>
          <p:spPr>
            <a:xfrm>
              <a:off x="509022" y="4075472"/>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12" name="Introduction to basic gender analysis questions (personnel, structure, operations,…">
              <a:extLst>
                <a:ext uri="{FF2B5EF4-FFF2-40B4-BE49-F238E27FC236}">
                  <a16:creationId xmlns:a16="http://schemas.microsoft.com/office/drawing/2014/main" id="{1FD035C6-1BDD-DC80-BADE-ACAF461356C9}"/>
                </a:ext>
              </a:extLst>
            </p:cNvPr>
            <p:cNvSpPr/>
            <p:nvPr/>
          </p:nvSpPr>
          <p:spPr>
            <a:xfrm>
              <a:off x="554745" y="4100311"/>
              <a:ext cx="8338900" cy="3087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8576" tIns="38576" rIns="38576" bIns="38576" numCol="1" anchor="t">
              <a:spAutoFit/>
            </a:bodyPr>
            <a:lstStyle>
              <a:lvl1pPr>
                <a:defRPr sz="1600">
                  <a:latin typeface="Arial"/>
                  <a:ea typeface="Arial"/>
                  <a:cs typeface="Arial"/>
                  <a:sym typeface="Arial"/>
                </a:defRPr>
              </a:lvl1pPr>
            </a:lstStyle>
            <a:p>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p:txBody>
        </p:sp>
      </p:grpSp>
      <p:sp>
        <p:nvSpPr>
          <p:cNvPr id="14" name="2">
            <a:extLst>
              <a:ext uri="{FF2B5EF4-FFF2-40B4-BE49-F238E27FC236}">
                <a16:creationId xmlns:a16="http://schemas.microsoft.com/office/drawing/2014/main" id="{E506A1C9-EC70-E6E3-DEAD-F3276EC95DEA}"/>
              </a:ext>
            </a:extLst>
          </p:cNvPr>
          <p:cNvSpPr/>
          <p:nvPr/>
        </p:nvSpPr>
        <p:spPr>
          <a:xfrm>
            <a:off x="577375" y="763647"/>
            <a:ext cx="2115503"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fr-FR" sz="1500" b="1">
                <a:latin typeface="Source Sans Pro" panose="020B0503030403020204" pitchFamily="34" charset="0"/>
                <a:ea typeface="Source Sans Pro" panose="020B0503030403020204" pitchFamily="34" charset="0"/>
              </a:rPr>
              <a:t>MODULE 4</a:t>
            </a:r>
          </a:p>
        </p:txBody>
      </p:sp>
      <p:sp>
        <p:nvSpPr>
          <p:cNvPr id="3" name="Minimum standards and process of needs-based mainstreaming and Gender Analysis of the organisation, Strategy, Mission Statement, Organisational culture, Gender budgeting, Strategic Gender Planning and Action.">
            <a:extLst>
              <a:ext uri="{FF2B5EF4-FFF2-40B4-BE49-F238E27FC236}">
                <a16:creationId xmlns:a16="http://schemas.microsoft.com/office/drawing/2014/main" id="{59862ADB-0B7C-05BE-7439-0E49AA0B42F2}"/>
              </a:ext>
            </a:extLst>
          </p:cNvPr>
          <p:cNvSpPr/>
          <p:nvPr/>
        </p:nvSpPr>
        <p:spPr>
          <a:xfrm>
            <a:off x="545600" y="1141420"/>
            <a:ext cx="8465811" cy="6319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numCol="1" anchor="t">
            <a:spAutoFit/>
          </a:bodyPr>
          <a:lstStyle>
            <a:lvl1pPr>
              <a:defRPr sz="1600">
                <a:latin typeface="Arial"/>
                <a:ea typeface="Arial"/>
                <a:cs typeface="Arial"/>
                <a:sym typeface="Arial"/>
              </a:defRPr>
            </a:lvl1pPr>
          </a:lstStyle>
          <a:p>
            <a:r>
              <a:rPr lang="fr-FR" sz="1200" dirty="0">
                <a:solidFill>
                  <a:schemeClr val="tx1">
                    <a:lumMod val="95000"/>
                    <a:lumOff val="5000"/>
                  </a:schemeClr>
                </a:solidFill>
                <a:latin typeface="Source Sans Pro" panose="020B0503030403020204" pitchFamily="34" charset="0"/>
                <a:ea typeface="Source Sans Pro" panose="020B0503030403020204" pitchFamily="34" charset="0"/>
              </a:rPr>
              <a:t>Ce module fournit un guide étape par étape pour tous les processus d'une proposition gagnante, depuis l'organisation jusqu'à la compréhension du donateur et des exigences de la sollicitation, la réunion de lancement de la proposition, les étapes préliminaires avant de remporter la proposition jusqu'à la collecte des informations nécessaires.</a:t>
            </a:r>
          </a:p>
        </p:txBody>
      </p:sp>
    </p:spTree>
    <p:extLst>
      <p:ext uri="{BB962C8B-B14F-4D97-AF65-F5344CB8AC3E}">
        <p14:creationId xmlns:p14="http://schemas.microsoft.com/office/powerpoint/2010/main" val="2762609665"/>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90956" y="840891"/>
            <a:ext cx="7772400" cy="3643557"/>
          </a:xfrm>
        </p:spPr>
        <p:txBody>
          <a:bodyPr>
            <a:normAutofit/>
          </a:bodyPr>
          <a:lstStyle/>
          <a:p>
            <a:pPr marL="339725" indent="-339725">
              <a:spcAft>
                <a:spcPts val="600"/>
              </a:spcAft>
              <a:buClr>
                <a:schemeClr val="tx1"/>
              </a:buClr>
              <a:buSzPct val="100000"/>
              <a:buFont typeface="Wingdings" panose="05000000000000000000" pitchFamily="2" charset="2"/>
              <a:buChar char="§"/>
            </a:pPr>
            <a:r>
              <a:rPr lang="fr-FR" sz="1800" dirty="0">
                <a:solidFill>
                  <a:schemeClr val="tx1"/>
                </a:solidFill>
              </a:rPr>
              <a:t>La rédaction d'une proposition du gouvernement américain nécessite un travail d'équipe, une attention aux détails et une connaissance des délais. Le processus peut être intimidant pour les organisations qui n'ont jamais postulé pour de telles récompenses, mais avec de la discipline et de la motivation, vous pouvez élaborer une proposition solide et compétitive. </a:t>
            </a:r>
          </a:p>
          <a:p>
            <a:pPr marL="339725" indent="-339725">
              <a:spcAft>
                <a:spcPts val="600"/>
              </a:spcAft>
              <a:buClr>
                <a:schemeClr val="tx1"/>
              </a:buClr>
              <a:buSzPct val="100000"/>
              <a:buFont typeface="Wingdings" panose="05000000000000000000" pitchFamily="2" charset="2"/>
              <a:buChar char="§"/>
            </a:pPr>
            <a:r>
              <a:rPr lang="fr-FR" sz="1800" dirty="0">
                <a:solidFill>
                  <a:schemeClr val="tx1"/>
                </a:solidFill>
              </a:rPr>
              <a:t>Chaque fois que vous postulez pour une autre proposition, vous vous améliorerez de plus en plus – surtout si vous appliquez les enseignements des examens post-action et les commentaires que vous recevez du donateur.</a:t>
            </a:r>
          </a:p>
          <a:p>
            <a:pPr>
              <a:spcAft>
                <a:spcPts val="600"/>
              </a:spcAft>
            </a:pPr>
            <a:endParaRPr lang="en-GB" sz="1800" dirty="0">
              <a:solidFill>
                <a:schemeClr val="tx1"/>
              </a:solidFill>
              <a:latin typeface="Times New Roman" panose="02020603050405020304" pitchFamily="18" charset="0"/>
              <a:ea typeface="Times New Roman" panose="02020603050405020304" pitchFamily="18" charset="0"/>
            </a:endParaRPr>
          </a:p>
        </p:txBody>
      </p:sp>
      <p:sp>
        <p:nvSpPr>
          <p:cNvPr id="4" name="Google Shape;385;p56">
            <a:extLst>
              <a:ext uri="{FF2B5EF4-FFF2-40B4-BE49-F238E27FC236}">
                <a16:creationId xmlns:a16="http://schemas.microsoft.com/office/drawing/2014/main" id="{9FBC5014-3113-A981-E759-FE0AD3DC41C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 CONTINUER À APPRENDRE ET À PRATIQUER</a:t>
            </a:r>
          </a:p>
        </p:txBody>
      </p:sp>
    </p:spTree>
    <p:extLst>
      <p:ext uri="{BB962C8B-B14F-4D97-AF65-F5344CB8AC3E}">
        <p14:creationId xmlns:p14="http://schemas.microsoft.com/office/powerpoint/2010/main" val="21891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SESSION N° 5 Q&amp;R FINALES</a:t>
            </a:r>
          </a:p>
        </p:txBody>
      </p:sp>
    </p:spTree>
    <p:extLst>
      <p:ext uri="{BB962C8B-B14F-4D97-AF65-F5344CB8AC3E}">
        <p14:creationId xmlns:p14="http://schemas.microsoft.com/office/powerpoint/2010/main" val="8239065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2"/>
          <p:cNvSpPr txBox="1">
            <a:spLocks noGrp="1"/>
          </p:cNvSpPr>
          <p:nvPr>
            <p:ph type="title"/>
          </p:nvPr>
        </p:nvSpPr>
        <p:spPr>
          <a:xfrm>
            <a:off x="1143000" y="1441917"/>
            <a:ext cx="5486400" cy="458100"/>
          </a:xfrm>
          <a:prstGeom prst="rect">
            <a:avLst/>
          </a:prstGeom>
        </p:spPr>
        <p:txBody>
          <a:bodyPr spcFirstLastPara="1" wrap="square" lIns="91175" tIns="91175" rIns="91175" bIns="91175" anchor="t" anchorCtr="0">
            <a:noAutofit/>
          </a:bodyPr>
          <a:lstStyle/>
          <a:p>
            <a:pPr marL="0" lvl="0" indent="0" algn="l" rtl="0">
              <a:spcBef>
                <a:spcPts val="0"/>
              </a:spcBef>
              <a:spcAft>
                <a:spcPts val="0"/>
              </a:spcAft>
              <a:buNone/>
            </a:pPr>
            <a:r>
              <a:rPr lang="fr-FR" sz="3600">
                <a:latin typeface="Source Sans Pro"/>
                <a:ea typeface="Source Sans Pro"/>
                <a:cs typeface="Source Sans Pro"/>
                <a:sym typeface="Source Sans Pro"/>
              </a:rPr>
              <a:t>Merci pour votre temps et votre participation active !</a:t>
            </a:r>
          </a:p>
        </p:txBody>
      </p:sp>
      <p:sp>
        <p:nvSpPr>
          <p:cNvPr id="822" name="Google Shape;822;p102"/>
          <p:cNvSpPr txBox="1">
            <a:spLocks noGrp="1"/>
          </p:cNvSpPr>
          <p:nvPr>
            <p:ph type="sldNum" idx="12"/>
          </p:nvPr>
        </p:nvSpPr>
        <p:spPr>
          <a:prstGeom prst="rect">
            <a:avLst/>
          </a:prstGeom>
        </p:spPr>
        <p:txBody>
          <a:bodyPr spcFirstLastPara="1" wrap="square" lIns="91175" tIns="45575" rIns="91175" bIns="45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162</a:t>
            </a:fld>
            <a:endParaRPr lang="en"/>
          </a:p>
        </p:txBody>
      </p:sp>
      <p:sp>
        <p:nvSpPr>
          <p:cNvPr id="2" name="TextBox 1">
            <a:extLst>
              <a:ext uri="{FF2B5EF4-FFF2-40B4-BE49-F238E27FC236}">
                <a16:creationId xmlns:a16="http://schemas.microsoft.com/office/drawing/2014/main" id="{E0058FE1-5A95-3C1F-C24B-55BD18C1EC8F}"/>
              </a:ext>
            </a:extLst>
          </p:cNvPr>
          <p:cNvSpPr txBox="1"/>
          <p:nvPr/>
        </p:nvSpPr>
        <p:spPr>
          <a:xfrm>
            <a:off x="1856509" y="4101503"/>
            <a:ext cx="5103091" cy="938719"/>
          </a:xfrm>
          <a:prstGeom prst="rect">
            <a:avLst/>
          </a:prstGeom>
          <a:noFill/>
        </p:spPr>
        <p:txBody>
          <a:bodyPr wrap="square" rtlCol="0">
            <a:spAutoFit/>
          </a:bodyPr>
          <a:lstStyle/>
          <a:p>
            <a:r>
              <a:rPr lang="fr-FR" sz="1100" i="1">
                <a:solidFill>
                  <a:schemeClr val="tx1">
                    <a:lumMod val="95000"/>
                    <a:lumOff val="5000"/>
                  </a:schemeClr>
                </a:solidFill>
                <a:effectLst/>
                <a:latin typeface="Source Sans Pro" panose="020B0503030403020204" pitchFamily="34" charset="0"/>
                <a:ea typeface="Calibri" panose="020F0502020204030204" pitchFamily="34" charset="0"/>
              </a:rPr>
              <a:t>Cette publication est rendue possible grâce au soutien du peuple américain par le biais de l'Agence des États-Unis pour le développement international (USAID) et du Plan d'urgence du président pour la lutte contre le sida (PEPFAR). Le contenu relève de la seule responsabilité d'IntraHealth International et ne reflète pas nécessairement les opinions de l'USAID ou du gouvernement des États-Unis.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673" y="4184822"/>
            <a:ext cx="2011928" cy="6483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9525" indent="0" algn="ctr">
              <a:lnSpc>
                <a:spcPts val="3915"/>
              </a:lnSpc>
              <a:buClr>
                <a:srgbClr val="000000"/>
              </a:buClr>
              <a:buFont typeface="Arial"/>
              <a:buNone/>
            </a:pPr>
            <a:endParaRPr lang="en-US" sz="4000" b="1" spc="-38" dirty="0">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fr-FR" sz="4000" b="1" dirty="0">
                <a:solidFill>
                  <a:srgbClr val="000000"/>
                </a:solidFill>
                <a:latin typeface="Source Sans Pro" panose="020B0503030403020204" pitchFamily="34" charset="0"/>
                <a:ea typeface="Source Sans Pro" panose="020B0503030403020204" pitchFamily="34" charset="0"/>
                <a:cs typeface="Arial"/>
                <a:sym typeface="Arial"/>
              </a:rPr>
              <a:t>Pré-test N°1</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4000" b="1">
                <a:latin typeface="Source Sans Pro" panose="020B0503030403020204" pitchFamily="34" charset="0"/>
                <a:ea typeface="Source Sans Pro" panose="020B0503030403020204" pitchFamily="34" charset="0"/>
              </a:rPr>
              <a:t>MODULE 2 : </a:t>
            </a:r>
          </a:p>
          <a:p>
            <a:pPr marL="9525" algn="ctr">
              <a:lnSpc>
                <a:spcPts val="3915"/>
              </a:lnSpc>
            </a:pPr>
            <a:r>
              <a:rPr lang="fr-FR" sz="4000" b="1">
                <a:latin typeface="Source Sans Pro" panose="020B0503030403020204" pitchFamily="34" charset="0"/>
                <a:ea typeface="Source Sans Pro" panose="020B0503030403020204" pitchFamily="34" charset="0"/>
              </a:rPr>
              <a:t>APERÇU DU DÉVELOPPEMENT DES AFFAIRES</a:t>
            </a:r>
          </a:p>
        </p:txBody>
      </p:sp>
    </p:spTree>
    <p:extLst>
      <p:ext uri="{BB962C8B-B14F-4D97-AF65-F5344CB8AC3E}">
        <p14:creationId xmlns:p14="http://schemas.microsoft.com/office/powerpoint/2010/main" val="110234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75644" y="693362"/>
            <a:ext cx="7141407" cy="3597338"/>
          </a:xfrm>
          <a:prstGeom prst="rect">
            <a:avLst/>
          </a:prstGeom>
        </p:spPr>
        <p:txBody>
          <a:bodyPr>
            <a:noAutofit/>
          </a:bodyPr>
          <a:lstStyle/>
          <a:p>
            <a:pPr marL="0" marR="0" indent="0" algn="just">
              <a:spcBef>
                <a:spcPts val="1200"/>
              </a:spcBef>
              <a:spcAft>
                <a:spcPts val="1200"/>
              </a:spcAft>
              <a:buNone/>
            </a:pPr>
            <a:r>
              <a:rPr lang="fr-FR" sz="1300" b="1" dirty="0">
                <a:solidFill>
                  <a:schemeClr val="tx1"/>
                </a:solidFill>
                <a:effectLst/>
                <a:latin typeface="Source Sans Pro" panose="020B0503030403020204" pitchFamily="34" charset="0"/>
                <a:ea typeface="Source Sans Pro" panose="020B0503030403020204" pitchFamily="34" charset="0"/>
                <a:cs typeface="Gill Sans"/>
              </a:rPr>
              <a:t>Objectifs d'apprentissage:</a:t>
            </a:r>
          </a:p>
          <a:p>
            <a:pPr marL="342892" lvl="0"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Acquérir une connaissance de base des termes et concepts clés autour du développement de projets et de propositions.</a:t>
            </a:r>
          </a:p>
          <a:p>
            <a:pPr marL="342892" lvl="0"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Comprendre les types d'opportunités de financement que le PEPFAR/USAID et d'autres agences du gouvernement américain ont tendance à proposer et qui sont éligibles aux LPI.</a:t>
            </a:r>
          </a:p>
          <a:p>
            <a:pPr marL="342892" lvl="0"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Etre conscient des principales composantes du processus d’élaboration de la sollicitation/proposition.</a:t>
            </a:r>
          </a:p>
          <a:p>
            <a:pPr marL="0" lvl="0" indent="0">
              <a:spcBef>
                <a:spcPts val="450"/>
              </a:spcBef>
              <a:spcAft>
                <a:spcPts val="450"/>
              </a:spcAft>
              <a:buClr>
                <a:schemeClr val="tx1"/>
              </a:buClr>
              <a:buSzPct val="100000"/>
              <a:buNone/>
            </a:pPr>
            <a:r>
              <a:rPr lang="fr-FR" sz="1300" b="1" dirty="0">
                <a:solidFill>
                  <a:schemeClr val="tx1"/>
                </a:solidFill>
                <a:latin typeface="Source Sans Pro" panose="020B0503030403020204" pitchFamily="34" charset="0"/>
                <a:ea typeface="Source Sans Pro" panose="020B0503030403020204" pitchFamily="34" charset="0"/>
              </a:rPr>
              <a:t>Ce module couvre :</a:t>
            </a:r>
          </a:p>
          <a:p>
            <a:pPr marL="342900" indent="-342900">
              <a:spcBef>
                <a:spcPts val="600"/>
              </a:spcBef>
              <a:spcAft>
                <a:spcPts val="600"/>
              </a:spcAft>
              <a:buClr>
                <a:schemeClr val="tx1"/>
              </a:buClr>
              <a:buSzPct val="100000"/>
              <a:buFont typeface="Source Sans Pro"/>
              <a:buAutoNum type="arabicParenR"/>
            </a:pPr>
            <a:r>
              <a:rPr lang="fr-FR" sz="1300" dirty="0">
                <a:solidFill>
                  <a:schemeClr val="tx1"/>
                </a:solidFill>
                <a:latin typeface="Source Sans Pro" panose="020B0503030403020204" pitchFamily="34" charset="0"/>
                <a:ea typeface="Source Sans Pro" panose="020B0503030403020204" pitchFamily="34" charset="0"/>
              </a:rPr>
              <a:t>Développement commercial/élaboration de propositions dans le contexte du financement du gouvernement américain pour les LPI </a:t>
            </a:r>
          </a:p>
          <a:p>
            <a:pPr marL="342900" indent="-342900">
              <a:spcBef>
                <a:spcPts val="600"/>
              </a:spcBef>
              <a:spcAft>
                <a:spcPts val="600"/>
              </a:spcAft>
              <a:buClr>
                <a:schemeClr val="tx1"/>
              </a:buClr>
              <a:buSzPct val="100000"/>
              <a:buFont typeface="Source Sans Pro"/>
              <a:buAutoNum type="arabicParenR"/>
            </a:pPr>
            <a:r>
              <a:rPr lang="fr-FR" sz="1300" dirty="0">
                <a:solidFill>
                  <a:schemeClr val="tx1"/>
                </a:solidFill>
                <a:latin typeface="Source Sans Pro" panose="020B0503030403020204" pitchFamily="34" charset="0"/>
                <a:ea typeface="Source Sans Pro" panose="020B0503030403020204" pitchFamily="34" charset="0"/>
              </a:rPr>
              <a:t>Aperçu du mécanisme et du processus d'octroi du financement du gouvernement américain</a:t>
            </a:r>
          </a:p>
        </p:txBody>
      </p:sp>
      <p:sp>
        <p:nvSpPr>
          <p:cNvPr id="3" name="Google Shape;385;p56">
            <a:extLst>
              <a:ext uri="{FF2B5EF4-FFF2-40B4-BE49-F238E27FC236}">
                <a16:creationId xmlns:a16="http://schemas.microsoft.com/office/drawing/2014/main" id="{C50D72BD-0DB0-57B2-13FE-7A6278D8477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2.0 APERÇU DU DÉVELOPPEMENT DES AFFAIRES</a:t>
            </a:r>
          </a:p>
        </p:txBody>
      </p:sp>
      <p:pic>
        <p:nvPicPr>
          <p:cNvPr id="2" name="Graphic 4" descr="Graphic 4">
            <a:extLst>
              <a:ext uri="{FF2B5EF4-FFF2-40B4-BE49-F238E27FC236}">
                <a16:creationId xmlns:a16="http://schemas.microsoft.com/office/drawing/2014/main" id="{BBC9F7A6-05D5-961C-3A55-DE5D65DD4217}"/>
              </a:ext>
            </a:extLst>
          </p:cNvPr>
          <p:cNvPicPr>
            <a:picLocks noChangeAspect="1"/>
          </p:cNvPicPr>
          <p:nvPr/>
        </p:nvPicPr>
        <p:blipFill rotWithShape="1">
          <a:blip r:embed="rId3"/>
          <a:srcRect l="11363" t="4933" r="12758" b="7332"/>
          <a:stretch/>
        </p:blipFill>
        <p:spPr>
          <a:xfrm>
            <a:off x="265176" y="1681018"/>
            <a:ext cx="738909" cy="854364"/>
          </a:xfrm>
          <a:prstGeom prst="rect">
            <a:avLst/>
          </a:prstGeom>
          <a:ln w="12700">
            <a:miter lim="400000"/>
          </a:ln>
        </p:spPr>
      </p:pic>
    </p:spTree>
    <p:extLst>
      <p:ext uri="{BB962C8B-B14F-4D97-AF65-F5344CB8AC3E}">
        <p14:creationId xmlns:p14="http://schemas.microsoft.com/office/powerpoint/2010/main" val="11177511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90280FD-9CEA-480B-9B1F-0B92E4118CD9}"/>
              </a:ext>
            </a:extLst>
          </p:cNvPr>
          <p:cNvSpPr txBox="1">
            <a:spLocks/>
          </p:cNvSpPr>
          <p:nvPr/>
        </p:nvSpPr>
        <p:spPr>
          <a:xfrm>
            <a:off x="1800000" y="93601"/>
            <a:ext cx="5148000" cy="803382"/>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a:lstStyle>
          <a:p>
            <a:pPr algn="ctr"/>
            <a:r>
              <a:rPr lang="en-US" sz="2400" b="1" dirty="0">
                <a:solidFill>
                  <a:srgbClr val="C00000"/>
                </a:solidFill>
                <a:latin typeface="Source Sans Pro" panose="020B0503030403020204" pitchFamily="34" charset="0"/>
                <a:ea typeface="+mn-ea"/>
                <a:cs typeface="+mn-cs"/>
              </a:rPr>
              <a:t>QUELQUES INFORMATIONS RAPIDES</a:t>
            </a:r>
          </a:p>
        </p:txBody>
      </p:sp>
      <p:sp>
        <p:nvSpPr>
          <p:cNvPr id="6" name="Content Placeholder 455">
            <a:extLst>
              <a:ext uri="{FF2B5EF4-FFF2-40B4-BE49-F238E27FC236}">
                <a16:creationId xmlns:a16="http://schemas.microsoft.com/office/drawing/2014/main" id="{5FC9C1A8-DA9A-40F4-82D2-DBA95573F1A8}"/>
              </a:ext>
            </a:extLst>
          </p:cNvPr>
          <p:cNvSpPr txBox="1">
            <a:spLocks/>
          </p:cNvSpPr>
          <p:nvPr/>
        </p:nvSpPr>
        <p:spPr>
          <a:xfrm>
            <a:off x="1332001" y="1020934"/>
            <a:ext cx="6853059" cy="3591188"/>
          </a:xfrm>
          <a:prstGeom prst="rect">
            <a:avLst/>
          </a:prstGeom>
        </p:spPr>
        <p:txBody>
          <a:bodyPr vert="horz" lIns="0" tIns="34290" rIns="0" bIns="34290" rtlCol="0" anchor="t">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7168" indent="-257168">
              <a:lnSpc>
                <a:spcPct val="150000"/>
              </a:lnSpc>
              <a:spcBef>
                <a:spcPts val="0"/>
              </a:spcBef>
              <a:spcAft>
                <a:spcPts val="1500"/>
              </a:spcAft>
              <a:buClrTx/>
              <a:buFont typeface="+mj-lt"/>
              <a:buAutoNum type="arabicPeriod"/>
            </a:pPr>
            <a:r>
              <a:rPr lang="fr-FR" sz="1500" dirty="0">
                <a:latin typeface="Source Sans Pro" panose="020B0503030403020204" pitchFamily="34" charset="0"/>
                <a:ea typeface="+mn-lt"/>
                <a:cs typeface="+mn-lt"/>
              </a:rPr>
              <a:t>Bienvenue aux partenaires locaux  et aux participants – Dans le chat box veuillez mentionner votre institution et pays.  </a:t>
            </a:r>
          </a:p>
          <a:p>
            <a:pPr marL="257168" indent="-257168">
              <a:lnSpc>
                <a:spcPct val="150000"/>
              </a:lnSpc>
              <a:spcBef>
                <a:spcPts val="0"/>
              </a:spcBef>
              <a:spcAft>
                <a:spcPts val="1500"/>
              </a:spcAft>
              <a:buClrTx/>
              <a:buFont typeface="+mj-lt"/>
              <a:buAutoNum type="arabicPeriod"/>
            </a:pPr>
            <a:r>
              <a:rPr lang="fr-FR" sz="1500" dirty="0">
                <a:latin typeface="Source Sans Pro" panose="020B0503030403020204" pitchFamily="34" charset="0"/>
                <a:ea typeface="+mn-lt"/>
                <a:cs typeface="+mn-lt"/>
              </a:rPr>
              <a:t>Veuillez utiliser la boîte de questions-réponses pour poser des questions et la boîte de discussion pour répondre aux questions posées au présentateur.</a:t>
            </a:r>
          </a:p>
          <a:p>
            <a:pPr marL="257168" indent="-257168">
              <a:lnSpc>
                <a:spcPct val="150000"/>
              </a:lnSpc>
              <a:spcBef>
                <a:spcPts val="0"/>
              </a:spcBef>
              <a:spcAft>
                <a:spcPts val="1500"/>
              </a:spcAft>
              <a:buClrTx/>
              <a:buFont typeface="+mj-lt"/>
              <a:buAutoNum type="arabicPeriod"/>
            </a:pPr>
            <a:r>
              <a:rPr lang="fr-FR" sz="1500" dirty="0">
                <a:latin typeface="Source Sans Pro" panose="020B0503030403020204" pitchFamily="34" charset="0"/>
                <a:ea typeface="+mn-lt"/>
                <a:cs typeface="+mn-lt"/>
              </a:rPr>
              <a:t>Nous avons quelques sondages pendant le webinar d'aujourd'hui. Ils apparaîtront sur votre écran.</a:t>
            </a:r>
            <a:endParaRPr lang="en-US" sz="1500" dirty="0">
              <a:latin typeface="Source Sans Pro" panose="020B0503030403020204" pitchFamily="34" charset="0"/>
              <a:ea typeface="+mn-lt"/>
              <a:cs typeface="+mn-lt"/>
            </a:endParaRPr>
          </a:p>
          <a:p>
            <a:pPr marL="257168" indent="-257168">
              <a:lnSpc>
                <a:spcPct val="150000"/>
              </a:lnSpc>
              <a:spcBef>
                <a:spcPts val="0"/>
              </a:spcBef>
              <a:spcAft>
                <a:spcPts val="1500"/>
              </a:spcAft>
              <a:buClrTx/>
              <a:buFont typeface="+mj-lt"/>
              <a:buAutoNum type="arabicPeriod"/>
            </a:pPr>
            <a:r>
              <a:rPr lang="fr-FR" sz="1500" dirty="0">
                <a:latin typeface="Source Sans Pro" panose="020B0503030403020204" pitchFamily="34" charset="0"/>
                <a:ea typeface="+mn-lt"/>
                <a:cs typeface="+mn-lt"/>
              </a:rPr>
              <a:t>La présentation du </a:t>
            </a:r>
            <a:r>
              <a:rPr lang="fr-FR" sz="1500" dirty="0" err="1">
                <a:latin typeface="Source Sans Pro" panose="020B0503030403020204" pitchFamily="34" charset="0"/>
                <a:ea typeface="+mn-lt"/>
                <a:cs typeface="+mn-lt"/>
              </a:rPr>
              <a:t>webinar</a:t>
            </a:r>
            <a:r>
              <a:rPr lang="fr-FR" sz="1500" dirty="0">
                <a:latin typeface="Source Sans Pro" panose="020B0503030403020204" pitchFamily="34" charset="0"/>
                <a:ea typeface="+mn-lt"/>
                <a:cs typeface="+mn-lt"/>
              </a:rPr>
              <a:t> d'aujourd'hui sera enregistrée sur le site Web d'ASAP à l'adresse </a:t>
            </a:r>
            <a:r>
              <a:rPr lang="fr-FR" sz="1500" b="1" dirty="0">
                <a:latin typeface="Source Sans Pro" panose="020B0503030403020204" pitchFamily="34" charset="0"/>
                <a:ea typeface="+mn-lt"/>
                <a:cs typeface="+mn-lt"/>
              </a:rPr>
              <a:t>www.intrahealth.org/asap-resources</a:t>
            </a:r>
            <a:endParaRPr lang="en-US" sz="1200" b="1" dirty="0">
              <a:latin typeface="Source Sans Pro" panose="020B0503030403020204" pitchFamily="34" charset="0"/>
            </a:endParaRPr>
          </a:p>
          <a:p>
            <a:pPr marL="0" indent="0">
              <a:lnSpc>
                <a:spcPct val="100000"/>
              </a:lnSpc>
              <a:spcBef>
                <a:spcPts val="0"/>
              </a:spcBef>
              <a:spcAft>
                <a:spcPts val="0"/>
              </a:spcAft>
              <a:buNone/>
            </a:pPr>
            <a:endParaRPr lang="en-US" sz="1500" dirty="0">
              <a:latin typeface="Source Sans Pro" panose="020B0503030403020204" pitchFamily="34" charset="0"/>
            </a:endParaRPr>
          </a:p>
          <a:p>
            <a:endParaRPr lang="en-US" sz="1500" dirty="0">
              <a:latin typeface="Source Sans Pro" panose="020B0503030403020204" pitchFamily="34" charset="0"/>
            </a:endParaRPr>
          </a:p>
        </p:txBody>
      </p:sp>
    </p:spTree>
    <p:extLst>
      <p:ext uri="{BB962C8B-B14F-4D97-AF65-F5344CB8AC3E}">
        <p14:creationId xmlns:p14="http://schemas.microsoft.com/office/powerpoint/2010/main" val="406943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974477" y="721075"/>
            <a:ext cx="4941692" cy="3597338"/>
          </a:xfrm>
          <a:prstGeom prst="rect">
            <a:avLst/>
          </a:prstGeom>
        </p:spPr>
        <p:txBody>
          <a:bodyPr>
            <a:noAutofit/>
          </a:bodyPr>
          <a:lstStyle/>
          <a:p>
            <a:pPr marL="0" marR="0" indent="0" algn="just">
              <a:spcBef>
                <a:spcPts val="600"/>
              </a:spcBef>
              <a:spcAft>
                <a:spcPts val="600"/>
              </a:spcAft>
              <a:buNone/>
            </a:pPr>
            <a:r>
              <a:rPr lang="fr-FR" sz="1300" b="1" dirty="0">
                <a:solidFill>
                  <a:schemeClr val="tx1"/>
                </a:solidFill>
                <a:effectLst/>
                <a:latin typeface="Source Sans Pro" panose="020B0503030403020204" pitchFamily="34" charset="0"/>
                <a:ea typeface="Source Sans Pro" panose="020B0503030403020204" pitchFamily="34" charset="0"/>
                <a:cs typeface="Gill Sans"/>
              </a:rPr>
              <a:t>Opportunités de financement du gouvernement américain pour les LIP</a:t>
            </a:r>
          </a:p>
          <a:p>
            <a:pPr>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La politique relativement nouvelle de renforcement des capacités locales (LCS) et le programme de développement mené localement (LLD) du gouvernement américain visent à augmenter la proportion de financement allant directement aux organisations locales. </a:t>
            </a:r>
          </a:p>
          <a:p>
            <a:pPr>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Il existe donc une plus grande opportunité pour les organisations locales de devenir les principaux bénéficiaires de l'USAID et d'autres agences de financement du gouvernement américain que par le passé. </a:t>
            </a:r>
          </a:p>
          <a:p>
            <a:pPr>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Le renforcement de vos compétences et de vos systèmes de développement commercial (BD) vous positionnera mieux pour de telles opportunités.</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000" b="1" dirty="0">
                <a:solidFill>
                  <a:srgbClr val="FFFFFF"/>
                </a:solidFill>
                <a:latin typeface="Source Sans Pro"/>
                <a:ea typeface="Source Sans Pro"/>
                <a:cs typeface="Source Sans Pro"/>
              </a:rPr>
              <a:t>2.1 ÉLABORATION D'UNE PROPOSITION POUR LE FINANCEMENT DU GOUVERNEMENTAL AMÉRICAIN</a:t>
            </a:r>
          </a:p>
        </p:txBody>
      </p:sp>
      <p:pic>
        <p:nvPicPr>
          <p:cNvPr id="4" name="Picture 3" descr="A brochure of people raising their hands&#10;&#10;Description automatically generated">
            <a:extLst>
              <a:ext uri="{FF2B5EF4-FFF2-40B4-BE49-F238E27FC236}">
                <a16:creationId xmlns:a16="http://schemas.microsoft.com/office/drawing/2014/main" id="{DF273C72-AAC7-9810-222D-1F110416AAF3}"/>
              </a:ext>
            </a:extLst>
          </p:cNvPr>
          <p:cNvPicPr>
            <a:picLocks noChangeAspect="1"/>
          </p:cNvPicPr>
          <p:nvPr/>
        </p:nvPicPr>
        <p:blipFill>
          <a:blip r:embed="rId3"/>
          <a:stretch>
            <a:fillRect/>
          </a:stretch>
        </p:blipFill>
        <p:spPr>
          <a:xfrm>
            <a:off x="6012358" y="695648"/>
            <a:ext cx="2994482" cy="4086664"/>
          </a:xfrm>
          <a:prstGeom prst="rect">
            <a:avLst/>
          </a:prstGeom>
          <a:ln>
            <a:solidFill>
              <a:schemeClr val="accent1"/>
            </a:solidFill>
          </a:ln>
        </p:spPr>
      </p:pic>
    </p:spTree>
    <p:extLst>
      <p:ext uri="{BB962C8B-B14F-4D97-AF65-F5344CB8AC3E}">
        <p14:creationId xmlns:p14="http://schemas.microsoft.com/office/powerpoint/2010/main" val="20688529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29462" y="771875"/>
            <a:ext cx="7631229" cy="3597338"/>
          </a:xfrm>
          <a:prstGeom prst="rect">
            <a:avLst/>
          </a:prstGeom>
        </p:spPr>
        <p:txBody>
          <a:bodyPr>
            <a:noAutofit/>
          </a:bodyPr>
          <a:lstStyle/>
          <a:p>
            <a:pPr>
              <a:buClr>
                <a:schemeClr val="tx1"/>
              </a:buClr>
              <a:buSzPct val="100000"/>
              <a:buFont typeface="Wingdings" panose="05000000000000000000" pitchFamily="2" charset="2"/>
              <a:buChar char="§"/>
            </a:pPr>
            <a:r>
              <a:rPr lang="fr-FR" sz="1500" dirty="0">
                <a:solidFill>
                  <a:schemeClr val="tx1"/>
                </a:solidFill>
                <a:effectLst/>
                <a:latin typeface="Source Sans Pro" panose="020B0503030403020204" pitchFamily="34" charset="0"/>
                <a:ea typeface="Source Sans Pro" panose="020B0503030403020204" pitchFamily="34" charset="0"/>
              </a:rPr>
              <a:t>BD est le processus de mise en œuvre de stratégies de partenariat et de recherche d'opportunités de financement au sein de votre organisation pour promouvoir la croissance et augmenter les revenus. </a:t>
            </a:r>
            <a:r>
              <a:rPr lang="fr-FR" sz="1500" dirty="0">
                <a:solidFill>
                  <a:schemeClr val="tx1"/>
                </a:solidFill>
                <a:latin typeface="Source Sans Pro" panose="020B0503030403020204" pitchFamily="34" charset="0"/>
                <a:ea typeface="Source Sans Pro" panose="020B0503030403020204" pitchFamily="34" charset="0"/>
              </a:rPr>
              <a:t>Ça implique:</a:t>
            </a:r>
          </a:p>
          <a:p>
            <a:pPr lvl="1">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identifier de nouvelles perspectives pour maintenir et développer la présence et le portefeuille d’une organisation ;</a:t>
            </a:r>
          </a:p>
          <a:p>
            <a:pPr lvl="1">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établir à la fois des partenariats stratégiques à long terme et des partenariats spécifiques à un projet/proposition ;</a:t>
            </a:r>
          </a:p>
          <a:p>
            <a:pPr lvl="1">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convertir les contacts et les prospects en donateurs ou partenaires ; et</a:t>
            </a:r>
          </a:p>
          <a:p>
            <a:pPr lvl="1">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poursuivre des projets et des programmes qui permettent à votre organisation de réaliser sa mission et sa vision. </a:t>
            </a:r>
          </a:p>
          <a:p>
            <a:endParaRPr lang="fr-FR" sz="1500" dirty="0">
              <a:solidFill>
                <a:schemeClr val="tx1"/>
              </a:solidFill>
              <a:effectLst/>
              <a:latin typeface="Source Sans Pro" panose="020B0503030403020204" pitchFamily="34" charset="0"/>
              <a:ea typeface="Source Sans Pro" panose="020B0503030403020204" pitchFamily="34" charset="0"/>
            </a:endParaRPr>
          </a:p>
          <a:p>
            <a:pPr>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Le BD est une première étape essentielle du développement et de la mise en œuvre du programme PEPFAR/USAID.</a:t>
            </a:r>
          </a:p>
          <a:p>
            <a:pPr marL="0" lvl="0" indent="0">
              <a:spcBef>
                <a:spcPts val="600"/>
              </a:spcBef>
              <a:spcAft>
                <a:spcPts val="600"/>
              </a:spcAft>
              <a:buClr>
                <a:schemeClr val="tx1"/>
              </a:buClr>
              <a:buSzPct val="100000"/>
              <a:buNone/>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400" b="1" dirty="0">
                <a:solidFill>
                  <a:srgbClr val="FFFFFF"/>
                </a:solidFill>
                <a:latin typeface="Source Sans Pro"/>
                <a:ea typeface="Source Sans Pro"/>
                <a:cs typeface="Source Sans Pro"/>
              </a:rPr>
              <a:t>QU’EST-CE QUE LE DÉVELOPPEMENT DES AFFAIRES (BD) ?</a:t>
            </a:r>
          </a:p>
        </p:txBody>
      </p:sp>
    </p:spTree>
    <p:extLst>
      <p:ext uri="{BB962C8B-B14F-4D97-AF65-F5344CB8AC3E}">
        <p14:creationId xmlns:p14="http://schemas.microsoft.com/office/powerpoint/2010/main" val="29820812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29462" y="771875"/>
            <a:ext cx="7631229" cy="3597338"/>
          </a:xfrm>
          <a:prstGeom prst="rect">
            <a:avLst/>
          </a:prstGeom>
        </p:spPr>
        <p:txBody>
          <a:bodyPr>
            <a:noAutofit/>
          </a:bodyPr>
          <a:lstStyle/>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L’élaboration de propositions est un élément clé du développement des affaires.  Cela implique :</a:t>
            </a:r>
          </a:p>
          <a:p>
            <a:pPr lvl="1">
              <a:spcBef>
                <a:spcPts val="600"/>
              </a:spcBef>
              <a:spcAft>
                <a:spcPts val="600"/>
              </a:spcAft>
              <a:buClr>
                <a:schemeClr val="tx1"/>
              </a:buClr>
              <a:buSzPct val="100000"/>
            </a:pPr>
            <a:r>
              <a:rPr lang="fr-FR" sz="1500" dirty="0">
                <a:solidFill>
                  <a:schemeClr val="tx1"/>
                </a:solidFill>
              </a:rPr>
              <a:t>Identifier les opportunités potentielles et les suivre ;</a:t>
            </a:r>
          </a:p>
          <a:p>
            <a:pPr lvl="1">
              <a:spcBef>
                <a:spcPts val="600"/>
              </a:spcBef>
              <a:spcAft>
                <a:spcPts val="600"/>
              </a:spcAft>
              <a:buClr>
                <a:schemeClr val="tx1"/>
              </a:buClr>
              <a:buSzPct val="100000"/>
            </a:pPr>
            <a:r>
              <a:rPr lang="fr-FR" sz="1500" dirty="0">
                <a:solidFill>
                  <a:schemeClr val="tx1"/>
                </a:solidFill>
              </a:rPr>
              <a:t>Mener des efforts de </a:t>
            </a:r>
            <a:r>
              <a:rPr lang="fr-FR" sz="1500" dirty="0" err="1">
                <a:solidFill>
                  <a:schemeClr val="tx1"/>
                </a:solidFill>
              </a:rPr>
              <a:t>prépositionnement</a:t>
            </a:r>
            <a:r>
              <a:rPr lang="fr-FR" sz="1500" dirty="0">
                <a:solidFill>
                  <a:schemeClr val="tx1"/>
                </a:solidFill>
              </a:rPr>
              <a:t>/capture pour préparer une notification d'opportunité de financement (NOFO) à libérer par le donateur ;</a:t>
            </a:r>
          </a:p>
          <a:p>
            <a:pPr lvl="1">
              <a:spcBef>
                <a:spcPts val="600"/>
              </a:spcBef>
              <a:spcAft>
                <a:spcPts val="600"/>
              </a:spcAft>
              <a:buClr>
                <a:schemeClr val="tx1"/>
              </a:buClr>
              <a:buSzPct val="100000"/>
            </a:pPr>
            <a:r>
              <a:rPr lang="fr-FR" sz="1500" dirty="0">
                <a:solidFill>
                  <a:schemeClr val="tx1"/>
                </a:solidFill>
              </a:rPr>
              <a:t>Concevoir le projet, élaborer la proposition et soumettre le dossier ; et</a:t>
            </a:r>
          </a:p>
          <a:p>
            <a:pPr lvl="1">
              <a:spcBef>
                <a:spcPts val="600"/>
              </a:spcBef>
              <a:spcAft>
                <a:spcPts val="600"/>
              </a:spcAft>
              <a:buClr>
                <a:schemeClr val="tx1"/>
              </a:buClr>
              <a:buSzPct val="100000"/>
            </a:pPr>
            <a:r>
              <a:rPr lang="fr-FR" sz="1500" dirty="0">
                <a:solidFill>
                  <a:schemeClr val="tx1"/>
                </a:solidFill>
              </a:rPr>
              <a:t>Débriefing sur le processus de proposition (revue post-action) ainsi que les retours du donateur (qu'il s'agisse d'une victoire ou d'une perte).</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Le BD est plus large que l’élaboration de propositions. Cette formation se concentre principalement sur ces derniers, avec un accent sur les opportunités de financement USAID/PEPFAR.</a:t>
            </a:r>
          </a:p>
          <a:p>
            <a:pPr marL="127000" indent="0">
              <a:buClr>
                <a:schemeClr val="tx1"/>
              </a:buClr>
              <a:buSzPct val="100000"/>
              <a:buNone/>
            </a:pPr>
            <a:endParaRPr lang="en-ZA" sz="1500" dirty="0">
              <a:solidFill>
                <a:schemeClr val="tx1"/>
              </a:solidFill>
              <a:latin typeface="Source Sans Pro" panose="020B0503030403020204" pitchFamily="34" charset="0"/>
              <a:ea typeface="Source Sans Pro" panose="020B0503030403020204" pitchFamily="34" charset="0"/>
            </a:endParaRPr>
          </a:p>
          <a:p>
            <a:pPr marL="0" lvl="0" indent="0">
              <a:spcBef>
                <a:spcPts val="600"/>
              </a:spcBef>
              <a:spcAft>
                <a:spcPts val="600"/>
              </a:spcAft>
              <a:buClr>
                <a:schemeClr val="tx1"/>
              </a:buClr>
              <a:buSzPct val="100000"/>
              <a:buNone/>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ÉLABORATION DE PROPOSITIONS</a:t>
            </a:r>
          </a:p>
        </p:txBody>
      </p:sp>
    </p:spTree>
    <p:extLst>
      <p:ext uri="{BB962C8B-B14F-4D97-AF65-F5344CB8AC3E}">
        <p14:creationId xmlns:p14="http://schemas.microsoft.com/office/powerpoint/2010/main" val="24054598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1551190-8430-1372-6AFC-095366310A05}"/>
              </a:ext>
            </a:extLst>
          </p:cNvPr>
          <p:cNvSpPr>
            <a:spLocks noGrp="1"/>
          </p:cNvSpPr>
          <p:nvPr>
            <p:ph sz="half" idx="1"/>
          </p:nvPr>
        </p:nvSpPr>
        <p:spPr>
          <a:xfrm>
            <a:off x="324531" y="1016455"/>
            <a:ext cx="4038600" cy="3996586"/>
          </a:xfrm>
        </p:spPr>
        <p:txBody>
          <a:bodyPr/>
          <a:lstStyle/>
          <a:p>
            <a:pPr marL="127000" indent="0">
              <a:spcBef>
                <a:spcPts val="600"/>
              </a:spcBef>
              <a:spcAft>
                <a:spcPts val="600"/>
              </a:spcAft>
              <a:buNone/>
            </a:pPr>
            <a:r>
              <a:rPr lang="fr-FR" sz="1500" b="1" dirty="0">
                <a:solidFill>
                  <a:schemeClr val="dk1"/>
                </a:solidFill>
                <a:latin typeface="Source Sans Pro" panose="020B0503030403020204" pitchFamily="34" charset="0"/>
                <a:ea typeface="Source Sans Pro" panose="020B0503030403020204" pitchFamily="34" charset="0"/>
                <a:cs typeface="Arial"/>
              </a:rPr>
              <a:t>Non compétitif</a:t>
            </a:r>
          </a:p>
          <a:p>
            <a:pPr marL="127000" indent="0">
              <a:spcBef>
                <a:spcPts val="600"/>
              </a:spcBef>
              <a:spcAft>
                <a:spcPts val="600"/>
              </a:spcAft>
              <a:buNone/>
            </a:pPr>
            <a:r>
              <a:rPr lang="fr-FR" sz="1500" b="1" dirty="0">
                <a:solidFill>
                  <a:schemeClr val="dk1"/>
                </a:solidFill>
                <a:latin typeface="Source Sans Pro" panose="020B0503030403020204" pitchFamily="34" charset="0"/>
                <a:ea typeface="Source Sans Pro" panose="020B0503030403020204" pitchFamily="34" charset="0"/>
                <a:cs typeface="Arial"/>
              </a:rPr>
              <a:t>Subvention de transition :</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Un pont entre les sous-récompenses et les primes principales.  </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Un partenaire Prime existant soutiendra une sous-subvention et inclura le renforcement des capacités avec un transfert progressif de ressources et de responsabilités.  </a:t>
            </a:r>
          </a:p>
        </p:txBody>
      </p:sp>
      <p:sp>
        <p:nvSpPr>
          <p:cNvPr id="6" name="Slide Number Placeholder 5">
            <a:extLst>
              <a:ext uri="{FF2B5EF4-FFF2-40B4-BE49-F238E27FC236}">
                <a16:creationId xmlns:a16="http://schemas.microsoft.com/office/drawing/2014/main" id="{3E2AC6CA-9182-6FDA-88E8-A55EC5EDBD28}"/>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US" sz="200"/>
              <a:pPr marL="0" lvl="0" indent="0" rtl="0">
                <a:lnSpc>
                  <a:spcPct val="90000"/>
                </a:lnSpc>
                <a:spcBef>
                  <a:spcPts val="0"/>
                </a:spcBef>
                <a:spcAft>
                  <a:spcPts val="600"/>
                </a:spcAft>
                <a:buNone/>
              </a:pPr>
              <a:t>23</a:t>
            </a:fld>
            <a:endParaRPr lang="en-US" sz="200"/>
          </a:p>
        </p:txBody>
      </p:sp>
      <p:sp>
        <p:nvSpPr>
          <p:cNvPr id="2" name="Google Shape;385;p56">
            <a:extLst>
              <a:ext uri="{FF2B5EF4-FFF2-40B4-BE49-F238E27FC236}">
                <a16:creationId xmlns:a16="http://schemas.microsoft.com/office/drawing/2014/main" id="{75364A1B-D150-E0AD-419E-588ED89674F4}"/>
              </a:ext>
            </a:extLst>
          </p:cNvPr>
          <p:cNvSpPr/>
          <p:nvPr/>
        </p:nvSpPr>
        <p:spPr>
          <a:xfrm>
            <a:off x="0" y="0"/>
            <a:ext cx="9144000" cy="8432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APERÇU DU MÉCANISME ET DU PROCESSUS D'OCTROI DU FINANCEMENT DU GOUVERNEMENT AMÉRICAIN</a:t>
            </a:r>
          </a:p>
        </p:txBody>
      </p:sp>
      <p:sp>
        <p:nvSpPr>
          <p:cNvPr id="4" name="Content Placeholder 3">
            <a:extLst>
              <a:ext uri="{FF2B5EF4-FFF2-40B4-BE49-F238E27FC236}">
                <a16:creationId xmlns:a16="http://schemas.microsoft.com/office/drawing/2014/main" id="{6A66337D-5785-0413-0E75-CFC41F85AFE7}"/>
              </a:ext>
            </a:extLst>
          </p:cNvPr>
          <p:cNvSpPr>
            <a:spLocks noGrp="1"/>
          </p:cNvSpPr>
          <p:nvPr>
            <p:ph sz="half" idx="2"/>
          </p:nvPr>
        </p:nvSpPr>
        <p:spPr>
          <a:xfrm>
            <a:off x="4834128" y="943303"/>
            <a:ext cx="4038600" cy="3394472"/>
          </a:xfrm>
        </p:spPr>
        <p:txBody>
          <a:bodyPr/>
          <a:lstStyle/>
          <a:p>
            <a:pPr marL="127000" indent="0" algn="ctr">
              <a:spcBef>
                <a:spcPts val="600"/>
              </a:spcBef>
              <a:spcAft>
                <a:spcPts val="600"/>
              </a:spcAft>
              <a:buNone/>
            </a:pPr>
            <a:r>
              <a:rPr lang="fr-FR" sz="1500" b="1" dirty="0">
                <a:solidFill>
                  <a:schemeClr val="tx1"/>
                </a:solidFill>
              </a:rPr>
              <a:t>Compétitif </a:t>
            </a:r>
          </a:p>
          <a:p>
            <a:pPr marL="127000" indent="0">
              <a:spcBef>
                <a:spcPts val="600"/>
              </a:spcBef>
              <a:spcAft>
                <a:spcPts val="600"/>
              </a:spcAft>
              <a:buNone/>
            </a:pPr>
            <a:r>
              <a:rPr lang="fr-FR" sz="1500" dirty="0">
                <a:solidFill>
                  <a:schemeClr val="tx1"/>
                </a:solidFill>
              </a:rPr>
              <a:t>Il existe différentes étapes et types en fonction du choix du mécanisme d'attribution.  </a:t>
            </a:r>
          </a:p>
          <a:p>
            <a:pPr marL="127000" indent="0">
              <a:spcBef>
                <a:spcPts val="600"/>
              </a:spcBef>
              <a:spcAft>
                <a:spcPts val="600"/>
              </a:spcAft>
              <a:buNone/>
            </a:pPr>
            <a:r>
              <a:rPr lang="fr-FR" sz="1500" b="1" dirty="0">
                <a:solidFill>
                  <a:schemeClr val="tx1"/>
                </a:solidFill>
              </a:rPr>
              <a:t>Plusieurs étapes : </a:t>
            </a:r>
          </a:p>
          <a:p>
            <a:pPr marL="469900" indent="-342900">
              <a:spcBef>
                <a:spcPts val="600"/>
              </a:spcBef>
              <a:spcAft>
                <a:spcPts val="600"/>
              </a:spcAft>
              <a:buClr>
                <a:schemeClr val="tx1"/>
              </a:buClr>
              <a:buSzPct val="100000"/>
              <a:buFont typeface="+mj-lt"/>
              <a:buAutoNum type="arabicPeriod"/>
            </a:pPr>
            <a:r>
              <a:rPr lang="fr-FR" sz="1500" dirty="0">
                <a:solidFill>
                  <a:schemeClr val="tx1"/>
                </a:solidFill>
              </a:rPr>
              <a:t>(RFI) Demande d’ information</a:t>
            </a:r>
          </a:p>
          <a:p>
            <a:pPr marL="469900" indent="-342900">
              <a:spcBef>
                <a:spcPts val="600"/>
              </a:spcBef>
              <a:spcAft>
                <a:spcPts val="600"/>
              </a:spcAft>
              <a:buClr>
                <a:schemeClr val="tx1"/>
              </a:buClr>
              <a:buSzPct val="100000"/>
              <a:buFont typeface="+mj-lt"/>
              <a:buAutoNum type="arabicPeriod"/>
            </a:pPr>
            <a:r>
              <a:rPr lang="fr-FR" sz="1500" dirty="0">
                <a:solidFill>
                  <a:schemeClr val="tx1"/>
                </a:solidFill>
              </a:rPr>
              <a:t>(EOI)	Manifestation d’intérêt</a:t>
            </a:r>
          </a:p>
          <a:p>
            <a:pPr marL="469900" indent="-342900">
              <a:spcBef>
                <a:spcPts val="600"/>
              </a:spcBef>
              <a:spcAft>
                <a:spcPts val="600"/>
              </a:spcAft>
              <a:buClr>
                <a:schemeClr val="tx1"/>
              </a:buClr>
              <a:buSzPct val="100000"/>
              <a:buFont typeface="+mj-lt"/>
              <a:buAutoNum type="arabicPeriod"/>
            </a:pPr>
            <a:r>
              <a:rPr lang="fr-FR" sz="1500" dirty="0">
                <a:solidFill>
                  <a:schemeClr val="tx1"/>
                </a:solidFill>
              </a:rPr>
              <a:t>Avis d'opportunité de financement</a:t>
            </a:r>
          </a:p>
          <a:p>
            <a:pPr marL="630238" indent="-287338">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Demande de propositions(RFP)</a:t>
            </a:r>
          </a:p>
          <a:p>
            <a:pPr marL="630238" indent="-287338">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(RFA)		Demande d’applications</a:t>
            </a:r>
          </a:p>
        </p:txBody>
      </p:sp>
    </p:spTree>
    <p:extLst>
      <p:ext uri="{BB962C8B-B14F-4D97-AF65-F5344CB8AC3E}">
        <p14:creationId xmlns:p14="http://schemas.microsoft.com/office/powerpoint/2010/main" val="479785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59868E-92C2-2854-B96D-7D1E1365821F}"/>
              </a:ext>
            </a:extLst>
          </p:cNvPr>
          <p:cNvSpPr>
            <a:spLocks noGrp="1"/>
          </p:cNvSpPr>
          <p:nvPr>
            <p:ph type="body" sz="quarter" idx="1"/>
          </p:nvPr>
        </p:nvSpPr>
        <p:spPr>
          <a:xfrm>
            <a:off x="628708" y="826798"/>
            <a:ext cx="7772400" cy="3568418"/>
          </a:xfrm>
        </p:spPr>
        <p:txBody>
          <a:bodyPr/>
          <a:lstStyle/>
          <a:p>
            <a:pPr>
              <a:spcBef>
                <a:spcPts val="600"/>
              </a:spcBef>
              <a:spcAft>
                <a:spcPts val="600"/>
              </a:spcAft>
              <a:buClr>
                <a:schemeClr val="tx1"/>
              </a:buClr>
              <a:buSzPct val="100000"/>
              <a:buFont typeface="Wingdings" panose="05000000000000000000" pitchFamily="2" charset="2"/>
              <a:buChar char="§"/>
            </a:pPr>
            <a:r>
              <a:rPr lang="fr-FR" sz="1500">
                <a:solidFill>
                  <a:schemeClr val="tx1"/>
                </a:solidFill>
              </a:rPr>
              <a:t>Les RFI sont généralement utilisées lorsque l'USAID en est aux premiers stades de la planification de l'approvisionnement et souhaite recueillir des informations pour l'aider à définir ses exigences ou à comprendre quelles solutions sont disponibles.​ RFI :</a:t>
            </a:r>
          </a:p>
          <a:p>
            <a:pPr lvl="1">
              <a:spcBef>
                <a:spcPts val="600"/>
              </a:spcBef>
              <a:spcAft>
                <a:spcPts val="600"/>
              </a:spcAft>
              <a:buClr>
                <a:schemeClr val="tx1"/>
              </a:buClr>
              <a:buSzPct val="100000"/>
            </a:pPr>
            <a:r>
              <a:rPr lang="fr-FR" sz="1500">
                <a:solidFill>
                  <a:schemeClr val="tx1"/>
                </a:solidFill>
              </a:rPr>
              <a:t>Permettre au donateur d’évaluer le bassin de candidats valides ;</a:t>
            </a:r>
          </a:p>
          <a:p>
            <a:pPr lvl="1">
              <a:spcBef>
                <a:spcPts val="600"/>
              </a:spcBef>
              <a:spcAft>
                <a:spcPts val="600"/>
              </a:spcAft>
              <a:buClr>
                <a:schemeClr val="tx1"/>
              </a:buClr>
              <a:buSzPct val="100000"/>
            </a:pPr>
            <a:r>
              <a:rPr lang="fr-FR" sz="1500">
                <a:solidFill>
                  <a:schemeClr val="tx1"/>
                </a:solidFill>
              </a:rPr>
              <a:t>Fournir au donateur des idées et des informations qui éclaireront la conception de l'appel d'offres/appel d'offres final ; et</a:t>
            </a:r>
          </a:p>
          <a:p>
            <a:pPr lvl="1">
              <a:spcBef>
                <a:spcPts val="600"/>
              </a:spcBef>
              <a:spcAft>
                <a:spcPts val="600"/>
              </a:spcAft>
              <a:buClr>
                <a:schemeClr val="tx1"/>
              </a:buClr>
              <a:buSzPct val="100000"/>
            </a:pPr>
            <a:r>
              <a:rPr lang="fr-FR" sz="1500">
                <a:solidFill>
                  <a:schemeClr val="tx1"/>
                </a:solidFill>
              </a:rPr>
              <a:t>Résultat : une première présélection de candidats qui seront invités à répondre au NOFO final.</a:t>
            </a:r>
          </a:p>
          <a:p>
            <a:pPr marL="457200" lvl="1">
              <a:spcBef>
                <a:spcPts val="600"/>
              </a:spcBef>
              <a:spcAft>
                <a:spcPts val="600"/>
              </a:spcAft>
              <a:buClr>
                <a:schemeClr val="tx1"/>
              </a:buClr>
              <a:buSzPct val="100000"/>
              <a:buFont typeface="Wingdings" panose="05000000000000000000" pitchFamily="2" charset="2"/>
              <a:buChar char="§"/>
            </a:pPr>
            <a:r>
              <a:rPr lang="fr-FR" sz="1500">
                <a:solidFill>
                  <a:schemeClr val="tx1"/>
                </a:solidFill>
              </a:rPr>
              <a:t>Répondre à une RFI ne constitue pas une offre ou une proposition. Au lieu de cela, il permet aux fournisseurs de fournir des informations sur leurs offres et leurs capacités, ce qui peut éclairer le processus décisionnel de l'agence.​</a:t>
            </a:r>
          </a:p>
          <a:p>
            <a:endParaRPr lang="en-US" dirty="0"/>
          </a:p>
        </p:txBody>
      </p:sp>
      <p:sp>
        <p:nvSpPr>
          <p:cNvPr id="4" name="Google Shape;385;p56">
            <a:extLst>
              <a:ext uri="{FF2B5EF4-FFF2-40B4-BE49-F238E27FC236}">
                <a16:creationId xmlns:a16="http://schemas.microsoft.com/office/drawing/2014/main" id="{DF86A01E-4BE2-4EE6-93E8-E0865B2A41CC}"/>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DEMANDE D'INFORMATION </a:t>
            </a:r>
          </a:p>
        </p:txBody>
      </p:sp>
    </p:spTree>
    <p:extLst>
      <p:ext uri="{BB962C8B-B14F-4D97-AF65-F5344CB8AC3E}">
        <p14:creationId xmlns:p14="http://schemas.microsoft.com/office/powerpoint/2010/main" val="3667077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DD2015-602A-F045-EF9A-6AF2897DAC2F}"/>
              </a:ext>
            </a:extLst>
          </p:cNvPr>
          <p:cNvSpPr>
            <a:spLocks noGrp="1"/>
          </p:cNvSpPr>
          <p:nvPr>
            <p:ph type="pic" idx="21"/>
          </p:nvPr>
        </p:nvSpPr>
        <p:spPr>
          <a:xfrm>
            <a:off x="246828" y="767080"/>
            <a:ext cx="8839200" cy="3974084"/>
          </a:xfrm>
        </p:spPr>
        <p:txBody>
          <a:bodyPr/>
          <a:lstStyle/>
          <a:p>
            <a:pPr marL="127000" indent="0">
              <a:buNone/>
            </a:pPr>
            <a:r>
              <a:rPr lang="fr-FR" sz="1500" b="1">
                <a:solidFill>
                  <a:schemeClr val="tx1"/>
                </a:solidFill>
              </a:rPr>
              <a:t>Une manifestation d'intérêt (EOI) est l'occasion de présenter vos qualifications.  </a:t>
            </a:r>
          </a:p>
          <a:p>
            <a:pPr marL="127000" indent="0">
              <a:buNone/>
            </a:pPr>
            <a:r>
              <a:rPr lang="fr-FR" sz="1500">
                <a:solidFill>
                  <a:schemeClr val="tx1"/>
                </a:solidFill>
              </a:rPr>
              <a:t>Il contient:</a:t>
            </a:r>
          </a:p>
          <a:p>
            <a:pPr marL="457200" lvl="1">
              <a:spcBef>
                <a:spcPts val="600"/>
              </a:spcBef>
              <a:spcAft>
                <a:spcPts val="600"/>
              </a:spcAft>
              <a:buClr>
                <a:schemeClr val="tx1"/>
              </a:buClr>
              <a:buSzPct val="100000"/>
              <a:buFont typeface="Wingdings" panose="05000000000000000000" pitchFamily="2" charset="2"/>
              <a:buChar char="§"/>
            </a:pPr>
            <a:r>
              <a:rPr lang="fr-FR" sz="1500">
                <a:solidFill>
                  <a:schemeClr val="tx1"/>
                </a:solidFill>
              </a:rPr>
              <a:t>Informations générales et personne de contact</a:t>
            </a:r>
          </a:p>
          <a:p>
            <a:pPr marL="457200" lvl="1">
              <a:spcBef>
                <a:spcPts val="600"/>
              </a:spcBef>
              <a:spcAft>
                <a:spcPts val="600"/>
              </a:spcAft>
              <a:buClr>
                <a:schemeClr val="tx1"/>
              </a:buClr>
              <a:buSzPct val="100000"/>
              <a:buFont typeface="Wingdings" panose="05000000000000000000" pitchFamily="2" charset="2"/>
              <a:buChar char="§"/>
            </a:pPr>
            <a:r>
              <a:rPr lang="fr-FR" sz="1500">
                <a:solidFill>
                  <a:schemeClr val="tx1"/>
                </a:solidFill>
              </a:rPr>
              <a:t>Type d'Organisation</a:t>
            </a:r>
          </a:p>
          <a:p>
            <a:pPr marL="457200" lvl="1">
              <a:spcBef>
                <a:spcPts val="600"/>
              </a:spcBef>
              <a:spcAft>
                <a:spcPts val="600"/>
              </a:spcAft>
              <a:buClr>
                <a:schemeClr val="tx1"/>
              </a:buClr>
              <a:buSzPct val="100000"/>
              <a:buFont typeface="Wingdings" panose="05000000000000000000" pitchFamily="2" charset="2"/>
              <a:buChar char="§"/>
            </a:pPr>
            <a:r>
              <a:rPr lang="fr-FR" sz="1500">
                <a:solidFill>
                  <a:schemeClr val="tx1"/>
                </a:solidFill>
              </a:rPr>
              <a:t>Brèves informations décrivant la capacité et l'intérêt de votre organisation à mettre en œuvre l'activité de l'USAID pour atteindre les objectifs.</a:t>
            </a:r>
          </a:p>
          <a:p>
            <a:pPr marL="457200" lvl="1">
              <a:spcBef>
                <a:spcPts val="600"/>
              </a:spcBef>
              <a:spcAft>
                <a:spcPts val="600"/>
              </a:spcAft>
              <a:buClr>
                <a:schemeClr val="tx1"/>
              </a:buClr>
              <a:buSzPct val="100000"/>
              <a:buFont typeface="Wingdings" panose="05000000000000000000" pitchFamily="2" charset="2"/>
              <a:buChar char="§"/>
            </a:pPr>
            <a:r>
              <a:rPr lang="fr-FR" sz="1500">
                <a:solidFill>
                  <a:schemeClr val="tx1"/>
                </a:solidFill>
              </a:rPr>
              <a:t>Performances passées : </a:t>
            </a:r>
          </a:p>
          <a:p>
            <a:pPr lvl="1">
              <a:buFont typeface="Courier New"/>
              <a:buChar char="o"/>
            </a:pPr>
            <a:r>
              <a:rPr lang="fr-FR" sz="1500">
                <a:solidFill>
                  <a:schemeClr val="tx1"/>
                </a:solidFill>
              </a:rPr>
              <a:t>Décrivez votre expérience de travail dans ce domaine et de collaboration avec les parties prenantes concernées.  </a:t>
            </a:r>
          </a:p>
          <a:p>
            <a:pPr lvl="1">
              <a:buFont typeface="Courier New"/>
              <a:buChar char="o"/>
            </a:pPr>
            <a:r>
              <a:rPr lang="fr-FR" sz="1500">
                <a:solidFill>
                  <a:schemeClr val="tx1"/>
                </a:solidFill>
              </a:rPr>
              <a:t>Durée des activités passées et échelle des projets/budget </a:t>
            </a:r>
          </a:p>
          <a:p>
            <a:pPr lvl="1">
              <a:buFont typeface="Courier New"/>
              <a:buChar char="o"/>
            </a:pPr>
            <a:r>
              <a:rPr lang="fr-FR" sz="1500">
                <a:solidFill>
                  <a:schemeClr val="tx1"/>
                </a:solidFill>
              </a:rPr>
              <a:t>Informations sur les populations touchées par les activités.</a:t>
            </a:r>
          </a:p>
        </p:txBody>
      </p:sp>
      <p:sp>
        <p:nvSpPr>
          <p:cNvPr id="7" name="Google Shape;385;p56">
            <a:extLst>
              <a:ext uri="{FF2B5EF4-FFF2-40B4-BE49-F238E27FC236}">
                <a16:creationId xmlns:a16="http://schemas.microsoft.com/office/drawing/2014/main" id="{3FCC8D23-BEC6-BFE9-3364-299B0C726D7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MANIFESTATION D'INTÉRÊT  </a:t>
            </a:r>
          </a:p>
        </p:txBody>
      </p:sp>
    </p:spTree>
    <p:extLst>
      <p:ext uri="{BB962C8B-B14F-4D97-AF65-F5344CB8AC3E}">
        <p14:creationId xmlns:p14="http://schemas.microsoft.com/office/powerpoint/2010/main" val="32009291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1551190-8430-1372-6AFC-095366310A05}"/>
              </a:ext>
            </a:extLst>
          </p:cNvPr>
          <p:cNvSpPr>
            <a:spLocks noGrp="1"/>
          </p:cNvSpPr>
          <p:nvPr>
            <p:ph sz="half" idx="1"/>
          </p:nvPr>
        </p:nvSpPr>
        <p:spPr>
          <a:xfrm>
            <a:off x="324530" y="1016455"/>
            <a:ext cx="4875439" cy="3996586"/>
          </a:xfrm>
        </p:spPr>
        <p:txBody>
          <a:bodyPr/>
          <a:lstStyle/>
          <a:p>
            <a:pPr marL="127000" indent="0">
              <a:spcBef>
                <a:spcPts val="600"/>
              </a:spcBef>
              <a:spcAft>
                <a:spcPts val="600"/>
              </a:spcAft>
              <a:buNone/>
            </a:pPr>
            <a:r>
              <a:rPr lang="fr-FR" sz="1500" b="1" dirty="0">
                <a:solidFill>
                  <a:schemeClr val="dk1"/>
                </a:solidFill>
                <a:latin typeface="Source Sans Pro" panose="020B0503030403020204" pitchFamily="34" charset="0"/>
                <a:ea typeface="Source Sans Pro" panose="020B0503030403020204" pitchFamily="34" charset="0"/>
                <a:cs typeface="Arial"/>
              </a:rPr>
              <a:t>Les avis d'opportunités de financement (NOFO) sont des demandes formelles de propositions émanant de donateurs en fonction du type de récompense à attribuer.</a:t>
            </a:r>
            <a:r>
              <a:rPr lang="fr-FR" sz="1500" dirty="0">
                <a:solidFill>
                  <a:schemeClr val="dk1"/>
                </a:solidFill>
                <a:latin typeface="Source Sans Pro" panose="020B0503030403020204" pitchFamily="34" charset="0"/>
                <a:ea typeface="Source Sans Pro" panose="020B0503030403020204" pitchFamily="34" charset="0"/>
                <a:cs typeface="Arial"/>
              </a:rPr>
              <a:t> </a:t>
            </a:r>
          </a:p>
          <a:p>
            <a:pPr marL="127000" indent="0">
              <a:spcBef>
                <a:spcPts val="600"/>
              </a:spcBef>
              <a:spcAft>
                <a:spcPts val="600"/>
              </a:spcAft>
              <a:buNone/>
            </a:pPr>
            <a:r>
              <a:rPr lang="fr-FR" sz="1500" b="1" dirty="0">
                <a:solidFill>
                  <a:schemeClr val="dk1"/>
                </a:solidFill>
                <a:latin typeface="Source Sans Pro" panose="020B0503030403020204" pitchFamily="34" charset="0"/>
                <a:ea typeface="Source Sans Pro" panose="020B0503030403020204" pitchFamily="34" charset="0"/>
                <a:cs typeface="Arial"/>
              </a:rPr>
              <a:t>(RFA)		Demande d’applications     </a:t>
            </a:r>
          </a:p>
          <a:p>
            <a:pPr marL="127000" indent="0">
              <a:spcBef>
                <a:spcPts val="600"/>
              </a:spcBef>
              <a:spcAft>
                <a:spcPts val="600"/>
              </a:spcAft>
              <a:buNone/>
            </a:pPr>
            <a:r>
              <a:rPr lang="fr-FR" sz="1500" dirty="0">
                <a:solidFill>
                  <a:schemeClr val="dk1"/>
                </a:solidFill>
                <a:latin typeface="Source Sans Pro" panose="020B0503030403020204" pitchFamily="34" charset="0"/>
                <a:ea typeface="Source Sans Pro" panose="020B0503030403020204" pitchFamily="34" charset="0"/>
                <a:cs typeface="Arial"/>
              </a:rPr>
              <a:t>Un appel à propositions qui donnera lieu à une subvention ou un accord de coopération, une attribution d'aide.</a:t>
            </a:r>
          </a:p>
          <a:p>
            <a:pPr marL="127000" indent="0">
              <a:spcBef>
                <a:spcPts val="600"/>
              </a:spcBef>
              <a:spcAft>
                <a:spcPts val="600"/>
              </a:spcAft>
              <a:buNone/>
            </a:pPr>
            <a:r>
              <a:rPr lang="fr-FR" sz="1500" b="1" dirty="0">
                <a:solidFill>
                  <a:schemeClr val="dk1"/>
                </a:solidFill>
                <a:latin typeface="Source Sans Pro" panose="020B0503030403020204" pitchFamily="34" charset="0"/>
                <a:ea typeface="Source Sans Pro" panose="020B0503030403020204" pitchFamily="34" charset="0"/>
                <a:cs typeface="Arial"/>
              </a:rPr>
              <a:t>(RFP)  	Demande de propositions</a:t>
            </a:r>
          </a:p>
          <a:p>
            <a:pPr marL="127000" indent="0">
              <a:spcBef>
                <a:spcPts val="600"/>
              </a:spcBef>
              <a:spcAft>
                <a:spcPts val="600"/>
              </a:spcAft>
              <a:buNone/>
            </a:pPr>
            <a:r>
              <a:rPr lang="fr-FR" sz="1500" dirty="0">
                <a:solidFill>
                  <a:schemeClr val="dk1"/>
                </a:solidFill>
                <a:latin typeface="Source Sans Pro" panose="020B0503030403020204" pitchFamily="34" charset="0"/>
                <a:ea typeface="Source Sans Pro" panose="020B0503030403020204" pitchFamily="34" charset="0"/>
                <a:cs typeface="Arial"/>
              </a:rPr>
              <a:t>Un appel à propositions qui aboutira à un contrat ; en d'autres termes, une offre pour une attribution d'acquisition.</a:t>
            </a:r>
          </a:p>
          <a:p>
            <a:pPr marL="127000" indent="0">
              <a:spcBef>
                <a:spcPts val="600"/>
              </a:spcBef>
              <a:spcAft>
                <a:spcPts val="600"/>
              </a:spcAft>
              <a:buNone/>
            </a:pPr>
            <a:endParaRPr lang="en-US" sz="1500" b="1" dirty="0">
              <a:solidFill>
                <a:schemeClr val="dk1"/>
              </a:solidFill>
              <a:latin typeface="Source Sans Pro" panose="020B0503030403020204" pitchFamily="34" charset="0"/>
              <a:ea typeface="Source Sans Pro" panose="020B0503030403020204" pitchFamily="34" charset="0"/>
              <a:cs typeface="Arial"/>
            </a:endParaRPr>
          </a:p>
        </p:txBody>
      </p:sp>
      <p:pic>
        <p:nvPicPr>
          <p:cNvPr id="7" name="Picture Placeholder 6" descr="A diagram of a company&amp;#39;s strategy&#10;&#10;Description automatically generated">
            <a:extLst>
              <a:ext uri="{FF2B5EF4-FFF2-40B4-BE49-F238E27FC236}">
                <a16:creationId xmlns:a16="http://schemas.microsoft.com/office/drawing/2014/main" id="{D3AFD029-4519-A093-4524-9E794E712855}"/>
              </a:ext>
            </a:extLst>
          </p:cNvPr>
          <p:cNvPicPr>
            <a:picLocks noGrp="1" noChangeAspect="1"/>
          </p:cNvPicPr>
          <p:nvPr>
            <p:ph sz="half" idx="2"/>
          </p:nvPr>
        </p:nvPicPr>
        <p:blipFill rotWithShape="1">
          <a:blip r:embed="rId3"/>
          <a:srcRect r="3030" b="-5"/>
          <a:stretch/>
        </p:blipFill>
        <p:spPr>
          <a:xfrm>
            <a:off x="5470117" y="1238432"/>
            <a:ext cx="3334431" cy="2904615"/>
          </a:xfrm>
          <a:noFill/>
        </p:spPr>
      </p:pic>
      <p:sp>
        <p:nvSpPr>
          <p:cNvPr id="6" name="Slide Number Placeholder 5">
            <a:extLst>
              <a:ext uri="{FF2B5EF4-FFF2-40B4-BE49-F238E27FC236}">
                <a16:creationId xmlns:a16="http://schemas.microsoft.com/office/drawing/2014/main" id="{3E2AC6CA-9182-6FDA-88E8-A55EC5EDBD28}"/>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US" sz="200"/>
              <a:pPr marL="0" lvl="0" indent="0" rtl="0">
                <a:lnSpc>
                  <a:spcPct val="90000"/>
                </a:lnSpc>
                <a:spcBef>
                  <a:spcPts val="0"/>
                </a:spcBef>
                <a:spcAft>
                  <a:spcPts val="600"/>
                </a:spcAft>
                <a:buNone/>
              </a:pPr>
              <a:t>26</a:t>
            </a:fld>
            <a:endParaRPr lang="en-US" sz="200"/>
          </a:p>
        </p:txBody>
      </p:sp>
      <p:sp>
        <p:nvSpPr>
          <p:cNvPr id="13" name="TextBox 12">
            <a:extLst>
              <a:ext uri="{FF2B5EF4-FFF2-40B4-BE49-F238E27FC236}">
                <a16:creationId xmlns:a16="http://schemas.microsoft.com/office/drawing/2014/main" id="{9FEADE34-C2F2-9661-F374-F32B60BF2930}"/>
              </a:ext>
            </a:extLst>
          </p:cNvPr>
          <p:cNvSpPr txBox="1"/>
          <p:nvPr/>
        </p:nvSpPr>
        <p:spPr>
          <a:xfrm>
            <a:off x="6368789" y="4220766"/>
            <a:ext cx="228753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a:latin typeface="Source Sans Pro" panose="020B0503030403020204" pitchFamily="34" charset="0"/>
                <a:ea typeface="Source Sans Pro" panose="020B0503030403020204" pitchFamily="34" charset="0"/>
              </a:rPr>
              <a:t>Source : WorkwithUSAID</a:t>
            </a:r>
          </a:p>
        </p:txBody>
      </p:sp>
      <p:sp>
        <p:nvSpPr>
          <p:cNvPr id="2" name="Google Shape;385;p56">
            <a:extLst>
              <a:ext uri="{FF2B5EF4-FFF2-40B4-BE49-F238E27FC236}">
                <a16:creationId xmlns:a16="http://schemas.microsoft.com/office/drawing/2014/main" id="{75364A1B-D150-E0AD-419E-588ED89674F4}"/>
              </a:ext>
            </a:extLst>
          </p:cNvPr>
          <p:cNvSpPr/>
          <p:nvPr/>
        </p:nvSpPr>
        <p:spPr>
          <a:xfrm>
            <a:off x="0" y="0"/>
            <a:ext cx="9144000" cy="8432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PROCESSUS CONCURRENTIEL POUR LA DÉLIVRANCE DE L'USG</a:t>
            </a:r>
          </a:p>
        </p:txBody>
      </p:sp>
    </p:spTree>
    <p:extLst>
      <p:ext uri="{BB962C8B-B14F-4D97-AF65-F5344CB8AC3E}">
        <p14:creationId xmlns:p14="http://schemas.microsoft.com/office/powerpoint/2010/main" val="426097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DD2015-602A-F045-EF9A-6AF2897DAC2F}"/>
              </a:ext>
            </a:extLst>
          </p:cNvPr>
          <p:cNvSpPr>
            <a:spLocks noGrp="1"/>
          </p:cNvSpPr>
          <p:nvPr>
            <p:ph type="pic" idx="21"/>
          </p:nvPr>
        </p:nvSpPr>
        <p:spPr>
          <a:xfrm>
            <a:off x="246828" y="767080"/>
            <a:ext cx="8839200" cy="2457450"/>
          </a:xfrm>
        </p:spPr>
        <p:txBody>
          <a:bodyPr/>
          <a:lstStyle/>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Un appel d'offres est un document de sollicitation formel utilisé par une agence gouvernementale pour solliciter des propositions auprès de fournisseurs ou d'entrepreneurs potentiels pour un projet ou une exigence spécifique.​</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Les appels d’offres comprennent généralement des spécifications détaillées, des exigences, des critères d’évaluation et des instructions pour soumettre des propositions.​</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Les fournisseurs ou entrepreneurs répondent à un appel d'offres en soumettant une proposition formelle décrivant comment ils répondraient aux exigences de l'agence, y compris les approches techniques, les prix, les calendriers et d'autres informations pertinentes.​</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L'agence évalue les propositions en fonction des critères spécifiés dans l'appel d'offres et sélectionne la proposition qui offre le meilleur rapport qualité-prix ou répond à ses besoins.​</a:t>
            </a:r>
          </a:p>
          <a:p>
            <a:endParaRPr lang="en-US" dirty="0"/>
          </a:p>
        </p:txBody>
      </p:sp>
      <p:sp>
        <p:nvSpPr>
          <p:cNvPr id="7" name="Google Shape;385;p56">
            <a:extLst>
              <a:ext uri="{FF2B5EF4-FFF2-40B4-BE49-F238E27FC236}">
                <a16:creationId xmlns:a16="http://schemas.microsoft.com/office/drawing/2014/main" id="{3FCC8D23-BEC6-BFE9-3364-299B0C726D7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Demande de proposition </a:t>
            </a:r>
          </a:p>
        </p:txBody>
      </p:sp>
    </p:spTree>
    <p:extLst>
      <p:ext uri="{BB962C8B-B14F-4D97-AF65-F5344CB8AC3E}">
        <p14:creationId xmlns:p14="http://schemas.microsoft.com/office/powerpoint/2010/main" val="20296399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B94BD7-5956-F2AE-4CBC-FADF2E158252}"/>
              </a:ext>
            </a:extLst>
          </p:cNvPr>
          <p:cNvSpPr>
            <a:spLocks noGrp="1"/>
          </p:cNvSpPr>
          <p:nvPr>
            <p:ph type="pic" idx="21"/>
          </p:nvPr>
        </p:nvSpPr>
        <p:spPr>
          <a:xfrm>
            <a:off x="426230" y="905492"/>
            <a:ext cx="8427721" cy="2883536"/>
          </a:xfrm>
        </p:spPr>
        <p:txBody>
          <a:bodyPr/>
          <a:lstStyle/>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Un appel d'offres est un type de sollicitation utilisé principalement par les organismes subventionnaires pour inviter des organisations ou des individus à demander un financement pour soutenir des projets ou des initiatives spécifiques.​</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Les appels d'offres décrivent généralement les objectifs de l'opportunité de financement, les critères d'éligibilité, les conditions de candidature, les montants du financement et les critères d'évaluation.​</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Les candidats répondent à un appel d'offres en soumettant une candidature formelle qui décrit leur projet ou programme proposé, comment il s'aligne sur les objectifs de l'opportunité de financement, les détails du budget et d'autres informations pertinentes.​</a:t>
            </a:r>
          </a:p>
          <a:p>
            <a:pPr>
              <a:spcBef>
                <a:spcPts val="600"/>
              </a:spcBef>
              <a:spcAft>
                <a:spcPts val="600"/>
              </a:spcAft>
              <a:buClr>
                <a:schemeClr val="tx1"/>
              </a:buClr>
              <a:buSzPct val="100000"/>
              <a:buFont typeface="Wingdings" panose="05000000000000000000" pitchFamily="2" charset="2"/>
              <a:buChar char="§"/>
            </a:pPr>
            <a:r>
              <a:rPr lang="fr-FR" sz="1500" dirty="0">
                <a:solidFill>
                  <a:schemeClr val="tx1"/>
                </a:solidFill>
              </a:rPr>
              <a:t>L'agence examine les candidatures en fonction des critères spécifiés dans l'appel d'offres et accorde un financement aux candidats dont les propositions répondent le mieux aux objectifs et aux priorités de l'agence.</a:t>
            </a:r>
          </a:p>
          <a:p>
            <a:endParaRPr lang="en-US" dirty="0"/>
          </a:p>
        </p:txBody>
      </p:sp>
      <p:sp>
        <p:nvSpPr>
          <p:cNvPr id="9" name="Google Shape;385;p56">
            <a:extLst>
              <a:ext uri="{FF2B5EF4-FFF2-40B4-BE49-F238E27FC236}">
                <a16:creationId xmlns:a16="http://schemas.microsoft.com/office/drawing/2014/main" id="{DD291700-1AAF-545E-5B6E-93A55B5DB1A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Demande d’application </a:t>
            </a:r>
          </a:p>
        </p:txBody>
      </p:sp>
    </p:spTree>
    <p:extLst>
      <p:ext uri="{BB962C8B-B14F-4D97-AF65-F5344CB8AC3E}">
        <p14:creationId xmlns:p14="http://schemas.microsoft.com/office/powerpoint/2010/main" val="5364355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0"/>
          <p:cNvSpPr txBox="1">
            <a:spLocks noGrp="1"/>
          </p:cNvSpPr>
          <p:nvPr>
            <p:ph type="body" idx="1"/>
          </p:nvPr>
        </p:nvSpPr>
        <p:spPr>
          <a:xfrm>
            <a:off x="891718" y="877031"/>
            <a:ext cx="7631229" cy="3597338"/>
          </a:xfrm>
          <a:prstGeom prst="rect">
            <a:avLst/>
          </a:prstGeom>
          <a:noFill/>
          <a:ln>
            <a:noFill/>
          </a:ln>
        </p:spPr>
        <p:txBody>
          <a:bodyPr spcFirstLastPara="1" wrap="square" lIns="91175" tIns="91175" rIns="91175" bIns="91175" anchor="t" anchorCtr="0">
            <a:noAutofit/>
          </a:bodyPr>
          <a:lstStyle/>
          <a:p>
            <a:pPr marL="457200" lvl="0" indent="-330200" algn="l" rtl="0">
              <a:lnSpc>
                <a:spcPct val="100000"/>
              </a:lnSpc>
              <a:spcBef>
                <a:spcPts val="600"/>
              </a:spcBef>
              <a:spcAft>
                <a:spcPts val="0"/>
              </a:spcAft>
              <a:buClr>
                <a:schemeClr val="dk1"/>
              </a:buClr>
              <a:buSzPts val="1500"/>
              <a:buFont typeface="Noto Sans Symbols"/>
              <a:buChar char="▪"/>
            </a:pPr>
            <a:r>
              <a:rPr lang="fr-FR" sz="1500">
                <a:solidFill>
                  <a:schemeClr val="dk1"/>
                </a:solidFill>
                <a:latin typeface="Source Sans Pro" panose="020B0503030403020204" pitchFamily="34" charset="0"/>
                <a:ea typeface="Source Sans Pro" panose="020B0503030403020204" pitchFamily="34" charset="0"/>
                <a:cs typeface="Arial"/>
                <a:sym typeface="Arial"/>
              </a:rPr>
              <a:t>Le processus d’élaboration de la sollicitation/proposition se déroule comme suit :</a:t>
            </a:r>
          </a:p>
          <a:p>
            <a:pPr marL="927100" lvl="1" indent="-342900" algn="l" rtl="0">
              <a:lnSpc>
                <a:spcPct val="100000"/>
              </a:lnSpc>
              <a:spcBef>
                <a:spcPts val="1200"/>
              </a:spcBef>
              <a:spcAft>
                <a:spcPts val="0"/>
              </a:spcAft>
              <a:buClr>
                <a:schemeClr val="dk1"/>
              </a:buClr>
              <a:buSzPts val="1500"/>
              <a:buFont typeface="Arial"/>
              <a:buAutoNum type="arabicPeriod"/>
            </a:pPr>
            <a:r>
              <a:rPr lang="fr-FR" sz="1500">
                <a:solidFill>
                  <a:schemeClr val="dk1"/>
                </a:solidFill>
                <a:latin typeface="Source Sans Pro" panose="020B0503030403020204" pitchFamily="34" charset="0"/>
                <a:ea typeface="Source Sans Pro" panose="020B0503030403020204" pitchFamily="34" charset="0"/>
                <a:cs typeface="Arial"/>
                <a:sym typeface="Arial"/>
              </a:rPr>
              <a:t>Préparation préalable à la sollicitation (Module 3)</a:t>
            </a:r>
          </a:p>
          <a:p>
            <a:pPr marL="927100" lvl="1" indent="-342900" algn="l" rtl="0">
              <a:lnSpc>
                <a:spcPct val="100000"/>
              </a:lnSpc>
              <a:spcBef>
                <a:spcPts val="1200"/>
              </a:spcBef>
              <a:spcAft>
                <a:spcPts val="0"/>
              </a:spcAft>
              <a:buClr>
                <a:schemeClr val="dk1"/>
              </a:buClr>
              <a:buSzPts val="1500"/>
              <a:buFont typeface="Arial"/>
              <a:buAutoNum type="arabicPeriod"/>
            </a:pPr>
            <a:r>
              <a:rPr lang="fr-FR" sz="1500">
                <a:solidFill>
                  <a:schemeClr val="dk1"/>
                </a:solidFill>
                <a:latin typeface="Source Sans Pro" panose="020B0503030403020204" pitchFamily="34" charset="0"/>
                <a:ea typeface="Source Sans Pro" panose="020B0503030403020204" pitchFamily="34" charset="0"/>
                <a:cs typeface="Arial"/>
                <a:sym typeface="Arial"/>
              </a:rPr>
              <a:t>Lancement de la proposition en direct (Module 4)</a:t>
            </a:r>
          </a:p>
          <a:p>
            <a:pPr marL="927100" lvl="1" indent="-342900" algn="l" rtl="0">
              <a:lnSpc>
                <a:spcPct val="100000"/>
              </a:lnSpc>
              <a:spcBef>
                <a:spcPts val="1200"/>
              </a:spcBef>
              <a:spcAft>
                <a:spcPts val="0"/>
              </a:spcAft>
              <a:buClr>
                <a:schemeClr val="dk1"/>
              </a:buClr>
              <a:buSzPts val="1500"/>
              <a:buFont typeface="Arial"/>
              <a:buAutoNum type="arabicPeriod"/>
            </a:pPr>
            <a:r>
              <a:rPr lang="fr-FR" sz="1500">
                <a:solidFill>
                  <a:schemeClr val="dk1"/>
                </a:solidFill>
                <a:latin typeface="Source Sans Pro" panose="020B0503030403020204" pitchFamily="34" charset="0"/>
                <a:ea typeface="Source Sans Pro" panose="020B0503030403020204" pitchFamily="34" charset="0"/>
                <a:cs typeface="Arial"/>
                <a:sym typeface="Arial"/>
              </a:rPr>
              <a:t>Conception de projet et élaboration de propositions techniques et budgétaires (Module 5)</a:t>
            </a:r>
          </a:p>
          <a:p>
            <a:pPr marL="927100" lvl="1" indent="-342900" algn="l" rtl="0">
              <a:lnSpc>
                <a:spcPct val="100000"/>
              </a:lnSpc>
              <a:spcBef>
                <a:spcPts val="1200"/>
              </a:spcBef>
              <a:spcAft>
                <a:spcPts val="0"/>
              </a:spcAft>
              <a:buClr>
                <a:schemeClr val="dk1"/>
              </a:buClr>
              <a:buSzPts val="1500"/>
              <a:buFont typeface="Arial"/>
              <a:buAutoNum type="arabicPeriod"/>
            </a:pPr>
            <a:r>
              <a:rPr lang="fr-FR" sz="1500">
                <a:solidFill>
                  <a:schemeClr val="dk1"/>
                </a:solidFill>
                <a:latin typeface="Source Sans Pro" panose="020B0503030403020204" pitchFamily="34" charset="0"/>
                <a:ea typeface="Source Sans Pro" panose="020B0503030403020204" pitchFamily="34" charset="0"/>
                <a:cs typeface="Arial"/>
                <a:sym typeface="Arial"/>
              </a:rPr>
              <a:t>Phase post-soumission (Module 6)</a:t>
            </a:r>
          </a:p>
          <a:p>
            <a:pPr marL="457200" lvl="0" indent="-330200" algn="l" rtl="0">
              <a:lnSpc>
                <a:spcPct val="100000"/>
              </a:lnSpc>
              <a:spcBef>
                <a:spcPts val="1200"/>
              </a:spcBef>
              <a:spcAft>
                <a:spcPts val="600"/>
              </a:spcAft>
              <a:buClr>
                <a:schemeClr val="dk1"/>
              </a:buClr>
              <a:buSzPts val="1500"/>
              <a:buFont typeface="Noto Sans Symbols"/>
              <a:buChar char="▪"/>
            </a:pPr>
            <a:r>
              <a:rPr lang="fr-FR" sz="1500">
                <a:solidFill>
                  <a:schemeClr val="dk1"/>
                </a:solidFill>
                <a:latin typeface="Source Sans Pro" panose="020B0503030403020204" pitchFamily="34" charset="0"/>
                <a:ea typeface="Source Sans Pro" panose="020B0503030403020204" pitchFamily="34" charset="0"/>
                <a:cs typeface="Arial"/>
                <a:sym typeface="Arial"/>
              </a:rPr>
              <a:t>Chaque module se compose de plusieurs étapes expliquées en détail dans les diapositives suivantes. </a:t>
            </a:r>
          </a:p>
        </p:txBody>
      </p:sp>
      <p:sp>
        <p:nvSpPr>
          <p:cNvPr id="376" name="Google Shape;376;p20"/>
          <p:cNvSpPr/>
          <p:nvPr/>
        </p:nvSpPr>
        <p:spPr>
          <a:xfrm>
            <a:off x="0" y="0"/>
            <a:ext cx="9144000" cy="832103"/>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fr-FR" sz="2500" b="1" i="0" u="none" strike="noStrike" cap="none" dirty="0">
                <a:solidFill>
                  <a:srgbClr val="FFFFFF"/>
                </a:solidFill>
                <a:latin typeface="Source Sans Pro" panose="020B0503030403020204" pitchFamily="34" charset="0"/>
                <a:ea typeface="Source Sans Pro" panose="020B0503030403020204" pitchFamily="34" charset="0"/>
                <a:sym typeface="Arial"/>
              </a:rPr>
              <a:t>LE PROCESSUS DE DÉVELOPPEMENT DE SOLLICITATION/PROPOSITION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0" name="Google Shape;240;p39"/>
          <p:cNvSpPr txBox="1"/>
          <p:nvPr/>
        </p:nvSpPr>
        <p:spPr>
          <a:xfrm>
            <a:off x="2766063" y="2714381"/>
            <a:ext cx="5709000" cy="1731213"/>
          </a:xfrm>
          <a:prstGeom prst="rect">
            <a:avLst/>
          </a:prstGeom>
          <a:noFill/>
          <a:ln>
            <a:noFill/>
          </a:ln>
        </p:spPr>
        <p:txBody>
          <a:bodyPr spcFirstLastPara="1" wrap="square" lIns="68575" tIns="34275" rIns="68575" bIns="34275" anchor="t" anchorCtr="0">
            <a:spAutoFit/>
          </a:bodyPr>
          <a:lstStyle/>
          <a:p>
            <a:pPr marL="342892" indent="-342892">
              <a:buClr>
                <a:schemeClr val="bg1"/>
              </a:buClr>
              <a:buSzPts val="1400"/>
              <a:buFont typeface="+mj-lt"/>
              <a:buAutoNum type="arabicPeriod"/>
            </a:pPr>
            <a:r>
              <a:rPr lang="fr-FR" sz="1200" dirty="0">
                <a:solidFill>
                  <a:schemeClr val="bg1"/>
                </a:solidFill>
                <a:latin typeface="Source Sans Pro"/>
                <a:ea typeface="Source Sans Pro"/>
                <a:cs typeface="Source Sans Pro"/>
                <a:sym typeface="Source Sans Pro"/>
              </a:rPr>
              <a:t>Renforcer les partenaires locaux lors de leur transition pour recevoir un financement PEPFAR en tant que partenaire principal de USAID afin de se conformer  aux règles et procédures du Bailleur.</a:t>
            </a:r>
          </a:p>
          <a:p>
            <a:pPr marL="342892" indent="-342892">
              <a:buClr>
                <a:schemeClr val="bg1"/>
              </a:buClr>
              <a:buSzPts val="1400"/>
              <a:buFont typeface="+mj-lt"/>
              <a:buAutoNum type="arabicPeriod"/>
            </a:pPr>
            <a:endParaRPr sz="2400" dirty="0">
              <a:solidFill>
                <a:schemeClr val="bg1"/>
              </a:solidFill>
              <a:latin typeface="Source Sans Pro"/>
              <a:ea typeface="Source Sans Pro"/>
              <a:cs typeface="Source Sans Pro"/>
              <a:sym typeface="Source Sans Pro"/>
            </a:endParaRPr>
          </a:p>
          <a:p>
            <a:pPr marL="342892" indent="-342892">
              <a:buClr>
                <a:schemeClr val="bg1"/>
              </a:buClr>
              <a:buSzPts val="1400"/>
              <a:buFont typeface="+mj-lt"/>
              <a:buAutoNum type="arabicPeriod"/>
            </a:pPr>
            <a:r>
              <a:rPr lang="fr-FR" sz="1200" dirty="0">
                <a:solidFill>
                  <a:schemeClr val="bg1"/>
                </a:solidFill>
                <a:latin typeface="Source Sans Pro"/>
                <a:ea typeface="Source Sans Pro"/>
                <a:cs typeface="Source Sans Pro"/>
                <a:sym typeface="Source Sans Pro"/>
              </a:rPr>
              <a:t>Préparer les partenaires locaux à gérer, mettre en œuvre et évaluer directement les programmes PEPFAR,  maintenir de façon constante  la qualité et l’atteinte des objectifs des programmes PEPFAR</a:t>
            </a:r>
            <a:r>
              <a:rPr lang="fr-FR" sz="2400" dirty="0">
                <a:solidFill>
                  <a:schemeClr val="bg1"/>
                </a:solidFill>
                <a:latin typeface="Source Sans Pro"/>
                <a:ea typeface="Source Sans Pro"/>
                <a:cs typeface="Source Sans Pro"/>
                <a:sym typeface="Source Sans Pro"/>
              </a:rPr>
              <a:t>.</a:t>
            </a:r>
            <a:endParaRPr sz="2400" dirty="0">
              <a:solidFill>
                <a:schemeClr val="dk1"/>
              </a:solidFill>
              <a:latin typeface="Avenir"/>
              <a:ea typeface="Avenir"/>
              <a:cs typeface="Avenir"/>
              <a:sym typeface="Avenir"/>
            </a:endParaRPr>
          </a:p>
        </p:txBody>
      </p:sp>
      <p:sp>
        <p:nvSpPr>
          <p:cNvPr id="241" name="Google Shape;241;p39"/>
          <p:cNvSpPr txBox="1"/>
          <p:nvPr/>
        </p:nvSpPr>
        <p:spPr>
          <a:xfrm>
            <a:off x="668937" y="3071829"/>
            <a:ext cx="2395548" cy="877133"/>
          </a:xfrm>
          <a:prstGeom prst="rect">
            <a:avLst/>
          </a:prstGeom>
          <a:noFill/>
          <a:ln>
            <a:noFill/>
          </a:ln>
        </p:spPr>
        <p:txBody>
          <a:bodyPr spcFirstLastPara="1" wrap="square" lIns="68575" tIns="34275" rIns="68575" bIns="34275" anchor="t" anchorCtr="0">
            <a:spAutoFit/>
          </a:bodyPr>
          <a:lstStyle/>
          <a:p>
            <a:r>
              <a:rPr lang="fr-FR" sz="2100" b="1" dirty="0">
                <a:solidFill>
                  <a:schemeClr val="bg1"/>
                </a:solidFill>
                <a:latin typeface="Source Sans Pro SemiBold"/>
                <a:ea typeface="Source Sans Pro SemiBold"/>
                <a:cs typeface="Source Sans Pro SemiBold"/>
                <a:sym typeface="Source Sans Pro SemiBold"/>
              </a:rPr>
              <a:t>OBJECTIFS STRATEGIQUES</a:t>
            </a:r>
            <a:endParaRPr lang="fr-FR" sz="1050" b="1" dirty="0">
              <a:solidFill>
                <a:schemeClr val="bg1"/>
              </a:solidFill>
              <a:latin typeface="Source Sans Pro SemiBold"/>
              <a:ea typeface="Source Sans Pro SemiBold"/>
              <a:cs typeface="Source Sans Pro SemiBold"/>
              <a:sym typeface="Source Sans Pro SemiBold"/>
            </a:endParaRPr>
          </a:p>
          <a:p>
            <a:endParaRPr sz="1050" b="1" dirty="0">
              <a:solidFill>
                <a:schemeClr val="bg1"/>
              </a:solidFill>
              <a:latin typeface="Source Sans Pro SemiBold"/>
              <a:ea typeface="Source Sans Pro SemiBold"/>
              <a:cs typeface="Source Sans Pro SemiBold"/>
              <a:sym typeface="Source Sans Pro SemiBold"/>
            </a:endParaRPr>
          </a:p>
        </p:txBody>
      </p:sp>
      <p:sp>
        <p:nvSpPr>
          <p:cNvPr id="242" name="Google Shape;242;p39"/>
          <p:cNvSpPr txBox="1"/>
          <p:nvPr/>
        </p:nvSpPr>
        <p:spPr>
          <a:xfrm>
            <a:off x="769947" y="1205738"/>
            <a:ext cx="7604107" cy="1223382"/>
          </a:xfrm>
          <a:prstGeom prst="rect">
            <a:avLst/>
          </a:prstGeom>
          <a:noFill/>
          <a:ln>
            <a:noFill/>
          </a:ln>
        </p:spPr>
        <p:txBody>
          <a:bodyPr spcFirstLastPara="1" wrap="square" lIns="68575" tIns="34275" rIns="68575" bIns="34275" anchor="t" anchorCtr="0">
            <a:spAutoFit/>
          </a:bodyPr>
          <a:lstStyle/>
          <a:p>
            <a:r>
              <a:rPr lang="fr-FR" sz="1500" dirty="0">
                <a:solidFill>
                  <a:schemeClr val="bg1"/>
                </a:solidFill>
                <a:latin typeface="Source Sans Pro"/>
                <a:ea typeface="Source Sans Pro"/>
                <a:cs typeface="Source Sans Pro"/>
                <a:sym typeface="Source Sans Pro"/>
              </a:rPr>
              <a:t>Préparer rapidement les partenaires locaux pour qu'ils aient les capacités et les ressources nécessaires pour servir de partenaires principaux pour la programmation de l'USAID/PEPFAR, conformément aux procédures de USAID et du PEPFAR, pour la mise en œuvre du programme PEPFAR au cours des exercices 2022 et 2023. 70 % du financement de l'USAID/PEPFAR sont octroyés aux principaux partenaires locaux.</a:t>
            </a:r>
            <a:endParaRPr sz="1500" dirty="0">
              <a:solidFill>
                <a:schemeClr val="bg1"/>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SESSION </a:t>
            </a:r>
            <a:r>
              <a:rPr lang="fr-FR" sz="3200" b="1" dirty="0">
                <a:solidFill>
                  <a:srgbClr val="FFFFFF"/>
                </a:solidFill>
                <a:latin typeface="Source Sans Pro"/>
                <a:ea typeface="Source Sans Pro"/>
                <a:cs typeface="Source Sans Pro"/>
              </a:rPr>
              <a:t>N°1: Q&amp;R  </a:t>
            </a:r>
          </a:p>
        </p:txBody>
      </p:sp>
    </p:spTree>
    <p:extLst>
      <p:ext uri="{BB962C8B-B14F-4D97-AF65-F5344CB8AC3E}">
        <p14:creationId xmlns:p14="http://schemas.microsoft.com/office/powerpoint/2010/main" val="597877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9525" indent="0" algn="ctr">
              <a:lnSpc>
                <a:spcPts val="3915"/>
              </a:lnSpc>
              <a:buClr>
                <a:srgbClr val="000000"/>
              </a:buClr>
              <a:buFont typeface="Arial"/>
              <a:buNone/>
            </a:pPr>
            <a:endParaRPr lang="en-US" sz="4000" b="1" spc="-38" dirty="0">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fr-FR" sz="4000" b="1" dirty="0">
                <a:solidFill>
                  <a:srgbClr val="000000"/>
                </a:solidFill>
                <a:latin typeface="Source Sans Pro" panose="020B0503030403020204" pitchFamily="34" charset="0"/>
                <a:ea typeface="Source Sans Pro" panose="020B0503030403020204" pitchFamily="34" charset="0"/>
                <a:cs typeface="Arial"/>
                <a:sym typeface="Arial"/>
              </a:rPr>
              <a:t>Pré-test N°2</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extLst>
      <p:ext uri="{BB962C8B-B14F-4D97-AF65-F5344CB8AC3E}">
        <p14:creationId xmlns:p14="http://schemas.microsoft.com/office/powerpoint/2010/main" val="2578155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4000" b="1">
                <a:latin typeface="Source Sans Pro" panose="020B0503030403020204" pitchFamily="34" charset="0"/>
                <a:ea typeface="Source Sans Pro" panose="020B0503030403020204" pitchFamily="34" charset="0"/>
              </a:rPr>
              <a:t>MODULE 3 : </a:t>
            </a:r>
          </a:p>
          <a:p>
            <a:pPr marL="9525" algn="ctr">
              <a:lnSpc>
                <a:spcPts val="3915"/>
              </a:lnSpc>
            </a:pPr>
            <a:r>
              <a:rPr lang="fr-FR" sz="4000" b="1">
                <a:latin typeface="Source Sans Pro" panose="020B0503030403020204" pitchFamily="34" charset="0"/>
                <a:ea typeface="Source Sans Pro" panose="020B0503030403020204" pitchFamily="34" charset="0"/>
              </a:rPr>
              <a:t>PREPARATION PREALABLE A LA SOLLICITATION</a:t>
            </a:r>
          </a:p>
        </p:txBody>
      </p:sp>
    </p:spTree>
    <p:extLst>
      <p:ext uri="{BB962C8B-B14F-4D97-AF65-F5344CB8AC3E}">
        <p14:creationId xmlns:p14="http://schemas.microsoft.com/office/powerpoint/2010/main" val="4067994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8257032" cy="3597338"/>
          </a:xfrm>
          <a:prstGeom prst="rect">
            <a:avLst/>
          </a:prstGeom>
        </p:spPr>
        <p:txBody>
          <a:bodyPr>
            <a:noAutofit/>
          </a:bodyPr>
          <a:lstStyle/>
          <a:p>
            <a:pPr marL="0" indent="0" algn="just">
              <a:spcBef>
                <a:spcPts val="600"/>
              </a:spcBef>
              <a:spcAft>
                <a:spcPts val="600"/>
              </a:spcAft>
              <a:buNone/>
            </a:pPr>
            <a:r>
              <a:rPr lang="fr-FR" sz="1300" b="1" dirty="0">
                <a:solidFill>
                  <a:schemeClr val="tx1"/>
                </a:solidFill>
                <a:latin typeface="Source Sans Pro" panose="020B0503030403020204" pitchFamily="34" charset="0"/>
                <a:ea typeface="Source Sans Pro" panose="020B0503030403020204" pitchFamily="34" charset="0"/>
              </a:rPr>
              <a:t>Objectifs d'apprentissage:</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Être conscient des différentes sources de financement et être en mesure d'accéder aux ressources existantes du gouvernement américain pour identifier les opportunités.</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Comprendre les principales considérations à prendre en compte dans la prise de décision « Go/No-Go ».</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Comprendre la nécessité d'une préparation précoce des sollicitations et la manière dont le travail de pré-positionnement/capture peut augmenter vos chances de réussite d'une proposition (à l'étape suivante), et</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Être mieux placé pour former un consortium gagnant.</a:t>
            </a:r>
          </a:p>
          <a:p>
            <a:pPr marL="0" lvl="0" indent="0">
              <a:spcBef>
                <a:spcPts val="450"/>
              </a:spcBef>
              <a:spcAft>
                <a:spcPts val="450"/>
              </a:spcAft>
              <a:buClr>
                <a:schemeClr val="tx1"/>
              </a:buClr>
              <a:buSzPct val="100000"/>
              <a:buNone/>
            </a:pPr>
            <a:r>
              <a:rPr lang="fr-FR" sz="1300" b="1" dirty="0">
                <a:solidFill>
                  <a:schemeClr val="tx1"/>
                </a:solidFill>
                <a:latin typeface="Source Sans Pro" panose="020B0503030403020204" pitchFamily="34" charset="0"/>
                <a:ea typeface="Source Sans Pro" panose="020B0503030403020204" pitchFamily="34" charset="0"/>
              </a:rPr>
              <a:t>Ce module couvre :</a:t>
            </a:r>
          </a:p>
          <a:p>
            <a:pPr marL="342900" indent="-342900">
              <a:spcBef>
                <a:spcPts val="400"/>
              </a:spcBef>
              <a:spcAft>
                <a:spcPts val="4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Identification des opportunités de financement, </a:t>
            </a:r>
          </a:p>
          <a:p>
            <a:pPr marL="342900" indent="-342900">
              <a:spcBef>
                <a:spcPts val="400"/>
              </a:spcBef>
              <a:spcAft>
                <a:spcPts val="4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Décider de saisir ou non l'opportunité </a:t>
            </a:r>
          </a:p>
          <a:p>
            <a:pPr marL="342900" indent="-342900">
              <a:spcBef>
                <a:spcPts val="400"/>
              </a:spcBef>
              <a:spcAft>
                <a:spcPts val="4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Travail de pré-positionnement/capture, et </a:t>
            </a:r>
          </a:p>
          <a:p>
            <a:pPr marL="342900" indent="-342900">
              <a:spcBef>
                <a:spcPts val="400"/>
              </a:spcBef>
              <a:spcAft>
                <a:spcPts val="4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Former un consortium gagnant</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3.0 PRÉ-SOLLICITATION / PHASE PRÉPARATOIRE</a:t>
            </a:r>
          </a:p>
        </p:txBody>
      </p:sp>
      <p:pic>
        <p:nvPicPr>
          <p:cNvPr id="3" name="Graphic 4" descr="Graphic 4">
            <a:extLst>
              <a:ext uri="{FF2B5EF4-FFF2-40B4-BE49-F238E27FC236}">
                <a16:creationId xmlns:a16="http://schemas.microsoft.com/office/drawing/2014/main" id="{F21446D0-474A-D347-FEA9-E9C2E4FC0CFF}"/>
              </a:ext>
            </a:extLst>
          </p:cNvPr>
          <p:cNvPicPr>
            <a:picLocks noChangeAspect="1"/>
          </p:cNvPicPr>
          <p:nvPr/>
        </p:nvPicPr>
        <p:blipFill rotWithShape="1">
          <a:blip r:embed="rId3"/>
          <a:srcRect l="11363" t="4933" r="12758" b="7332"/>
          <a:stretch/>
        </p:blipFill>
        <p:spPr>
          <a:xfrm>
            <a:off x="0" y="1681018"/>
            <a:ext cx="738909" cy="854364"/>
          </a:xfrm>
          <a:prstGeom prst="rect">
            <a:avLst/>
          </a:prstGeom>
          <a:ln w="12700">
            <a:miter lim="400000"/>
          </a:ln>
        </p:spPr>
      </p:pic>
    </p:spTree>
    <p:extLst>
      <p:ext uri="{BB962C8B-B14F-4D97-AF65-F5344CB8AC3E}">
        <p14:creationId xmlns:p14="http://schemas.microsoft.com/office/powerpoint/2010/main" val="23169162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0" y="689579"/>
            <a:ext cx="9143999" cy="4130394"/>
          </a:xfrm>
          <a:prstGeom prst="rect">
            <a:avLst/>
          </a:prstGeom>
        </p:spPr>
        <p:txBody>
          <a:bodyPr>
            <a:noAutofit/>
          </a:bodyPr>
          <a:lstStyle/>
          <a:p>
            <a:pPr marL="0" indent="0" algn="just">
              <a:spcAft>
                <a:spcPts val="300"/>
              </a:spcAft>
              <a:buNone/>
            </a:pPr>
            <a:r>
              <a:rPr lang="fr-FR" sz="1300" b="1" dirty="0">
                <a:solidFill>
                  <a:schemeClr val="tx1"/>
                </a:solidFill>
                <a:latin typeface="Source Sans Pro" panose="020B0503030403020204" pitchFamily="34" charset="0"/>
                <a:ea typeface="Source Sans Pro" panose="020B0503030403020204" pitchFamily="34" charset="0"/>
              </a:rPr>
              <a:t>Il existe de multiples façons d'identifier les opportunités de financement potentielles de l'USAID et d'autres agences et donateurs du gouvernement américain : formelles et informelles.</a:t>
            </a:r>
          </a:p>
          <a:p>
            <a:pPr marL="127000" indent="0">
              <a:spcBef>
                <a:spcPts val="600"/>
              </a:spcBef>
              <a:spcAft>
                <a:spcPts val="300"/>
              </a:spcAft>
              <a:buClr>
                <a:schemeClr val="tx1"/>
              </a:buClr>
              <a:buNone/>
            </a:pPr>
            <a:r>
              <a:rPr lang="fr-FR" sz="1300" b="1" dirty="0">
                <a:solidFill>
                  <a:schemeClr val="tx1"/>
                </a:solidFill>
                <a:latin typeface="Source Sans Pro" panose="020B0503030403020204" pitchFamily="34" charset="0"/>
                <a:ea typeface="Source Sans Pro" panose="020B0503030403020204" pitchFamily="34" charset="0"/>
              </a:rPr>
              <a:t>Officiel :</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cs typeface="Gill Sans" panose="020B0502020104020203" pitchFamily="34" charset="-79"/>
              </a:rPr>
              <a:t>Consultez </a:t>
            </a:r>
            <a:r>
              <a:rPr lang="fr-FR" sz="1300" b="1" dirty="0">
                <a:solidFill>
                  <a:srgbClr val="0070C0"/>
                </a:solidFill>
                <a:latin typeface="Source Sans Pro" panose="020B0503030403020204" pitchFamily="34" charset="0"/>
                <a:ea typeface="Source Sans Pro" panose="020B0503030403020204" pitchFamily="34" charset="0"/>
                <a:cs typeface="Gill Sans" panose="020B0502020104020203" pitchFamily="34" charset="-79"/>
              </a:rPr>
              <a:t>workwithusaid.gov/ </a:t>
            </a:r>
            <a:r>
              <a:rPr lang="fr-FR" sz="1300" dirty="0">
                <a:solidFill>
                  <a:schemeClr val="tx1"/>
                </a:solidFill>
                <a:latin typeface="Source Sans Pro" panose="020B0503030403020204" pitchFamily="34" charset="0"/>
                <a:ea typeface="Source Sans Pro" panose="020B0503030403020204" pitchFamily="34" charset="0"/>
                <a:cs typeface="Gill Sans" panose="020B0502020104020203" pitchFamily="34" charset="-79"/>
              </a:rPr>
              <a:t>et </a:t>
            </a:r>
            <a:r>
              <a:rPr lang="fr-FR" sz="1300" b="1" dirty="0">
                <a:solidFill>
                  <a:srgbClr val="0070C0"/>
                </a:solidFill>
                <a:latin typeface="Source Sans Pro" panose="020B0503030403020204" pitchFamily="34" charset="0"/>
                <a:ea typeface="Source Sans Pro" panose="020B0503030403020204" pitchFamily="34" charset="0"/>
                <a:cs typeface="Gill Sans" panose="020B0502020104020203" pitchFamily="34" charset="-79"/>
              </a:rPr>
              <a:t>sam.gov </a:t>
            </a:r>
            <a:r>
              <a:rPr lang="fr-FR" sz="1300" dirty="0">
                <a:solidFill>
                  <a:schemeClr val="tx1"/>
                </a:solidFill>
                <a:latin typeface="Source Sans Pro" panose="020B0503030403020204" pitchFamily="34" charset="0"/>
                <a:ea typeface="Source Sans Pro" panose="020B0503030403020204" pitchFamily="34" charset="0"/>
                <a:cs typeface="Gill Sans" panose="020B0502020104020203" pitchFamily="34" charset="-79"/>
              </a:rPr>
              <a:t>pour les opportunités de financement.</a:t>
            </a:r>
            <a:r>
              <a:rPr lang="fr-FR" sz="1300" u="sng" dirty="0">
                <a:solidFill>
                  <a:schemeClr val="tx1"/>
                </a:solidFill>
                <a:latin typeface="Source Sans Pro" panose="020B0503030403020204" pitchFamily="34" charset="0"/>
                <a:ea typeface="Source Sans Pro" panose="020B0503030403020204" pitchFamily="34" charset="0"/>
                <a:cs typeface="Gill Sans" panose="020B0502020104020203" pitchFamily="34" charset="-79"/>
              </a:rPr>
              <a:t> </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Consultez </a:t>
            </a:r>
            <a:r>
              <a:rPr lang="fr-FR" sz="1300" b="1" dirty="0">
                <a:solidFill>
                  <a:srgbClr val="0070C0"/>
                </a:solidFill>
                <a:latin typeface="Source Sans Pro" panose="020B0503030403020204" pitchFamily="34" charset="0"/>
                <a:ea typeface="Source Sans Pro" panose="020B0503030403020204" pitchFamily="34" charset="0"/>
              </a:rPr>
              <a:t>grants.gov </a:t>
            </a:r>
            <a:r>
              <a:rPr lang="fr-FR" sz="1300" dirty="0">
                <a:solidFill>
                  <a:schemeClr val="tx1"/>
                </a:solidFill>
                <a:latin typeface="Source Sans Pro" panose="020B0503030403020204" pitchFamily="34" charset="0"/>
                <a:ea typeface="Source Sans Pro" panose="020B0503030403020204" pitchFamily="34" charset="0"/>
              </a:rPr>
              <a:t>pour connaître les opportunités de subventions et d’accords de coopération (assistance).</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Suivez les prévisions commerciales de l'USAID sur </a:t>
            </a:r>
            <a:r>
              <a:rPr lang="fr-FR" sz="1300" b="1" dirty="0">
                <a:solidFill>
                  <a:srgbClr val="0070C0"/>
                </a:solidFill>
                <a:latin typeface="Source Sans Pro" panose="020B0503030403020204" pitchFamily="34" charset="0"/>
                <a:ea typeface="Source Sans Pro" panose="020B0503030403020204" pitchFamily="34" charset="0"/>
              </a:rPr>
              <a:t>usaid.gov/business-forecast</a:t>
            </a:r>
            <a:r>
              <a:rPr lang="fr-FR" sz="1300" dirty="0">
                <a:solidFill>
                  <a:schemeClr val="tx1"/>
                </a:solidFill>
                <a:latin typeface="Source Sans Pro" panose="020B0503030403020204" pitchFamily="34" charset="0"/>
                <a:ea typeface="Source Sans Pro" panose="020B0503030403020204" pitchFamily="34" charset="0"/>
              </a:rPr>
              <a:t>.</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Visitez les sites Web ou autres plateformes médiatiques de donateurs, de fondations, d'entreprises, d'ONGI et d'autres sources de financement/partenariats. </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Familiarisez-vous avec la stratégie de coopération au développement du pays (CDCS) de l’USAID pour votre pays, accessible sur </a:t>
            </a:r>
            <a:r>
              <a:rPr lang="fr-FR" sz="1300" b="1" dirty="0">
                <a:solidFill>
                  <a:srgbClr val="0070C0"/>
                </a:solidFill>
                <a:latin typeface="Source Sans Pro" panose="020B0503030403020204" pitchFamily="34" charset="0"/>
                <a:ea typeface="Source Sans Pro" panose="020B0503030403020204" pitchFamily="34" charset="0"/>
              </a:rPr>
              <a:t>usaid.gov/results-and-data/planning/country-strategies-cdcs</a:t>
            </a:r>
            <a:r>
              <a:rPr lang="fr-FR" sz="1300" dirty="0">
                <a:solidFill>
                  <a:schemeClr val="tx1"/>
                </a:solidFill>
                <a:latin typeface="Source Sans Pro" panose="020B0503030403020204" pitchFamily="34" charset="0"/>
                <a:ea typeface="Source Sans Pro" panose="020B0503030403020204" pitchFamily="34" charset="0"/>
              </a:rPr>
              <a:t>. </a:t>
            </a:r>
          </a:p>
          <a:p>
            <a:pPr marL="127000" indent="0">
              <a:spcBef>
                <a:spcPts val="600"/>
              </a:spcBef>
              <a:spcAft>
                <a:spcPts val="600"/>
              </a:spcAft>
              <a:buClr>
                <a:schemeClr val="tx1"/>
              </a:buClr>
              <a:buNone/>
            </a:pPr>
            <a:r>
              <a:rPr lang="fr-FR" sz="1300" b="1" dirty="0">
                <a:solidFill>
                  <a:schemeClr val="tx1"/>
                </a:solidFill>
                <a:latin typeface="Source Sans Pro" panose="020B0503030403020204" pitchFamily="34" charset="0"/>
                <a:ea typeface="Source Sans Pro" panose="020B0503030403020204" pitchFamily="34" charset="0"/>
              </a:rPr>
              <a:t>Informel</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Découvrez les opportunités grâce au bouche-à-oreille au sein de vos réseaux (collègues, donateurs, parties prenantes, etc.).</a:t>
            </a:r>
          </a:p>
          <a:p>
            <a:pPr>
              <a:spcBef>
                <a:spcPts val="300"/>
              </a:spcBef>
              <a:spcAft>
                <a:spcPts val="300"/>
              </a:spcAft>
              <a:buClr>
                <a:schemeClr val="tx1"/>
              </a:buClr>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Visitez les comptes Facebook ou </a:t>
            </a:r>
            <a:r>
              <a:rPr lang="fr-FR" sz="1300" dirty="0" err="1">
                <a:solidFill>
                  <a:schemeClr val="tx1"/>
                </a:solidFill>
                <a:latin typeface="Source Sans Pro" panose="020B0503030403020204" pitchFamily="34" charset="0"/>
                <a:ea typeface="Source Sans Pro" panose="020B0503030403020204" pitchFamily="34" charset="0"/>
              </a:rPr>
              <a:t>LinkedIn</a:t>
            </a:r>
            <a:r>
              <a:rPr lang="fr-FR" sz="1300" dirty="0">
                <a:solidFill>
                  <a:schemeClr val="tx1"/>
                </a:solidFill>
                <a:latin typeface="Source Sans Pro" panose="020B0503030403020204" pitchFamily="34" charset="0"/>
                <a:ea typeface="Source Sans Pro" panose="020B0503030403020204" pitchFamily="34" charset="0"/>
              </a:rPr>
              <a:t> de vos collègues professionnels.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3.1 IDENTIFICATION DES OPPORTUNITÉS</a:t>
            </a:r>
          </a:p>
        </p:txBody>
      </p:sp>
    </p:spTree>
    <p:extLst>
      <p:ext uri="{BB962C8B-B14F-4D97-AF65-F5344CB8AC3E}">
        <p14:creationId xmlns:p14="http://schemas.microsoft.com/office/powerpoint/2010/main" val="373685708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SUIVEZ LES PRÉVISIONS D’AFFAIRES DE L’USAID (1)</a:t>
            </a:r>
          </a:p>
        </p:txBody>
      </p:sp>
      <p:pic>
        <p:nvPicPr>
          <p:cNvPr id="5" name="Picture 4">
            <a:extLst>
              <a:ext uri="{FF2B5EF4-FFF2-40B4-BE49-F238E27FC236}">
                <a16:creationId xmlns:a16="http://schemas.microsoft.com/office/drawing/2014/main" id="{89097F63-968F-80CE-1537-27E9087202E6}"/>
              </a:ext>
            </a:extLst>
          </p:cNvPr>
          <p:cNvPicPr>
            <a:picLocks noChangeAspect="1"/>
          </p:cNvPicPr>
          <p:nvPr/>
        </p:nvPicPr>
        <p:blipFill>
          <a:blip r:embed="rId3"/>
          <a:stretch>
            <a:fillRect/>
          </a:stretch>
        </p:blipFill>
        <p:spPr>
          <a:xfrm>
            <a:off x="0" y="689169"/>
            <a:ext cx="9144000" cy="4152579"/>
          </a:xfrm>
          <a:prstGeom prst="rect">
            <a:avLst/>
          </a:prstGeom>
        </p:spPr>
      </p:pic>
      <p:sp>
        <p:nvSpPr>
          <p:cNvPr id="6" name="Oval 5">
            <a:extLst>
              <a:ext uri="{FF2B5EF4-FFF2-40B4-BE49-F238E27FC236}">
                <a16:creationId xmlns:a16="http://schemas.microsoft.com/office/drawing/2014/main" id="{50276BF7-8734-C345-FC51-E5FD36A48E65}"/>
              </a:ext>
            </a:extLst>
          </p:cNvPr>
          <p:cNvSpPr/>
          <p:nvPr/>
        </p:nvSpPr>
        <p:spPr>
          <a:xfrm>
            <a:off x="0" y="2565356"/>
            <a:ext cx="952108" cy="48038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6750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SUIVEZ LES PRÉVISIONS D’AFFAIRES DE L’USAID (2)</a:t>
            </a:r>
          </a:p>
        </p:txBody>
      </p:sp>
      <p:pic>
        <p:nvPicPr>
          <p:cNvPr id="3" name="Picture 2">
            <a:extLst>
              <a:ext uri="{FF2B5EF4-FFF2-40B4-BE49-F238E27FC236}">
                <a16:creationId xmlns:a16="http://schemas.microsoft.com/office/drawing/2014/main" id="{BA786F5A-7041-2D04-86C2-0902AEE6097F}"/>
              </a:ext>
            </a:extLst>
          </p:cNvPr>
          <p:cNvPicPr>
            <a:picLocks noChangeAspect="1"/>
          </p:cNvPicPr>
          <p:nvPr/>
        </p:nvPicPr>
        <p:blipFill>
          <a:blip r:embed="rId3"/>
          <a:stretch>
            <a:fillRect/>
          </a:stretch>
        </p:blipFill>
        <p:spPr>
          <a:xfrm>
            <a:off x="0" y="619414"/>
            <a:ext cx="9144000" cy="4421312"/>
          </a:xfrm>
          <a:prstGeom prst="rect">
            <a:avLst/>
          </a:prstGeom>
        </p:spPr>
      </p:pic>
    </p:spTree>
    <p:extLst>
      <p:ext uri="{BB962C8B-B14F-4D97-AF65-F5344CB8AC3E}">
        <p14:creationId xmlns:p14="http://schemas.microsoft.com/office/powerpoint/2010/main" val="344632208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VÉRIFIEZ GRANTS.GOV</a:t>
            </a:r>
          </a:p>
        </p:txBody>
      </p:sp>
      <p:pic>
        <p:nvPicPr>
          <p:cNvPr id="7" name="Picture 6">
            <a:extLst>
              <a:ext uri="{FF2B5EF4-FFF2-40B4-BE49-F238E27FC236}">
                <a16:creationId xmlns:a16="http://schemas.microsoft.com/office/drawing/2014/main" id="{195D8876-6BEB-7380-58D0-20B9A7CABFD2}"/>
              </a:ext>
            </a:extLst>
          </p:cNvPr>
          <p:cNvPicPr>
            <a:picLocks noChangeAspect="1"/>
          </p:cNvPicPr>
          <p:nvPr/>
        </p:nvPicPr>
        <p:blipFill rotWithShape="1">
          <a:blip r:embed="rId3"/>
          <a:srcRect r="1401"/>
          <a:stretch/>
        </p:blipFill>
        <p:spPr>
          <a:xfrm>
            <a:off x="4618" y="677188"/>
            <a:ext cx="9139382" cy="1326157"/>
          </a:xfrm>
          <a:prstGeom prst="rect">
            <a:avLst/>
          </a:prstGeom>
        </p:spPr>
      </p:pic>
      <p:pic>
        <p:nvPicPr>
          <p:cNvPr id="8" name="Picture 7">
            <a:extLst>
              <a:ext uri="{FF2B5EF4-FFF2-40B4-BE49-F238E27FC236}">
                <a16:creationId xmlns:a16="http://schemas.microsoft.com/office/drawing/2014/main" id="{59B6B2FA-3948-043A-6A17-C4F9554A4903}"/>
              </a:ext>
            </a:extLst>
          </p:cNvPr>
          <p:cNvPicPr>
            <a:picLocks noChangeAspect="1"/>
          </p:cNvPicPr>
          <p:nvPr/>
        </p:nvPicPr>
        <p:blipFill rotWithShape="1">
          <a:blip r:embed="rId4"/>
          <a:srcRect l="2340" r="1330"/>
          <a:stretch/>
        </p:blipFill>
        <p:spPr>
          <a:xfrm>
            <a:off x="0" y="2007108"/>
            <a:ext cx="9144000" cy="2790898"/>
          </a:xfrm>
          <a:prstGeom prst="rect">
            <a:avLst/>
          </a:prstGeom>
        </p:spPr>
      </p:pic>
    </p:spTree>
    <p:extLst>
      <p:ext uri="{BB962C8B-B14F-4D97-AF65-F5344CB8AC3E}">
        <p14:creationId xmlns:p14="http://schemas.microsoft.com/office/powerpoint/2010/main" val="377546185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NUMÉRO IUE</a:t>
            </a:r>
          </a:p>
        </p:txBody>
      </p:sp>
      <p:sp>
        <p:nvSpPr>
          <p:cNvPr id="3" name="Content Placeholder 2">
            <a:extLst>
              <a:ext uri="{FF2B5EF4-FFF2-40B4-BE49-F238E27FC236}">
                <a16:creationId xmlns:a16="http://schemas.microsoft.com/office/drawing/2014/main" id="{6E88F4EC-5853-FAFC-CBA8-55369EDEAD60}"/>
              </a:ext>
            </a:extLst>
          </p:cNvPr>
          <p:cNvSpPr>
            <a:spLocks noGrp="1"/>
          </p:cNvSpPr>
          <p:nvPr>
            <p:ph type="body" sz="quarter" idx="1"/>
          </p:nvPr>
        </p:nvSpPr>
        <p:spPr>
          <a:xfrm>
            <a:off x="690113" y="780136"/>
            <a:ext cx="7772400" cy="3604515"/>
          </a:xfrm>
        </p:spPr>
        <p:txBody>
          <a:bodyPr>
            <a:normAutofit/>
          </a:bodyPr>
          <a:lstStyle/>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Vous ne pourrez pas recevoir de financement du gouvernement américain sans un identifiant d’entité unique (UEI). </a:t>
            </a:r>
          </a:p>
          <a:p>
            <a:pPr marL="342892" indent="-342892">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Si votre organisation ne dispose pas déjà d'un numéro UEI à 12 chiffres, visitez https://sam.gov/content/home, un site Web officiel de l'USG que les nouveaux LIP peuvent utiliser pour s'inscrire.</a:t>
            </a:r>
          </a:p>
          <a:p>
            <a:pPr marL="342892" indent="-342892">
              <a:spcBef>
                <a:spcPts val="600"/>
              </a:spcBef>
              <a:spcAft>
                <a:spcPts val="600"/>
              </a:spcAft>
              <a:buClr>
                <a:schemeClr val="tx1"/>
              </a:buClr>
              <a:buSzPct val="100000"/>
              <a:buFont typeface="Wingdings" panose="05000000000000000000" pitchFamily="2" charset="2"/>
              <a:buChar char="§"/>
            </a:pPr>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338AA1C6-0DE4-FC54-1C80-A667B3ACB7EB}"/>
              </a:ext>
            </a:extLst>
          </p:cNvPr>
          <p:cNvPicPr>
            <a:picLocks noChangeAspect="1"/>
          </p:cNvPicPr>
          <p:nvPr/>
        </p:nvPicPr>
        <p:blipFill>
          <a:blip r:embed="rId3"/>
          <a:stretch>
            <a:fillRect/>
          </a:stretch>
        </p:blipFill>
        <p:spPr>
          <a:xfrm>
            <a:off x="2302480" y="2638045"/>
            <a:ext cx="5330280" cy="1595194"/>
          </a:xfrm>
          <a:prstGeom prst="rect">
            <a:avLst/>
          </a:prstGeom>
        </p:spPr>
      </p:pic>
    </p:spTree>
    <p:extLst>
      <p:ext uri="{BB962C8B-B14F-4D97-AF65-F5344CB8AC3E}">
        <p14:creationId xmlns:p14="http://schemas.microsoft.com/office/powerpoint/2010/main" val="83539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Considérations d’éligibilité.</a:t>
            </a:r>
          </a:p>
        </p:txBody>
      </p:sp>
      <p:sp>
        <p:nvSpPr>
          <p:cNvPr id="3" name="Content Placeholder 2">
            <a:extLst>
              <a:ext uri="{FF2B5EF4-FFF2-40B4-BE49-F238E27FC236}">
                <a16:creationId xmlns:a16="http://schemas.microsoft.com/office/drawing/2014/main" id="{6E88F4EC-5853-FAFC-CBA8-55369EDEAD60}"/>
              </a:ext>
            </a:extLst>
          </p:cNvPr>
          <p:cNvSpPr>
            <a:spLocks noGrp="1"/>
          </p:cNvSpPr>
          <p:nvPr>
            <p:ph type="body" sz="quarter" idx="1"/>
          </p:nvPr>
        </p:nvSpPr>
        <p:spPr>
          <a:xfrm>
            <a:off x="690113" y="780136"/>
            <a:ext cx="7772400" cy="3604515"/>
          </a:xfrm>
        </p:spPr>
        <p:txBody>
          <a:bodyPr>
            <a:normAutofit/>
          </a:bodyPr>
          <a:lstStyle/>
          <a:p>
            <a:pPr marL="342892" indent="-342892">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Les opportunités de financement du gouvernement américain peuvent être ouvertes à toutes sortes d’organisations, ou elles peuvent être limitées aux ONGI ou aux organisations locales. (Le NOFO le précisera.)</a:t>
            </a:r>
          </a:p>
          <a:p>
            <a:pPr lvl="1">
              <a:spcBef>
                <a:spcPts val="600"/>
              </a:spcBef>
              <a:spcAft>
                <a:spcPts val="600"/>
              </a:spcAft>
              <a:buClr>
                <a:schemeClr val="tx1"/>
              </a:buClr>
              <a:buSzPct val="100000"/>
            </a:pPr>
            <a:r>
              <a:rPr lang="fr-FR" sz="1500" b="1" dirty="0">
                <a:solidFill>
                  <a:schemeClr val="tx1"/>
                </a:solidFill>
                <a:latin typeface="Source Sans Pro" panose="020B0503030403020204" pitchFamily="34" charset="0"/>
                <a:ea typeface="Source Sans Pro" panose="020B0503030403020204" pitchFamily="34" charset="0"/>
              </a:rPr>
              <a:t>Assurez-vous de confirmer votre éligibilité et de suivre/poursuivre uniquement les opportunités pour lesquelles vous êtes admissible.</a:t>
            </a:r>
          </a:p>
          <a:p>
            <a:pPr marL="342892" indent="-342892">
              <a:spcBef>
                <a:spcPts val="600"/>
              </a:spcBef>
              <a:spcAft>
                <a:spcPts val="600"/>
              </a:spcAft>
              <a:buClr>
                <a:schemeClr val="tx1"/>
              </a:buClr>
              <a:buSzPct val="100000"/>
              <a:buFont typeface="Wingdings" panose="05000000000000000000" pitchFamily="2" charset="2"/>
              <a:buChar char="§"/>
            </a:pPr>
            <a:r>
              <a:rPr lang="fr-FR" sz="1500" dirty="0">
                <a:solidFill>
                  <a:schemeClr val="tx1"/>
                </a:solidFill>
                <a:latin typeface="Source Sans Pro" panose="020B0503030403020204" pitchFamily="34" charset="0"/>
                <a:ea typeface="Source Sans Pro" panose="020B0503030403020204" pitchFamily="34" charset="0"/>
              </a:rPr>
              <a:t> Souvent, même si une opportunité est ouverte à tous types d’organisations (ONGI et organisations locales), des points supplémentaires seront attribués aux LIP.</a:t>
            </a:r>
          </a:p>
          <a:p>
            <a:pPr lvl="1">
              <a:spcBef>
                <a:spcPts val="600"/>
              </a:spcBef>
              <a:spcAft>
                <a:spcPts val="600"/>
              </a:spcAft>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Dans les cas où les critères de notation/évaluation favorisent les LIP, vous aurez un avantage sur les OING.</a:t>
            </a:r>
          </a:p>
        </p:txBody>
      </p:sp>
    </p:spTree>
    <p:extLst>
      <p:ext uri="{BB962C8B-B14F-4D97-AF65-F5344CB8AC3E}">
        <p14:creationId xmlns:p14="http://schemas.microsoft.com/office/powerpoint/2010/main" val="10268315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 name="Picture 2">
            <a:extLst>
              <a:ext uri="{FF2B5EF4-FFF2-40B4-BE49-F238E27FC236}">
                <a16:creationId xmlns:a16="http://schemas.microsoft.com/office/drawing/2014/main" id="{5D71FEF7-FDEB-6D4B-EB15-E2461791E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16" b="16360"/>
          <a:stretch/>
        </p:blipFill>
        <p:spPr bwMode="auto">
          <a:xfrm>
            <a:off x="4969983" y="-226746"/>
            <a:ext cx="6868398" cy="4507793"/>
          </a:xfrm>
          <a:prstGeom prst="rect">
            <a:avLst/>
          </a:prstGeom>
          <a:noFill/>
          <a:extLst>
            <a:ext uri="{909E8E84-426E-40DD-AFC4-6F175D3DCCD1}">
              <a14:hiddenFill xmlns:a14="http://schemas.microsoft.com/office/drawing/2010/main">
                <a:solidFill>
                  <a:srgbClr val="FFFFFF"/>
                </a:solidFill>
              </a14:hiddenFill>
            </a:ext>
          </a:extLst>
        </p:spPr>
      </p:pic>
      <p:sp>
        <p:nvSpPr>
          <p:cNvPr id="266" name="Google Shape;266;p42"/>
          <p:cNvSpPr/>
          <p:nvPr/>
        </p:nvSpPr>
        <p:spPr>
          <a:xfrm>
            <a:off x="-1" y="2952750"/>
            <a:ext cx="5422393" cy="654600"/>
          </a:xfrm>
          <a:prstGeom prst="rect">
            <a:avLst/>
          </a:prstGeom>
          <a:solidFill>
            <a:srgbClr val="BA0C2F"/>
          </a:solidFill>
          <a:ln>
            <a:noFill/>
          </a:ln>
        </p:spPr>
        <p:txBody>
          <a:bodyPr spcFirstLastPara="1" wrap="square" lIns="91425" tIns="91425" rIns="91425" bIns="91425" anchor="ctr" anchorCtr="0">
            <a:noAutofit/>
          </a:bodyPr>
          <a:lstStyle/>
          <a:p>
            <a:endParaRPr sz="1800">
              <a:latin typeface="Source Sans Pro" panose="020B0503030403020204" pitchFamily="34" charset="0"/>
            </a:endParaRPr>
          </a:p>
        </p:txBody>
      </p:sp>
      <p:sp>
        <p:nvSpPr>
          <p:cNvPr id="267" name="Google Shape;267;p42"/>
          <p:cNvSpPr txBox="1">
            <a:spLocks noGrp="1"/>
          </p:cNvSpPr>
          <p:nvPr>
            <p:ph type="title" idx="4294967295"/>
          </p:nvPr>
        </p:nvSpPr>
        <p:spPr>
          <a:xfrm>
            <a:off x="522776" y="2476975"/>
            <a:ext cx="6600825" cy="1073100"/>
          </a:xfrm>
          <a:prstGeom prst="rect">
            <a:avLst/>
          </a:prstGeom>
          <a:noFill/>
          <a:ln>
            <a:noFill/>
          </a:ln>
        </p:spPr>
        <p:txBody>
          <a:bodyPr spcFirstLastPara="1" vert="horz" wrap="square" lIns="68575" tIns="34275" rIns="68575" bIns="34275" rtlCol="0" anchor="b" anchorCtr="0">
            <a:normAutofit/>
          </a:bodyPr>
          <a:lstStyle/>
          <a:p>
            <a:pPr>
              <a:lnSpc>
                <a:spcPct val="80000"/>
              </a:lnSpc>
              <a:buClr>
                <a:srgbClr val="3F3F3F"/>
              </a:buClr>
              <a:buSzPts val="3500"/>
            </a:pPr>
            <a:r>
              <a:rPr lang="en" sz="2800" dirty="0">
                <a:solidFill>
                  <a:schemeClr val="lt1"/>
                </a:solidFill>
                <a:latin typeface="Source Sans Pro" panose="020B0503030403020204" pitchFamily="34" charset="0"/>
              </a:rPr>
              <a:t>113 organisations locales </a:t>
            </a:r>
            <a:endParaRPr sz="2800" dirty="0">
              <a:solidFill>
                <a:schemeClr val="lt1"/>
              </a:solidFill>
              <a:latin typeface="Source Sans Pro" panose="020B0503030403020204" pitchFamily="34" charset="0"/>
            </a:endParaRPr>
          </a:p>
        </p:txBody>
      </p:sp>
      <p:sp>
        <p:nvSpPr>
          <p:cNvPr id="268" name="Google Shape;268;p42"/>
          <p:cNvSpPr/>
          <p:nvPr/>
        </p:nvSpPr>
        <p:spPr>
          <a:xfrm>
            <a:off x="0" y="1207625"/>
            <a:ext cx="5055900" cy="1578900"/>
          </a:xfrm>
          <a:prstGeom prst="rect">
            <a:avLst/>
          </a:prstGeom>
          <a:solidFill>
            <a:srgbClr val="002F6C"/>
          </a:solidFill>
          <a:ln>
            <a:noFill/>
          </a:ln>
        </p:spPr>
        <p:txBody>
          <a:bodyPr spcFirstLastPara="1" wrap="square" lIns="91425" tIns="91425" rIns="91425" bIns="91425" anchor="ctr" anchorCtr="0">
            <a:noAutofit/>
          </a:bodyPr>
          <a:lstStyle/>
          <a:p>
            <a:endParaRPr sz="1800">
              <a:latin typeface="Source Sans Pro" panose="020B0503030403020204" pitchFamily="34" charset="0"/>
            </a:endParaRPr>
          </a:p>
        </p:txBody>
      </p:sp>
      <p:sp>
        <p:nvSpPr>
          <p:cNvPr id="269" name="Google Shape;269;p42"/>
          <p:cNvSpPr txBox="1">
            <a:spLocks noGrp="1"/>
          </p:cNvSpPr>
          <p:nvPr>
            <p:ph type="title" idx="4294967295"/>
          </p:nvPr>
        </p:nvSpPr>
        <p:spPr>
          <a:xfrm>
            <a:off x="937300" y="1537450"/>
            <a:ext cx="5205600" cy="1073100"/>
          </a:xfrm>
          <a:prstGeom prst="rect">
            <a:avLst/>
          </a:prstGeom>
          <a:noFill/>
          <a:ln>
            <a:noFill/>
          </a:ln>
        </p:spPr>
        <p:txBody>
          <a:bodyPr spcFirstLastPara="1" vert="horz" wrap="square" lIns="68575" tIns="34275" rIns="68575" bIns="34275" rtlCol="0" anchor="b" anchorCtr="0">
            <a:normAutofit/>
          </a:bodyPr>
          <a:lstStyle/>
          <a:p>
            <a:pPr>
              <a:lnSpc>
                <a:spcPct val="80000"/>
              </a:lnSpc>
              <a:buClr>
                <a:srgbClr val="3F3F3F"/>
              </a:buClr>
              <a:buSzPct val="103278"/>
            </a:pPr>
            <a:r>
              <a:rPr lang="en" sz="3388" dirty="0">
                <a:solidFill>
                  <a:schemeClr val="lt1"/>
                </a:solidFill>
                <a:latin typeface="Source Sans Pro" panose="020B0503030403020204" pitchFamily="34" charset="0"/>
              </a:rPr>
              <a:t>ASAP a soutenu</a:t>
            </a:r>
            <a:endParaRPr sz="3388" dirty="0">
              <a:solidFill>
                <a:schemeClr val="lt1"/>
              </a:solidFill>
              <a:latin typeface="Source Sans Pro" panose="020B0503030403020204" pitchFamily="34" charset="0"/>
            </a:endParaRPr>
          </a:p>
          <a:p>
            <a:pPr>
              <a:lnSpc>
                <a:spcPct val="80000"/>
              </a:lnSpc>
              <a:buClr>
                <a:srgbClr val="3F3F3F"/>
              </a:buClr>
              <a:buSzPct val="100000"/>
            </a:pPr>
            <a:r>
              <a:rPr lang="en" b="1" dirty="0">
                <a:solidFill>
                  <a:schemeClr val="lt1"/>
                </a:solidFill>
                <a:latin typeface="Source Sans Pro" panose="020B0503030403020204" pitchFamily="34" charset="0"/>
                <a:sym typeface="Source Sans Pro"/>
              </a:rPr>
              <a:t>126 organisations </a:t>
            </a:r>
            <a:br>
              <a:rPr lang="en" b="1" dirty="0">
                <a:solidFill>
                  <a:schemeClr val="lt1"/>
                </a:solidFill>
                <a:latin typeface="Source Sans Pro" panose="020B0503030403020204" pitchFamily="34" charset="0"/>
                <a:sym typeface="Source Sans Pro"/>
              </a:rPr>
            </a:br>
            <a:r>
              <a:rPr lang="en" b="1" dirty="0">
                <a:solidFill>
                  <a:schemeClr val="lt1"/>
                </a:solidFill>
                <a:latin typeface="Source Sans Pro" panose="020B0503030403020204" pitchFamily="34" charset="0"/>
              </a:rPr>
              <a:t>dans</a:t>
            </a:r>
            <a:r>
              <a:rPr lang="en" dirty="0">
                <a:solidFill>
                  <a:schemeClr val="lt1"/>
                </a:solidFill>
                <a:latin typeface="Source Sans Pro" panose="020B0503030403020204" pitchFamily="34" charset="0"/>
                <a:sym typeface="Source Sans Pro"/>
              </a:rPr>
              <a:t> </a:t>
            </a:r>
            <a:r>
              <a:rPr lang="en" b="1" dirty="0">
                <a:solidFill>
                  <a:schemeClr val="lt1"/>
                </a:solidFill>
                <a:latin typeface="Source Sans Pro" panose="020B0503030403020204" pitchFamily="34" charset="0"/>
                <a:sym typeface="Source Sans Pro"/>
              </a:rPr>
              <a:t>18 </a:t>
            </a:r>
            <a:r>
              <a:rPr lang="en" dirty="0">
                <a:solidFill>
                  <a:schemeClr val="lt1"/>
                </a:solidFill>
                <a:latin typeface="Source Sans Pro" panose="020B0503030403020204" pitchFamily="34" charset="0"/>
              </a:rPr>
              <a:t>pays en Afrique</a:t>
            </a:r>
            <a:endParaRPr b="1" dirty="0">
              <a:solidFill>
                <a:schemeClr val="lt1"/>
              </a:solidFill>
              <a:latin typeface="Source Sans Pro" panose="020B0503030403020204" pitchFamily="34" charset="0"/>
              <a:sym typeface="Source Sans Pro"/>
            </a:endParaRPr>
          </a:p>
        </p:txBody>
      </p:sp>
      <p:sp>
        <p:nvSpPr>
          <p:cNvPr id="270" name="Google Shape;270;p42"/>
          <p:cNvSpPr/>
          <p:nvPr/>
        </p:nvSpPr>
        <p:spPr>
          <a:xfrm>
            <a:off x="0" y="3773625"/>
            <a:ext cx="5870448" cy="654600"/>
          </a:xfrm>
          <a:prstGeom prst="rect">
            <a:avLst/>
          </a:prstGeom>
          <a:solidFill>
            <a:srgbClr val="BA0C2F"/>
          </a:solidFill>
          <a:ln>
            <a:noFill/>
          </a:ln>
        </p:spPr>
        <p:txBody>
          <a:bodyPr spcFirstLastPara="1" wrap="square" lIns="91425" tIns="91425" rIns="91425" bIns="91425" anchor="ctr" anchorCtr="0">
            <a:noAutofit/>
          </a:bodyPr>
          <a:lstStyle/>
          <a:p>
            <a:endParaRPr sz="1800">
              <a:latin typeface="Source Sans Pro" panose="020B0503030403020204" pitchFamily="34" charset="0"/>
            </a:endParaRPr>
          </a:p>
        </p:txBody>
      </p:sp>
      <p:sp>
        <p:nvSpPr>
          <p:cNvPr id="271" name="Google Shape;271;p42"/>
          <p:cNvSpPr txBox="1">
            <a:spLocks noGrp="1"/>
          </p:cNvSpPr>
          <p:nvPr>
            <p:ph type="title" idx="4294967295"/>
          </p:nvPr>
        </p:nvSpPr>
        <p:spPr>
          <a:xfrm>
            <a:off x="287168" y="3116350"/>
            <a:ext cx="6313657" cy="1254600"/>
          </a:xfrm>
          <a:prstGeom prst="rect">
            <a:avLst/>
          </a:prstGeom>
          <a:noFill/>
          <a:ln>
            <a:noFill/>
          </a:ln>
        </p:spPr>
        <p:txBody>
          <a:bodyPr spcFirstLastPara="1" vert="horz" wrap="square" lIns="68575" tIns="34275" rIns="68575" bIns="34275" rtlCol="0" anchor="b" anchorCtr="0">
            <a:normAutofit/>
          </a:bodyPr>
          <a:lstStyle/>
          <a:p>
            <a:pPr>
              <a:lnSpc>
                <a:spcPct val="80000"/>
              </a:lnSpc>
              <a:buClr>
                <a:srgbClr val="3F3F3F"/>
              </a:buClr>
              <a:buSzPts val="3500"/>
            </a:pPr>
            <a:r>
              <a:rPr lang="en" sz="3100" dirty="0">
                <a:solidFill>
                  <a:schemeClr val="lt1"/>
                </a:solidFill>
                <a:latin typeface="Source Sans Pro" panose="020B0503030403020204" pitchFamily="34" charset="0"/>
              </a:rPr>
              <a:t>    </a:t>
            </a:r>
            <a:r>
              <a:rPr lang="en" sz="2800" dirty="0">
                <a:solidFill>
                  <a:schemeClr val="lt1"/>
                </a:solidFill>
                <a:latin typeface="Source Sans Pro" panose="020B0503030403020204" pitchFamily="34" charset="0"/>
              </a:rPr>
              <a:t>13 </a:t>
            </a:r>
            <a:r>
              <a:rPr lang="en" sz="2800" dirty="0" err="1">
                <a:solidFill>
                  <a:schemeClr val="lt1"/>
                </a:solidFill>
                <a:latin typeface="Source Sans Pro" panose="020B0503030403020204" pitchFamily="34" charset="0"/>
              </a:rPr>
              <a:t>partenaires</a:t>
            </a:r>
            <a:r>
              <a:rPr lang="en" sz="2800" dirty="0">
                <a:solidFill>
                  <a:schemeClr val="lt1"/>
                </a:solidFill>
                <a:latin typeface="Source Sans Pro" panose="020B0503030403020204" pitchFamily="34" charset="0"/>
              </a:rPr>
              <a:t> </a:t>
            </a:r>
            <a:r>
              <a:rPr lang="en" sz="2800" dirty="0" err="1">
                <a:solidFill>
                  <a:schemeClr val="lt1"/>
                </a:solidFill>
                <a:latin typeface="Source Sans Pro" panose="020B0503030403020204" pitchFamily="34" charset="0"/>
              </a:rPr>
              <a:t>governementaux</a:t>
            </a:r>
            <a:r>
              <a:rPr lang="en" sz="2800" dirty="0">
                <a:solidFill>
                  <a:schemeClr val="lt1"/>
                </a:solidFill>
                <a:latin typeface="Source Sans Pro" panose="020B0503030403020204" pitchFamily="34" charset="0"/>
              </a:rPr>
              <a:t> </a:t>
            </a:r>
            <a:endParaRPr sz="2800" dirty="0">
              <a:solidFill>
                <a:schemeClr val="lt1"/>
              </a:solidFill>
              <a:latin typeface="Source Sans Pro" panose="020B0503030403020204" pitchFamily="34" charset="0"/>
            </a:endParaRPr>
          </a:p>
        </p:txBody>
      </p:sp>
      <p:sp>
        <p:nvSpPr>
          <p:cNvPr id="272" name="Google Shape;272;p42"/>
          <p:cNvSpPr/>
          <p:nvPr/>
        </p:nvSpPr>
        <p:spPr>
          <a:xfrm>
            <a:off x="0" y="345968"/>
            <a:ext cx="6254496" cy="687000"/>
          </a:xfrm>
          <a:prstGeom prst="rect">
            <a:avLst/>
          </a:prstGeom>
          <a:solidFill>
            <a:srgbClr val="BA0C2F"/>
          </a:solidFill>
          <a:ln>
            <a:noFill/>
          </a:ln>
        </p:spPr>
        <p:txBody>
          <a:bodyPr spcFirstLastPara="1" wrap="square" lIns="91425" tIns="91425" rIns="91425" bIns="91425" anchor="ctr" anchorCtr="0">
            <a:noAutofit/>
          </a:bodyPr>
          <a:lstStyle/>
          <a:p>
            <a:endParaRPr sz="1800">
              <a:latin typeface="Source Sans Pro" panose="020B0503030403020204" pitchFamily="34" charset="0"/>
            </a:endParaRPr>
          </a:p>
        </p:txBody>
      </p:sp>
      <p:sp>
        <p:nvSpPr>
          <p:cNvPr id="273" name="Google Shape;273;p42"/>
          <p:cNvSpPr txBox="1">
            <a:spLocks noGrp="1"/>
          </p:cNvSpPr>
          <p:nvPr>
            <p:ph type="title" idx="4294967295"/>
          </p:nvPr>
        </p:nvSpPr>
        <p:spPr>
          <a:xfrm>
            <a:off x="136027" y="373400"/>
            <a:ext cx="6347901" cy="594900"/>
          </a:xfrm>
          <a:prstGeom prst="rect">
            <a:avLst/>
          </a:prstGeom>
          <a:noFill/>
          <a:ln>
            <a:noFill/>
          </a:ln>
        </p:spPr>
        <p:txBody>
          <a:bodyPr spcFirstLastPara="1" vert="horz" wrap="square" lIns="68575" tIns="34275" rIns="68575" bIns="34275" rtlCol="0" anchor="b" anchorCtr="0">
            <a:normAutofit/>
          </a:bodyPr>
          <a:lstStyle/>
          <a:p>
            <a:pPr>
              <a:lnSpc>
                <a:spcPct val="80000"/>
              </a:lnSpc>
              <a:buClr>
                <a:srgbClr val="3F3F3F"/>
              </a:buClr>
              <a:buSzPts val="3500"/>
            </a:pPr>
            <a:r>
              <a:rPr lang="en" sz="3388" dirty="0">
                <a:solidFill>
                  <a:schemeClr val="lt1"/>
                </a:solidFill>
                <a:latin typeface="Source Sans Pro" panose="020B0503030403020204" pitchFamily="34" charset="0"/>
              </a:rPr>
              <a:t>RESULTATS CLÉS DE ASAP I &amp; II</a:t>
            </a:r>
            <a:endParaRPr sz="3388" dirty="0">
              <a:solidFill>
                <a:schemeClr val="lt1"/>
              </a:solidFill>
              <a:latin typeface="Source Sans Pro" panose="020B0503030403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21920" y="689579"/>
            <a:ext cx="6566263" cy="3597338"/>
          </a:xfrm>
          <a:prstGeom prst="rect">
            <a:avLst/>
          </a:prstGeom>
        </p:spPr>
        <p:txBody>
          <a:bodyPr>
            <a:noAutofit/>
          </a:bodyPr>
          <a:lstStyle/>
          <a:p>
            <a:pPr marL="0" indent="0" algn="just">
              <a:spcBef>
                <a:spcPts val="600"/>
              </a:spcBef>
              <a:spcAft>
                <a:spcPts val="600"/>
              </a:spcAft>
              <a:buNone/>
            </a:pPr>
            <a:r>
              <a:rPr lang="fr-FR" sz="1400" b="1" dirty="0">
                <a:solidFill>
                  <a:schemeClr val="tx1"/>
                </a:solidFill>
                <a:latin typeface="Source Sans Pro" panose="020B0503030403020204" pitchFamily="34" charset="0"/>
                <a:ea typeface="Source Sans Pro" panose="020B0503030403020204" pitchFamily="34" charset="0"/>
              </a:rPr>
              <a:t>Importance de la priorisation</a:t>
            </a:r>
          </a:p>
          <a:p>
            <a:pPr>
              <a:spcBef>
                <a:spcPts val="600"/>
              </a:spcBef>
              <a:spcAft>
                <a:spcPts val="600"/>
              </a:spcAft>
              <a:buClr>
                <a:schemeClr val="tx1"/>
              </a:buClr>
              <a:buFont typeface="Wingdings" panose="05000000000000000000" pitchFamily="2" charset="2"/>
              <a:buChar char="§"/>
            </a:pPr>
            <a:r>
              <a:rPr lang="fr-FR" sz="1400" dirty="0">
                <a:solidFill>
                  <a:schemeClr val="tx1"/>
                </a:solidFill>
              </a:rPr>
              <a:t>Il n’est pas possible, ni une bonne utilisation des ressources de votre organisation, de saisir toutes les opportunités auxquelles vous êtes admissible.  </a:t>
            </a:r>
          </a:p>
          <a:p>
            <a:pPr>
              <a:spcBef>
                <a:spcPts val="600"/>
              </a:spcBef>
              <a:spcAft>
                <a:spcPts val="600"/>
              </a:spcAft>
              <a:buClr>
                <a:schemeClr val="tx1"/>
              </a:buClr>
              <a:buFont typeface="Wingdings" panose="05000000000000000000" pitchFamily="2" charset="2"/>
              <a:buChar char="§"/>
            </a:pPr>
            <a:r>
              <a:rPr lang="fr-FR" sz="1400" dirty="0">
                <a:solidFill>
                  <a:schemeClr val="tx1"/>
                </a:solidFill>
              </a:rPr>
              <a:t>Il faut des ressources précieuses (en particulier du temps du personnel) pour saisir une opportunité, le retour sur investissement (ROI) potentiel doit donc en valoir la peine.</a:t>
            </a:r>
          </a:p>
          <a:p>
            <a:pPr>
              <a:spcBef>
                <a:spcPts val="600"/>
              </a:spcBef>
              <a:spcAft>
                <a:spcPts val="600"/>
              </a:spcAft>
              <a:buClr>
                <a:schemeClr val="tx1"/>
              </a:buClr>
              <a:buFont typeface="Wingdings" panose="05000000000000000000" pitchFamily="2" charset="2"/>
              <a:buChar char="§"/>
            </a:pPr>
            <a:r>
              <a:rPr lang="fr-FR" sz="1400" dirty="0">
                <a:solidFill>
                  <a:schemeClr val="tx1"/>
                </a:solidFill>
              </a:rPr>
              <a:t>Soyez stratégique lorsque vous décidez des opportunités à saisir ; ne cherchez que ceux-là :</a:t>
            </a:r>
          </a:p>
          <a:p>
            <a:pPr lvl="1">
              <a:spcBef>
                <a:spcPts val="600"/>
              </a:spcBef>
              <a:spcAft>
                <a:spcPts val="600"/>
              </a:spcAft>
              <a:buClr>
                <a:schemeClr val="tx1"/>
              </a:buClr>
              <a:buSzPct val="100000"/>
            </a:pPr>
            <a:r>
              <a:rPr lang="fr-FR" sz="1400" dirty="0">
                <a:solidFill>
                  <a:schemeClr val="tx1"/>
                </a:solidFill>
                <a:latin typeface="Source Sans Pro" panose="020B0503030403020204" pitchFamily="34" charset="0"/>
                <a:ea typeface="Source Sans Pro" panose="020B0503030403020204" pitchFamily="34" charset="0"/>
              </a:rPr>
              <a:t>Cela correspond à votre mission, votre vision et vos valeurs ;</a:t>
            </a:r>
          </a:p>
          <a:p>
            <a:pPr lvl="1">
              <a:spcBef>
                <a:spcPts val="600"/>
              </a:spcBef>
              <a:spcAft>
                <a:spcPts val="600"/>
              </a:spcAft>
              <a:buClr>
                <a:schemeClr val="tx1"/>
              </a:buClr>
              <a:buSzPct val="100000"/>
            </a:pPr>
            <a:r>
              <a:rPr lang="fr-FR" sz="1400" dirty="0">
                <a:solidFill>
                  <a:schemeClr val="tx1"/>
                </a:solidFill>
                <a:latin typeface="Source Sans Pro" panose="020B0503030403020204" pitchFamily="34" charset="0"/>
                <a:ea typeface="Source Sans Pro" panose="020B0503030403020204" pitchFamily="34" charset="0"/>
              </a:rPr>
              <a:t>Pour lequel vous avez de fortes chances de gagner ;</a:t>
            </a:r>
          </a:p>
          <a:p>
            <a:pPr lvl="1">
              <a:spcBef>
                <a:spcPts val="600"/>
              </a:spcBef>
              <a:spcAft>
                <a:spcPts val="600"/>
              </a:spcAft>
              <a:buClr>
                <a:schemeClr val="tx1"/>
              </a:buClr>
              <a:buSzPct val="100000"/>
            </a:pPr>
            <a:r>
              <a:rPr lang="fr-FR" sz="1400" dirty="0">
                <a:solidFill>
                  <a:schemeClr val="tx1"/>
                </a:solidFill>
                <a:latin typeface="Source Sans Pro" panose="020B0503030403020204" pitchFamily="34" charset="0"/>
                <a:ea typeface="Source Sans Pro" panose="020B0503030403020204" pitchFamily="34" charset="0"/>
              </a:rPr>
              <a:t>Pour lequel vous avez la capacité (c'est-à-dire des ressources adéquates et </a:t>
            </a:r>
          </a:p>
          <a:p>
            <a:pPr marL="584200" lvl="1" indent="0">
              <a:spcBef>
                <a:spcPts val="600"/>
              </a:spcBef>
              <a:spcAft>
                <a:spcPts val="600"/>
              </a:spcAft>
              <a:buClr>
                <a:schemeClr val="tx1"/>
              </a:buClr>
              <a:buSzPct val="100000"/>
              <a:buNone/>
            </a:pPr>
            <a:r>
              <a:rPr lang="fr-FR" sz="1400" dirty="0">
                <a:solidFill>
                  <a:schemeClr val="tx1"/>
                </a:solidFill>
                <a:latin typeface="Source Sans Pro" panose="020B0503030403020204" pitchFamily="34" charset="0"/>
                <a:ea typeface="Source Sans Pro" panose="020B0503030403020204" pitchFamily="34" charset="0"/>
              </a:rPr>
              <a:t>         disponibilité) pour délivrer une proposition de qualité.</a:t>
            </a:r>
          </a:p>
          <a:p>
            <a:pPr marL="0" indent="0" algn="just">
              <a:spcBef>
                <a:spcPts val="600"/>
              </a:spcBef>
              <a:spcAft>
                <a:spcPts val="600"/>
              </a:spcAft>
              <a:buNone/>
            </a:pPr>
            <a:endParaRPr lang="en-US" sz="1500" dirty="0">
              <a:solidFill>
                <a:schemeClr val="tx1"/>
              </a:solidFill>
            </a:endParaRPr>
          </a:p>
          <a:p>
            <a:pPr marL="0" indent="0" algn="just">
              <a:spcBef>
                <a:spcPts val="1200"/>
              </a:spcBef>
              <a:spcAft>
                <a:spcPts val="1200"/>
              </a:spcAft>
              <a:buNone/>
            </a:pPr>
            <a:endParaRPr lang="en-US" sz="1500" b="1"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5497"/>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3.2 DÉCIDER DE SAISIR L'OPPORTUNITÉ</a:t>
            </a:r>
          </a:p>
        </p:txBody>
      </p:sp>
      <p:grpSp>
        <p:nvGrpSpPr>
          <p:cNvPr id="12" name="Group 11">
            <a:extLst>
              <a:ext uri="{FF2B5EF4-FFF2-40B4-BE49-F238E27FC236}">
                <a16:creationId xmlns:a16="http://schemas.microsoft.com/office/drawing/2014/main" id="{1E9E22FB-FBE6-AD4F-3D9F-4C283DA3F821}"/>
              </a:ext>
            </a:extLst>
          </p:cNvPr>
          <p:cNvGrpSpPr/>
          <p:nvPr/>
        </p:nvGrpSpPr>
        <p:grpSpPr>
          <a:xfrm>
            <a:off x="6357257" y="1463874"/>
            <a:ext cx="2786743" cy="2503394"/>
            <a:chOff x="6357257" y="1437749"/>
            <a:chExt cx="2786743" cy="2503394"/>
          </a:xfrm>
        </p:grpSpPr>
        <p:pic>
          <p:nvPicPr>
            <p:cNvPr id="3" name="Picture 2">
              <a:extLst>
                <a:ext uri="{FF2B5EF4-FFF2-40B4-BE49-F238E27FC236}">
                  <a16:creationId xmlns:a16="http://schemas.microsoft.com/office/drawing/2014/main" id="{51199014-0417-71C6-F488-0CA8908961F3}"/>
                </a:ext>
              </a:extLst>
            </p:cNvPr>
            <p:cNvPicPr>
              <a:picLocks noChangeAspect="1"/>
            </p:cNvPicPr>
            <p:nvPr/>
          </p:nvPicPr>
          <p:blipFill rotWithShape="1">
            <a:blip r:embed="rId3"/>
            <a:srcRect l="7301" t="5884" r="2713"/>
            <a:stretch/>
          </p:blipFill>
          <p:spPr>
            <a:xfrm>
              <a:off x="6357257" y="1437749"/>
              <a:ext cx="2786743" cy="2503394"/>
            </a:xfrm>
            <a:prstGeom prst="rect">
              <a:avLst/>
            </a:prstGeom>
          </p:spPr>
        </p:pic>
        <p:sp>
          <p:nvSpPr>
            <p:cNvPr id="9" name="Rectangle 4">
              <a:extLst>
                <a:ext uri="{FF2B5EF4-FFF2-40B4-BE49-F238E27FC236}">
                  <a16:creationId xmlns:a16="http://schemas.microsoft.com/office/drawing/2014/main" id="{9EE9582B-FC6F-3BA5-A3B4-4E65DB5587F2}"/>
                </a:ext>
              </a:extLst>
            </p:cNvPr>
            <p:cNvSpPr>
              <a:spLocks noChangeArrowheads="1"/>
            </p:cNvSpPr>
            <p:nvPr/>
          </p:nvSpPr>
          <p:spPr bwMode="auto">
            <a:xfrm rot="10800000" flipV="1">
              <a:off x="7194751" y="1853504"/>
              <a:ext cx="1078391" cy="400110"/>
            </a:xfrm>
            <a:prstGeom prst="rect">
              <a:avLst/>
            </a:prstGeom>
            <a:solidFill>
              <a:srgbClr val="002F6C"/>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bg1"/>
                  </a:solidFill>
                  <a:effectLst/>
                  <a:latin typeface="Arial Unicode MS"/>
                </a:rPr>
                <a:t>ce que veut le donateur</a:t>
              </a:r>
              <a:endParaRPr kumimoji="0" lang="fr-FR" altLang="en-US" sz="1800" b="1" i="0" u="none" strike="noStrike" cap="none" normalizeH="0" baseline="0" dirty="0">
                <a:ln>
                  <a:noFill/>
                </a:ln>
                <a:solidFill>
                  <a:schemeClr val="bg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90902ADB-69EF-6220-FDC7-F463CB5248DC}"/>
                </a:ext>
              </a:extLst>
            </p:cNvPr>
            <p:cNvSpPr>
              <a:spLocks noChangeArrowheads="1"/>
            </p:cNvSpPr>
            <p:nvPr/>
          </p:nvSpPr>
          <p:spPr bwMode="auto">
            <a:xfrm>
              <a:off x="6554772" y="2909436"/>
              <a:ext cx="907546" cy="553998"/>
            </a:xfrm>
            <a:prstGeom prst="rect">
              <a:avLst/>
            </a:prstGeom>
            <a:solidFill>
              <a:srgbClr val="C22A48"/>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bg1"/>
                  </a:solidFill>
                  <a:effectLst/>
                  <a:latin typeface="Arial Unicode MS"/>
                </a:rPr>
                <a:t>ce que la situation exige</a:t>
              </a:r>
              <a:endParaRPr kumimoji="0" lang="fr-FR" altLang="en-US" sz="1800" b="1" i="0" u="none" strike="noStrike" cap="none" normalizeH="0" baseline="0" dirty="0">
                <a:ln>
                  <a:noFill/>
                </a:ln>
                <a:solidFill>
                  <a:schemeClr val="bg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C89A062A-0B83-557F-C8FA-EAD671A5F9DE}"/>
                </a:ext>
              </a:extLst>
            </p:cNvPr>
            <p:cNvSpPr>
              <a:spLocks noChangeArrowheads="1"/>
            </p:cNvSpPr>
            <p:nvPr/>
          </p:nvSpPr>
          <p:spPr bwMode="auto">
            <a:xfrm>
              <a:off x="7975194" y="2923286"/>
              <a:ext cx="968509" cy="553998"/>
            </a:xfrm>
            <a:prstGeom prst="rect">
              <a:avLst/>
            </a:prstGeom>
            <a:solidFill>
              <a:srgbClr val="94D3F3"/>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000" b="1" i="0" u="none" strike="noStrike" cap="none" normalizeH="0" baseline="0" dirty="0">
                  <a:ln>
                    <a:noFill/>
                  </a:ln>
                  <a:solidFill>
                    <a:schemeClr val="tx1"/>
                  </a:solidFill>
                  <a:effectLst/>
                  <a:latin typeface="Arial Unicode MS"/>
                </a:rPr>
                <a:t>ce que votre organisation peut offrir</a:t>
              </a:r>
              <a:r>
                <a:rPr kumimoji="0" lang="fr-FR" altLang="en-US" sz="600" b="1" i="0" u="none" strike="noStrike" cap="none" normalizeH="0" baseline="0" dirty="0">
                  <a:ln>
                    <a:noFill/>
                  </a:ln>
                  <a:solidFill>
                    <a:schemeClr val="tx1"/>
                  </a:solidFill>
                  <a:effectLst/>
                </a:rPr>
                <a:t> </a:t>
              </a:r>
              <a:endParaRPr kumimoji="0" lang="fr-FR" altLang="en-US" sz="1800" b="1"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54303638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411480" y="831311"/>
            <a:ext cx="8309610" cy="3597338"/>
          </a:xfrm>
          <a:prstGeom prst="rect">
            <a:avLst/>
          </a:prstGeom>
        </p:spPr>
        <p:txBody>
          <a:bodyPr>
            <a:noAutofit/>
          </a:bodyPr>
          <a:lstStyle/>
          <a:p>
            <a:pPr marL="0" indent="0">
              <a:lnSpc>
                <a:spcPct val="120000"/>
              </a:lnSpc>
              <a:buNone/>
            </a:pPr>
            <a:r>
              <a:rPr lang="fr-FR" sz="1300" b="1" dirty="0">
                <a:solidFill>
                  <a:schemeClr val="tx1">
                    <a:lumMod val="95000"/>
                    <a:lumOff val="5000"/>
                  </a:schemeClr>
                </a:solidFill>
              </a:rPr>
              <a:t>L'opportunité est-elle :</a:t>
            </a:r>
          </a:p>
          <a:p>
            <a:pPr>
              <a:spcBef>
                <a:spcPts val="600"/>
              </a:spcBef>
              <a:spcAft>
                <a:spcPts val="600"/>
              </a:spcAft>
              <a:buClr>
                <a:schemeClr val="tx1"/>
              </a:buClr>
              <a:buFont typeface="Wingdings" panose="05000000000000000000" pitchFamily="2" charset="2"/>
              <a:buChar char="§"/>
            </a:pPr>
            <a:r>
              <a:rPr lang="fr-FR" sz="1300" dirty="0">
                <a:solidFill>
                  <a:schemeClr val="tx1"/>
                </a:solidFill>
              </a:rPr>
              <a:t>Dans le cadre de votre expérience/expertise ?  S’il existe des lacunes dans votre expertise, votre présence géographique, etc., existe-t-il des partenaires avec lesquels vous pouvez travailler pour les combler ? </a:t>
            </a:r>
          </a:p>
          <a:p>
            <a:pPr>
              <a:spcBef>
                <a:spcPts val="600"/>
              </a:spcBef>
              <a:spcAft>
                <a:spcPts val="600"/>
              </a:spcAft>
              <a:buClr>
                <a:schemeClr val="tx1"/>
              </a:buClr>
              <a:buFont typeface="Wingdings" panose="05000000000000000000" pitchFamily="2" charset="2"/>
              <a:buChar char="§"/>
            </a:pPr>
            <a:r>
              <a:rPr lang="fr-FR" sz="1300" dirty="0">
                <a:solidFill>
                  <a:schemeClr val="tx1"/>
                </a:solidFill>
              </a:rPr>
              <a:t>Stratégique pour la croissance/expansion de votre organisation et de sa mission ?</a:t>
            </a:r>
          </a:p>
          <a:p>
            <a:pPr>
              <a:spcBef>
                <a:spcPts val="600"/>
              </a:spcBef>
              <a:spcAft>
                <a:spcPts val="600"/>
              </a:spcAft>
              <a:buClr>
                <a:schemeClr val="tx1"/>
              </a:buClr>
              <a:buFont typeface="Wingdings" panose="05000000000000000000" pitchFamily="2" charset="2"/>
              <a:buChar char="§"/>
            </a:pPr>
            <a:r>
              <a:rPr lang="fr-FR" sz="1300" dirty="0">
                <a:solidFill>
                  <a:schemeClr val="tx1"/>
                </a:solidFill>
              </a:rPr>
              <a:t>Être récompensé via un mécanisme que votre organisation peut mettre en œuvre ?</a:t>
            </a:r>
          </a:p>
          <a:p>
            <a:pPr>
              <a:spcBef>
                <a:spcPts val="600"/>
              </a:spcBef>
              <a:spcAft>
                <a:spcPts val="600"/>
              </a:spcAft>
              <a:buClr>
                <a:schemeClr val="tx1"/>
              </a:buClr>
              <a:buFont typeface="Wingdings" panose="05000000000000000000" pitchFamily="2" charset="2"/>
              <a:buChar char="§"/>
            </a:pPr>
            <a:r>
              <a:rPr lang="fr-FR" sz="1300" dirty="0">
                <a:solidFill>
                  <a:schemeClr val="tx1"/>
                </a:solidFill>
              </a:rPr>
              <a:t>Présente-t-il des risques ?  Si oui, ces risques peuvent-ils être atténués ? </a:t>
            </a:r>
          </a:p>
          <a:p>
            <a:pPr>
              <a:spcBef>
                <a:spcPts val="600"/>
              </a:spcBef>
              <a:spcAft>
                <a:spcPts val="600"/>
              </a:spcAft>
              <a:buClr>
                <a:schemeClr val="tx1"/>
              </a:buClr>
              <a:buFont typeface="Wingdings" panose="05000000000000000000" pitchFamily="2" charset="2"/>
              <a:buChar char="§"/>
            </a:pPr>
            <a:r>
              <a:rPr lang="fr-FR" sz="1300" dirty="0">
                <a:solidFill>
                  <a:schemeClr val="tx1"/>
                </a:solidFill>
              </a:rPr>
              <a:t>Faisable et réaliste à sécuriser ?  En d’autres termes, votre organisation dispose-t-elle de suffisamment de temps et de ressources pour élaborer une proposition de haute qualité ?  Et y a-t-il de bonnes chances de gagner ?</a:t>
            </a:r>
          </a:p>
          <a:p>
            <a:pPr marL="0" indent="0">
              <a:buNone/>
            </a:pPr>
            <a:r>
              <a:rPr lang="fr-FR" sz="1300" b="1" dirty="0">
                <a:solidFill>
                  <a:schemeClr val="tx1">
                    <a:lumMod val="95000"/>
                    <a:lumOff val="5000"/>
                  </a:schemeClr>
                </a:solidFill>
              </a:rPr>
              <a:t>Si la réponse est OUI, passez à la phase suivante… </a:t>
            </a:r>
          </a:p>
          <a:p>
            <a:pPr marL="0" indent="0">
              <a:buNone/>
            </a:pPr>
            <a:endParaRPr lang="en-US" sz="1300" b="1" dirty="0">
              <a:solidFill>
                <a:schemeClr val="tx1">
                  <a:lumMod val="95000"/>
                  <a:lumOff val="5000"/>
                </a:schemeClr>
              </a:solidFill>
            </a:endParaRPr>
          </a:p>
          <a:p>
            <a:pPr marL="0" indent="0">
              <a:buNone/>
            </a:pPr>
            <a:r>
              <a:rPr lang="fr-FR" sz="1300" b="1" dirty="0">
                <a:solidFill>
                  <a:schemeClr val="tx1">
                    <a:lumMod val="95000"/>
                    <a:lumOff val="5000"/>
                  </a:schemeClr>
                </a:solidFill>
              </a:rPr>
              <a:t>Si la réponse est NON, envisagez de contacter une organisation qui postule pour devenir sous-partenaire.</a:t>
            </a:r>
          </a:p>
          <a:p>
            <a:endParaRPr lang="en-US" sz="1300" dirty="0">
              <a:solidFill>
                <a:schemeClr val="tx1">
                  <a:lumMod val="95000"/>
                  <a:lumOff val="5000"/>
                </a:schemeClr>
              </a:solidFill>
            </a:endParaRPr>
          </a:p>
          <a:p>
            <a:pPr marL="0" indent="0" algn="just">
              <a:spcBef>
                <a:spcPts val="1200"/>
              </a:spcBef>
              <a:spcAft>
                <a:spcPts val="1200"/>
              </a:spcAft>
              <a:buNone/>
            </a:pPr>
            <a:endParaRPr lang="en-US" sz="1300" b="1" dirty="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0467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000" b="1" dirty="0">
                <a:solidFill>
                  <a:srgbClr val="FFFFFF"/>
                </a:solidFill>
                <a:latin typeface="Source Sans Pro"/>
                <a:ea typeface="Source Sans Pro"/>
                <a:cs typeface="Source Sans Pro"/>
              </a:rPr>
              <a:t>CONSIDÉRATIONS CLÉS POUR PRENDRE UNE DÉCISION "ALLER" OU "NON"</a:t>
            </a:r>
          </a:p>
        </p:txBody>
      </p:sp>
    </p:spTree>
    <p:extLst>
      <p:ext uri="{BB962C8B-B14F-4D97-AF65-F5344CB8AC3E}">
        <p14:creationId xmlns:p14="http://schemas.microsoft.com/office/powerpoint/2010/main" val="170849359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0" indent="0" algn="just">
              <a:spcBef>
                <a:spcPts val="600"/>
              </a:spcBef>
              <a:spcAft>
                <a:spcPts val="600"/>
              </a:spcAft>
              <a:buNone/>
            </a:pPr>
            <a:r>
              <a:rPr lang="fr-FR" sz="1500" b="1" dirty="0">
                <a:solidFill>
                  <a:schemeClr val="tx1"/>
                </a:solidFill>
                <a:latin typeface="Source Sans Pro" panose="020B0503030403020204" pitchFamily="34" charset="0"/>
                <a:ea typeface="Source Sans Pro" panose="020B0503030403020204" pitchFamily="34" charset="0"/>
              </a:rPr>
              <a:t>Importance d’une préparation précoce (pré-sollicitation)</a:t>
            </a:r>
          </a:p>
          <a:p>
            <a:pPr>
              <a:spcBef>
                <a:spcPts val="600"/>
              </a:spcBef>
              <a:spcAft>
                <a:spcPts val="600"/>
              </a:spcAft>
              <a:buClr>
                <a:schemeClr val="tx1"/>
              </a:buClr>
              <a:buFont typeface="Wingdings" panose="05000000000000000000" pitchFamily="2" charset="2"/>
              <a:buChar char="§"/>
            </a:pPr>
            <a:r>
              <a:rPr lang="fr-FR" sz="1500" dirty="0">
                <a:solidFill>
                  <a:schemeClr val="tx1"/>
                </a:solidFill>
              </a:rPr>
              <a:t>La préparation précoce des offres est essentielle ! C’est un facteur essentiel pour une proposition réussie.</a:t>
            </a:r>
          </a:p>
          <a:p>
            <a:pPr>
              <a:spcBef>
                <a:spcPts val="600"/>
              </a:spcBef>
              <a:spcAft>
                <a:spcPts val="600"/>
              </a:spcAft>
              <a:buClr>
                <a:schemeClr val="tx1"/>
              </a:buClr>
              <a:buFont typeface="Wingdings" panose="05000000000000000000" pitchFamily="2" charset="2"/>
              <a:buChar char="§"/>
            </a:pPr>
            <a:r>
              <a:rPr lang="fr-FR" sz="1500" dirty="0">
                <a:solidFill>
                  <a:schemeClr val="tx1"/>
                </a:solidFill>
              </a:rPr>
              <a:t>Habituellement, l'USAID ne donnera que 30 à 45 jours (4 à 6 semaines) pour répondre à un RFA/RFP à compter de la date de publication du NOFO.</a:t>
            </a:r>
          </a:p>
          <a:p>
            <a:pPr>
              <a:spcBef>
                <a:spcPts val="600"/>
              </a:spcBef>
              <a:spcAft>
                <a:spcPts val="600"/>
              </a:spcAft>
              <a:buClr>
                <a:schemeClr val="tx1"/>
              </a:buClr>
              <a:buFont typeface="Wingdings" panose="05000000000000000000" pitchFamily="2" charset="2"/>
              <a:buChar char="§"/>
            </a:pPr>
            <a:r>
              <a:rPr lang="fr-FR" sz="1500" dirty="0">
                <a:solidFill>
                  <a:schemeClr val="tx1"/>
                </a:solidFill>
              </a:rPr>
              <a:t>Référez-vous aux prévisions commerciales et à toutes les informations que vous pouvez recueillir via vos réseaux pour entreprendre un travail préparatoire bien avant la mise en ligne de la sollicitation.</a:t>
            </a:r>
          </a:p>
          <a:p>
            <a:pPr>
              <a:spcBef>
                <a:spcPts val="600"/>
              </a:spcBef>
              <a:spcAft>
                <a:spcPts val="600"/>
              </a:spcAft>
              <a:buClr>
                <a:schemeClr val="tx1"/>
              </a:buClr>
              <a:buFont typeface="Wingdings" panose="05000000000000000000" pitchFamily="2" charset="2"/>
              <a:buChar char="§"/>
            </a:pPr>
            <a:r>
              <a:rPr lang="fr-FR" sz="1500" dirty="0">
                <a:solidFill>
                  <a:schemeClr val="tx1"/>
                </a:solidFill>
              </a:rPr>
              <a:t>Le travail de planification préalable peut même commencer des semaines, des mois, voire des années à l’avance.</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3.3 TRAVAIL DE PRÉ-POSITIONNEMENT/CAPTURE</a:t>
            </a:r>
          </a:p>
        </p:txBody>
      </p:sp>
    </p:spTree>
    <p:extLst>
      <p:ext uri="{BB962C8B-B14F-4D97-AF65-F5344CB8AC3E}">
        <p14:creationId xmlns:p14="http://schemas.microsoft.com/office/powerpoint/2010/main" val="164400187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8"/>
            <a:ext cx="8380476" cy="4088161"/>
          </a:xfrm>
          <a:prstGeom prst="rect">
            <a:avLst/>
          </a:prstGeom>
        </p:spPr>
        <p:txBody>
          <a:bodyPr>
            <a:noAutofit/>
          </a:bodyPr>
          <a:lstStyle/>
          <a:p>
            <a:pPr marL="0" indent="0">
              <a:buNone/>
            </a:pPr>
            <a:r>
              <a:rPr lang="fr-FR" sz="1300" b="1" dirty="0">
                <a:solidFill>
                  <a:schemeClr val="tx1"/>
                </a:solidFill>
              </a:rPr>
              <a:t>Qu'est-ce que c'est? </a:t>
            </a:r>
            <a:r>
              <a:rPr lang="fr-FR" sz="1300" dirty="0">
                <a:solidFill>
                  <a:schemeClr val="tx1"/>
                </a:solidFill>
              </a:rPr>
              <a:t>Un processus qui commence une fois qu'une « décision de départ » est prise et se poursuit jusqu'à ce que l'opportunité soit libérée (pour les opportunités compétitives).</a:t>
            </a:r>
          </a:p>
          <a:p>
            <a:pPr marL="0" indent="0">
              <a:buNone/>
            </a:pPr>
            <a:endParaRPr lang="en-US" sz="1300" b="1" dirty="0">
              <a:solidFill>
                <a:schemeClr val="tx1"/>
              </a:solidFill>
            </a:endParaRPr>
          </a:p>
          <a:p>
            <a:pPr marL="0" indent="0">
              <a:buNone/>
            </a:pPr>
            <a:r>
              <a:rPr lang="fr-FR" sz="1300" b="1" dirty="0">
                <a:solidFill>
                  <a:schemeClr val="tx1"/>
                </a:solidFill>
              </a:rPr>
              <a:t>En quoi cela consiste?</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Évaluation approfondie de l’opportunité et des besoins/priorités locaux</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Analyse de la concurrence et des partenaires potentiels</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Évaluation des capacités techniques de votre organisation</a:t>
            </a:r>
          </a:p>
          <a:p>
            <a:pPr marL="0" lvl="0" indent="0">
              <a:buNone/>
            </a:pPr>
            <a:r>
              <a:rPr lang="fr-FR" sz="1300" b="1" i="1" dirty="0">
                <a:solidFill>
                  <a:schemeClr val="tx1"/>
                </a:solidFill>
              </a:rPr>
              <a:t>Pour ensuite informer et commencer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Développement de votre stratégie pour financer l'effort de proposition et identifier votre équipe de proposition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Développement de votre stratégie de partenariat et début de la formation de votre consortium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Élaboration de vos premières stratégies techniques, de gestion et budgétaires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Recrutement de votre personnel clé ; et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Éventuellement également rédiger certaines sections (par exemple, contexte/contexte du pays, déclaration des capacités de l'entreprise, antécédents de performances [PPR], etc.)</a:t>
            </a:r>
          </a:p>
          <a:p>
            <a:pPr marL="127000" indent="0">
              <a:buNone/>
            </a:pPr>
            <a:endParaRPr lang="en-US" sz="1300" dirty="0">
              <a:solidFill>
                <a:schemeClr val="tx1"/>
              </a:solidFill>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INTRODUCTION AU PRÉPOSITIONNEMENT</a:t>
            </a:r>
          </a:p>
        </p:txBody>
      </p:sp>
    </p:spTree>
    <p:extLst>
      <p:ext uri="{BB962C8B-B14F-4D97-AF65-F5344CB8AC3E}">
        <p14:creationId xmlns:p14="http://schemas.microsoft.com/office/powerpoint/2010/main" val="174859148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8"/>
            <a:ext cx="8380476" cy="4088161"/>
          </a:xfrm>
          <a:prstGeom prst="rect">
            <a:avLst/>
          </a:prstGeom>
        </p:spPr>
        <p:txBody>
          <a:bodyPr>
            <a:noAutofit/>
          </a:bodyPr>
          <a:lstStyle/>
          <a:p>
            <a:pPr>
              <a:spcBef>
                <a:spcPts val="400"/>
              </a:spcBef>
              <a:spcAft>
                <a:spcPts val="400"/>
              </a:spcAft>
              <a:buClr>
                <a:schemeClr val="tx1"/>
              </a:buClr>
              <a:buFont typeface="Wingdings" panose="05000000000000000000" pitchFamily="2" charset="2"/>
              <a:buChar char="§"/>
            </a:pPr>
            <a:r>
              <a:rPr lang="fr-FR" sz="1300" dirty="0">
                <a:solidFill>
                  <a:schemeClr val="tx1"/>
                </a:solidFill>
              </a:rPr>
              <a:t>Si vous savez qu'un accord de coopération financé par l'USAID et dirigé par une ONG internationale doit se terminer dans un an et que vous avez entendu dire qu'il y aura une subvention de suivi uniquement éligible aux organisations locales en tant que bénéficiaires principaux, commencez à vous positionner pour postuler à la subvention de suivi. </a:t>
            </a:r>
          </a:p>
          <a:p>
            <a:pPr>
              <a:spcBef>
                <a:spcPts val="400"/>
              </a:spcBef>
              <a:spcAft>
                <a:spcPts val="400"/>
              </a:spcAft>
              <a:buClr>
                <a:schemeClr val="tx1"/>
              </a:buClr>
              <a:buFont typeface="Wingdings" panose="05000000000000000000" pitchFamily="2" charset="2"/>
              <a:buChar char="§"/>
            </a:pPr>
            <a:r>
              <a:rPr lang="fr-FR" sz="1300" dirty="0">
                <a:solidFill>
                  <a:schemeClr val="tx1"/>
                </a:solidFill>
              </a:rPr>
              <a:t>Cela peut inclure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Rechercher des informations sur les principaux problèmes et priorités de la population cible et de la zone.</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Découvrir les forces et les faiblesses du titulaire ainsi que les approches qui ont réussi et qui devraient être maintenues/intensifiées dans le suivi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Obtenir des informations sur vos concurrents potentiels et réfléchir à vos avantages concurrentiels et à vos arguments de vente uniques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Établir ou renforcer des partenariats, notamment en explorant les options pour les membres du consortium et les partenaires de mise en œuvre/sous-récipiendaires ;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Commencer à rechercher du personnel clé solide à considérer pour votre équipe de projet.</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EXEMPLES DE PRE-POSITIONING/CAPTURE </a:t>
            </a:r>
          </a:p>
        </p:txBody>
      </p:sp>
    </p:spTree>
    <p:extLst>
      <p:ext uri="{BB962C8B-B14F-4D97-AF65-F5344CB8AC3E}">
        <p14:creationId xmlns:p14="http://schemas.microsoft.com/office/powerpoint/2010/main" val="4197532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0" indent="0" algn="just">
              <a:spcBef>
                <a:spcPts val="600"/>
              </a:spcBef>
              <a:spcAft>
                <a:spcPts val="600"/>
              </a:spcAft>
              <a:buNone/>
            </a:pPr>
            <a:r>
              <a:rPr lang="fr-FR" sz="1500" b="1">
                <a:solidFill>
                  <a:schemeClr val="tx1"/>
                </a:solidFill>
                <a:latin typeface="Source Sans Pro" panose="020B0503030403020204" pitchFamily="34" charset="0"/>
                <a:ea typeface="Source Sans Pro" panose="020B0503030403020204" pitchFamily="34" charset="0"/>
              </a:rPr>
              <a:t>Partenariats de projets</a:t>
            </a:r>
          </a:p>
          <a:p>
            <a:pPr>
              <a:spcBef>
                <a:spcPts val="400"/>
              </a:spcBef>
              <a:spcAft>
                <a:spcPts val="400"/>
              </a:spcAft>
              <a:buClr>
                <a:schemeClr val="tx1"/>
              </a:buClr>
              <a:buFont typeface="Wingdings" panose="05000000000000000000" pitchFamily="2" charset="2"/>
              <a:buChar char="§"/>
            </a:pPr>
            <a:r>
              <a:rPr lang="fr-FR" sz="1500">
                <a:solidFill>
                  <a:schemeClr val="tx1"/>
                </a:solidFill>
              </a:rPr>
              <a:t>Très peu de projets financés par le gouvernement américain sont mis en œuvre par une seule organisation. </a:t>
            </a:r>
          </a:p>
          <a:p>
            <a:pPr lvl="1">
              <a:spcBef>
                <a:spcPts val="600"/>
              </a:spcBef>
              <a:spcAft>
                <a:spcPts val="600"/>
              </a:spcAft>
              <a:buClr>
                <a:schemeClr val="tx1"/>
              </a:buClr>
              <a:buSzPct val="100000"/>
            </a:pPr>
            <a:r>
              <a:rPr lang="fr-FR" sz="1500">
                <a:solidFill>
                  <a:schemeClr val="tx1"/>
                </a:solidFill>
                <a:latin typeface="Source Sans Pro" panose="020B0503030403020204" pitchFamily="34" charset="0"/>
                <a:ea typeface="Source Sans Pro" panose="020B0503030403020204" pitchFamily="34" charset="0"/>
              </a:rPr>
              <a:t>En règle générale, le lauréat principal sera responsable de la gestion globale de la bourse, mais formera une équipe de partenaires du consortium qui réaliseront le projet en collaboration. </a:t>
            </a:r>
          </a:p>
          <a:p>
            <a:pPr lvl="1">
              <a:spcBef>
                <a:spcPts val="600"/>
              </a:spcBef>
              <a:spcAft>
                <a:spcPts val="600"/>
              </a:spcAft>
              <a:buClr>
                <a:schemeClr val="tx1"/>
              </a:buClr>
              <a:buSzPct val="100000"/>
            </a:pPr>
            <a:r>
              <a:rPr lang="fr-FR" sz="1500">
                <a:solidFill>
                  <a:schemeClr val="tx1"/>
                </a:solidFill>
                <a:latin typeface="Source Sans Pro" panose="020B0503030403020204" pitchFamily="34" charset="0"/>
                <a:ea typeface="Source Sans Pro" panose="020B0503030403020204" pitchFamily="34" charset="0"/>
              </a:rPr>
              <a:t>Le bénéficiaire principal peut également sélectionner un ensemble de sous-récipiendaires pour soutenir la mise en œuvre dans des domaines techniques spécifiques, des populations cibles ou des zones géographiques. </a:t>
            </a:r>
          </a:p>
          <a:p>
            <a:pPr>
              <a:spcBef>
                <a:spcPts val="400"/>
              </a:spcBef>
              <a:spcAft>
                <a:spcPts val="400"/>
              </a:spcAft>
              <a:buClr>
                <a:schemeClr val="tx1"/>
              </a:buClr>
              <a:buFont typeface="Wingdings" panose="05000000000000000000" pitchFamily="2" charset="2"/>
              <a:buChar char="§"/>
            </a:pPr>
            <a:r>
              <a:rPr lang="fr-FR" sz="1500">
                <a:solidFill>
                  <a:schemeClr val="tx1"/>
                </a:solidFill>
              </a:rPr>
              <a:t>Habituellement, l'approche « une seule équipe » est appréciée par l'USG (organigramme du projet simplifié, espace de bureau partagé pour le projet, comité de pilotage du projet et/ou équipe de direction avec représentation de tous les membres du consortium, etc.), car cette approche a un fort potentiel pour une coordination efficace et une plus grande rentabilité.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3.4 FORMER UN CONSORTIUM GAGNANT</a:t>
            </a:r>
          </a:p>
        </p:txBody>
      </p:sp>
    </p:spTree>
    <p:extLst>
      <p:ext uri="{BB962C8B-B14F-4D97-AF65-F5344CB8AC3E}">
        <p14:creationId xmlns:p14="http://schemas.microsoft.com/office/powerpoint/2010/main" val="28136375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Rechercher les exécutants actuels avec l’USAID et d’autres donateurs. </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Tirer parti de vos réseaux (employés, anciens collègues).</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Assister à des événements parrainés par l'industrie (groupes de travail techniques [GTT], événements de clôture de projet, etc.).</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WorkwithUSAID.org - un centre de ressources permettant aux partenaires locaux et internationaux nouveaux, actuels et futurs de naviguer dans la collaboration avec l'USAID.</a:t>
            </a:r>
          </a:p>
          <a:p>
            <a:pPr marL="127000" lvl="4" indent="0">
              <a:lnSpc>
                <a:spcPct val="107000"/>
              </a:lnSpc>
              <a:buClr>
                <a:srgbClr val="6C6463"/>
              </a:buClr>
              <a:buSzPts val="1600"/>
              <a:buNone/>
            </a:pPr>
            <a:endParaRPr lang="en-US" sz="1600">
              <a:solidFill>
                <a:schemeClr val="tx1"/>
              </a:solidFill>
            </a:endParaRPr>
          </a:p>
          <a:p>
            <a:pPr marL="127000" lvl="4" indent="0">
              <a:spcBef>
                <a:spcPts val="400"/>
              </a:spcBef>
              <a:spcAft>
                <a:spcPts val="400"/>
              </a:spcAft>
              <a:buClr>
                <a:schemeClr val="tx1"/>
              </a:buClr>
              <a:buSzPts val="1600"/>
              <a:buNone/>
            </a:pPr>
            <a:r>
              <a:rPr lang="fr-FR" sz="1500" b="1">
                <a:solidFill>
                  <a:srgbClr val="002F6C"/>
                </a:solidFill>
              </a:rPr>
              <a:t>Soyez stratégique quant au nombre de partenaires que vous sélectionnez. </a:t>
            </a:r>
          </a:p>
          <a:p>
            <a:pPr marL="127000" lvl="4" indent="0">
              <a:spcBef>
                <a:spcPts val="400"/>
              </a:spcBef>
              <a:spcAft>
                <a:spcPts val="400"/>
              </a:spcAft>
              <a:buClr>
                <a:schemeClr val="tx1"/>
              </a:buClr>
              <a:buSzPts val="1600"/>
              <a:buNone/>
            </a:pPr>
            <a:r>
              <a:rPr lang="fr-FR" sz="1500" b="1">
                <a:solidFill>
                  <a:srgbClr val="002F6C"/>
                </a:solidFill>
              </a:rPr>
              <a:t>Pesez les coûts et les avantages, car un grand nombre peut être difficile à gérer/coordonner et peut constituer une utilisation inefficace des ressources du gouvernement américain.</a:t>
            </a:r>
          </a:p>
          <a:p>
            <a:pPr marL="127000" lvl="4" indent="0">
              <a:lnSpc>
                <a:spcPct val="107000"/>
              </a:lnSpc>
              <a:buClr>
                <a:srgbClr val="6C6463"/>
              </a:buClr>
              <a:buSzPts val="1600"/>
              <a:buNone/>
            </a:pPr>
            <a:endParaRPr lang="en-US" sz="1600">
              <a:solidFill>
                <a:schemeClr val="tx1"/>
              </a:solidFill>
              <a:latin typeface="Source Sans Pro"/>
              <a:ea typeface="Source Sans Pro"/>
              <a:sym typeface="Source Sans Pro"/>
            </a:endParaRPr>
          </a:p>
          <a:p>
            <a:pPr marL="127000" lvl="4">
              <a:lnSpc>
                <a:spcPct val="107000"/>
              </a:lnSpc>
              <a:buClr>
                <a:srgbClr val="6C6463"/>
              </a:buClr>
              <a:buSzPts val="1600"/>
            </a:pPr>
            <a:endParaRPr lang="en-US" sz="1400">
              <a:solidFill>
                <a:schemeClr val="tx1"/>
              </a:solidFill>
              <a:latin typeface="Source Sans Pro"/>
              <a:ea typeface="Source Sans Pro"/>
              <a:sym typeface="Source Sans Pro"/>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400" b="1" dirty="0">
                <a:solidFill>
                  <a:srgbClr val="FFFFFF"/>
                </a:solidFill>
                <a:latin typeface="Source Sans Pro"/>
                <a:ea typeface="Source Sans Pro"/>
                <a:cs typeface="Source Sans Pro"/>
              </a:rPr>
              <a:t>COMMENT IDENTIFIER DES PARTENAIRES POTENTIELS.</a:t>
            </a:r>
          </a:p>
        </p:txBody>
      </p:sp>
    </p:spTree>
    <p:extLst>
      <p:ext uri="{BB962C8B-B14F-4D97-AF65-F5344CB8AC3E}">
        <p14:creationId xmlns:p14="http://schemas.microsoft.com/office/powerpoint/2010/main" val="2135661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Rôle sur le projet et valeur ajoutée qu'ils apporteront. Considérez le type de partenaire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Fournisseur d'assistance technique (AT)</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Partenaire de prestation de services/de mise en œuvre </a:t>
            </a:r>
          </a:p>
          <a:p>
            <a:pPr lvl="1">
              <a:spcBef>
                <a:spcPts val="600"/>
              </a:spcBef>
              <a:spcAft>
                <a:spcPts val="600"/>
              </a:spcAft>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Partenaire ressource (pour faire occasionnellement appel à un soutien de niche, mais sans engagement formel, sous-subvention ou rôle de consortium) </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Compétences/expertises complémentaires ou superposées (parmi tous les partenaires)</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Leur réputation/crédibilité (notamment du point de vue du donateur)</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Couverture/présence géographique </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Expérience locale et connaissance du terrain local</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Historique de performances positives et pertinentes </a:t>
            </a:r>
          </a:p>
          <a:p>
            <a:pPr marL="457200" lvl="4" indent="-330200">
              <a:spcBef>
                <a:spcPts val="400"/>
              </a:spcBef>
              <a:spcAft>
                <a:spcPts val="400"/>
              </a:spcAft>
              <a:buClr>
                <a:schemeClr val="tx1"/>
              </a:buClr>
              <a:buSzPts val="1600"/>
              <a:buFont typeface="Wingdings" panose="05000000000000000000" pitchFamily="2" charset="2"/>
              <a:buChar char="§"/>
            </a:pPr>
            <a:r>
              <a:rPr lang="fr-FR" sz="1300" dirty="0">
                <a:solidFill>
                  <a:schemeClr val="tx1"/>
                </a:solidFill>
              </a:rPr>
              <a:t>Influence stratégique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CONSIDÉRATIONS POUR LA SÉLECTION DES PARTENAIRES.</a:t>
            </a:r>
          </a:p>
        </p:txBody>
      </p:sp>
    </p:spTree>
    <p:extLst>
      <p:ext uri="{BB962C8B-B14F-4D97-AF65-F5344CB8AC3E}">
        <p14:creationId xmlns:p14="http://schemas.microsoft.com/office/powerpoint/2010/main" val="333118158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469900" lvl="4" indent="-342900">
              <a:spcBef>
                <a:spcPts val="0"/>
              </a:spcBef>
              <a:spcAft>
                <a:spcPts val="400"/>
              </a:spcAft>
              <a:buClr>
                <a:schemeClr val="tx1"/>
              </a:buClr>
              <a:buSzPct val="100000"/>
              <a:buFont typeface="+mj-lt"/>
              <a:buAutoNum type="arabicPeriod"/>
            </a:pPr>
            <a:r>
              <a:rPr lang="fr-FR" sz="1300" dirty="0">
                <a:solidFill>
                  <a:schemeClr val="tx1">
                    <a:lumMod val="95000"/>
                    <a:lumOff val="5000"/>
                  </a:schemeClr>
                </a:solidFill>
                <a:sym typeface="Source Sans Pro"/>
              </a:rPr>
              <a:t>Identifier les principaux secteurs/domaines programmatiques du projet anticipé</a:t>
            </a:r>
          </a:p>
          <a:p>
            <a:pPr marL="469900" lvl="4" indent="-342900">
              <a:spcBef>
                <a:spcPts val="400"/>
              </a:spcBef>
              <a:spcAft>
                <a:spcPts val="400"/>
              </a:spcAft>
              <a:buClr>
                <a:schemeClr val="tx1"/>
              </a:buClr>
              <a:buSzPct val="100000"/>
              <a:buFont typeface="+mj-lt"/>
              <a:buAutoNum type="arabicPeriod"/>
            </a:pPr>
            <a:r>
              <a:rPr lang="fr-FR" sz="1300" dirty="0">
                <a:solidFill>
                  <a:schemeClr val="tx1">
                    <a:lumMod val="95000"/>
                    <a:lumOff val="5000"/>
                  </a:schemeClr>
                </a:solidFill>
                <a:sym typeface="Source Sans Pro"/>
              </a:rPr>
              <a:t>Déterminer lesquels de ces domaines bénéficieraient de partenariats (c'est-à-dire pour compléter les domaines d'expertise ou la présence/expérience géographique de votre organisation, pour renforcer la réputation/crédibilité de l'équipe et sa capacité à fournir rapidement des résultats)</a:t>
            </a:r>
          </a:p>
          <a:p>
            <a:pPr marL="469900" lvl="4" indent="-342900">
              <a:spcBef>
                <a:spcPts val="400"/>
              </a:spcBef>
              <a:spcAft>
                <a:spcPts val="400"/>
              </a:spcAft>
              <a:buClr>
                <a:schemeClr val="tx1"/>
              </a:buClr>
              <a:buSzPct val="100000"/>
              <a:buFont typeface="+mj-lt"/>
              <a:buAutoNum type="arabicPeriod"/>
            </a:pPr>
            <a:r>
              <a:rPr lang="fr-FR" sz="1300" dirty="0">
                <a:solidFill>
                  <a:schemeClr val="tx1">
                    <a:lumMod val="95000"/>
                    <a:lumOff val="5000"/>
                  </a:schemeClr>
                </a:solidFill>
                <a:sym typeface="Source Sans Pro"/>
              </a:rPr>
              <a:t>Organiser une première réunion d'exploration avec les partenaires stratégiques actuels et les nouveaux partenaires :</a:t>
            </a:r>
          </a:p>
          <a:p>
            <a:pPr lvl="1">
              <a:spcBef>
                <a:spcPts val="0"/>
              </a:spcBef>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Déclarez que vous envisagez l'opportunité et renseignez-vous sur leur intérêt/intentions de la poursuivre (et si oui, en tant que principal ou sous) ; le niveau de franchise et de subtilité dépendra de la relation, du niveau de confiance, de la possibilité de concurrence, etc.</a:t>
            </a:r>
          </a:p>
          <a:p>
            <a:pPr lvl="1">
              <a:spcBef>
                <a:spcPts val="0"/>
              </a:spcBef>
              <a:buClr>
                <a:schemeClr val="tx1"/>
              </a:buClr>
              <a:buSzPct val="100000"/>
            </a:pPr>
            <a:r>
              <a:rPr lang="fr-FR" sz="1300" dirty="0">
                <a:solidFill>
                  <a:schemeClr val="tx1"/>
                </a:solidFill>
                <a:latin typeface="Source Sans Pro" panose="020B0503030403020204" pitchFamily="34" charset="0"/>
                <a:ea typeface="Source Sans Pro" panose="020B0503030403020204" pitchFamily="34" charset="0"/>
              </a:rPr>
              <a:t>S'il existe un intérêt mutuel, échangez des déclarations de capacité d'entreprise. Vous souhaitez leur « vendre » votre organisation et votre consortium, tout comme ils souhaitent se commercialiser auprès de vous (puisque vos concurrents peuvent également les courtiser.)</a:t>
            </a:r>
          </a:p>
          <a:p>
            <a:pPr marL="469900" lvl="4" indent="-342900">
              <a:spcBef>
                <a:spcPts val="400"/>
              </a:spcBef>
              <a:spcAft>
                <a:spcPts val="400"/>
              </a:spcAft>
              <a:buClr>
                <a:schemeClr val="tx1"/>
              </a:buClr>
              <a:buSzPct val="100000"/>
              <a:buFont typeface="+mj-lt"/>
              <a:buAutoNum type="arabicPeriod" startAt="4"/>
            </a:pPr>
            <a:r>
              <a:rPr lang="fr-FR" sz="1300" dirty="0">
                <a:solidFill>
                  <a:schemeClr val="tx1">
                    <a:lumMod val="95000"/>
                    <a:lumOff val="5000"/>
                  </a:schemeClr>
                </a:solidFill>
              </a:rPr>
              <a:t>Organisez des réunions de suivi pour discuter de la portée des travaux (SOW) de haut niveau et des rôles ; veillez à ne pas révéler trop de détails sur votre stratégie, surtout avant la signature de l'accord de non-divulgation (NDA).</a:t>
            </a:r>
          </a:p>
          <a:p>
            <a:pPr marL="469900" lvl="4" indent="-342900">
              <a:spcBef>
                <a:spcPts val="400"/>
              </a:spcBef>
              <a:spcAft>
                <a:spcPts val="400"/>
              </a:spcAft>
              <a:buClr>
                <a:schemeClr val="tx1"/>
              </a:buClr>
              <a:buSzPct val="100000"/>
              <a:buFont typeface="+mj-lt"/>
              <a:buAutoNum type="arabicPeriod" startAt="4"/>
            </a:pPr>
            <a:r>
              <a:rPr lang="fr-FR" sz="1300" dirty="0">
                <a:solidFill>
                  <a:schemeClr val="tx1">
                    <a:lumMod val="95000"/>
                    <a:lumOff val="5000"/>
                  </a:schemeClr>
                </a:solidFill>
              </a:rPr>
              <a:t>Finalement, signez un accord de pré-équipe (PTA) et/ou un accord d'équipe (TA) pour formaliser le partenariat en ce qui concerne cette opportunité spécifique.</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PROCESSUS DE CONSTITUTION DE L’ÉQUIPE DE PROJET.</a:t>
            </a:r>
          </a:p>
        </p:txBody>
      </p:sp>
    </p:spTree>
    <p:extLst>
      <p:ext uri="{BB962C8B-B14F-4D97-AF65-F5344CB8AC3E}">
        <p14:creationId xmlns:p14="http://schemas.microsoft.com/office/powerpoint/2010/main" val="269329137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36092" y="858743"/>
            <a:ext cx="7895844" cy="3597338"/>
          </a:xfrm>
          <a:prstGeom prst="rect">
            <a:avLst/>
          </a:prstGeom>
        </p:spPr>
        <p:txBody>
          <a:bodyPr>
            <a:noAutofit/>
          </a:bodyPr>
          <a:lstStyle/>
          <a:p>
            <a:pPr marL="336550" indent="-336550">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Déclaration de capacité :</a:t>
            </a:r>
            <a:r>
              <a:rPr lang="fr-FR" sz="1500" dirty="0">
                <a:solidFill>
                  <a:schemeClr val="tx1">
                    <a:lumMod val="95000"/>
                    <a:lumOff val="5000"/>
                  </a:schemeClr>
                </a:solidFill>
              </a:rPr>
              <a:t> Demandez au membre potentiel du consortium de soumettre une déclaration de capacité basée sur l’expérience de son organisation dans les domaines techniques et géographiques de la proposition.</a:t>
            </a:r>
          </a:p>
          <a:p>
            <a:pPr marL="336550" indent="-336550">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Accord de pré-équipe (PTA) et accord d'équipe (TA) : </a:t>
            </a:r>
            <a:r>
              <a:rPr lang="fr-FR" sz="1500" dirty="0">
                <a:solidFill>
                  <a:schemeClr val="tx1">
                    <a:lumMod val="95000"/>
                    <a:lumOff val="5000"/>
                  </a:schemeClr>
                </a:solidFill>
              </a:rPr>
              <a:t>Ce document précède la publication de la proposition et exprime l'intention des deux parties. Il est important de n'utiliser qu'un accord préalable, car la proposition finale peut modifier l'accord de divulgation :</a:t>
            </a:r>
          </a:p>
          <a:p>
            <a:pPr marL="336550" indent="-336550">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Accord de non-divulgation (NDA) :</a:t>
            </a:r>
            <a:r>
              <a:rPr lang="fr-FR" sz="1500" b="1" dirty="0">
                <a:solidFill>
                  <a:schemeClr val="tx1">
                    <a:lumMod val="95000"/>
                    <a:lumOff val="5000"/>
                  </a:schemeClr>
                </a:solidFill>
              </a:rPr>
              <a:t> </a:t>
            </a:r>
            <a:r>
              <a:rPr lang="fr-FR" sz="1500" dirty="0">
                <a:solidFill>
                  <a:schemeClr val="tx1">
                    <a:lumMod val="95000"/>
                    <a:lumOff val="5000"/>
                  </a:schemeClr>
                </a:solidFill>
              </a:rPr>
              <a:t>Demandez au partenaire potentiel de signer une NDA qui l'empêche d'utiliser les informations que vous partagez sur la préparation de la proposition avec quelqu'un d'autre.</a:t>
            </a:r>
          </a:p>
          <a:p>
            <a:pPr marL="336550" indent="-336550">
              <a:spcBef>
                <a:spcPts val="600"/>
              </a:spcBef>
              <a:spcAft>
                <a:spcPts val="600"/>
              </a:spcAft>
              <a:buClr>
                <a:schemeClr val="tx1"/>
              </a:buClr>
              <a:buSzPct val="100000"/>
              <a:buFont typeface="Wingdings" panose="05000000000000000000" pitchFamily="2" charset="2"/>
              <a:buChar char="§"/>
            </a:pPr>
            <a:r>
              <a:rPr lang="fr-FR" sz="1500" b="1" u="sng" dirty="0">
                <a:solidFill>
                  <a:schemeClr val="tx1">
                    <a:lumMod val="95000"/>
                    <a:lumOff val="5000"/>
                  </a:schemeClr>
                </a:solidFill>
              </a:rPr>
              <a:t>Portée des travaux (SOW) : </a:t>
            </a:r>
            <a:r>
              <a:rPr lang="fr-FR" sz="1500" b="1" dirty="0">
                <a:solidFill>
                  <a:schemeClr val="tx1">
                    <a:lumMod val="95000"/>
                    <a:lumOff val="5000"/>
                  </a:schemeClr>
                </a:solidFill>
              </a:rPr>
              <a:t> </a:t>
            </a:r>
            <a:r>
              <a:rPr lang="fr-FR" sz="1500" dirty="0">
                <a:solidFill>
                  <a:schemeClr val="tx1">
                    <a:lumMod val="95000"/>
                    <a:lumOff val="5000"/>
                  </a:schemeClr>
                </a:solidFill>
              </a:rPr>
              <a:t>Concevoir un SOW qui correspond à la proposition et à la capacité de l'organisation</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41247"/>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DOCUMENTS/OUTILS UTILISÉS DANS LA FORMATION DE PARTENARIATS</a:t>
            </a:r>
          </a:p>
        </p:txBody>
      </p:sp>
    </p:spTree>
    <p:extLst>
      <p:ext uri="{BB962C8B-B14F-4D97-AF65-F5344CB8AC3E}">
        <p14:creationId xmlns:p14="http://schemas.microsoft.com/office/powerpoint/2010/main" val="25285204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04365D04-2873-4B5C-8ABE-41AAD2AEF16B}"/>
              </a:ext>
            </a:extLst>
          </p:cNvPr>
          <p:cNvPicPr>
            <a:picLocks noChangeAspect="1"/>
          </p:cNvPicPr>
          <p:nvPr/>
        </p:nvPicPr>
        <p:blipFill rotWithShape="1">
          <a:blip r:embed="rId2"/>
          <a:srcRect t="10568" r="3" b="3"/>
          <a:stretch/>
        </p:blipFill>
        <p:spPr>
          <a:xfrm>
            <a:off x="329296" y="1197532"/>
            <a:ext cx="3526187" cy="2712037"/>
          </a:xfrm>
          <a:prstGeom prst="rect">
            <a:avLst/>
          </a:prstGeom>
        </p:spPr>
      </p:pic>
      <p:sp>
        <p:nvSpPr>
          <p:cNvPr id="3" name="Content Placeholder"/>
          <p:cNvSpPr>
            <a:spLocks noGrp="1"/>
          </p:cNvSpPr>
          <p:nvPr>
            <p:ph idx="1"/>
          </p:nvPr>
        </p:nvSpPr>
        <p:spPr>
          <a:xfrm>
            <a:off x="3887220" y="2690770"/>
            <a:ext cx="4661440" cy="1246523"/>
          </a:xfrm>
        </p:spPr>
        <p:txBody>
          <a:bodyPr spcFirstLastPara="1" vert="horz" wrap="square" lIns="0" tIns="34290" rIns="0" bIns="34290" rtlCol="0" anchor="t" anchorCtr="0">
            <a:normAutofit/>
          </a:bodyPr>
          <a:lstStyle/>
          <a:p>
            <a:pPr>
              <a:lnSpc>
                <a:spcPct val="100000"/>
              </a:lnSpc>
            </a:pPr>
            <a:r>
              <a:rPr lang="fr-FR" sz="1875" dirty="0"/>
              <a:t>Retrouvez les précédents webinars  sur la page Web d'ASAP </a:t>
            </a:r>
            <a:r>
              <a:rPr lang="fr-FR" sz="1875" b="1" dirty="0">
                <a:solidFill>
                  <a:schemeClr val="bg2"/>
                </a:solidFill>
              </a:rPr>
              <a:t>www.intrahealth.org/asap-resources</a:t>
            </a:r>
            <a:endParaRPr lang="en-US" b="1" dirty="0">
              <a:solidFill>
                <a:schemeClr val="bg2"/>
              </a:solidFill>
            </a:endParaRPr>
          </a:p>
        </p:txBody>
      </p:sp>
      <p:sp>
        <p:nvSpPr>
          <p:cNvPr id="5" name="Content Placeholder">
            <a:extLst>
              <a:ext uri="{FF2B5EF4-FFF2-40B4-BE49-F238E27FC236}">
                <a16:creationId xmlns:a16="http://schemas.microsoft.com/office/drawing/2014/main" id="{54C0AE5E-AD0A-44F9-82CA-F17B1E26B392}"/>
              </a:ext>
            </a:extLst>
          </p:cNvPr>
          <p:cNvSpPr txBox="1">
            <a:spLocks/>
          </p:cNvSpPr>
          <p:nvPr/>
        </p:nvSpPr>
        <p:spPr>
          <a:xfrm>
            <a:off x="3933980" y="1492104"/>
            <a:ext cx="5086060" cy="960628"/>
          </a:xfrm>
          <a:prstGeom prst="rect">
            <a:avLst/>
          </a:prstGeom>
        </p:spPr>
        <p:txBody>
          <a:bodyPr vert="horz" lIns="0" tIns="34290" rIns="0" bIns="34290" rtlCol="0" anchor="t">
            <a:normAutofit lnSpcReduction="1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r>
              <a:rPr lang="fr-FR" sz="1600" dirty="0">
                <a:latin typeface="Source Sans Pro" panose="020B0503030403020204" pitchFamily="34" charset="0"/>
              </a:rPr>
              <a:t>L'USAID/ASAP a diffusé </a:t>
            </a:r>
            <a:r>
              <a:rPr lang="fr-FR" sz="2800" b="1" dirty="0">
                <a:latin typeface="Source Sans Pro" panose="020B0503030403020204" pitchFamily="34" charset="0"/>
              </a:rPr>
              <a:t>116 webinars pour plus de 28,000 participants.</a:t>
            </a:r>
            <a:endParaRPr lang="en-US" sz="2800" b="1" dirty="0">
              <a:latin typeface="Source Sans Pro" panose="020B0503030403020204" pitchFamily="34" charset="0"/>
            </a:endParaRPr>
          </a:p>
        </p:txBody>
      </p:sp>
      <p:cxnSp>
        <p:nvCxnSpPr>
          <p:cNvPr id="7" name="Straight Connector 6">
            <a:extLst>
              <a:ext uri="{FF2B5EF4-FFF2-40B4-BE49-F238E27FC236}">
                <a16:creationId xmlns:a16="http://schemas.microsoft.com/office/drawing/2014/main" id="{436CDBA0-9A4A-43C9-A2FF-7F3DD28045FB}"/>
              </a:ext>
            </a:extLst>
          </p:cNvPr>
          <p:cNvCxnSpPr>
            <a:cxnSpLocks/>
          </p:cNvCxnSpPr>
          <p:nvPr/>
        </p:nvCxnSpPr>
        <p:spPr>
          <a:xfrm>
            <a:off x="3887221" y="2553549"/>
            <a:ext cx="4458164" cy="0"/>
          </a:xfrm>
          <a:prstGeom prst="line">
            <a:avLst/>
          </a:prstGeom>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5A73B15-3307-4EE2-A67B-304A37880FDC}"/>
              </a:ext>
            </a:extLst>
          </p:cNvPr>
          <p:cNvSpPr/>
          <p:nvPr/>
        </p:nvSpPr>
        <p:spPr>
          <a:xfrm>
            <a:off x="3355201" y="854198"/>
            <a:ext cx="5030264" cy="53942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algn="ctr"/>
            <a:r>
              <a:rPr lang="en-US" sz="2550" b="1" dirty="0">
                <a:latin typeface="Source Sans Pro" panose="020B0503030403020204" pitchFamily="34" charset="0"/>
              </a:rPr>
              <a:t>WEBINARS À LA DEMANDE</a:t>
            </a:r>
          </a:p>
        </p:txBody>
      </p:sp>
    </p:spTree>
    <p:extLst>
      <p:ext uri="{BB962C8B-B14F-4D97-AF65-F5344CB8AC3E}">
        <p14:creationId xmlns:p14="http://schemas.microsoft.com/office/powerpoint/2010/main" val="1983258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667512" y="845027"/>
            <a:ext cx="8005572" cy="3850418"/>
          </a:xfrm>
          <a:prstGeom prst="rect">
            <a:avLst/>
          </a:prstGeom>
        </p:spPr>
        <p:txBody>
          <a:bodyPr>
            <a:noAutofit/>
          </a:bodyPr>
          <a:lstStyle/>
          <a:p>
            <a:pPr marL="0">
              <a:spcBef>
                <a:spcPts val="600"/>
              </a:spcBef>
              <a:spcAft>
                <a:spcPts val="600"/>
              </a:spcAft>
              <a:buClr>
                <a:schemeClr val="tx1"/>
              </a:buClr>
              <a:buSzPct val="100000"/>
              <a:buFont typeface="Wingdings" panose="05000000000000000000" pitchFamily="2" charset="2"/>
              <a:buChar char="§"/>
            </a:pPr>
            <a:r>
              <a:rPr lang="fr-FR" sz="1500" b="1" dirty="0">
                <a:solidFill>
                  <a:schemeClr val="tx1"/>
                </a:solidFill>
              </a:rPr>
              <a:t>(PTA)	Accord préalable à l'association</a:t>
            </a:r>
          </a:p>
          <a:p>
            <a:pPr lvl="1">
              <a:spcBef>
                <a:spcPts val="600"/>
              </a:spcBef>
              <a:spcAft>
                <a:spcPts val="600"/>
              </a:spcAft>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sym typeface="Arial"/>
              </a:rPr>
              <a:t>Exécuté avant la publication d’un NOFO et est sujet à examen/ajustement une fois que la RFA/RFP est publiée.</a:t>
            </a:r>
          </a:p>
          <a:p>
            <a:pPr lvl="1">
              <a:spcBef>
                <a:spcPts val="600"/>
              </a:spcBef>
              <a:spcAft>
                <a:spcPts val="600"/>
              </a:spcAft>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sym typeface="Arial"/>
              </a:rPr>
              <a:t>Contient le projet de langage SOW et NDA afin que les organisations puissent travailler ensemble avant le lancement de l'appel final à propositions/candidatures. </a:t>
            </a:r>
          </a:p>
          <a:p>
            <a:pPr marL="0">
              <a:spcBef>
                <a:spcPts val="600"/>
              </a:spcBef>
              <a:spcAft>
                <a:spcPts val="600"/>
              </a:spcAft>
              <a:buClr>
                <a:schemeClr val="tx1"/>
              </a:buClr>
              <a:buSzPct val="100000"/>
              <a:buFont typeface="Wingdings" panose="05000000000000000000" pitchFamily="2" charset="2"/>
              <a:buChar char="§"/>
            </a:pPr>
            <a:r>
              <a:rPr lang="fr-FR" sz="1500" b="1" dirty="0">
                <a:solidFill>
                  <a:schemeClr val="tx1"/>
                </a:solidFill>
              </a:rPr>
              <a:t>Accord de partenariat final (AT) :</a:t>
            </a:r>
          </a:p>
          <a:p>
            <a:pPr lvl="1">
              <a:spcBef>
                <a:spcPts val="600"/>
              </a:spcBef>
              <a:spcAft>
                <a:spcPts val="600"/>
              </a:spcAft>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sym typeface="Arial"/>
              </a:rPr>
              <a:t>Exécuté avant une fois la sollicitation en ligne.</a:t>
            </a:r>
          </a:p>
          <a:p>
            <a:pPr lvl="1">
              <a:spcBef>
                <a:spcPts val="600"/>
              </a:spcBef>
              <a:spcAft>
                <a:spcPts val="600"/>
              </a:spcAft>
              <a:buClr>
                <a:schemeClr val="tx1"/>
              </a:buClr>
              <a:buSzPct val="100000"/>
            </a:pPr>
            <a:r>
              <a:rPr lang="fr-FR" sz="1500" dirty="0">
                <a:solidFill>
                  <a:schemeClr val="tx1"/>
                </a:solidFill>
                <a:latin typeface="Source Sans Pro" panose="020B0503030403020204" pitchFamily="34" charset="0"/>
                <a:ea typeface="Source Sans Pro" panose="020B0503030403020204" pitchFamily="34" charset="0"/>
              </a:rPr>
              <a:t>Offre la possibilité d'apporter des ajustements à l'EDT et au budget qui reflètent le document de sollicitation final du donateur (c'est-à-dire s'il est différent de ce qui était attendu ou émis dans une DDR ou une EOI antérieure).</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36675"/>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QUE SONT LES PTAS ET LES TAS POUR LES PROPOSITIONS/OFFRES CONCURRENTIELLES ?</a:t>
            </a:r>
          </a:p>
        </p:txBody>
      </p:sp>
    </p:spTree>
    <p:extLst>
      <p:ext uri="{BB962C8B-B14F-4D97-AF65-F5344CB8AC3E}">
        <p14:creationId xmlns:p14="http://schemas.microsoft.com/office/powerpoint/2010/main" val="157501027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Ils peuvent être exclusifs (c'est-à-dire qu'une organisation ne peut signer un accord qu'avec votre organisation pour cette opportunité) ou non exclusifs (c'est-à-dire qu'une organisation peut signer des accords avec plusieurs partenaires pour cette opportunité). </a:t>
            </a:r>
          </a:p>
          <a:p>
            <a:pPr lvl="1">
              <a:spcBef>
                <a:spcPts val="600"/>
              </a:spcBef>
              <a:spcAft>
                <a:spcPts val="600"/>
              </a:spcAft>
              <a:buClr>
                <a:schemeClr val="tx1"/>
              </a:buClr>
              <a:buSzPct val="100000"/>
            </a:pPr>
            <a:r>
              <a:rPr lang="fr-FR" sz="1500">
                <a:solidFill>
                  <a:schemeClr val="tx1"/>
                </a:solidFill>
                <a:latin typeface="Source Sans Pro" panose="020B0503030403020204" pitchFamily="34" charset="0"/>
                <a:ea typeface="Source Sans Pro" panose="020B0503030403020204" pitchFamily="34" charset="0"/>
                <a:sym typeface="Arial"/>
              </a:rPr>
              <a:t>Dans le premier cas, le principal devrait normalement offrir un SOW/budget plus important en échange de l'exclusivité.</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Ne partagez aucune information exclusive ou concurrentielle avant qu’un accord d’équipe signé (avec le langage NDA) ne soit en place !</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Signez les PTA/TA dès que possible, afin que l'échange d'informations ne soit pas entravé et que les détails nécessaires puissent être partagés pour l'élaboration de la proposition.</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Une fois les PTA/TA mis en place, impliquez les membres du consortium dans le travail de capture, la conception du projet et le processus d'élaboration des propositions. Les propositions les plus efficaces sont élaborées via une co-création avec la contribution de tous les acteurs clés.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PLUS D'INFORMATIONS SUR PTAS ET TAS</a:t>
            </a:r>
          </a:p>
        </p:txBody>
      </p:sp>
    </p:spTree>
    <p:extLst>
      <p:ext uri="{BB962C8B-B14F-4D97-AF65-F5344CB8AC3E}">
        <p14:creationId xmlns:p14="http://schemas.microsoft.com/office/powerpoint/2010/main" val="17638868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127000" lvl="4" indent="0">
              <a:spcBef>
                <a:spcPts val="400"/>
              </a:spcBef>
              <a:spcAft>
                <a:spcPts val="400"/>
              </a:spcAft>
              <a:buClr>
                <a:schemeClr val="tx1"/>
              </a:buClr>
              <a:buSzPts val="1600"/>
              <a:buNone/>
            </a:pPr>
            <a:r>
              <a:rPr lang="fr-FR" sz="1500">
                <a:solidFill>
                  <a:schemeClr val="tx1"/>
                </a:solidFill>
              </a:rPr>
              <a:t>Une ONG nommée CareServices (CS) souhaite préparer une proposition pour une sollicitation de l'USAID intitulée « Étendre les soins et le traitement du VIH/SIDA dans (vous pouvez nommer un pays où la formation est organisée). CS travaille dans la capitale et dans deux autres grandes villes. La proposition doit inclure une couverture géographique là où ils ne fonctionnent pas. Une ONG nommée EqualAccess est basée dans la moitié des districts du pays.</a:t>
            </a:r>
          </a:p>
          <a:p>
            <a:pPr marL="127000" lvl="4" indent="0">
              <a:spcBef>
                <a:spcPts val="400"/>
              </a:spcBef>
              <a:spcAft>
                <a:spcPts val="400"/>
              </a:spcAft>
              <a:buClr>
                <a:schemeClr val="tx1"/>
              </a:buClr>
              <a:buSzPts val="1600"/>
              <a:buNone/>
            </a:pPr>
            <a:r>
              <a:rPr lang="fr-FR" sz="1500">
                <a:solidFill>
                  <a:schemeClr val="tx1"/>
                </a:solidFill>
              </a:rPr>
              <a:t>Joueur 1 : Directeur exécutif de CS</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Souhaite qu'EqualAccess rejoigne le consortium et ne s'inscrive pas dans un autre consortium.</a:t>
            </a:r>
          </a:p>
          <a:p>
            <a:pPr marL="127000" lvl="4" indent="0">
              <a:spcBef>
                <a:spcPts val="400"/>
              </a:spcBef>
              <a:spcAft>
                <a:spcPts val="400"/>
              </a:spcAft>
              <a:buClr>
                <a:schemeClr val="tx1"/>
              </a:buClr>
              <a:buSzPts val="1600"/>
              <a:buNone/>
            </a:pPr>
            <a:r>
              <a:rPr lang="fr-FR" sz="1500">
                <a:solidFill>
                  <a:schemeClr val="tx1"/>
                </a:solidFill>
              </a:rPr>
              <a:t>Joueur 2 : Directeur exécutif d'EqualAccess</a:t>
            </a:r>
          </a:p>
          <a:p>
            <a:pPr marL="457200" lvl="4" indent="-330200">
              <a:spcBef>
                <a:spcPts val="400"/>
              </a:spcBef>
              <a:spcAft>
                <a:spcPts val="400"/>
              </a:spcAft>
              <a:buClr>
                <a:schemeClr val="tx1"/>
              </a:buClr>
              <a:buSzPts val="1600"/>
              <a:buFont typeface="Wingdings" panose="05000000000000000000" pitchFamily="2" charset="2"/>
              <a:buChar char="§"/>
            </a:pPr>
            <a:r>
              <a:rPr lang="fr-FR" sz="1500">
                <a:solidFill>
                  <a:schemeClr val="tx1"/>
                </a:solidFill>
              </a:rPr>
              <a:t>A d'autres offres pour rejoindre différents consortiums. Veut comprendre l’étendue du travail et comment CS gère les sous-partenaires.</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SCÉNARIO HYPOTHÉTIQUE</a:t>
            </a:r>
          </a:p>
        </p:txBody>
      </p:sp>
    </p:spTree>
    <p:extLst>
      <p:ext uri="{BB962C8B-B14F-4D97-AF65-F5344CB8AC3E}">
        <p14:creationId xmlns:p14="http://schemas.microsoft.com/office/powerpoint/2010/main" val="266534226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SESSION N°2: Q&amp;R  </a:t>
            </a:r>
          </a:p>
        </p:txBody>
      </p:sp>
    </p:spTree>
    <p:extLst>
      <p:ext uri="{BB962C8B-B14F-4D97-AF65-F5344CB8AC3E}">
        <p14:creationId xmlns:p14="http://schemas.microsoft.com/office/powerpoint/2010/main" val="3488543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1" y="1545"/>
            <a:ext cx="9113108" cy="1059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sp>
        <p:nvSpPr>
          <p:cNvPr id="76" name="Google Shape;76;p16"/>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pic>
        <p:nvPicPr>
          <p:cNvPr id="77" name="Google Shape;77;p16" descr="A picture containing logo&#10;&#10;Description automatically generated"/>
          <p:cNvPicPr preferRelativeResize="0"/>
          <p:nvPr/>
        </p:nvPicPr>
        <p:blipFill rotWithShape="1">
          <a:blip r:embed="rId3">
            <a:alphaModFix/>
          </a:blip>
          <a:srcRect/>
          <a:stretch/>
        </p:blipFill>
        <p:spPr>
          <a:xfrm>
            <a:off x="1017639" y="204696"/>
            <a:ext cx="1397570" cy="821671"/>
          </a:xfrm>
          <a:prstGeom prst="rect">
            <a:avLst/>
          </a:prstGeom>
          <a:noFill/>
          <a:ln>
            <a:noFill/>
          </a:ln>
        </p:spPr>
      </p:pic>
      <p:sp>
        <p:nvSpPr>
          <p:cNvPr id="78" name="Google Shape;78;p16"/>
          <p:cNvSpPr txBox="1">
            <a:spLocks noGrp="1"/>
          </p:cNvSpPr>
          <p:nvPr>
            <p:ph type="ctrTitle"/>
          </p:nvPr>
        </p:nvSpPr>
        <p:spPr>
          <a:xfrm>
            <a:off x="361188" y="1609344"/>
            <a:ext cx="6533388" cy="2112264"/>
          </a:xfrm>
          <a:prstGeom prst="rect">
            <a:avLst/>
          </a:prstGeom>
          <a:noFill/>
          <a:ln>
            <a:noFill/>
          </a:ln>
        </p:spPr>
        <p:txBody>
          <a:bodyPr spcFirstLastPara="1" vert="horz" wrap="square" lIns="68575" tIns="34275" rIns="68575" bIns="34275" rtlCol="0" anchor="b" anchorCtr="0">
            <a:noAutofit/>
          </a:bodyPr>
          <a:lstStyle/>
          <a:p>
            <a:pPr algn="ctr"/>
            <a:br>
              <a:rPr lang="fr-FR" sz="3000" dirty="0">
                <a:latin typeface="Source Sans Pro" panose="020B0503030403020204" pitchFamily="34" charset="0"/>
              </a:rPr>
            </a:br>
            <a:br>
              <a:rPr lang="fr-FR" sz="3000" dirty="0">
                <a:latin typeface="Source Sans Pro" panose="020B0503030403020204" pitchFamily="34" charset="0"/>
              </a:rPr>
            </a:br>
            <a:r>
              <a:rPr lang="fr-FR" sz="3000" dirty="0">
                <a:latin typeface="Source Sans Pro" panose="020B0503030403020204" pitchFamily="34" charset="0"/>
              </a:rPr>
              <a:t>FORMATION SUR LE DÉVELOPPEMENT DES AFFAIRES :</a:t>
            </a:r>
            <a:br>
              <a:rPr lang="fr-FR" sz="3000" dirty="0">
                <a:latin typeface="Source Sans Pro" panose="020B0503030403020204" pitchFamily="34" charset="0"/>
              </a:rPr>
            </a:br>
            <a:r>
              <a:rPr lang="fr-FR" sz="3000" dirty="0">
                <a:latin typeface="Source Sans Pro" panose="020B0503030403020204" pitchFamily="34" charset="0"/>
              </a:rPr>
              <a:t>OPPORTUNITÉS DE FINANCEMENT DE L'USG</a:t>
            </a:r>
          </a:p>
        </p:txBody>
      </p:sp>
      <p:sp>
        <p:nvSpPr>
          <p:cNvPr id="4" name="Google Shape;307;p51">
            <a:extLst>
              <a:ext uri="{FF2B5EF4-FFF2-40B4-BE49-F238E27FC236}">
                <a16:creationId xmlns:a16="http://schemas.microsoft.com/office/drawing/2014/main" id="{3979490A-4FBC-7807-6A7F-CA125FC4F730}"/>
              </a:ext>
            </a:extLst>
          </p:cNvPr>
          <p:cNvSpPr txBox="1"/>
          <p:nvPr/>
        </p:nvSpPr>
        <p:spPr>
          <a:xfrm>
            <a:off x="195846" y="3626463"/>
            <a:ext cx="4643616" cy="1364129"/>
          </a:xfrm>
          <a:prstGeom prst="rect">
            <a:avLst/>
          </a:prstGeom>
          <a:noFill/>
          <a:ln>
            <a:noFill/>
          </a:ln>
        </p:spPr>
        <p:txBody>
          <a:bodyPr spcFirstLastPara="1" wrap="square" lIns="121567" tIns="121567" rIns="121567" bIns="121567"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spcBef>
                <a:spcPts val="1067"/>
              </a:spcBef>
            </a:pPr>
            <a:r>
              <a:rPr lang="fr-FR" sz="1500" dirty="0">
                <a:solidFill>
                  <a:srgbClr val="FFFFFF"/>
                </a:solidFill>
                <a:latin typeface="Source Sans Pro" panose="020B0503030403020204" pitchFamily="34" charset="0"/>
                <a:ea typeface="Source Sans Pro" panose="020B0503030403020204" pitchFamily="34" charset="0"/>
                <a:cs typeface="Source Sans Pro"/>
                <a:sym typeface="Source Sans Pro"/>
              </a:rPr>
              <a:t>Présentateur : EBOGO Mesmey</a:t>
            </a:r>
          </a:p>
          <a:p>
            <a:pPr defTabSz="1219139">
              <a:spcBef>
                <a:spcPts val="1067"/>
              </a:spcBef>
            </a:pPr>
            <a:r>
              <a:rPr lang="fr-FR" sz="1500" dirty="0">
                <a:solidFill>
                  <a:srgbClr val="FFFFFF"/>
                </a:solidFill>
                <a:latin typeface="Source Sans Pro" panose="020B0503030403020204" pitchFamily="34" charset="0"/>
                <a:ea typeface="Source Sans Pro" panose="020B0503030403020204" pitchFamily="34" charset="0"/>
                <a:cs typeface="Source Sans Pro"/>
              </a:rPr>
              <a:t>Date: 25 septembre 2024</a:t>
            </a:r>
          </a:p>
        </p:txBody>
      </p:sp>
      <p:pic>
        <p:nvPicPr>
          <p:cNvPr id="3" name="Picture 2">
            <a:extLst>
              <a:ext uri="{FF2B5EF4-FFF2-40B4-BE49-F238E27FC236}">
                <a16:creationId xmlns:a16="http://schemas.microsoft.com/office/drawing/2014/main" id="{DEFDD10A-0FEE-542F-BB0C-34AEDA3CBD7F}"/>
              </a:ext>
            </a:extLst>
          </p:cNvPr>
          <p:cNvPicPr>
            <a:picLocks noChangeAspect="1"/>
          </p:cNvPicPr>
          <p:nvPr/>
        </p:nvPicPr>
        <p:blipFill rotWithShape="1">
          <a:blip r:embed="rId4"/>
          <a:srcRect l="991" t="1293" r="1142"/>
          <a:stretch/>
        </p:blipFill>
        <p:spPr>
          <a:xfrm rot="697395">
            <a:off x="6903030" y="1539628"/>
            <a:ext cx="2094660" cy="2746055"/>
          </a:xfrm>
          <a:prstGeom prst="rect">
            <a:avLst/>
          </a:prstGeom>
          <a:ln w="9525">
            <a:solidFill>
              <a:schemeClr val="tx1"/>
            </a:solidFill>
          </a:ln>
        </p:spPr>
      </p:pic>
      <p:pic>
        <p:nvPicPr>
          <p:cNvPr id="5" name="Picture 4" descr="A black background with white text&#10;&#10;Description automatically generated">
            <a:extLst>
              <a:ext uri="{FF2B5EF4-FFF2-40B4-BE49-F238E27FC236}">
                <a16:creationId xmlns:a16="http://schemas.microsoft.com/office/drawing/2014/main" id="{596FB379-AA0A-C835-8AFF-56051F906DAD}"/>
              </a:ext>
            </a:extLst>
          </p:cNvPr>
          <p:cNvPicPr>
            <a:picLocks noChangeAspect="1"/>
          </p:cNvPicPr>
          <p:nvPr/>
        </p:nvPicPr>
        <p:blipFill rotWithShape="1">
          <a:blip r:embed="rId5"/>
          <a:srcRect l="7023" t="5639" r="9200" b="44136"/>
          <a:stretch/>
        </p:blipFill>
        <p:spPr>
          <a:xfrm>
            <a:off x="6209136" y="4449157"/>
            <a:ext cx="2816352" cy="60350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430" y="204696"/>
            <a:ext cx="2207763" cy="711507"/>
          </a:xfrm>
          <a:prstGeom prst="rect">
            <a:avLst/>
          </a:prstGeom>
        </p:spPr>
      </p:pic>
    </p:spTree>
    <p:extLst>
      <p:ext uri="{BB962C8B-B14F-4D97-AF65-F5344CB8AC3E}">
        <p14:creationId xmlns:p14="http://schemas.microsoft.com/office/powerpoint/2010/main" val="1375535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9525" indent="0" algn="ctr">
              <a:lnSpc>
                <a:spcPts val="3915"/>
              </a:lnSpc>
              <a:buClr>
                <a:srgbClr val="000000"/>
              </a:buClr>
              <a:buFont typeface="Arial"/>
              <a:buNone/>
            </a:pPr>
            <a:endParaRPr lang="en-US" sz="4000" b="1" spc="-38" dirty="0">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fr-FR" sz="4000" b="1" dirty="0">
                <a:solidFill>
                  <a:srgbClr val="000000"/>
                </a:solidFill>
                <a:latin typeface="Source Sans Pro" panose="020B0503030403020204" pitchFamily="34" charset="0"/>
                <a:ea typeface="Source Sans Pro" panose="020B0503030403020204" pitchFamily="34" charset="0"/>
                <a:cs typeface="Arial"/>
                <a:sym typeface="Arial"/>
              </a:rPr>
              <a:t>Pré-test N°3</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extLst>
      <p:ext uri="{BB962C8B-B14F-4D97-AF65-F5344CB8AC3E}">
        <p14:creationId xmlns:p14="http://schemas.microsoft.com/office/powerpoint/2010/main" val="37180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4" y="1949610"/>
            <a:ext cx="8838263"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4000" b="1">
                <a:latin typeface="Source Sans Pro" panose="020B0503030403020204" pitchFamily="34" charset="0"/>
                <a:ea typeface="Source Sans Pro" panose="020B0503030403020204" pitchFamily="34" charset="0"/>
              </a:rPr>
              <a:t>MODULE 4 : </a:t>
            </a:r>
          </a:p>
          <a:p>
            <a:pPr marL="9525" algn="ctr">
              <a:lnSpc>
                <a:spcPts val="3915"/>
              </a:lnSpc>
            </a:pPr>
            <a:r>
              <a:rPr lang="fr-FR" sz="4000" b="1">
                <a:latin typeface="Source Sans Pro" panose="020B0503030403020204" pitchFamily="34" charset="0"/>
                <a:ea typeface="Source Sans Pro" panose="020B0503030403020204" pitchFamily="34" charset="0"/>
              </a:rPr>
              <a:t>LANCEMENT DE LA PROPOSITION EN DIRECT </a:t>
            </a:r>
          </a:p>
        </p:txBody>
      </p:sp>
    </p:spTree>
    <p:extLst>
      <p:ext uri="{BB962C8B-B14F-4D97-AF65-F5344CB8AC3E}">
        <p14:creationId xmlns:p14="http://schemas.microsoft.com/office/powerpoint/2010/main" val="1265162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8257032" cy="4127954"/>
          </a:xfrm>
          <a:prstGeom prst="rect">
            <a:avLst/>
          </a:prstGeom>
        </p:spPr>
        <p:txBody>
          <a:bodyPr>
            <a:noAutofit/>
          </a:bodyPr>
          <a:lstStyle/>
          <a:p>
            <a:pPr marL="0" indent="0" algn="just">
              <a:spcBef>
                <a:spcPts val="1200"/>
              </a:spcBef>
              <a:spcAft>
                <a:spcPts val="1200"/>
              </a:spcAft>
              <a:buNone/>
            </a:pPr>
            <a:r>
              <a:rPr lang="fr-FR" sz="1300" b="1" dirty="0">
                <a:solidFill>
                  <a:schemeClr val="tx1"/>
                </a:solidFill>
                <a:latin typeface="Source Sans Pro" panose="020B0503030403020204" pitchFamily="34" charset="0"/>
                <a:ea typeface="Source Sans Pro" panose="020B0503030403020204" pitchFamily="34" charset="0"/>
              </a:rPr>
              <a:t>Objectifs d'apprentissage:</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Être conscient du processus et des outils clés pour la conception de projets et l’élaboration de propositions.</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Comprendre les exigences et les meilleures pratiques pour élaborer un ensemble de propositions solides (proposition technique et financière), et  </a:t>
            </a:r>
          </a:p>
          <a:p>
            <a:pPr marL="342892" indent="-342892">
              <a:spcBef>
                <a:spcPts val="600"/>
              </a:spcBef>
              <a:spcAft>
                <a:spcPts val="600"/>
              </a:spcAft>
              <a:buClr>
                <a:schemeClr val="tx1"/>
              </a:buClr>
              <a:buSzPct val="100000"/>
              <a:buFont typeface="Wingdings" panose="05000000000000000000" pitchFamily="2" charset="2"/>
              <a:buChar char="§"/>
            </a:pPr>
            <a:r>
              <a:rPr lang="fr-FR" sz="1300" dirty="0">
                <a:solidFill>
                  <a:schemeClr val="tx1"/>
                </a:solidFill>
                <a:latin typeface="Source Sans Pro" panose="020B0503030403020204" pitchFamily="34" charset="0"/>
                <a:ea typeface="Source Sans Pro" panose="020B0503030403020204" pitchFamily="34" charset="0"/>
              </a:rPr>
              <a:t>Apprécier l’importance de procéder à des examens et des modifications multiples et approfondis, ainsi que de préparer et de soumettre la proposition à temps. </a:t>
            </a:r>
          </a:p>
          <a:p>
            <a:pPr marL="0" lvl="0" indent="0">
              <a:spcBef>
                <a:spcPts val="450"/>
              </a:spcBef>
              <a:spcAft>
                <a:spcPts val="450"/>
              </a:spcAft>
              <a:buClr>
                <a:schemeClr val="tx1"/>
              </a:buClr>
              <a:buSzPct val="100000"/>
              <a:buNone/>
            </a:pPr>
            <a:r>
              <a:rPr lang="fr-FR" sz="1300" b="1" dirty="0">
                <a:solidFill>
                  <a:schemeClr val="tx1"/>
                </a:solidFill>
                <a:latin typeface="Source Sans Pro" panose="020B0503030403020204" pitchFamily="34" charset="0"/>
                <a:ea typeface="Source Sans Pro" panose="020B0503030403020204" pitchFamily="34" charset="0"/>
              </a:rPr>
              <a:t>Ce module couvre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S'organiser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Comprendre le donateur et les exigences de la sollicitation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Réunion de lancement des propositions,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Étapes préliminaires avant de rédiger la proposition</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4.0 LANCEMENT DE LA PROPOSITION EN DIRECT </a:t>
            </a:r>
          </a:p>
        </p:txBody>
      </p:sp>
      <p:pic>
        <p:nvPicPr>
          <p:cNvPr id="3" name="Graphic 4" descr="Graphic 4">
            <a:extLst>
              <a:ext uri="{FF2B5EF4-FFF2-40B4-BE49-F238E27FC236}">
                <a16:creationId xmlns:a16="http://schemas.microsoft.com/office/drawing/2014/main" id="{02FE251E-B4DB-250B-F18F-9FEE6EB4132E}"/>
              </a:ext>
            </a:extLst>
          </p:cNvPr>
          <p:cNvPicPr>
            <a:picLocks noChangeAspect="1"/>
          </p:cNvPicPr>
          <p:nvPr/>
        </p:nvPicPr>
        <p:blipFill rotWithShape="1">
          <a:blip r:embed="rId3"/>
          <a:srcRect l="11363" t="4933" r="12758" b="7332"/>
          <a:stretch/>
        </p:blipFill>
        <p:spPr>
          <a:xfrm>
            <a:off x="0" y="1681018"/>
            <a:ext cx="738909" cy="854364"/>
          </a:xfrm>
          <a:prstGeom prst="rect">
            <a:avLst/>
          </a:prstGeom>
          <a:ln w="12700">
            <a:miter lim="400000"/>
          </a:ln>
        </p:spPr>
      </p:pic>
    </p:spTree>
    <p:extLst>
      <p:ext uri="{BB962C8B-B14F-4D97-AF65-F5344CB8AC3E}">
        <p14:creationId xmlns:p14="http://schemas.microsoft.com/office/powerpoint/2010/main" val="389516158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LE NOFO EST SORTI ! ET MAINTENANT?!</a:t>
            </a:r>
          </a:p>
        </p:txBody>
      </p:sp>
      <p:grpSp>
        <p:nvGrpSpPr>
          <p:cNvPr id="5" name="Group 4">
            <a:extLst>
              <a:ext uri="{FF2B5EF4-FFF2-40B4-BE49-F238E27FC236}">
                <a16:creationId xmlns:a16="http://schemas.microsoft.com/office/drawing/2014/main" id="{3934D6B3-CE14-8E33-7D45-3F6885B58175}"/>
              </a:ext>
            </a:extLst>
          </p:cNvPr>
          <p:cNvGrpSpPr/>
          <p:nvPr/>
        </p:nvGrpSpPr>
        <p:grpSpPr>
          <a:xfrm>
            <a:off x="201168" y="790956"/>
            <a:ext cx="8635365" cy="3623310"/>
            <a:chOff x="0" y="1257300"/>
            <a:chExt cx="8635365" cy="3623310"/>
          </a:xfrm>
        </p:grpSpPr>
        <p:grpSp>
          <p:nvGrpSpPr>
            <p:cNvPr id="6" name="Group 5">
              <a:extLst>
                <a:ext uri="{FF2B5EF4-FFF2-40B4-BE49-F238E27FC236}">
                  <a16:creationId xmlns:a16="http://schemas.microsoft.com/office/drawing/2014/main" id="{EB2C51B4-6F35-CEC7-FAB9-1C8653197E41}"/>
                </a:ext>
              </a:extLst>
            </p:cNvPr>
            <p:cNvGrpSpPr/>
            <p:nvPr/>
          </p:nvGrpSpPr>
          <p:grpSpPr>
            <a:xfrm>
              <a:off x="0" y="1257300"/>
              <a:ext cx="6846568" cy="1095980"/>
              <a:chOff x="548640" y="1454601"/>
              <a:chExt cx="3697788" cy="791061"/>
            </a:xfrm>
          </p:grpSpPr>
          <p:pic>
            <p:nvPicPr>
              <p:cNvPr id="9" name="Picture 8">
                <a:extLst>
                  <a:ext uri="{FF2B5EF4-FFF2-40B4-BE49-F238E27FC236}">
                    <a16:creationId xmlns:a16="http://schemas.microsoft.com/office/drawing/2014/main" id="{0F1F6580-B40E-E7CD-D228-F812A05CDB32}"/>
                  </a:ext>
                </a:extLst>
              </p:cNvPr>
              <p:cNvPicPr>
                <a:picLocks noChangeAspect="1"/>
              </p:cNvPicPr>
              <p:nvPr/>
            </p:nvPicPr>
            <p:blipFill rotWithShape="1">
              <a:blip r:embed="rId3"/>
              <a:srcRect r="60975" b="67673"/>
              <a:stretch/>
            </p:blipFill>
            <p:spPr>
              <a:xfrm>
                <a:off x="548640" y="1454601"/>
                <a:ext cx="1841326" cy="791061"/>
              </a:xfrm>
              <a:prstGeom prst="rect">
                <a:avLst/>
              </a:prstGeom>
            </p:spPr>
          </p:pic>
          <p:sp>
            <p:nvSpPr>
              <p:cNvPr id="10" name="TextBox 9">
                <a:extLst>
                  <a:ext uri="{FF2B5EF4-FFF2-40B4-BE49-F238E27FC236}">
                    <a16:creationId xmlns:a16="http://schemas.microsoft.com/office/drawing/2014/main" id="{F4C294B1-26F3-A466-7C59-EBF971DC4E71}"/>
                  </a:ext>
                </a:extLst>
              </p:cNvPr>
              <p:cNvSpPr txBox="1"/>
              <p:nvPr/>
            </p:nvSpPr>
            <p:spPr>
              <a:xfrm>
                <a:off x="2334273" y="1666521"/>
                <a:ext cx="1912155" cy="422081"/>
              </a:xfrm>
              <a:prstGeom prst="rect">
                <a:avLst/>
              </a:prstGeom>
              <a:solidFill>
                <a:schemeClr val="bg1"/>
              </a:solidFill>
            </p:spPr>
            <p:txBody>
              <a:bodyPr wrap="square" rtlCol="0">
                <a:spAutoFit/>
              </a:bodyPr>
              <a:lstStyle/>
              <a:p>
                <a:r>
                  <a:rPr lang="fr-FR" sz="3200" b="1">
                    <a:solidFill>
                      <a:schemeClr val="bg2"/>
                    </a:solidFill>
                    <a:latin typeface="Gill Sans MT" panose="020B0502020104020203" pitchFamily="34" charset="77"/>
                    <a:cs typeface="Times New Roman" panose="02020603050405020304" pitchFamily="18" charset="0"/>
                  </a:rPr>
                  <a:t>AVAZALIA</a:t>
                </a:r>
              </a:p>
            </p:txBody>
          </p:sp>
        </p:grpSp>
        <p:sp>
          <p:nvSpPr>
            <p:cNvPr id="7" name="TextBox 6">
              <a:extLst>
                <a:ext uri="{FF2B5EF4-FFF2-40B4-BE49-F238E27FC236}">
                  <a16:creationId xmlns:a16="http://schemas.microsoft.com/office/drawing/2014/main" id="{E4F41744-17D2-D953-3C31-CA0F138963A2}"/>
                </a:ext>
              </a:extLst>
            </p:cNvPr>
            <p:cNvSpPr txBox="1"/>
            <p:nvPr/>
          </p:nvSpPr>
          <p:spPr>
            <a:xfrm>
              <a:off x="508635" y="2448584"/>
              <a:ext cx="8126730" cy="1938992"/>
            </a:xfrm>
            <a:prstGeom prst="rect">
              <a:avLst/>
            </a:prstGeom>
            <a:noFill/>
          </p:spPr>
          <p:txBody>
            <a:bodyPr wrap="square" rtlCol="0">
              <a:spAutoFit/>
            </a:bodyPr>
            <a:lstStyle/>
            <a:p>
              <a:r>
                <a:rPr lang="fr-FR" sz="1500">
                  <a:latin typeface="Source Sans Pro" panose="020B0503030403020204" pitchFamily="34" charset="0"/>
                  <a:ea typeface="Source Sans Pro" panose="020B0503030403020204" pitchFamily="34" charset="0"/>
                </a:rPr>
                <a:t>Date de délivrance :			8 mars 2021</a:t>
              </a:r>
            </a:p>
            <a:p>
              <a:endParaRPr lang="en-US" sz="1500">
                <a:latin typeface="Source Sans Pro" panose="020B0503030403020204" pitchFamily="34" charset="0"/>
                <a:ea typeface="Source Sans Pro" panose="020B0503030403020204" pitchFamily="34" charset="0"/>
              </a:endParaRPr>
            </a:p>
            <a:p>
              <a:r>
                <a:rPr lang="fr-FR" sz="1500">
                  <a:latin typeface="Source Sans Pro" panose="020B0503030403020204" pitchFamily="34" charset="0"/>
                  <a:ea typeface="Source Sans Pro" panose="020B0503030403020204" pitchFamily="34" charset="0"/>
                </a:rPr>
                <a:t>Date limite pour les questions :	22 mars 2021, à 15h00, heure locale</a:t>
              </a:r>
            </a:p>
            <a:p>
              <a:endParaRPr lang="en-US" sz="1500">
                <a:latin typeface="Source Sans Pro" panose="020B0503030403020204" pitchFamily="34" charset="0"/>
                <a:ea typeface="Source Sans Pro" panose="020B0503030403020204" pitchFamily="34" charset="0"/>
              </a:endParaRPr>
            </a:p>
            <a:p>
              <a:r>
                <a:rPr lang="fr-FR" sz="1500">
                  <a:latin typeface="Source Sans Pro" panose="020B0503030403020204" pitchFamily="34" charset="0"/>
                  <a:ea typeface="Source Sans Pro" panose="020B0503030403020204" pitchFamily="34" charset="0"/>
                </a:rPr>
                <a:t>Date de clôture : 		29 avril 2021, à 15h00, heure locale</a:t>
              </a:r>
            </a:p>
            <a:p>
              <a:endParaRPr lang="en-US" sz="1500">
                <a:latin typeface="Source Sans Pro" panose="020B0503030403020204" pitchFamily="34" charset="0"/>
                <a:ea typeface="Source Sans Pro" panose="020B0503030403020204" pitchFamily="34" charset="0"/>
              </a:endParaRPr>
            </a:p>
            <a:p>
              <a:r>
                <a:rPr lang="fr-FR" sz="1500">
                  <a:latin typeface="Source Sans Pro" panose="020B0503030403020204" pitchFamily="34" charset="0"/>
                  <a:ea typeface="Source Sans Pro" panose="020B0503030403020204" pitchFamily="34" charset="0"/>
                </a:rPr>
                <a:t>Objet : 			Avis d'opportunité de financement (NOFO) </a:t>
              </a:r>
            </a:p>
            <a:p>
              <a:r>
                <a:rPr lang="fr-FR" sz="1500">
                  <a:latin typeface="Source Sans Pro" panose="020B0503030403020204" pitchFamily="34" charset="0"/>
                  <a:ea typeface="Source Sans Pro" panose="020B0503030403020204" pitchFamily="34" charset="0"/>
                </a:rPr>
                <a:t>			Numéro 720663355RFA11112</a:t>
              </a:r>
            </a:p>
          </p:txBody>
        </p:sp>
        <p:sp>
          <p:nvSpPr>
            <p:cNvPr id="8" name="Rectangle 7">
              <a:extLst>
                <a:ext uri="{FF2B5EF4-FFF2-40B4-BE49-F238E27FC236}">
                  <a16:creationId xmlns:a16="http://schemas.microsoft.com/office/drawing/2014/main" id="{89B80A72-7C75-7694-4A07-308F5BA844C4}"/>
                </a:ext>
              </a:extLst>
            </p:cNvPr>
            <p:cNvSpPr/>
            <p:nvPr/>
          </p:nvSpPr>
          <p:spPr>
            <a:xfrm>
              <a:off x="320040" y="1257300"/>
              <a:ext cx="6995160" cy="36233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893182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4.1 S'ORGANISER</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9"/>
            <a:ext cx="5212080" cy="3597338"/>
          </a:xfrm>
          <a:prstGeom prst="rect">
            <a:avLst/>
          </a:prstGeom>
        </p:spPr>
        <p:txBody>
          <a:bodyPr>
            <a:noAutofit/>
          </a:bodyPr>
          <a:lstStyle/>
          <a:p>
            <a:pPr marL="0" indent="0" algn="just">
              <a:spcBef>
                <a:spcPts val="600"/>
              </a:spcBef>
              <a:spcAft>
                <a:spcPts val="600"/>
              </a:spcAft>
              <a:buNone/>
            </a:pPr>
            <a:r>
              <a:rPr lang="fr-FR" sz="1500" b="1">
                <a:solidFill>
                  <a:schemeClr val="tx1"/>
                </a:solidFill>
                <a:latin typeface="Source Sans Pro" panose="020B0503030403020204" pitchFamily="34" charset="0"/>
                <a:ea typeface="Source Sans Pro" panose="020B0503030403020204" pitchFamily="34" charset="0"/>
              </a:rPr>
              <a:t>Agissez au plus vite !</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Dès la sortie du NOFO, le compte à rebours se met en marche ! </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Notez immédiatement les dates importantes :</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Date d'émission du NOFO</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Date limite pour les questions au donateur concernant la sollicitation</a:t>
            </a:r>
          </a:p>
          <a:p>
            <a:pPr lvl="1">
              <a:spcBef>
                <a:spcPts val="600"/>
              </a:spcBef>
              <a:spcAft>
                <a:spcPts val="600"/>
              </a:spcAft>
              <a:buClr>
                <a:schemeClr val="tx1"/>
              </a:buClr>
              <a:buSzPct val="100000"/>
            </a:pPr>
            <a:r>
              <a:rPr lang="fr-FR" sz="1500">
                <a:solidFill>
                  <a:schemeClr val="tx1"/>
                </a:solidFill>
                <a:latin typeface="Source Sans Pro" panose="020B0503030403020204" pitchFamily="34" charset="0"/>
                <a:ea typeface="Source Sans Pro" panose="020B0503030403020204" pitchFamily="34" charset="0"/>
              </a:rPr>
              <a:t>Date et heure d'échéance de soumission (et fuseau horaire)</a:t>
            </a:r>
          </a:p>
          <a:p>
            <a:pPr lvl="1">
              <a:spcBef>
                <a:spcPts val="600"/>
              </a:spcBef>
              <a:spcAft>
                <a:spcPts val="600"/>
              </a:spcAft>
              <a:buClr>
                <a:schemeClr val="tx1"/>
              </a:buClr>
              <a:buSzPct val="100000"/>
            </a:pPr>
            <a:r>
              <a:rPr lang="fr-FR" sz="1500">
                <a:solidFill>
                  <a:schemeClr val="tx1"/>
                </a:solidFill>
                <a:latin typeface="Source Sans Pro" panose="020B0503030403020204" pitchFamily="34" charset="0"/>
                <a:ea typeface="Source Sans Pro" panose="020B0503030403020204" pitchFamily="34" charset="0"/>
              </a:rPr>
              <a:t>Date de participation à la conférence de pré-candidature/pré-proposition organisée par la mission pays de l'USAID (le cas échéant)</a:t>
            </a:r>
          </a:p>
        </p:txBody>
      </p:sp>
      <p:pic>
        <p:nvPicPr>
          <p:cNvPr id="22" name="Picture 21">
            <a:extLst>
              <a:ext uri="{FF2B5EF4-FFF2-40B4-BE49-F238E27FC236}">
                <a16:creationId xmlns:a16="http://schemas.microsoft.com/office/drawing/2014/main" id="{E4F0A756-B5AD-33C9-9CF3-0965AFE36410}"/>
              </a:ext>
            </a:extLst>
          </p:cNvPr>
          <p:cNvPicPr>
            <a:picLocks noChangeAspect="1"/>
          </p:cNvPicPr>
          <p:nvPr/>
        </p:nvPicPr>
        <p:blipFill rotWithShape="1">
          <a:blip r:embed="rId3"/>
          <a:srcRect l="4711" r="2280" b="6520"/>
          <a:stretch/>
        </p:blipFill>
        <p:spPr>
          <a:xfrm>
            <a:off x="5871073" y="685217"/>
            <a:ext cx="3003179" cy="4083379"/>
          </a:xfrm>
          <a:prstGeom prst="rect">
            <a:avLst/>
          </a:prstGeom>
        </p:spPr>
      </p:pic>
    </p:spTree>
    <p:extLst>
      <p:ext uri="{BB962C8B-B14F-4D97-AF65-F5344CB8AC3E}">
        <p14:creationId xmlns:p14="http://schemas.microsoft.com/office/powerpoint/2010/main" val="1088786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a:extLst>
              <a:ext uri="{FF2B5EF4-FFF2-40B4-BE49-F238E27FC236}">
                <a16:creationId xmlns:a16="http://schemas.microsoft.com/office/drawing/2014/main" id="{BC5BCA62-63F2-95CA-8908-93296465645B}"/>
              </a:ext>
            </a:extLst>
          </p:cNvPr>
          <p:cNvSpPr txBox="1">
            <a:spLocks/>
          </p:cNvSpPr>
          <p:nvPr/>
        </p:nvSpPr>
        <p:spPr>
          <a:xfrm>
            <a:off x="956330" y="1659151"/>
            <a:ext cx="7134852" cy="2908655"/>
          </a:xfrm>
          <a:prstGeom prst="rect">
            <a:avLst/>
          </a:prstGeom>
        </p:spPr>
        <p:txBody>
          <a:bodyPr vert="horz" lIns="0" tIns="34290" rIns="0" bIns="34290" rtlCol="0" anchor="t">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endParaRPr lang="en-US" sz="1900" b="1" dirty="0">
              <a:solidFill>
                <a:schemeClr val="tx1"/>
              </a:solidFill>
              <a:latin typeface="Source Sans Pro" panose="020B0503030403020204" pitchFamily="34" charset="0"/>
            </a:endParaRPr>
          </a:p>
          <a:p>
            <a:pPr>
              <a:spcBef>
                <a:spcPts val="0"/>
              </a:spcBef>
              <a:spcAft>
                <a:spcPts val="0"/>
              </a:spcAft>
            </a:pPr>
            <a:endParaRPr lang="en-US" sz="1900" b="1" dirty="0">
              <a:solidFill>
                <a:schemeClr val="tx1"/>
              </a:solidFill>
              <a:latin typeface="Source Sans Pro" panose="020B0503030403020204" pitchFamily="34" charset="0"/>
            </a:endParaRPr>
          </a:p>
        </p:txBody>
      </p:sp>
      <p:sp>
        <p:nvSpPr>
          <p:cNvPr id="6" name="TextBox 5">
            <a:extLst>
              <a:ext uri="{FF2B5EF4-FFF2-40B4-BE49-F238E27FC236}">
                <a16:creationId xmlns:a16="http://schemas.microsoft.com/office/drawing/2014/main" id="{B2F45C55-B87A-A8BA-3485-B9D69B5E1DBA}"/>
              </a:ext>
            </a:extLst>
          </p:cNvPr>
          <p:cNvSpPr txBox="1"/>
          <p:nvPr/>
        </p:nvSpPr>
        <p:spPr>
          <a:xfrm>
            <a:off x="251209" y="833912"/>
            <a:ext cx="8892791" cy="4801314"/>
          </a:xfrm>
          <a:prstGeom prst="rect">
            <a:avLst/>
          </a:prstGeom>
          <a:noFill/>
        </p:spPr>
        <p:txBody>
          <a:bodyPr wrap="square" lIns="68580" tIns="34290" rIns="68580" bIns="34290" anchor="t">
            <a:spAutoFit/>
          </a:bodyPr>
          <a:lstStyle/>
          <a:p>
            <a:r>
              <a:rPr lang="en-US" sz="1200" b="1" dirty="0"/>
              <a:t>18 </a:t>
            </a:r>
            <a:r>
              <a:rPr lang="en-US" sz="1200" b="1" dirty="0" err="1"/>
              <a:t>septembre</a:t>
            </a:r>
            <a:r>
              <a:rPr lang="en-US" sz="1200" b="1" dirty="0"/>
              <a:t> 	</a:t>
            </a:r>
            <a:r>
              <a:rPr lang="fr-FR" sz="1200" b="1" dirty="0">
                <a:solidFill>
                  <a:srgbClr val="C00000"/>
                </a:solidFill>
              </a:rPr>
              <a:t>Français - Formation en développement des affaires/Webinaire Partie 1</a:t>
            </a:r>
          </a:p>
          <a:p>
            <a:endParaRPr lang="en-US" sz="1200" dirty="0"/>
          </a:p>
          <a:p>
            <a:endParaRPr lang="en-US" sz="1200" b="1" dirty="0">
              <a:solidFill>
                <a:srgbClr val="C00000"/>
              </a:solidFill>
            </a:endParaRPr>
          </a:p>
          <a:p>
            <a:r>
              <a:rPr lang="en-US" sz="1200" b="1" dirty="0"/>
              <a:t>19 </a:t>
            </a:r>
            <a:r>
              <a:rPr lang="en-US" sz="1200" b="1" dirty="0" err="1"/>
              <a:t>septembre</a:t>
            </a:r>
            <a:r>
              <a:rPr lang="en-US" sz="1200" b="1" dirty="0"/>
              <a:t>	</a:t>
            </a:r>
            <a:r>
              <a:rPr lang="fr-FR" sz="1200" b="1" dirty="0">
                <a:solidFill>
                  <a:srgbClr val="0070C0"/>
                </a:solidFill>
              </a:rPr>
              <a:t>Anglais – Exigences en matière de rapports sur les ressources humaines pour la 			                 santé du PEPFAR</a:t>
            </a:r>
          </a:p>
          <a:p>
            <a:endParaRPr lang="fr-FR" sz="1200" b="1" dirty="0">
              <a:solidFill>
                <a:srgbClr val="0070C0"/>
              </a:solidFill>
            </a:endParaRPr>
          </a:p>
          <a:p>
            <a:r>
              <a:rPr lang="en-US" sz="1200" b="1" dirty="0"/>
              <a:t>24 </a:t>
            </a:r>
            <a:r>
              <a:rPr lang="en-US" sz="1200" b="1" dirty="0" err="1"/>
              <a:t>septembre</a:t>
            </a:r>
            <a:r>
              <a:rPr lang="en-US" sz="1200" b="1" dirty="0"/>
              <a:t>	</a:t>
            </a:r>
            <a:r>
              <a:rPr lang="en-US" sz="1200" b="1" dirty="0" err="1">
                <a:solidFill>
                  <a:srgbClr val="0070C0"/>
                </a:solidFill>
              </a:rPr>
              <a:t>Anglais</a:t>
            </a:r>
            <a:r>
              <a:rPr lang="en-US" sz="1200" b="1" dirty="0">
                <a:solidFill>
                  <a:srgbClr val="0070C0"/>
                </a:solidFill>
              </a:rPr>
              <a:t> – </a:t>
            </a:r>
            <a:r>
              <a:rPr lang="en-US" sz="1200" b="1" dirty="0" err="1">
                <a:solidFill>
                  <a:srgbClr val="0070C0"/>
                </a:solidFill>
              </a:rPr>
              <a:t>Clôture</a:t>
            </a:r>
            <a:r>
              <a:rPr lang="en-US" sz="1200" b="1" dirty="0">
                <a:solidFill>
                  <a:srgbClr val="0070C0"/>
                </a:solidFill>
              </a:rPr>
              <a:t> </a:t>
            </a:r>
            <a:r>
              <a:rPr lang="en-US" sz="1200" b="1" dirty="0" err="1">
                <a:solidFill>
                  <a:srgbClr val="0070C0"/>
                </a:solidFill>
              </a:rPr>
              <a:t>d’ASAP</a:t>
            </a:r>
            <a:r>
              <a:rPr lang="en-US" sz="1200" b="1" dirty="0">
                <a:solidFill>
                  <a:srgbClr val="0070C0"/>
                </a:solidFill>
              </a:rPr>
              <a:t> II – Legacy Path to Prime et Road to Sustainability</a:t>
            </a:r>
          </a:p>
          <a:p>
            <a:endParaRPr lang="en-US" sz="1200" b="1" dirty="0">
              <a:solidFill>
                <a:srgbClr val="0070C0"/>
              </a:solidFill>
            </a:endParaRPr>
          </a:p>
          <a:p>
            <a:endParaRPr lang="en-US" sz="1200" b="1" dirty="0">
              <a:solidFill>
                <a:srgbClr val="0070C0"/>
              </a:solidFill>
            </a:endParaRPr>
          </a:p>
          <a:p>
            <a:r>
              <a:rPr lang="en-US" sz="1200" b="1" dirty="0"/>
              <a:t>25 </a:t>
            </a:r>
            <a:r>
              <a:rPr lang="en-US" sz="1200" b="1" dirty="0" err="1"/>
              <a:t>septembre</a:t>
            </a:r>
            <a:r>
              <a:rPr lang="en-US" sz="1200" b="1" dirty="0"/>
              <a:t>	</a:t>
            </a:r>
            <a:r>
              <a:rPr lang="fr-FR" sz="1200" b="1" dirty="0">
                <a:solidFill>
                  <a:srgbClr val="C00000"/>
                </a:solidFill>
              </a:rPr>
              <a:t>Français - Formation en développement des affaires/Webinaire Partie 2</a:t>
            </a:r>
          </a:p>
          <a:p>
            <a:endParaRPr lang="fr-FR" sz="1200" b="1" dirty="0">
              <a:solidFill>
                <a:srgbClr val="C00000"/>
              </a:solidFill>
            </a:endParaRPr>
          </a:p>
          <a:p>
            <a:endParaRPr lang="fr-FR" sz="1200" b="1" dirty="0">
              <a:solidFill>
                <a:srgbClr val="C00000"/>
              </a:solidFill>
            </a:endParaRPr>
          </a:p>
          <a:p>
            <a:r>
              <a:rPr lang="fr-FR" sz="1200" b="1" dirty="0">
                <a:solidFill>
                  <a:schemeClr val="tx1"/>
                </a:solidFill>
              </a:rPr>
              <a:t>30 septembre	</a:t>
            </a:r>
            <a:r>
              <a:rPr lang="fr-FR" sz="1200" b="1" dirty="0">
                <a:solidFill>
                  <a:srgbClr val="00B050"/>
                </a:solidFill>
              </a:rPr>
              <a:t>Portugais – Exigences de déclaration des dépenses du PEPFAR</a:t>
            </a:r>
          </a:p>
          <a:p>
            <a:endParaRPr lang="fr-FR" sz="1200" b="1" dirty="0">
              <a:solidFill>
                <a:srgbClr val="00B050"/>
              </a:solidFill>
            </a:endParaRPr>
          </a:p>
          <a:p>
            <a:endParaRPr lang="fr-FR" sz="1200" b="1" dirty="0">
              <a:solidFill>
                <a:srgbClr val="C00000"/>
              </a:solidFill>
            </a:endParaRPr>
          </a:p>
          <a:p>
            <a:r>
              <a:rPr lang="en-US" sz="1200" b="1" dirty="0"/>
              <a:t>1 </a:t>
            </a:r>
            <a:r>
              <a:rPr lang="en-US" sz="1200" b="1" dirty="0" err="1"/>
              <a:t>octobre</a:t>
            </a:r>
            <a:r>
              <a:rPr lang="en-US" sz="1200" b="1" dirty="0"/>
              <a:t>		</a:t>
            </a:r>
            <a:r>
              <a:rPr lang="fr-FR" sz="1200" b="1" dirty="0">
                <a:solidFill>
                  <a:srgbClr val="C00000"/>
                </a:solidFill>
              </a:rPr>
              <a:t>Français – Exigences de déclaration des dépenses du PEPFAR</a:t>
            </a:r>
          </a:p>
          <a:p>
            <a:endParaRPr lang="fr-FR" sz="1200" b="1" dirty="0">
              <a:solidFill>
                <a:srgbClr val="00B050"/>
              </a:solidFill>
            </a:endParaRPr>
          </a:p>
          <a:p>
            <a:endParaRPr lang="fr-FR" sz="1200" b="1" dirty="0">
              <a:solidFill>
                <a:srgbClr val="C00000"/>
              </a:solidFill>
            </a:endParaRPr>
          </a:p>
          <a:p>
            <a:r>
              <a:rPr lang="fr-FR" sz="1200" b="1" dirty="0">
                <a:solidFill>
                  <a:schemeClr val="tx1"/>
                </a:solidFill>
              </a:rPr>
              <a:t>2 octobre </a:t>
            </a:r>
            <a:r>
              <a:rPr lang="fr-FR" sz="1200" b="1" dirty="0">
                <a:solidFill>
                  <a:srgbClr val="00B050"/>
                </a:solidFill>
              </a:rPr>
              <a:t>		Portugais – Exigences en matière de rapports sur les ressources humaines pour la 			                    santé du PEPFAR</a:t>
            </a:r>
          </a:p>
          <a:p>
            <a:endParaRPr lang="fr-FR" sz="1200" b="1" dirty="0">
              <a:solidFill>
                <a:srgbClr val="00B050"/>
              </a:solidFill>
            </a:endParaRPr>
          </a:p>
          <a:p>
            <a:r>
              <a:rPr lang="fr-FR" sz="1200" b="1" dirty="0">
                <a:solidFill>
                  <a:schemeClr val="tx1"/>
                </a:solidFill>
              </a:rPr>
              <a:t>3 octobre</a:t>
            </a:r>
            <a:r>
              <a:rPr lang="fr-FR" sz="1200" b="1" dirty="0">
                <a:solidFill>
                  <a:srgbClr val="00B050"/>
                </a:solidFill>
              </a:rPr>
              <a:t>		</a:t>
            </a:r>
            <a:r>
              <a:rPr lang="fr-FR" sz="1200" b="1" dirty="0">
                <a:solidFill>
                  <a:srgbClr val="C00000"/>
                </a:solidFill>
              </a:rPr>
              <a:t>Français – Exigences en matière de rapports sur les ressources humaines pour la 			                    santé du PEPFAR</a:t>
            </a:r>
            <a:endParaRPr lang="fr-FR" sz="1050" b="1" dirty="0">
              <a:solidFill>
                <a:srgbClr val="C00000"/>
              </a:solidFill>
            </a:endParaRPr>
          </a:p>
          <a:p>
            <a:endParaRPr lang="en-US" sz="1050" b="1" dirty="0">
              <a:solidFill>
                <a:srgbClr val="0070C0"/>
              </a:solidFill>
            </a:endParaRPr>
          </a:p>
          <a:p>
            <a:endParaRPr lang="en-US" sz="1050" dirty="0"/>
          </a:p>
        </p:txBody>
      </p:sp>
      <p:sp>
        <p:nvSpPr>
          <p:cNvPr id="7" name="Google Shape;385;p56">
            <a:extLst>
              <a:ext uri="{FF2B5EF4-FFF2-40B4-BE49-F238E27FC236}">
                <a16:creationId xmlns:a16="http://schemas.microsoft.com/office/drawing/2014/main" id="{B0F4A0AA-1E63-D33E-9B69-84A551732BA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dirty="0">
                <a:solidFill>
                  <a:srgbClr val="FFFFFF"/>
                </a:solidFill>
                <a:latin typeface="Source Sans Pro"/>
                <a:ea typeface="Source Sans Pro"/>
                <a:cs typeface="Source Sans Pro"/>
              </a:rPr>
              <a:t>Prochain Webinars  </a:t>
            </a:r>
          </a:p>
        </p:txBody>
      </p:sp>
    </p:spTree>
    <p:extLst>
      <p:ext uri="{BB962C8B-B14F-4D97-AF65-F5344CB8AC3E}">
        <p14:creationId xmlns:p14="http://schemas.microsoft.com/office/powerpoint/2010/main" val="64718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FACTEURS CLÉS DE SUCCÈS</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9"/>
            <a:ext cx="6894576" cy="3597338"/>
          </a:xfrm>
          <a:prstGeom prst="rect">
            <a:avLst/>
          </a:prstGeom>
        </p:spPr>
        <p:txBody>
          <a:bodyPr>
            <a:noAutofit/>
          </a:bodyPr>
          <a:lstStyle/>
          <a:p>
            <a:pPr marL="0" indent="0" algn="just">
              <a:spcBef>
                <a:spcPts val="600"/>
              </a:spcBef>
              <a:spcAft>
                <a:spcPts val="600"/>
              </a:spcAft>
              <a:buNone/>
            </a:pPr>
            <a:r>
              <a:rPr lang="fr-FR" sz="1500" b="1">
                <a:solidFill>
                  <a:schemeClr val="tx1"/>
                </a:solidFill>
                <a:latin typeface="Source Sans Pro" panose="020B0503030403020204" pitchFamily="34" charset="0"/>
                <a:ea typeface="Source Sans Pro" panose="020B0503030403020204" pitchFamily="34" charset="0"/>
              </a:rPr>
              <a:t>Agissez au plus vite !</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Établir un système de gestion du temps et des tâches, garder tous les fichiers organisés, assurer le contrôle des versions, etc.</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Allouez les ressources appropriées pour la conception du projet/l’élaboration de propositions.</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Planifiez les examens de qualité et de conformité.</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Rationalisez la coordination et la communication ; Tenez les partenaires, les membres de l’équipe de proposition et les évaluateurs informés.</a:t>
            </a:r>
          </a:p>
          <a:p>
            <a:pPr marL="457200" lvl="4" indent="-330200">
              <a:spcBef>
                <a:spcPts val="600"/>
              </a:spcBef>
              <a:spcAft>
                <a:spcPts val="600"/>
              </a:spcAft>
              <a:buClr>
                <a:schemeClr val="tx1"/>
              </a:buClr>
              <a:buSzPts val="1600"/>
              <a:buFont typeface="Wingdings" panose="05000000000000000000" pitchFamily="2" charset="2"/>
              <a:buChar char="§"/>
            </a:pPr>
            <a:r>
              <a:rPr lang="fr-FR" sz="1500">
                <a:solidFill>
                  <a:schemeClr val="tx1"/>
                </a:solidFill>
              </a:rPr>
              <a:t>Publiez des offres d’emploi pour les postes visés par l’offre.</a:t>
            </a:r>
          </a:p>
        </p:txBody>
      </p:sp>
    </p:spTree>
    <p:extLst>
      <p:ext uri="{BB962C8B-B14F-4D97-AF65-F5344CB8AC3E}">
        <p14:creationId xmlns:p14="http://schemas.microsoft.com/office/powerpoint/2010/main" val="291993431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MOBILISATION DE L'ÉQUIPE DE PROPOSITION </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8"/>
            <a:ext cx="7520940" cy="4136422"/>
          </a:xfrm>
          <a:prstGeom prst="rect">
            <a:avLst/>
          </a:prstGeom>
        </p:spPr>
        <p:txBody>
          <a:bodyPr>
            <a:noAutofit/>
          </a:bodyPr>
          <a:lstStyle/>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Identifiez/confirmez les membres de votre équipe de proposition et les réviseurs</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Définissez les rôles essentiels au succès et comment votre personnel peut les remplir. </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Fonctions clés de l'équipe d'élaboration des propositions : </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Coordination (organisation, communication, négociations de partenariats, etc.)</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Technique </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Suivi et Évaluation   </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Finances/budgétisation</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Plan de Gestion et Dotation + RH/Recrutement</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Réviseurs (techniques, budget/coût, conformité) : </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Choisissez judicieusement les évaluateurs </a:t>
            </a:r>
          </a:p>
          <a:p>
            <a:pPr lvl="1">
              <a:spcBef>
                <a:spcPts val="500"/>
              </a:spcBef>
              <a:spcAft>
                <a:spcPts val="500"/>
              </a:spcAft>
              <a:buClr>
                <a:schemeClr val="accent4">
                  <a:lumMod val="95000"/>
                  <a:lumOff val="5000"/>
                </a:schemeClr>
              </a:buClr>
              <a:buSzPct val="100000"/>
            </a:pPr>
            <a:r>
              <a:rPr lang="fr-FR" sz="1300" dirty="0">
                <a:solidFill>
                  <a:schemeClr val="tx1"/>
                </a:solidFill>
                <a:latin typeface="Source Sans Pro" panose="020B0503030403020204" pitchFamily="34" charset="0"/>
                <a:ea typeface="Source Sans Pro" panose="020B0503030403020204" pitchFamily="34" charset="0"/>
              </a:rPr>
              <a:t>Doit être distinct de l'équipe de proposition</a:t>
            </a:r>
          </a:p>
        </p:txBody>
      </p:sp>
    </p:spTree>
    <p:extLst>
      <p:ext uri="{BB962C8B-B14F-4D97-AF65-F5344CB8AC3E}">
        <p14:creationId xmlns:p14="http://schemas.microsoft.com/office/powerpoint/2010/main" val="33642687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CALENDRIER DE DÉVELOPPEMENT DES PROPOSITIONS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3854161" cy="3514388"/>
          </a:xfrm>
        </p:spPr>
        <p:txBody>
          <a:bodyPr>
            <a:noAutofit/>
          </a:bodyPr>
          <a:lstStyle/>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Créez le calendrier de développement des propositions, en fonction des délais indiqués dans le NOFO.</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Il doit s'agir d'un visuel simple et clair permettant de voir les principales échéances, et non les détails.</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Prévoyez suffisamment de temps pour les révisions et l'intégration des commentaires… ainsi que pour l'édition, le conditionnement et l'approbation/signature finale (car ceux-ci ont tendance à être sous-estimés).</a:t>
            </a:r>
          </a:p>
          <a:p>
            <a:pPr marL="457200" lvl="4" indent="-330200">
              <a:spcBef>
                <a:spcPts val="600"/>
              </a:spcBef>
              <a:spcAft>
                <a:spcPts val="600"/>
              </a:spcAft>
              <a:buClr>
                <a:schemeClr val="tx1"/>
              </a:buClr>
              <a:buSzPts val="1600"/>
              <a:buFont typeface="Wingdings" panose="05000000000000000000" pitchFamily="2" charset="2"/>
              <a:buChar char="§"/>
            </a:pPr>
            <a:r>
              <a:rPr lang="fr-FR" sz="1300" dirty="0">
                <a:solidFill>
                  <a:schemeClr val="tx1"/>
                </a:solidFill>
              </a:rPr>
              <a:t>Recommandez des réunions régulières, une à deux fois par semaine</a:t>
            </a:r>
          </a:p>
        </p:txBody>
      </p:sp>
      <p:pic>
        <p:nvPicPr>
          <p:cNvPr id="7" name="Picture 6">
            <a:extLst>
              <a:ext uri="{FF2B5EF4-FFF2-40B4-BE49-F238E27FC236}">
                <a16:creationId xmlns:a16="http://schemas.microsoft.com/office/drawing/2014/main" id="{75A56580-2639-32D9-318D-7C92E2777F8F}"/>
              </a:ext>
            </a:extLst>
          </p:cNvPr>
          <p:cNvPicPr>
            <a:picLocks noChangeAspect="1"/>
          </p:cNvPicPr>
          <p:nvPr/>
        </p:nvPicPr>
        <p:blipFill>
          <a:blip r:embed="rId3"/>
          <a:stretch>
            <a:fillRect/>
          </a:stretch>
        </p:blipFill>
        <p:spPr>
          <a:xfrm>
            <a:off x="4672584" y="686601"/>
            <a:ext cx="4471416" cy="4111078"/>
          </a:xfrm>
          <a:prstGeom prst="rect">
            <a:avLst/>
          </a:prstGeom>
        </p:spPr>
      </p:pic>
    </p:spTree>
    <p:extLst>
      <p:ext uri="{BB962C8B-B14F-4D97-AF65-F5344CB8AC3E}">
        <p14:creationId xmlns:p14="http://schemas.microsoft.com/office/powerpoint/2010/main" val="8187113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4.2 COMPRENDRE LA SOLLICITATION</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0" lvl="4" indent="0" algn="just">
              <a:spcBef>
                <a:spcPts val="600"/>
              </a:spcBef>
              <a:spcAft>
                <a:spcPts val="600"/>
              </a:spcAft>
              <a:buSzPts val="1600"/>
              <a:buNone/>
            </a:pPr>
            <a:r>
              <a:rPr lang="fr-FR" sz="1500" b="1" dirty="0">
                <a:solidFill>
                  <a:schemeClr val="tx1">
                    <a:lumMod val="95000"/>
                    <a:lumOff val="5000"/>
                  </a:schemeClr>
                </a:solidFill>
                <a:latin typeface="Source Sans Pro" panose="020B0503030403020204" pitchFamily="34" charset="0"/>
                <a:ea typeface="Source Sans Pro" panose="020B0503030403020204" pitchFamily="34" charset="0"/>
              </a:rPr>
              <a:t>L'étape la plus critique</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Si vous vous lancez dans votre approche technique, vous manquerez l'étape la plus cruciale du processus de rédaction d'une proposition : lire l'intégralité de la sollicitation (par exemple, le NOFO, la RFA ou la RFP) attentivement et minutieusement.</a:t>
            </a:r>
            <a:r>
              <a:rPr lang="fr-FR" sz="1500" b="1" dirty="0">
                <a:solidFill>
                  <a:schemeClr val="tx1">
                    <a:lumMod val="95000"/>
                    <a:lumOff val="5000"/>
                  </a:schemeClr>
                </a:solidFill>
              </a:rPr>
              <a:t> </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Cette étape est cruciale car vous devez respecter les exigences et les délais du donateur.</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Il est également important de comprendre comment ils définissent le problème dans leur description de programme, leur énoncé des travaux (SOW) et la théorie du changement (TOC) du projet.</a:t>
            </a:r>
          </a:p>
        </p:txBody>
      </p:sp>
    </p:spTree>
    <p:extLst>
      <p:ext uri="{BB962C8B-B14F-4D97-AF65-F5344CB8AC3E}">
        <p14:creationId xmlns:p14="http://schemas.microsoft.com/office/powerpoint/2010/main" val="196269917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SOYEZ PARTICULIÈREMENT ATTENTIF À…</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Admissibilité (Êtes-vous toujours admissible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Critères d'évaluation (Quelles sections ou caractéristiques ont le plus de poids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Instructions (soumission électronique ou sur papier) et délais (pour les questions et la soumission)</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La terminologie utilisée par le donateur pour discuter du sujet (que vous devez refléter dans votre proposition)</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Les types d’approches recherchées par le donateur</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Composants/sections requis et matériel supplémentaire</a:t>
            </a:r>
          </a:p>
        </p:txBody>
      </p:sp>
    </p:spTree>
    <p:extLst>
      <p:ext uri="{BB962C8B-B14F-4D97-AF65-F5344CB8AC3E}">
        <p14:creationId xmlns:p14="http://schemas.microsoft.com/office/powerpoint/2010/main" val="425691201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D2BEAA9-2F5B-3818-2BC7-7AF6D2057A89}"/>
              </a:ext>
            </a:extLst>
          </p:cNvPr>
          <p:cNvSpPr>
            <a:spLocks noGrp="1"/>
          </p:cNvSpPr>
          <p:nvPr>
            <p:ph type="pic" idx="21"/>
          </p:nvPr>
        </p:nvSpPr>
        <p:spPr>
          <a:xfrm>
            <a:off x="883920" y="1099184"/>
            <a:ext cx="7747000" cy="2457450"/>
          </a:xfrm>
        </p:spPr>
        <p:txBody>
          <a:bodyPr/>
          <a:lstStyle/>
          <a:p>
            <a:pPr marL="0" indent="0">
              <a:spcBef>
                <a:spcPts val="600"/>
              </a:spcBef>
              <a:spcAft>
                <a:spcPts val="600"/>
              </a:spcAft>
              <a:buClr>
                <a:schemeClr val="tx1"/>
              </a:buClr>
              <a:buSzPct val="100000"/>
              <a:buNone/>
            </a:pPr>
            <a:r>
              <a:rPr lang="fr-FR" sz="1500" b="1" dirty="0">
                <a:solidFill>
                  <a:schemeClr val="tx1">
                    <a:lumMod val="95000"/>
                    <a:lumOff val="5000"/>
                  </a:schemeClr>
                </a:solidFill>
              </a:rPr>
              <a:t>Examinez votre proposition pour voir quel score vous pourriez obtenir : </a:t>
            </a:r>
          </a:p>
          <a:p>
            <a:pPr marL="0" indent="0">
              <a:spcBef>
                <a:spcPts val="600"/>
              </a:spcBef>
              <a:spcAft>
                <a:spcPts val="600"/>
              </a:spcAft>
              <a:buClr>
                <a:schemeClr val="tx1"/>
              </a:buClr>
              <a:buSzPct val="100000"/>
              <a:buNone/>
            </a:pPr>
            <a:r>
              <a:rPr lang="fr-FR" sz="1500" b="1" dirty="0">
                <a:solidFill>
                  <a:schemeClr val="tx1">
                    <a:lumMod val="95000"/>
                    <a:lumOff val="5000"/>
                  </a:schemeClr>
                </a:solidFill>
              </a:rPr>
              <a:t>Critères d'évaluation typiques :</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Approche technique  		50 points</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Gestion et dotation en personnel :	30 points</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Capacité organisationnelle :		20 points </a:t>
            </a:r>
          </a:p>
        </p:txBody>
      </p:sp>
      <p:sp>
        <p:nvSpPr>
          <p:cNvPr id="3" name="Google Shape;385;p56">
            <a:extLst>
              <a:ext uri="{FF2B5EF4-FFF2-40B4-BE49-F238E27FC236}">
                <a16:creationId xmlns:a16="http://schemas.microsoft.com/office/drawing/2014/main" id="{8AC3DC0A-602B-DB19-A691-8275C417E51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Critère d'évaluation </a:t>
            </a:r>
          </a:p>
        </p:txBody>
      </p:sp>
    </p:spTree>
    <p:extLst>
      <p:ext uri="{BB962C8B-B14F-4D97-AF65-F5344CB8AC3E}">
        <p14:creationId xmlns:p14="http://schemas.microsoft.com/office/powerpoint/2010/main" val="200103422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2753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REMARQUES SUR LES COMPOSANTS REQUIS/MATÉRIAUX SUPPLÉMENTAIRES (1)</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85329" y="883740"/>
            <a:ext cx="8299235" cy="3898572"/>
          </a:xfrm>
        </p:spPr>
        <p:txBody>
          <a:bodyPr>
            <a:noAutofit/>
          </a:bodyPr>
          <a:lstStyle/>
          <a:p>
            <a:pPr marL="285750" indent="-285750">
              <a:spcBef>
                <a:spcPts val="400"/>
              </a:spcBef>
              <a:spcAft>
                <a:spcPts val="400"/>
              </a:spcAft>
              <a:buClr>
                <a:schemeClr val="tx1"/>
              </a:buClr>
              <a:buSzPct val="100000"/>
              <a:buFont typeface="Wingdings" panose="05000000000000000000" pitchFamily="2" charset="2"/>
              <a:buChar char="§"/>
            </a:pPr>
            <a:r>
              <a:rPr lang="fr-FR" sz="1500" b="1" dirty="0">
                <a:solidFill>
                  <a:schemeClr val="tx1">
                    <a:lumMod val="95000"/>
                    <a:lumOff val="5000"/>
                  </a:schemeClr>
                </a:solidFill>
              </a:rPr>
              <a:t>Une proposition typique de l'USAID comprend des sections telles que :</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Lettre de motivation du président (PCA) ou du directeur exécutif</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Liste des acronymes et table des matières</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Résumé</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Approche technique pour compléter la portée des travaux (SOW)</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Approche de gestion et plan de dotation en personnel, ainsi que CV du personnel clé</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Proposition de coût, y compris un budget résumé et détaillé ; pour les contrats, une grille tarifaire et un plan d’étapes</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Résumé de l'expérience pertinente, y compris l'énoncé des capacités de l'entreprise et les références de performances antérieures pour un travail similaire</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Représentations et certifications</a:t>
            </a:r>
          </a:p>
          <a:p>
            <a:pPr marL="927100" lvl="1" indent="-342900">
              <a:spcBef>
                <a:spcPts val="400"/>
              </a:spcBef>
              <a:spcAft>
                <a:spcPts val="400"/>
              </a:spcAft>
              <a:buClr>
                <a:schemeClr val="accent4">
                  <a:lumMod val="95000"/>
                  <a:lumOff val="5000"/>
                </a:schemeClr>
              </a:buClr>
              <a:buSzPct val="100000"/>
              <a:buAutoNum type="arabicPeriod"/>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Lettres d'engagement des sous-partenaires </a:t>
            </a:r>
          </a:p>
        </p:txBody>
      </p:sp>
    </p:spTree>
    <p:extLst>
      <p:ext uri="{BB962C8B-B14F-4D97-AF65-F5344CB8AC3E}">
        <p14:creationId xmlns:p14="http://schemas.microsoft.com/office/powerpoint/2010/main" val="326267943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80"/>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REMARQUES SUR LES COMPOSANTS REQUIS/MATÉRIAUX SUPPLÉMENTAIRES (2)</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228600" y="868295"/>
            <a:ext cx="8855964" cy="3753997"/>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b="1" dirty="0">
                <a:solidFill>
                  <a:schemeClr val="tx1">
                    <a:lumMod val="95000"/>
                    <a:lumOff val="5000"/>
                  </a:schemeClr>
                </a:solidFill>
              </a:rPr>
              <a:t>Les éléments suivants peuvent être requis maintenant ou au stade de l'attribution : </a:t>
            </a:r>
          </a:p>
          <a:p>
            <a:pPr lvl="1">
              <a:spcBef>
                <a:spcPts val="600"/>
              </a:spcBef>
              <a:spcAft>
                <a:spcPts val="600"/>
              </a:spcAft>
              <a:buClr>
                <a:schemeClr val="accent4">
                  <a:lumMod val="95000"/>
                  <a:lumOff val="5000"/>
                </a:schemeClr>
              </a:buClr>
              <a:buSzPct val="100000"/>
            </a:pPr>
            <a:r>
              <a:rPr lang="fr-FR" sz="1500" dirty="0">
                <a:solidFill>
                  <a:schemeClr val="tx1">
                    <a:lumMod val="95000"/>
                    <a:lumOff val="5000"/>
                  </a:schemeClr>
                </a:solidFill>
              </a:rPr>
              <a:t>Plan de suivi, d'évaluation et d'apprentissage des activités (SEAP)</a:t>
            </a:r>
          </a:p>
          <a:p>
            <a:pPr lvl="1">
              <a:spcBef>
                <a:spcPts val="600"/>
              </a:spcBef>
              <a:spcAft>
                <a:spcPts val="600"/>
              </a:spcAft>
              <a:buClr>
                <a:schemeClr val="accent4">
                  <a:lumMod val="95000"/>
                  <a:lumOff val="5000"/>
                </a:schemeClr>
              </a:buClr>
              <a:buSzPct val="100000"/>
            </a:pPr>
            <a:r>
              <a:rPr lang="fr-FR" sz="1500" dirty="0">
                <a:solidFill>
                  <a:schemeClr val="tx1">
                    <a:lumMod val="95000"/>
                    <a:lumOff val="5000"/>
                  </a:schemeClr>
                </a:solidFill>
              </a:rPr>
              <a:t>Plan Égalité de genre et inclusion sociale (GESI)</a:t>
            </a:r>
          </a:p>
          <a:p>
            <a:pPr lvl="1">
              <a:spcBef>
                <a:spcPts val="600"/>
              </a:spcBef>
              <a:spcAft>
                <a:spcPts val="600"/>
              </a:spcAft>
              <a:buClr>
                <a:schemeClr val="accent4">
                  <a:lumMod val="95000"/>
                  <a:lumOff val="5000"/>
                </a:schemeClr>
              </a:buClr>
              <a:buSzPct val="100000"/>
            </a:pPr>
            <a:r>
              <a:rPr lang="fr-FR" sz="1500" dirty="0">
                <a:solidFill>
                  <a:schemeClr val="tx1">
                    <a:lumMod val="95000"/>
                    <a:lumOff val="5000"/>
                  </a:schemeClr>
                </a:solidFill>
              </a:rPr>
              <a:t>Plan d'atténuation et de gestion environnementale (EMMP)</a:t>
            </a:r>
          </a:p>
          <a:p>
            <a:pPr lvl="1">
              <a:spcBef>
                <a:spcPts val="600"/>
              </a:spcBef>
              <a:spcAft>
                <a:spcPts val="600"/>
              </a:spcAft>
              <a:buClr>
                <a:schemeClr val="accent4">
                  <a:lumMod val="95000"/>
                  <a:lumOff val="5000"/>
                </a:schemeClr>
              </a:buClr>
              <a:buSzPct val="100000"/>
            </a:pPr>
            <a:r>
              <a:rPr lang="fr-FR" sz="1500" dirty="0">
                <a:solidFill>
                  <a:schemeClr val="tx1">
                    <a:lumMod val="95000"/>
                    <a:lumOff val="5000"/>
                  </a:schemeClr>
                </a:solidFill>
              </a:rPr>
              <a:t>Plan de </a:t>
            </a:r>
            <a:r>
              <a:rPr lang="fr-FR" sz="1500" dirty="0" err="1">
                <a:solidFill>
                  <a:schemeClr val="tx1">
                    <a:lumMod val="95000"/>
                    <a:lumOff val="5000"/>
                  </a:schemeClr>
                </a:solidFill>
              </a:rPr>
              <a:t>Branding</a:t>
            </a:r>
            <a:r>
              <a:rPr lang="fr-FR" sz="1500" dirty="0">
                <a:solidFill>
                  <a:schemeClr val="tx1">
                    <a:lumMod val="95000"/>
                    <a:lumOff val="5000"/>
                  </a:schemeClr>
                </a:solidFill>
              </a:rPr>
              <a:t> et de Marquage</a:t>
            </a:r>
          </a:p>
          <a:p>
            <a:pPr marL="127000" indent="0" algn="ctr">
              <a:buNone/>
            </a:pPr>
            <a:endParaRPr lang="en-GB" sz="1500" b="1" dirty="0">
              <a:solidFill>
                <a:schemeClr val="accent6"/>
              </a:solidFill>
              <a:effectLst/>
              <a:latin typeface="Source Sans Pro" panose="020B0503030403020204" pitchFamily="34" charset="0"/>
              <a:ea typeface="Times New Roman" panose="02020603050405020304" pitchFamily="18" charset="0"/>
              <a:cs typeface="Gill Sans" panose="020B0502020104020203" pitchFamily="34" charset="-79"/>
            </a:endParaRPr>
          </a:p>
          <a:p>
            <a:pPr marL="127000" indent="0" algn="ctr">
              <a:buNone/>
            </a:pPr>
            <a:endParaRPr lang="en-GB" sz="1500" b="1" dirty="0">
              <a:solidFill>
                <a:schemeClr val="accent6"/>
              </a:solidFill>
              <a:effectLst/>
              <a:latin typeface="Source Sans Pro" panose="020B0503030403020204" pitchFamily="34" charset="0"/>
              <a:ea typeface="Times New Roman" panose="02020603050405020304" pitchFamily="18" charset="0"/>
              <a:cs typeface="Gill Sans" panose="020B0502020104020203" pitchFamily="34" charset="-79"/>
            </a:endParaRPr>
          </a:p>
          <a:p>
            <a:pPr marL="127000" indent="0" algn="ctr">
              <a:buNone/>
            </a:pPr>
            <a:r>
              <a:rPr lang="fr-FR" sz="1500" b="1" dirty="0">
                <a:solidFill>
                  <a:schemeClr val="accent6"/>
                </a:solidFill>
                <a:ea typeface="Times New Roman" panose="02020603050405020304" pitchFamily="18" charset="0"/>
                <a:cs typeface="Gill Sans"/>
              </a:rPr>
              <a:t>Des ressources pour vous aider avec ces composants peuvent être trouvées dans la bibliothèque de ressources </a:t>
            </a:r>
            <a:r>
              <a:rPr lang="fr-FR" sz="1500" b="1" dirty="0">
                <a:solidFill>
                  <a:srgbClr val="CC3300"/>
                </a:solidFill>
                <a:ea typeface="Times New Roman" panose="02020603050405020304" pitchFamily="18" charset="0"/>
                <a:cs typeface="Gill Sans"/>
              </a:rPr>
              <a:t>WorkwithUSAID.org</a:t>
            </a:r>
            <a:r>
              <a:rPr lang="fr-FR" sz="1500" b="1" dirty="0">
                <a:solidFill>
                  <a:schemeClr val="accent6"/>
                </a:solidFill>
                <a:ea typeface="Times New Roman" panose="02020603050405020304" pitchFamily="18" charset="0"/>
                <a:cs typeface="Gill Sans"/>
              </a:rPr>
              <a:t>, et les réponses aux questions fréquemment posées sur les sections de proposition apparaissent dans la partie FAQ du site Web.</a:t>
            </a:r>
            <a:r>
              <a:rPr lang="fr-FR" sz="1500" b="1" i="1" dirty="0">
                <a:solidFill>
                  <a:schemeClr val="accent6"/>
                </a:solidFill>
                <a:ea typeface="Times New Roman" panose="02020603050405020304" pitchFamily="18" charset="0"/>
                <a:cs typeface="Gill Sans"/>
              </a:rPr>
              <a:t> </a:t>
            </a:r>
          </a:p>
          <a:p>
            <a:pPr marL="127000" indent="0" algn="ctr">
              <a:buNone/>
            </a:pPr>
            <a:endParaRPr lang="en-GB" sz="1500" b="1" i="1" dirty="0">
              <a:solidFill>
                <a:schemeClr val="accent6"/>
              </a:solidFill>
              <a:cs typeface="Gill Sans"/>
            </a:endParaRPr>
          </a:p>
        </p:txBody>
      </p:sp>
    </p:spTree>
    <p:extLst>
      <p:ext uri="{BB962C8B-B14F-4D97-AF65-F5344CB8AC3E}">
        <p14:creationId xmlns:p14="http://schemas.microsoft.com/office/powerpoint/2010/main" val="314771205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CC2ED787-BC5F-E9D6-8CA4-146AAAAAC17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MATRICE DE CONFORMITÉ</a:t>
            </a:r>
          </a:p>
        </p:txBody>
      </p:sp>
      <p:sp>
        <p:nvSpPr>
          <p:cNvPr id="7" name="Title 3">
            <a:extLst>
              <a:ext uri="{FF2B5EF4-FFF2-40B4-BE49-F238E27FC236}">
                <a16:creationId xmlns:a16="http://schemas.microsoft.com/office/drawing/2014/main" id="{62B165DC-B5EA-1E2B-AB15-A4903806172F}"/>
              </a:ext>
            </a:extLst>
          </p:cNvPr>
          <p:cNvSpPr>
            <a:spLocks noGrp="1"/>
          </p:cNvSpPr>
          <p:nvPr>
            <p:ph type="title"/>
          </p:nvPr>
        </p:nvSpPr>
        <p:spPr>
          <a:xfrm>
            <a:off x="287383" y="1037452"/>
            <a:ext cx="3483429" cy="2385016"/>
          </a:xfrm>
          <a:solidFill>
            <a:srgbClr val="002F6C"/>
          </a:solidFill>
        </p:spPr>
        <p:txBody>
          <a:bodyPr/>
          <a:lstStyle/>
          <a:p>
            <a:pPr algn="ctr"/>
            <a:r>
              <a:rPr lang="fr-FR" sz="2000" dirty="0">
                <a:solidFill>
                  <a:schemeClr val="bg1"/>
                </a:solidFill>
              </a:rPr>
              <a:t>Matrice de conformité:</a:t>
            </a:r>
            <a:br>
              <a:rPr lang="fr-FR" sz="2000" dirty="0">
                <a:solidFill>
                  <a:schemeClr val="bg1"/>
                </a:solidFill>
              </a:rPr>
            </a:br>
            <a:r>
              <a:rPr lang="fr-FR" sz="2000" dirty="0">
                <a:solidFill>
                  <a:schemeClr val="bg1"/>
                </a:solidFill>
              </a:rPr>
              <a:t>capturer et communiquer les informations les plus importantes de la sollicitation</a:t>
            </a:r>
            <a:br>
              <a:rPr lang="fr-FR" sz="2000" dirty="0">
                <a:solidFill>
                  <a:schemeClr val="bg1"/>
                </a:solidFill>
              </a:rPr>
            </a:br>
            <a:endParaRPr lang="fr-FR" sz="2000" dirty="0">
              <a:solidFill>
                <a:schemeClr val="bg1"/>
              </a:solidFill>
            </a:endParaRPr>
          </a:p>
        </p:txBody>
      </p:sp>
      <p:pic>
        <p:nvPicPr>
          <p:cNvPr id="9" name="Picture 8">
            <a:extLst>
              <a:ext uri="{FF2B5EF4-FFF2-40B4-BE49-F238E27FC236}">
                <a16:creationId xmlns:a16="http://schemas.microsoft.com/office/drawing/2014/main" id="{A513D338-5867-16F5-158B-38D14F220095}"/>
              </a:ext>
            </a:extLst>
          </p:cNvPr>
          <p:cNvPicPr>
            <a:picLocks noChangeAspect="1"/>
          </p:cNvPicPr>
          <p:nvPr/>
        </p:nvPicPr>
        <p:blipFill>
          <a:blip r:embed="rId3"/>
          <a:stretch>
            <a:fillRect/>
          </a:stretch>
        </p:blipFill>
        <p:spPr>
          <a:xfrm>
            <a:off x="4160982" y="701964"/>
            <a:ext cx="4629911" cy="4100777"/>
          </a:xfrm>
          <a:prstGeom prst="rect">
            <a:avLst/>
          </a:prstGeom>
        </p:spPr>
      </p:pic>
    </p:spTree>
    <p:extLst>
      <p:ext uri="{BB962C8B-B14F-4D97-AF65-F5344CB8AC3E}">
        <p14:creationId xmlns:p14="http://schemas.microsoft.com/office/powerpoint/2010/main" val="282018651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CC2ED787-BC5F-E9D6-8CA4-146AAAAAC17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MATRICE DE CONFORMITÉ</a:t>
            </a:r>
          </a:p>
        </p:txBody>
      </p:sp>
      <p:sp>
        <p:nvSpPr>
          <p:cNvPr id="5" name="Text Placeholder 1">
            <a:extLst>
              <a:ext uri="{FF2B5EF4-FFF2-40B4-BE49-F238E27FC236}">
                <a16:creationId xmlns:a16="http://schemas.microsoft.com/office/drawing/2014/main" id="{612CB84E-B787-DF09-9F1C-394D1DD49ACD}"/>
              </a:ext>
            </a:extLst>
          </p:cNvPr>
          <p:cNvSpPr>
            <a:spLocks noGrp="1"/>
          </p:cNvSpPr>
          <p:nvPr>
            <p:ph type="body" sz="quarter" idx="1"/>
          </p:nvPr>
        </p:nvSpPr>
        <p:spPr>
          <a:xfrm>
            <a:off x="124667" y="846694"/>
            <a:ext cx="3619511" cy="2830068"/>
          </a:xfrm>
          <a:solidFill>
            <a:srgbClr val="002F6C"/>
          </a:solidFill>
        </p:spPr>
        <p:txBody>
          <a:bodyPr/>
          <a:lstStyle/>
          <a:p>
            <a:pPr marL="127000" indent="0">
              <a:buNone/>
            </a:pPr>
            <a:r>
              <a:rPr lang="fr-FR" sz="1500" b="1" dirty="0">
                <a:solidFill>
                  <a:schemeClr val="bg1"/>
                </a:solidFill>
                <a:latin typeface="Source Sans Pro" panose="020B0503030403020204" pitchFamily="34" charset="0"/>
                <a:ea typeface="Source Sans Pro" panose="020B0503030403020204" pitchFamily="34" charset="0"/>
                <a:cs typeface="Gill Sans" panose="020B0502020104020203" pitchFamily="34" charset="-79"/>
              </a:rPr>
              <a:t>La matrice de conformité est utile car elle :</a:t>
            </a:r>
          </a:p>
          <a:p>
            <a:pPr marL="285750" indent="-285750">
              <a:spcBef>
                <a:spcPts val="600"/>
              </a:spcBef>
              <a:spcAft>
                <a:spcPts val="600"/>
              </a:spcAft>
              <a:buClr>
                <a:schemeClr val="bg1"/>
              </a:buClr>
              <a:buSzPct val="100000"/>
              <a:buFont typeface="Wingdings" panose="05000000000000000000" pitchFamily="2" charset="2"/>
              <a:buChar char="§"/>
            </a:pPr>
            <a:r>
              <a:rPr lang="fr-FR" sz="1500" dirty="0">
                <a:solidFill>
                  <a:schemeClr val="bg1"/>
                </a:solidFill>
              </a:rPr>
              <a:t>Comprend les spécifications de la proposition ;</a:t>
            </a:r>
          </a:p>
          <a:p>
            <a:pPr marL="285750" indent="-285750">
              <a:spcBef>
                <a:spcPts val="600"/>
              </a:spcBef>
              <a:spcAft>
                <a:spcPts val="600"/>
              </a:spcAft>
              <a:buClr>
                <a:schemeClr val="bg1"/>
              </a:buClr>
              <a:buSzPct val="100000"/>
              <a:buFont typeface="Wingdings" panose="05000000000000000000" pitchFamily="2" charset="2"/>
              <a:buChar char="§"/>
            </a:pPr>
            <a:r>
              <a:rPr lang="fr-FR" sz="1500" dirty="0">
                <a:solidFill>
                  <a:schemeClr val="bg1"/>
                </a:solidFill>
              </a:rPr>
              <a:t>Décrit les critères d'évaluation que l'équipe USAID utilisera pour votre application technique ; </a:t>
            </a:r>
          </a:p>
          <a:p>
            <a:pPr marL="285750" indent="-285750">
              <a:spcBef>
                <a:spcPts val="600"/>
              </a:spcBef>
              <a:spcAft>
                <a:spcPts val="600"/>
              </a:spcAft>
              <a:buClr>
                <a:schemeClr val="bg1"/>
              </a:buClr>
              <a:buSzPct val="100000"/>
              <a:buFont typeface="Wingdings" panose="05000000000000000000" pitchFamily="2" charset="2"/>
              <a:buChar char="§"/>
            </a:pPr>
            <a:r>
              <a:rPr lang="fr-FR" sz="1500" dirty="0">
                <a:solidFill>
                  <a:schemeClr val="bg1"/>
                </a:solidFill>
              </a:rPr>
              <a:t>Vous indique le nombre de pages recommandé pour votre application technique.</a:t>
            </a:r>
          </a:p>
        </p:txBody>
      </p:sp>
      <p:pic>
        <p:nvPicPr>
          <p:cNvPr id="6" name="Picture 5">
            <a:extLst>
              <a:ext uri="{FF2B5EF4-FFF2-40B4-BE49-F238E27FC236}">
                <a16:creationId xmlns:a16="http://schemas.microsoft.com/office/drawing/2014/main" id="{F937052D-1A15-E7E3-1266-3570ABD8992E}"/>
              </a:ext>
            </a:extLst>
          </p:cNvPr>
          <p:cNvPicPr>
            <a:picLocks noChangeAspect="1"/>
          </p:cNvPicPr>
          <p:nvPr/>
        </p:nvPicPr>
        <p:blipFill>
          <a:blip r:embed="rId3"/>
          <a:stretch>
            <a:fillRect/>
          </a:stretch>
        </p:blipFill>
        <p:spPr>
          <a:xfrm>
            <a:off x="4765448" y="681228"/>
            <a:ext cx="4136236" cy="4101084"/>
          </a:xfrm>
          <a:prstGeom prst="rect">
            <a:avLst/>
          </a:prstGeom>
        </p:spPr>
      </p:pic>
    </p:spTree>
    <p:extLst>
      <p:ext uri="{BB962C8B-B14F-4D97-AF65-F5344CB8AC3E}">
        <p14:creationId xmlns:p14="http://schemas.microsoft.com/office/powerpoint/2010/main" val="4805647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4628" name="Google Shape;4628;g2ecc26fd3ec_0_1214"/>
          <p:cNvSpPr/>
          <p:nvPr/>
        </p:nvSpPr>
        <p:spPr>
          <a:xfrm>
            <a:off x="0" y="-94544"/>
            <a:ext cx="9144000" cy="1278909"/>
          </a:xfrm>
          <a:prstGeom prst="rect">
            <a:avLst/>
          </a:prstGeom>
          <a:solidFill>
            <a:srgbClr val="BA0C2F"/>
          </a:solidFill>
          <a:ln>
            <a:noFill/>
          </a:ln>
        </p:spPr>
        <p:txBody>
          <a:bodyPr spcFirstLastPara="1" wrap="square" lIns="68575" tIns="34275" rIns="68575" bIns="34275" anchor="ctr" anchorCtr="0">
            <a:noAutofit/>
          </a:bodyPr>
          <a:lstStyle/>
          <a:p>
            <a:pPr algn="ctr" defTabSz="914378"/>
            <a:r>
              <a:rPr lang="fr-FR" sz="2400" b="1" dirty="0">
                <a:solidFill>
                  <a:srgbClr val="FFFFFF"/>
                </a:solidFill>
              </a:rPr>
              <a:t>CHEMIN VERS L'EXCELLENCE ET LA DURABILITÉ </a:t>
            </a:r>
            <a:r>
              <a:rPr lang="en" sz="2400" b="1" dirty="0">
                <a:solidFill>
                  <a:srgbClr val="FFFFFF"/>
                </a:solidFill>
              </a:rPr>
              <a:t>(1)</a:t>
            </a:r>
            <a:endParaRPr sz="1050" dirty="0"/>
          </a:p>
        </p:txBody>
      </p:sp>
      <p:sp>
        <p:nvSpPr>
          <p:cNvPr id="2" name="Google Shape;302;p38">
            <a:extLst>
              <a:ext uri="{FF2B5EF4-FFF2-40B4-BE49-F238E27FC236}">
                <a16:creationId xmlns:a16="http://schemas.microsoft.com/office/drawing/2014/main" id="{7F5C1F34-D7BC-55BF-2EA2-3B98FA8AE2BD}"/>
              </a:ext>
            </a:extLst>
          </p:cNvPr>
          <p:cNvSpPr txBox="1"/>
          <p:nvPr/>
        </p:nvSpPr>
        <p:spPr>
          <a:xfrm>
            <a:off x="262966" y="1783624"/>
            <a:ext cx="5197308" cy="2262136"/>
          </a:xfrm>
          <a:prstGeom prst="rect">
            <a:avLst/>
          </a:prstGeom>
          <a:noFill/>
          <a:ln>
            <a:noFill/>
          </a:ln>
        </p:spPr>
        <p:txBody>
          <a:bodyPr spcFirstLastPara="1" wrap="square" lIns="68569" tIns="68569" rIns="68569" bIns="68569" anchor="t" anchorCtr="0">
            <a:spAutoFit/>
          </a:bodyPr>
          <a:lstStyle/>
          <a:p>
            <a:pPr>
              <a:spcBef>
                <a:spcPts val="900"/>
              </a:spcBef>
            </a:pPr>
            <a:r>
              <a:rPr lang="en-US" sz="1500" b="1" dirty="0">
                <a:solidFill>
                  <a:schemeClr val="bg1"/>
                </a:solidFill>
                <a:latin typeface="Source Sans Pro"/>
                <a:ea typeface="Source Sans Pro"/>
                <a:cs typeface="Source Sans Pro"/>
                <a:sym typeface="Source Sans Pro"/>
              </a:rPr>
              <a:t>L’objectif: </a:t>
            </a:r>
          </a:p>
          <a:p>
            <a:pPr marL="257175" indent="-257175">
              <a:spcBef>
                <a:spcPts val="900"/>
              </a:spcBef>
              <a:buFont typeface="Wingdings" panose="05000000000000000000" pitchFamily="2" charset="2"/>
              <a:buChar char="§"/>
            </a:pPr>
            <a:r>
              <a:rPr lang="fr-FR" sz="1800" dirty="0">
                <a:solidFill>
                  <a:schemeClr val="bg1"/>
                </a:solidFill>
                <a:latin typeface="Source Sans Pro"/>
                <a:ea typeface="Source Sans Pro"/>
                <a:cs typeface="Source Sans Pro"/>
                <a:sym typeface="Source Sans Pro"/>
              </a:rPr>
              <a:t>Le but de ce manuel est de partager des ressources précieuses sur les politiques, outils et modèles de l'USAID pour réduire les risques et augmenter la capacité à devenir un partenaire principal et une durabilité à long terme pour une localisation efficace. </a:t>
            </a:r>
            <a:endParaRPr lang="en-US" sz="1800" dirty="0">
              <a:solidFill>
                <a:schemeClr val="bg1"/>
              </a:solidFill>
              <a:latin typeface="Source Sans Pro"/>
              <a:ea typeface="Source Sans Pro"/>
              <a:cs typeface="Source Sans Pro"/>
              <a:sym typeface="Source Sans Pro"/>
            </a:endParaRPr>
          </a:p>
        </p:txBody>
      </p:sp>
      <p:pic>
        <p:nvPicPr>
          <p:cNvPr id="5" name="Picture 4">
            <a:extLst>
              <a:ext uri="{FF2B5EF4-FFF2-40B4-BE49-F238E27FC236}">
                <a16:creationId xmlns:a16="http://schemas.microsoft.com/office/drawing/2014/main" id="{5E76ECAF-D0AB-4611-D79D-C221DA22A406}"/>
              </a:ext>
            </a:extLst>
          </p:cNvPr>
          <p:cNvPicPr>
            <a:picLocks noChangeAspect="1"/>
          </p:cNvPicPr>
          <p:nvPr/>
        </p:nvPicPr>
        <p:blipFill>
          <a:blip r:embed="rId3"/>
          <a:stretch>
            <a:fillRect/>
          </a:stretch>
        </p:blipFill>
        <p:spPr>
          <a:xfrm>
            <a:off x="6302828" y="1280159"/>
            <a:ext cx="2549709" cy="338654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DES AGRÉMENTS SUPPLÉMENTAIRES POUR ALLER DE L’AVANT ?</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6941351"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Le contexte peut changer et/ou le NOFO peut être différent de ce à quoi l’organisation s’attendait – il est donc important de confirmer si l’organisation souhaite toujours le poursuivre.</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Une fois que votre équipe a lu la sollicitation et a une bonne idée de l’approche souhaitée par le donateur, votre responsable de proposition doit :</a:t>
            </a:r>
          </a:p>
          <a:p>
            <a:pPr lvl="1">
              <a:spcBef>
                <a:spcPts val="400"/>
              </a:spcBef>
              <a:spcAft>
                <a:spcPts val="400"/>
              </a:spcAft>
              <a:buClr>
                <a:schemeClr val="accent4">
                  <a:lumMod val="95000"/>
                  <a:lumOff val="5000"/>
                </a:schemeClr>
              </a:buClr>
              <a:buSzPct val="100000"/>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Faire circuler l'opportunité auprès des dirigeants et de tout autre décideur de propositions ;</a:t>
            </a:r>
          </a:p>
          <a:p>
            <a:pPr lvl="1">
              <a:spcBef>
                <a:spcPts val="400"/>
              </a:spcBef>
              <a:spcAft>
                <a:spcPts val="400"/>
              </a:spcAft>
              <a:buClr>
                <a:schemeClr val="accent4">
                  <a:lumMod val="95000"/>
                  <a:lumOff val="5000"/>
                </a:schemeClr>
              </a:buClr>
              <a:buSzPct val="100000"/>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Planifier une réunion avec eux pour discuter des raisons pour lesquelles cette opportunité est importante pour votre organisation et confirmez leur décision de « partir ».</a:t>
            </a:r>
          </a:p>
          <a:p>
            <a:pPr lvl="1">
              <a:spcBef>
                <a:spcPts val="400"/>
              </a:spcBef>
              <a:spcAft>
                <a:spcPts val="400"/>
              </a:spcAft>
              <a:buClr>
                <a:schemeClr val="accent4">
                  <a:lumMod val="95000"/>
                  <a:lumOff val="5000"/>
                </a:schemeClr>
              </a:buClr>
              <a:buSzPct val="100000"/>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Estimez le coût de préparation de la proposition </a:t>
            </a:r>
          </a:p>
          <a:p>
            <a:pPr lvl="1">
              <a:spcBef>
                <a:spcPts val="400"/>
              </a:spcBef>
              <a:spcAft>
                <a:spcPts val="400"/>
              </a:spcAft>
              <a:buClr>
                <a:schemeClr val="accent4">
                  <a:lumMod val="95000"/>
                  <a:lumOff val="5000"/>
                </a:schemeClr>
              </a:buClr>
              <a:buSzPct val="100000"/>
            </a:pPr>
            <a:r>
              <a:rPr lang="fr-FR" sz="1500" dirty="0">
                <a:solidFill>
                  <a:schemeClr val="tx1">
                    <a:lumMod val="95000"/>
                    <a:lumOff val="5000"/>
                  </a:schemeClr>
                </a:solidFill>
                <a:latin typeface="Source Sans Pro" panose="020B0503030403020204" pitchFamily="34" charset="0"/>
                <a:ea typeface="Source Sans Pro" panose="020B0503030403020204" pitchFamily="34" charset="0"/>
              </a:rPr>
              <a:t>Envisagez également un sous-rôle auprès d'un autre soumissionnaire si vous décidez de ne pas être premier. </a:t>
            </a:r>
          </a:p>
          <a:p>
            <a:pPr algn="just"/>
            <a:endParaRPr lang="en-GB" sz="1800" dirty="0">
              <a:solidFill>
                <a:schemeClr val="tx1"/>
              </a:solidFill>
              <a:latin typeface="Source Sans Pro" panose="020B0503030403020204" pitchFamily="34" charset="0"/>
              <a:ea typeface="Source Sans Pro" panose="020B0503030403020204" pitchFamily="34" charset="0"/>
            </a:endParaRPr>
          </a:p>
          <a:p>
            <a:endParaRPr lang="en-US" sz="18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9646867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4.3 RÉUNION DE LANCEMENT DES PROPOSITIONS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8271803" cy="4026588"/>
          </a:xfrm>
        </p:spPr>
        <p:txBody>
          <a:bodyPr>
            <a:noAutofit/>
          </a:bodyPr>
          <a:lstStyle/>
          <a:p>
            <a:pPr marL="0" lvl="4" indent="0" algn="just">
              <a:spcBef>
                <a:spcPts val="600"/>
              </a:spcBef>
              <a:spcAft>
                <a:spcPts val="600"/>
              </a:spcAft>
              <a:buSzPts val="1600"/>
              <a:buNone/>
            </a:pPr>
            <a:r>
              <a:rPr lang="fr-FR" b="1" dirty="0">
                <a:solidFill>
                  <a:schemeClr val="tx1"/>
                </a:solidFill>
                <a:latin typeface="Source Sans Pro" panose="020B0503030403020204" pitchFamily="34" charset="0"/>
                <a:ea typeface="Source Sans Pro" panose="020B0503030403020204" pitchFamily="34" charset="0"/>
              </a:rPr>
              <a:t>Réunion de lancement avec l'équipe de proposition et les évaluateurs </a:t>
            </a:r>
          </a:p>
          <a:p>
            <a:pPr marL="28575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Présentez les membres/examinateurs de l’équipe de proposition et leurs fonctions.</a:t>
            </a:r>
          </a:p>
          <a:p>
            <a:pPr marL="28575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Récapitulons les bases : titre de la proposition, donateur, géographie, période de performance (POP), valeur estimée de la récompense, éligibilité, etc.</a:t>
            </a:r>
          </a:p>
          <a:p>
            <a:pPr marL="28575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Présentez le calendrier des propositions, en soulignant les dates limites importantes.</a:t>
            </a:r>
          </a:p>
          <a:p>
            <a:pPr marL="28575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Parcourez la matrice de conformité, en mettant l'accent sur les critères d'évaluation de la proposition, et discutez de la manière dont votre proposition y répondra ; avoir une première discussion sur le budget pour garantir l’alignement. </a:t>
            </a:r>
          </a:p>
          <a:p>
            <a:pPr marL="285750" lvl="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Réfléchissez à l'expérience antérieure pertinente et à la manière de s'en servir pour répondre aux exigences de l'appel d'offres.</a:t>
            </a:r>
          </a:p>
          <a:p>
            <a:pPr marL="285750" lvl="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Formulez un « thème gagnant » pour votre proposition – un « ver d’oreille » dont votre équipe souhaite que le donateur se souvienne. </a:t>
            </a:r>
          </a:p>
          <a:p>
            <a:pPr marL="285750" lvl="0" indent="-285750">
              <a:spcBef>
                <a:spcPts val="400"/>
              </a:spcBef>
              <a:spcAft>
                <a:spcPts val="400"/>
              </a:spcAft>
              <a:buClr>
                <a:schemeClr val="tx1"/>
              </a:buClr>
              <a:buSzPct val="100000"/>
              <a:buFont typeface="Wingdings" panose="05000000000000000000" pitchFamily="2" charset="2"/>
              <a:buChar char="§"/>
            </a:pPr>
            <a:r>
              <a:rPr lang="fr-FR" sz="1400" dirty="0">
                <a:solidFill>
                  <a:schemeClr val="tx1">
                    <a:lumMod val="95000"/>
                    <a:lumOff val="5000"/>
                  </a:schemeClr>
                </a:solidFill>
              </a:rPr>
              <a:t>Identifiez les lacunes dans les connaissances et planifiez comment les combler (recherche documentaire et/ou sensibilisation de votre réseau).</a:t>
            </a:r>
          </a:p>
        </p:txBody>
      </p:sp>
    </p:spTree>
    <p:extLst>
      <p:ext uri="{BB962C8B-B14F-4D97-AF65-F5344CB8AC3E}">
        <p14:creationId xmlns:p14="http://schemas.microsoft.com/office/powerpoint/2010/main" val="384384355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DISCUTER AUSSI : CONFIGURATION DU PARTENARIAT</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8271803"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Vérifiez et confirmez la configuration de votre partenariat :</a:t>
            </a:r>
          </a:p>
          <a:p>
            <a:pPr lvl="1">
              <a:spcBef>
                <a:spcPts val="600"/>
              </a:spcBef>
              <a:spcAft>
                <a:spcPts val="600"/>
              </a:spcAft>
              <a:buClr>
                <a:schemeClr val="accent4">
                  <a:lumMod val="95000"/>
                  <a:lumOff val="5000"/>
                </a:schemeClr>
              </a:buClr>
              <a:buSzPct val="100000"/>
            </a:pPr>
            <a:r>
              <a:rPr lang="fr-FR" sz="1500">
                <a:solidFill>
                  <a:schemeClr val="tx1">
                    <a:lumMod val="95000"/>
                    <a:lumOff val="5000"/>
                  </a:schemeClr>
                </a:solidFill>
                <a:latin typeface="Source Sans Pro" panose="020B0503030403020204" pitchFamily="34" charset="0"/>
                <a:ea typeface="Source Sans Pro" panose="020B0503030403020204" pitchFamily="34" charset="0"/>
              </a:rPr>
              <a:t>Identifiez les lacunes en matière d’expérience et d’expertise, discutez/finalisez la stratégie de partenariat et planifiez toute sensibilisation nécessaire auprès des partenaires. </a:t>
            </a:r>
          </a:p>
          <a:p>
            <a:pPr lvl="1">
              <a:spcBef>
                <a:spcPts val="600"/>
              </a:spcBef>
              <a:spcAft>
                <a:spcPts val="600"/>
              </a:spcAft>
              <a:buClr>
                <a:schemeClr val="accent4">
                  <a:lumMod val="95000"/>
                  <a:lumOff val="5000"/>
                </a:schemeClr>
              </a:buClr>
              <a:buSzPct val="100000"/>
            </a:pPr>
            <a:r>
              <a:rPr lang="fr-FR" sz="1500">
                <a:solidFill>
                  <a:schemeClr val="tx1">
                    <a:lumMod val="95000"/>
                    <a:lumOff val="5000"/>
                  </a:schemeClr>
                </a:solidFill>
                <a:latin typeface="Source Sans Pro" panose="020B0503030403020204" pitchFamily="34" charset="0"/>
                <a:ea typeface="Source Sans Pro" panose="020B0503030403020204" pitchFamily="34" charset="0"/>
              </a:rPr>
              <a:t>Il pourrait être nécessaire d'ajouter ou de supprimer des partenaires (dans ce dernier cas, réfléchissez-y très attentivement et faites-le avec diplomatie et sensibilité - cela risque de nuire aux relations futures, surtout si un PTA était signé).</a:t>
            </a:r>
          </a:p>
          <a:p>
            <a:pPr lvl="1">
              <a:spcBef>
                <a:spcPts val="600"/>
              </a:spcBef>
              <a:spcAft>
                <a:spcPts val="600"/>
              </a:spcAft>
              <a:buClr>
                <a:schemeClr val="accent4">
                  <a:lumMod val="95000"/>
                  <a:lumOff val="5000"/>
                </a:schemeClr>
              </a:buClr>
              <a:buSzPct val="100000"/>
            </a:pPr>
            <a:r>
              <a:rPr lang="fr-FR" sz="1500">
                <a:solidFill>
                  <a:schemeClr val="tx1">
                    <a:lumMod val="95000"/>
                    <a:lumOff val="5000"/>
                  </a:schemeClr>
                </a:solidFill>
                <a:latin typeface="Source Sans Pro" panose="020B0503030403020204" pitchFamily="34" charset="0"/>
                <a:ea typeface="Source Sans Pro" panose="020B0503030403020204" pitchFamily="34" charset="0"/>
              </a:rPr>
              <a:t>Réviser les SOW et les budgets, le cas échéant.</a:t>
            </a:r>
          </a:p>
          <a:p>
            <a:pPr lvl="1">
              <a:spcBef>
                <a:spcPts val="600"/>
              </a:spcBef>
              <a:spcAft>
                <a:spcPts val="600"/>
              </a:spcAft>
              <a:buClr>
                <a:schemeClr val="accent4">
                  <a:lumMod val="95000"/>
                  <a:lumOff val="5000"/>
                </a:schemeClr>
              </a:buClr>
              <a:buSzPct val="100000"/>
            </a:pPr>
            <a:r>
              <a:rPr lang="fr-FR" sz="1500">
                <a:solidFill>
                  <a:schemeClr val="tx1">
                    <a:lumMod val="95000"/>
                    <a:lumOff val="5000"/>
                  </a:schemeClr>
                </a:solidFill>
                <a:latin typeface="Source Sans Pro" panose="020B0503030403020204" pitchFamily="34" charset="0"/>
                <a:ea typeface="Source Sans Pro" panose="020B0503030403020204" pitchFamily="34" charset="0"/>
              </a:rPr>
              <a:t>Exécuter des « accords d'équipe » pour remplacer les PTA.</a:t>
            </a:r>
          </a:p>
          <a:p>
            <a:pPr lvl="1">
              <a:spcBef>
                <a:spcPts val="600"/>
              </a:spcBef>
              <a:spcAft>
                <a:spcPts val="600"/>
              </a:spcAft>
              <a:buClr>
                <a:schemeClr val="accent4">
                  <a:lumMod val="95000"/>
                  <a:lumOff val="5000"/>
                </a:schemeClr>
              </a:buClr>
              <a:buSzPct val="100000"/>
            </a:pPr>
            <a:r>
              <a:rPr lang="fr-FR" sz="1500">
                <a:solidFill>
                  <a:schemeClr val="tx1">
                    <a:lumMod val="95000"/>
                    <a:lumOff val="5000"/>
                  </a:schemeClr>
                </a:solidFill>
                <a:latin typeface="Source Sans Pro" panose="020B0503030403020204" pitchFamily="34" charset="0"/>
                <a:ea typeface="Source Sans Pro" panose="020B0503030403020204" pitchFamily="34" charset="0"/>
              </a:rPr>
              <a:t>Tenir les partenaires informés et impliqués dans le processus</a:t>
            </a:r>
          </a:p>
        </p:txBody>
      </p:sp>
    </p:spTree>
    <p:extLst>
      <p:ext uri="{BB962C8B-B14F-4D97-AF65-F5344CB8AC3E}">
        <p14:creationId xmlns:p14="http://schemas.microsoft.com/office/powerpoint/2010/main" val="79452195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DISCUTER AUSSI : PERSONNEL CLÉ/RECRUTEMENT</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366547"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Examinez/reconfirmez la disponibilité des candidats du personnel clé et préparez-vous à combler les éventuelles lacunes grâce à un recrutement rapide.</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Le plan de dotation en personnel peut changer pendant/après la conception du projet, mais le personnel clé est généralement spécifié dans le NOFO, et vous aurez probablement lancé le recrutement pendant la phase de capture. Cette étape devrait donc idéalement impliquer de confirmer la disponibilité des candidats que vous aviez précédemment identifiés et commencer rapidement à recruter pour combler les éventuelles lacunes.</a:t>
            </a:r>
          </a:p>
        </p:txBody>
      </p:sp>
    </p:spTree>
    <p:extLst>
      <p:ext uri="{BB962C8B-B14F-4D97-AF65-F5344CB8AC3E}">
        <p14:creationId xmlns:p14="http://schemas.microsoft.com/office/powerpoint/2010/main" val="52549419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400" b="1" dirty="0">
                <a:solidFill>
                  <a:srgbClr val="FFFFFF"/>
                </a:solidFill>
                <a:latin typeface="Source Sans Pro"/>
                <a:ea typeface="Source Sans Pro"/>
                <a:cs typeface="Source Sans Pro"/>
              </a:rPr>
              <a:t>4.4 PREMIÈRES ÉTAPES AVANT LA RÉDACTION DE LA PROPOSITION</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0" lvl="4" indent="0" algn="just">
              <a:spcBef>
                <a:spcPts val="600"/>
              </a:spcBef>
              <a:spcAft>
                <a:spcPts val="600"/>
              </a:spcAft>
              <a:buSzPts val="1600"/>
              <a:buNone/>
            </a:pPr>
            <a:r>
              <a:rPr lang="fr-FR" b="1" dirty="0">
                <a:solidFill>
                  <a:schemeClr val="tx1">
                    <a:lumMod val="95000"/>
                    <a:lumOff val="5000"/>
                  </a:schemeClr>
                </a:solidFill>
                <a:latin typeface="Source Sans Pro" panose="020B0503030403020204" pitchFamily="34" charset="0"/>
                <a:ea typeface="Source Sans Pro" panose="020B0503030403020204" pitchFamily="34" charset="0"/>
              </a:rPr>
              <a:t>Les étapes préliminaires avant de rédiger la proposition sont :</a:t>
            </a:r>
          </a:p>
          <a:p>
            <a:pPr marL="0" lvl="4" indent="0" algn="just">
              <a:spcBef>
                <a:spcPts val="600"/>
              </a:spcBef>
              <a:spcAft>
                <a:spcPts val="600"/>
              </a:spcAft>
              <a:buSzPts val="1600"/>
              <a:buNone/>
            </a:pPr>
            <a:r>
              <a:rPr lang="fr-FR" b="1" dirty="0">
                <a:solidFill>
                  <a:schemeClr val="tx1">
                    <a:lumMod val="95000"/>
                    <a:lumOff val="5000"/>
                  </a:schemeClr>
                </a:solidFill>
                <a:latin typeface="Source Sans Pro" panose="020B0503030403020204" pitchFamily="34" charset="0"/>
                <a:ea typeface="Source Sans Pro" panose="020B0503030403020204" pitchFamily="34" charset="0"/>
              </a:rPr>
              <a:t>Combler les lacunes en matière d’informations.</a:t>
            </a:r>
          </a:p>
          <a:p>
            <a:pPr marL="285750" indent="-285750">
              <a:spcBef>
                <a:spcPts val="600"/>
              </a:spcBef>
              <a:spcAft>
                <a:spcPts val="600"/>
              </a:spcAft>
              <a:buClr>
                <a:schemeClr val="tx1"/>
              </a:buClr>
              <a:buSzPct val="100000"/>
              <a:buFont typeface="Wingdings" panose="05000000000000000000" pitchFamily="2" charset="2"/>
              <a:buChar char="§"/>
            </a:pPr>
            <a:r>
              <a:rPr lang="fr-FR" sz="1400" dirty="0">
                <a:solidFill>
                  <a:schemeClr val="tx1">
                    <a:lumMod val="95000"/>
                    <a:lumOff val="5000"/>
                  </a:schemeClr>
                </a:solidFill>
              </a:rPr>
              <a:t>Lors de votre réunion de lancement, votre équipe a peut-être identifié certaines lacunes en matière d'informations à combler avant que votre proposition puisse être formulée. </a:t>
            </a:r>
          </a:p>
          <a:p>
            <a:pPr marL="285750" indent="-285750">
              <a:spcBef>
                <a:spcPts val="600"/>
              </a:spcBef>
              <a:spcAft>
                <a:spcPts val="600"/>
              </a:spcAft>
              <a:buClr>
                <a:schemeClr val="tx1"/>
              </a:buClr>
              <a:buSzPct val="100000"/>
              <a:buFont typeface="Wingdings" panose="05000000000000000000" pitchFamily="2" charset="2"/>
              <a:buChar char="§"/>
            </a:pPr>
            <a:r>
              <a:rPr lang="fr-FR" sz="1400" dirty="0">
                <a:solidFill>
                  <a:schemeClr val="tx1">
                    <a:lumMod val="95000"/>
                    <a:lumOff val="5000"/>
                  </a:schemeClr>
                </a:solidFill>
              </a:rPr>
              <a:t>Commencez immédiatement cette recherche pour que la proposition inclue des faits et des chiffres récents et pertinents et démontre une solide compréhension du sujet.   </a:t>
            </a:r>
          </a:p>
          <a:p>
            <a:pPr marL="285750" indent="-285750">
              <a:spcBef>
                <a:spcPts val="600"/>
              </a:spcBef>
              <a:spcAft>
                <a:spcPts val="600"/>
              </a:spcAft>
              <a:buClr>
                <a:schemeClr val="tx1"/>
              </a:buClr>
              <a:buSzPct val="100000"/>
              <a:buFont typeface="Wingdings" panose="05000000000000000000" pitchFamily="2" charset="2"/>
              <a:buChar char="§"/>
            </a:pPr>
            <a:r>
              <a:rPr lang="fr-FR" sz="1400" dirty="0">
                <a:solidFill>
                  <a:schemeClr val="tx1">
                    <a:lumMod val="95000"/>
                    <a:lumOff val="5000"/>
                  </a:schemeClr>
                </a:solidFill>
              </a:rPr>
              <a:t>C'est également le moment pour votre organisation de s'engager auprès de la communauté et des parties prenantes pour assurer la durabilité et la pertinence des interventions proposées et montrer au donateur que vous comprenez vraiment le contexte et les besoins spécifiques du projet. </a:t>
            </a:r>
          </a:p>
          <a:p>
            <a:pPr marL="285750" indent="-285750">
              <a:spcBef>
                <a:spcPts val="600"/>
              </a:spcBef>
              <a:spcAft>
                <a:spcPts val="600"/>
              </a:spcAft>
              <a:buClr>
                <a:schemeClr val="tx1"/>
              </a:buClr>
              <a:buSzPct val="100000"/>
              <a:buFont typeface="Wingdings" panose="05000000000000000000" pitchFamily="2" charset="2"/>
              <a:buChar char="§"/>
            </a:pPr>
            <a:r>
              <a:rPr lang="fr-FR" sz="1400" dirty="0">
                <a:solidFill>
                  <a:schemeClr val="tx1">
                    <a:lumMod val="95000"/>
                    <a:lumOff val="5000"/>
                  </a:schemeClr>
                </a:solidFill>
              </a:rPr>
              <a:t>Pensez à demander aux membres du consortium de rédiger différentes sections techniques </a:t>
            </a:r>
          </a:p>
        </p:txBody>
      </p:sp>
    </p:spTree>
    <p:extLst>
      <p:ext uri="{BB962C8B-B14F-4D97-AF65-F5344CB8AC3E}">
        <p14:creationId xmlns:p14="http://schemas.microsoft.com/office/powerpoint/2010/main" val="258109426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EXÉCUTER LES ACCORDS D'ÉQUIPE (TAS)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Un partenariat avec des organisations compétentes et respectées possédant une expertise complémentaire et/ou une expérience locale pertinente renforce votre proposition et ajoute de la crédibilité.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Vous souhaiterez peut-être développer un « accord de partenariat » avec les partenaires du consortium, en particulier pour convertir tous les PTA exécutés lors de la capture en TA pour la proposition en direct. </a:t>
            </a:r>
          </a:p>
        </p:txBody>
      </p:sp>
    </p:spTree>
    <p:extLst>
      <p:ext uri="{BB962C8B-B14F-4D97-AF65-F5344CB8AC3E}">
        <p14:creationId xmlns:p14="http://schemas.microsoft.com/office/powerpoint/2010/main" val="102341849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PRÉPARER LES QUESTIONS AU DONATEUR</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La plupart des appels à propositions offriront une période pendant laquelle les candidats potentiels pourront soumettre des questions. Les réponses seront ensuite publiées publiquement.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Nous vous encourageons fortement à soumettre toutes les questions de votre propre organisation pendant la période de questions ouvertes.  Il y a un point de contact désigné pour chaque opportunité répertoriée dans la proposition.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Sachez que toutes les questions et réponses sont rendues publiques pour garantir la transparence et un traitement équitable.</a:t>
            </a:r>
          </a:p>
        </p:txBody>
      </p:sp>
    </p:spTree>
    <p:extLst>
      <p:ext uri="{BB962C8B-B14F-4D97-AF65-F5344CB8AC3E}">
        <p14:creationId xmlns:p14="http://schemas.microsoft.com/office/powerpoint/2010/main" val="62991447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82395"/>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CONSIDÉRATIONS CLÉS POUR POSER DES QUESTIONS AUX DONATEURS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89901" y="892884"/>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Formulez la question de manière à ce que le donateur puisse y répondre facilement et clairement.</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Votre question révélera-t-elle (aux concurrents qui liront les questions et réponses) votre approche ou stratégie technique ?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Le donateur pourrait-il répondre à votre question d’une manière qui ne vous aidera pas ou pourrait même profiter à la concurrence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Faut-il poser la question, ou vaut-il mieux assumer et procéder ? </a:t>
            </a:r>
          </a:p>
        </p:txBody>
      </p:sp>
    </p:spTree>
    <p:extLst>
      <p:ext uri="{BB962C8B-B14F-4D97-AF65-F5344CB8AC3E}">
        <p14:creationId xmlns:p14="http://schemas.microsoft.com/office/powerpoint/2010/main" val="364536715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7325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800" b="1" dirty="0">
                <a:solidFill>
                  <a:srgbClr val="FFFFFF"/>
                </a:solidFill>
                <a:latin typeface="Source Sans Pro"/>
                <a:ea typeface="Source Sans Pro"/>
                <a:cs typeface="Source Sans Pro"/>
              </a:rPr>
              <a:t>SUIVEZ L'OPPORTUNITÉ SUR SAM.GOV ET GRANTS.GOV</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915744"/>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800" dirty="0">
                <a:solidFill>
                  <a:schemeClr val="tx1">
                    <a:lumMod val="95000"/>
                    <a:lumOff val="5000"/>
                  </a:schemeClr>
                </a:solidFill>
              </a:rPr>
              <a:t>L'USAID modifie parfois une opportunité en fonction des questions qu'elle reçoit pendant la période de questions ouvertes pour une récompense. </a:t>
            </a:r>
          </a:p>
          <a:p>
            <a:pPr marL="285750" indent="-285750">
              <a:spcBef>
                <a:spcPts val="600"/>
              </a:spcBef>
              <a:spcAft>
                <a:spcPts val="600"/>
              </a:spcAft>
              <a:buClr>
                <a:schemeClr val="tx1"/>
              </a:buClr>
              <a:buSzPct val="100000"/>
              <a:buFont typeface="Wingdings" panose="05000000000000000000" pitchFamily="2" charset="2"/>
              <a:buChar char="§"/>
            </a:pPr>
            <a:r>
              <a:rPr lang="fr-FR" sz="1800" dirty="0">
                <a:solidFill>
                  <a:schemeClr val="tx1">
                    <a:lumMod val="95000"/>
                    <a:lumOff val="5000"/>
                  </a:schemeClr>
                </a:solidFill>
              </a:rPr>
              <a:t>Évitez de manquer une prolongation de délai ou un changement d'exigences en visitant fréquemment </a:t>
            </a:r>
            <a:r>
              <a:rPr lang="fr-FR" sz="1800" b="1" dirty="0">
                <a:solidFill>
                  <a:srgbClr val="0070C0"/>
                </a:solidFill>
              </a:rPr>
              <a:t>grants.gov </a:t>
            </a:r>
            <a:r>
              <a:rPr lang="fr-FR" sz="1800" dirty="0">
                <a:solidFill>
                  <a:schemeClr val="tx1">
                    <a:lumMod val="95000"/>
                    <a:lumOff val="5000"/>
                  </a:schemeClr>
                </a:solidFill>
              </a:rPr>
              <a:t>ou </a:t>
            </a:r>
            <a:r>
              <a:rPr lang="fr-FR" sz="1800" b="1" dirty="0">
                <a:solidFill>
                  <a:srgbClr val="0070C0"/>
                </a:solidFill>
              </a:rPr>
              <a:t>SAM.gov </a:t>
            </a:r>
            <a:r>
              <a:rPr lang="fr-FR" sz="1800" dirty="0">
                <a:solidFill>
                  <a:schemeClr val="tx1">
                    <a:lumMod val="95000"/>
                    <a:lumOff val="5000"/>
                  </a:schemeClr>
                </a:solidFill>
              </a:rPr>
              <a:t>pour surveiller les mises à jour de l'opportunité. </a:t>
            </a:r>
          </a:p>
        </p:txBody>
      </p:sp>
    </p:spTree>
    <p:extLst>
      <p:ext uri="{BB962C8B-B14F-4D97-AF65-F5344CB8AC3E}">
        <p14:creationId xmlns:p14="http://schemas.microsoft.com/office/powerpoint/2010/main" val="145469249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SESSION N°3: Q&amp;R  </a:t>
            </a:r>
          </a:p>
        </p:txBody>
      </p:sp>
    </p:spTree>
    <p:extLst>
      <p:ext uri="{BB962C8B-B14F-4D97-AF65-F5344CB8AC3E}">
        <p14:creationId xmlns:p14="http://schemas.microsoft.com/office/powerpoint/2010/main" val="321249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3" name="Rectangle 2">
            <a:extLst>
              <a:ext uri="{FF2B5EF4-FFF2-40B4-BE49-F238E27FC236}">
                <a16:creationId xmlns:a16="http://schemas.microsoft.com/office/drawing/2014/main" id="{0504EE8C-9CAC-5E35-084E-CA911DD8ABB6}"/>
              </a:ext>
            </a:extLst>
          </p:cNvPr>
          <p:cNvSpPr/>
          <p:nvPr/>
        </p:nvSpPr>
        <p:spPr>
          <a:xfrm>
            <a:off x="0" y="0"/>
            <a:ext cx="9144000" cy="5138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28" name="Google Shape;4628;g2ecc26fd3ec_0_1214"/>
          <p:cNvSpPr/>
          <p:nvPr/>
        </p:nvSpPr>
        <p:spPr>
          <a:xfrm>
            <a:off x="0" y="4624"/>
            <a:ext cx="9144000" cy="864000"/>
          </a:xfrm>
          <a:prstGeom prst="rect">
            <a:avLst/>
          </a:prstGeom>
          <a:solidFill>
            <a:srgbClr val="BA0C2F"/>
          </a:solidFill>
          <a:ln>
            <a:noFill/>
          </a:ln>
        </p:spPr>
        <p:txBody>
          <a:bodyPr spcFirstLastPara="1" wrap="square" lIns="68575" tIns="34275" rIns="68575" bIns="34275" anchor="ctr" anchorCtr="0">
            <a:noAutofit/>
          </a:bodyPr>
          <a:lstStyle/>
          <a:p>
            <a:pPr algn="ctr" defTabSz="914378"/>
            <a:r>
              <a:rPr lang="fr-FR" sz="2700" b="1" dirty="0">
                <a:solidFill>
                  <a:srgbClr val="FFFFFF"/>
                </a:solidFill>
              </a:rPr>
              <a:t>CHEMIN VERS L'EXCELLENCE ET LA DURABILITÉ (2)</a:t>
            </a:r>
            <a:endParaRPr lang="fr-FR" sz="1200" dirty="0"/>
          </a:p>
        </p:txBody>
      </p:sp>
      <p:sp>
        <p:nvSpPr>
          <p:cNvPr id="2" name="Google Shape;302;p38">
            <a:extLst>
              <a:ext uri="{FF2B5EF4-FFF2-40B4-BE49-F238E27FC236}">
                <a16:creationId xmlns:a16="http://schemas.microsoft.com/office/drawing/2014/main" id="{7F5C1F34-D7BC-55BF-2EA2-3B98FA8AE2BD}"/>
              </a:ext>
            </a:extLst>
          </p:cNvPr>
          <p:cNvSpPr txBox="1"/>
          <p:nvPr/>
        </p:nvSpPr>
        <p:spPr>
          <a:xfrm>
            <a:off x="318951" y="1041273"/>
            <a:ext cx="5385163" cy="3539408"/>
          </a:xfrm>
          <a:prstGeom prst="rect">
            <a:avLst/>
          </a:prstGeom>
          <a:noFill/>
          <a:ln>
            <a:noFill/>
          </a:ln>
        </p:spPr>
        <p:txBody>
          <a:bodyPr spcFirstLastPara="1" wrap="square" lIns="68569" tIns="68569" rIns="68569" bIns="68569" anchor="t" anchorCtr="0">
            <a:spAutoFit/>
          </a:bodyPr>
          <a:lstStyle/>
          <a:p>
            <a:r>
              <a:rPr lang="en-US" b="1" dirty="0" err="1">
                <a:solidFill>
                  <a:schemeClr val="bg1"/>
                </a:solidFill>
                <a:latin typeface="Source Sans Pro"/>
                <a:ea typeface="Source Sans Pro"/>
                <a:cs typeface="Source Sans Pro"/>
                <a:sym typeface="Source Sans Pro"/>
              </a:rPr>
              <a:t>Contenu</a:t>
            </a:r>
            <a:r>
              <a:rPr lang="en-US" b="1" dirty="0">
                <a:solidFill>
                  <a:schemeClr val="bg1"/>
                </a:solidFill>
                <a:latin typeface="Source Sans Pro"/>
                <a:ea typeface="Source Sans Pro"/>
                <a:cs typeface="Source Sans Pro"/>
                <a:sym typeface="Source Sans Pro"/>
              </a:rPr>
              <a:t>: </a:t>
            </a:r>
          </a:p>
          <a:p>
            <a:pPr marL="257175" indent="-257175">
              <a:spcBef>
                <a:spcPts val="450"/>
              </a:spcBef>
              <a:spcAft>
                <a:spcPts val="450"/>
              </a:spcAft>
              <a:buFont typeface="Wingdings" panose="05000000000000000000" pitchFamily="2" charset="2"/>
              <a:buChar char="§"/>
            </a:pPr>
            <a:r>
              <a:rPr lang="fr-FR" dirty="0">
                <a:solidFill>
                  <a:schemeClr val="bg1"/>
                </a:solidFill>
                <a:latin typeface="Source Sans Pro"/>
                <a:ea typeface="Source Sans Pro"/>
                <a:sym typeface="Source Sans Pro"/>
              </a:rPr>
              <a:t>Un recueil de ressources et un guichet unique permettant aux organisations locales d'accéder aux règles et réglementations et aux politiques techniques de l'USAID, aux liens vers les webinars de formation, aux réunions des partenaires locaux, aux outils et aux modèles pour chacun des domaines techniques de NUPAS Plus (version 2.1) afin de répondre aux normes de conformité.</a:t>
            </a:r>
          </a:p>
          <a:p>
            <a:pPr marL="257175" indent="-257175">
              <a:spcBef>
                <a:spcPts val="450"/>
              </a:spcBef>
              <a:spcAft>
                <a:spcPts val="450"/>
              </a:spcAft>
              <a:buFont typeface="Wingdings" panose="05000000000000000000" pitchFamily="2" charset="2"/>
              <a:buChar char="§"/>
            </a:pPr>
            <a:r>
              <a:rPr lang="fr-FR" dirty="0">
                <a:solidFill>
                  <a:schemeClr val="bg1"/>
                </a:solidFill>
                <a:latin typeface="Source Sans Pro"/>
                <a:ea typeface="Source Sans Pro"/>
                <a:sym typeface="Source Sans Pro"/>
              </a:rPr>
              <a:t>La version actuelle publiée en août 2024 couvre divers domaines et sujets techniques (comme indiqué ici).</a:t>
            </a:r>
          </a:p>
          <a:p>
            <a:pPr marL="257175" indent="-257175">
              <a:spcBef>
                <a:spcPts val="450"/>
              </a:spcBef>
              <a:spcAft>
                <a:spcPts val="450"/>
              </a:spcAft>
              <a:buFont typeface="Wingdings" panose="05000000000000000000" pitchFamily="2" charset="2"/>
              <a:buChar char="§"/>
            </a:pPr>
            <a:r>
              <a:rPr lang="fr-FR" dirty="0">
                <a:solidFill>
                  <a:schemeClr val="bg1"/>
                </a:solidFill>
                <a:latin typeface="Source Sans Pro"/>
                <a:ea typeface="Source Sans Pro"/>
                <a:sym typeface="Source Sans Pro"/>
              </a:rPr>
              <a:t>Pour chaque sujet, vous trouverez les sections suivantes si/quand elles sont applicables : politiques (et pourquoi elles sont importantes pour les LIP), matériel de formation, webinaires,  modèles et normes de capacité à prendre en compte pour les plans de développement des capacités.</a:t>
            </a:r>
            <a:endParaRPr lang="en-US" dirty="0">
              <a:solidFill>
                <a:schemeClr val="bg1"/>
              </a:solidFill>
              <a:latin typeface="Source Sans Pro"/>
            </a:endParaRPr>
          </a:p>
        </p:txBody>
      </p:sp>
      <p:pic>
        <p:nvPicPr>
          <p:cNvPr id="4" name="Picture 3">
            <a:extLst>
              <a:ext uri="{FF2B5EF4-FFF2-40B4-BE49-F238E27FC236}">
                <a16:creationId xmlns:a16="http://schemas.microsoft.com/office/drawing/2014/main" id="{10D99E4E-D763-1C89-7F2C-B3090F138925}"/>
              </a:ext>
            </a:extLst>
          </p:cNvPr>
          <p:cNvPicPr>
            <a:picLocks noChangeAspect="1"/>
          </p:cNvPicPr>
          <p:nvPr/>
        </p:nvPicPr>
        <p:blipFill>
          <a:blip r:embed="rId3"/>
          <a:srcRect l="4858" t="2517" b="16224"/>
          <a:stretch/>
        </p:blipFill>
        <p:spPr>
          <a:xfrm>
            <a:off x="6069075" y="876299"/>
            <a:ext cx="3074925" cy="3443152"/>
          </a:xfrm>
          <a:prstGeom prst="rect">
            <a:avLst/>
          </a:prstGeom>
          <a:ln w="9525">
            <a:solidFill>
              <a:schemeClr val="tx1"/>
            </a:solidFill>
          </a:ln>
        </p:spPr>
      </p:pic>
    </p:spTree>
    <p:extLst>
      <p:ext uri="{BB962C8B-B14F-4D97-AF65-F5344CB8AC3E}">
        <p14:creationId xmlns:p14="http://schemas.microsoft.com/office/powerpoint/2010/main" val="2684022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127000" indent="0">
              <a:spcBef>
                <a:spcPts val="600"/>
              </a:spcBef>
              <a:buNone/>
            </a:pPr>
            <a:endParaRPr lang="en-US" sz="1500" b="1" dirty="0">
              <a:solidFill>
                <a:schemeClr val="dk1"/>
              </a:solidFill>
            </a:endParaRPr>
          </a:p>
          <a:p>
            <a:pPr marL="9525" indent="0" algn="ctr">
              <a:lnSpc>
                <a:spcPts val="3915"/>
              </a:lnSpc>
              <a:buClr>
                <a:srgbClr val="000000"/>
              </a:buClr>
              <a:buFont typeface="Arial"/>
              <a:buNone/>
            </a:pPr>
            <a:endParaRPr lang="en-US" sz="4000" b="1" spc="-38" dirty="0">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fr-FR" sz="4000" b="1" dirty="0">
                <a:solidFill>
                  <a:srgbClr val="000000"/>
                </a:solidFill>
                <a:latin typeface="Source Sans Pro" panose="020B0503030403020204" pitchFamily="34" charset="0"/>
                <a:ea typeface="Source Sans Pro" panose="020B0503030403020204" pitchFamily="34" charset="0"/>
                <a:cs typeface="Arial"/>
                <a:sym typeface="Arial"/>
              </a:rPr>
              <a:t>Pré-test N°4</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extLst>
      <p:ext uri="{BB962C8B-B14F-4D97-AF65-F5344CB8AC3E}">
        <p14:creationId xmlns:p14="http://schemas.microsoft.com/office/powerpoint/2010/main" val="1447221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758081"/>
            <a:ext cx="8769350" cy="2000548"/>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fr-FR" sz="3000" b="1" dirty="0">
                <a:latin typeface="Source Sans Pro" panose="020B0503030403020204" pitchFamily="34" charset="0"/>
                <a:ea typeface="Source Sans Pro" panose="020B0503030403020204" pitchFamily="34" charset="0"/>
              </a:rPr>
              <a:t>MODULE 5 : </a:t>
            </a:r>
          </a:p>
          <a:p>
            <a:pPr marL="9525" algn="ctr">
              <a:lnSpc>
                <a:spcPts val="3915"/>
              </a:lnSpc>
            </a:pPr>
            <a:r>
              <a:rPr lang="fr-FR" sz="3000" b="1" dirty="0">
                <a:latin typeface="Source Sans Pro" panose="020B0503030403020204" pitchFamily="34" charset="0"/>
                <a:ea typeface="Source Sans Pro" panose="020B0503030403020204" pitchFamily="34" charset="0"/>
              </a:rPr>
              <a:t>CONCEPTION DU PROJET ET ÉLABORATION DE PROPOSITIONS TECHNIQUES ET BUDGÉTAIRES</a:t>
            </a:r>
          </a:p>
        </p:txBody>
      </p:sp>
    </p:spTree>
    <p:extLst>
      <p:ext uri="{BB962C8B-B14F-4D97-AF65-F5344CB8AC3E}">
        <p14:creationId xmlns:p14="http://schemas.microsoft.com/office/powerpoint/2010/main" val="2833331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97429" y="908246"/>
            <a:ext cx="7720148" cy="3869494"/>
          </a:xfrm>
          <a:prstGeom prst="rect">
            <a:avLst/>
          </a:prstGeom>
        </p:spPr>
        <p:txBody>
          <a:bodyPr>
            <a:noAutofit/>
          </a:bodyPr>
          <a:lstStyle/>
          <a:p>
            <a:pPr marL="0" marR="0" indent="0" algn="just">
              <a:spcBef>
                <a:spcPts val="300"/>
              </a:spcBef>
              <a:spcAft>
                <a:spcPts val="300"/>
              </a:spcAft>
              <a:buNone/>
            </a:pPr>
            <a:r>
              <a:rPr lang="fr-FR" sz="1300" b="1" dirty="0">
                <a:solidFill>
                  <a:schemeClr val="tx1"/>
                </a:solidFill>
                <a:effectLst/>
                <a:latin typeface="Source Sans Pro" panose="020B0503030403020204" pitchFamily="34" charset="0"/>
                <a:ea typeface="Source Sans Pro" panose="020B0503030403020204" pitchFamily="34" charset="0"/>
                <a:cs typeface="Gill Sans"/>
              </a:rPr>
              <a:t>Objectifs d'apprentissage:</a:t>
            </a:r>
          </a:p>
          <a:p>
            <a:pPr marL="285750" lvl="0" indent="-285750">
              <a:spcBef>
                <a:spcPts val="300"/>
              </a:spcBef>
              <a:spcAft>
                <a:spcPts val="300"/>
              </a:spcAft>
              <a:buClr>
                <a:schemeClr val="tx1"/>
              </a:buClr>
              <a:buSzPct val="100000"/>
              <a:buFont typeface="Wingdings" panose="05000000000000000000" pitchFamily="2" charset="2"/>
              <a:buChar char="§"/>
            </a:pPr>
            <a:r>
              <a:rPr lang="fr-FR" sz="1300" dirty="0">
                <a:solidFill>
                  <a:schemeClr val="tx1">
                    <a:lumMod val="95000"/>
                    <a:lumOff val="5000"/>
                  </a:schemeClr>
                </a:solidFill>
              </a:rPr>
              <a:t>Souligner l'importance d'entreprendre un processus de conception de projet participatif avant la rédaction de la proposition et présenter ou rafraîchir les participants aux aspects du processus de conception de projet. </a:t>
            </a:r>
          </a:p>
          <a:p>
            <a:pPr marL="285750" lvl="0" indent="-285750">
              <a:spcBef>
                <a:spcPts val="300"/>
              </a:spcBef>
              <a:spcAft>
                <a:spcPts val="300"/>
              </a:spcAft>
              <a:buClr>
                <a:schemeClr val="tx1"/>
              </a:buClr>
              <a:buSzPct val="100000"/>
              <a:buFont typeface="Wingdings" panose="05000000000000000000" pitchFamily="2" charset="2"/>
              <a:buChar char="§"/>
            </a:pPr>
            <a:r>
              <a:rPr lang="fr-FR" sz="1300" dirty="0">
                <a:solidFill>
                  <a:schemeClr val="tx1">
                    <a:lumMod val="95000"/>
                    <a:lumOff val="5000"/>
                  </a:schemeClr>
                </a:solidFill>
              </a:rPr>
              <a:t>Familiariser les participants avec ce à quoi ressemble une proposition technique typique de l’USAID.</a:t>
            </a:r>
          </a:p>
          <a:p>
            <a:pPr marL="285750" lvl="0" indent="-285750">
              <a:spcBef>
                <a:spcPts val="300"/>
              </a:spcBef>
              <a:spcAft>
                <a:spcPts val="300"/>
              </a:spcAft>
              <a:buClr>
                <a:schemeClr val="tx1"/>
              </a:buClr>
              <a:buSzPct val="100000"/>
              <a:buFont typeface="Wingdings" panose="05000000000000000000" pitchFamily="2" charset="2"/>
              <a:buChar char="§"/>
            </a:pPr>
            <a:r>
              <a:rPr lang="fr-FR" sz="1300" dirty="0">
                <a:solidFill>
                  <a:schemeClr val="tx1">
                    <a:lumMod val="95000"/>
                    <a:lumOff val="5000"/>
                  </a:schemeClr>
                </a:solidFill>
              </a:rPr>
              <a:t>Fournir des informations sur la composition de chaque élément clé de la proposition technique. </a:t>
            </a:r>
          </a:p>
          <a:p>
            <a:pPr marL="285750" lvl="0" indent="-285750">
              <a:spcBef>
                <a:spcPts val="300"/>
              </a:spcBef>
              <a:spcAft>
                <a:spcPts val="300"/>
              </a:spcAft>
              <a:buClr>
                <a:schemeClr val="tx1"/>
              </a:buClr>
              <a:buSzPct val="100000"/>
              <a:buFont typeface="Wingdings" panose="05000000000000000000" pitchFamily="2" charset="2"/>
              <a:buChar char="§"/>
            </a:pPr>
            <a:r>
              <a:rPr lang="fr-FR" sz="1300" dirty="0">
                <a:solidFill>
                  <a:schemeClr val="tx1">
                    <a:lumMod val="95000"/>
                    <a:lumOff val="5000"/>
                  </a:schemeClr>
                </a:solidFill>
              </a:rPr>
              <a:t>Élaborer un budget qui couvre tous les coûts du programme, y compris les coûts directs et indirects.</a:t>
            </a:r>
          </a:p>
          <a:p>
            <a:pPr marL="0" lvl="0" indent="0">
              <a:spcBef>
                <a:spcPts val="300"/>
              </a:spcBef>
              <a:spcAft>
                <a:spcPts val="300"/>
              </a:spcAft>
              <a:buClr>
                <a:schemeClr val="tx1"/>
              </a:buClr>
              <a:buSzPct val="100000"/>
              <a:buNone/>
            </a:pPr>
            <a:r>
              <a:rPr lang="fr-FR" sz="1300" b="1" dirty="0">
                <a:solidFill>
                  <a:schemeClr val="tx1"/>
                </a:solidFill>
                <a:latin typeface="Source Sans Pro" panose="020B0503030403020204" pitchFamily="34" charset="0"/>
                <a:ea typeface="Source Sans Pro" panose="020B0503030403020204" pitchFamily="34" charset="0"/>
              </a:rPr>
              <a:t>Ce module couvre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Conception de projet et élaboration de propositions techniques et budgétaires</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Conseils et considérations pour un dossier de proposition solide et conforme</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Examen et édition des propositions, et </a:t>
            </a:r>
          </a:p>
          <a:p>
            <a:pPr marL="342900" indent="-342900">
              <a:spcBef>
                <a:spcPts val="600"/>
              </a:spcBef>
              <a:spcAft>
                <a:spcPts val="600"/>
              </a:spcAft>
              <a:buClr>
                <a:schemeClr val="tx1"/>
              </a:buClr>
              <a:buSzPct val="100000"/>
              <a:buAutoNum type="arabicParenR"/>
            </a:pPr>
            <a:r>
              <a:rPr lang="fr-FR" sz="1300" dirty="0">
                <a:solidFill>
                  <a:schemeClr val="tx1"/>
                </a:solidFill>
                <a:latin typeface="Source Sans Pro" panose="020B0503030403020204" pitchFamily="34" charset="0"/>
                <a:ea typeface="Source Sans Pro" panose="020B0503030403020204" pitchFamily="34" charset="0"/>
              </a:rPr>
              <a:t>Finalisation et soumission des propositions </a:t>
            </a:r>
          </a:p>
        </p:txBody>
      </p:sp>
      <p:sp>
        <p:nvSpPr>
          <p:cNvPr id="3" name="Google Shape;385;p56">
            <a:extLst>
              <a:ext uri="{FF2B5EF4-FFF2-40B4-BE49-F238E27FC236}">
                <a16:creationId xmlns:a16="http://schemas.microsoft.com/office/drawing/2014/main" id="{C50D72BD-0DB0-57B2-13FE-7A6278D84777}"/>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5.0 CONCEPTION DU PROJET ET ÉLABORATION DE PROPOSITIONS TECHNIQUES ET BUDGÉTAIRES</a:t>
            </a:r>
          </a:p>
        </p:txBody>
      </p:sp>
      <p:pic>
        <p:nvPicPr>
          <p:cNvPr id="2" name="Graphic 4" descr="Graphic 4">
            <a:extLst>
              <a:ext uri="{FF2B5EF4-FFF2-40B4-BE49-F238E27FC236}">
                <a16:creationId xmlns:a16="http://schemas.microsoft.com/office/drawing/2014/main" id="{BBC9F7A6-05D5-961C-3A55-DE5D65DD4217}"/>
              </a:ext>
            </a:extLst>
          </p:cNvPr>
          <p:cNvPicPr>
            <a:picLocks noChangeAspect="1"/>
          </p:cNvPicPr>
          <p:nvPr/>
        </p:nvPicPr>
        <p:blipFill rotWithShape="1">
          <a:blip r:embed="rId3"/>
          <a:srcRect l="11363" t="4933" r="12758" b="7332"/>
          <a:stretch/>
        </p:blipFill>
        <p:spPr>
          <a:xfrm>
            <a:off x="0" y="1836466"/>
            <a:ext cx="738909" cy="854364"/>
          </a:xfrm>
          <a:prstGeom prst="rect">
            <a:avLst/>
          </a:prstGeom>
          <a:ln w="12700">
            <a:miter lim="400000"/>
          </a:ln>
        </p:spPr>
      </p:pic>
    </p:spTree>
    <p:extLst>
      <p:ext uri="{BB962C8B-B14F-4D97-AF65-F5344CB8AC3E}">
        <p14:creationId xmlns:p14="http://schemas.microsoft.com/office/powerpoint/2010/main" val="95398436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76656" y="700292"/>
            <a:ext cx="7863840" cy="2995409"/>
          </a:xfrm>
        </p:spPr>
        <p:txBody>
          <a:bodyPr>
            <a:normAutofit/>
          </a:bodyPr>
          <a:lstStyle/>
          <a:p>
            <a:pPr marL="0" indent="0">
              <a:buNone/>
            </a:pPr>
            <a:r>
              <a:rPr lang="fr-FR" sz="1500">
                <a:solidFill>
                  <a:schemeClr val="tx1"/>
                </a:solidFill>
              </a:rPr>
              <a:t>L'approche technique constitue généralement la section la plus importante de votre proposition technique en termes d'attribution de pages, et celle qui a le plus de poids en fonction des critères d'évaluation des donateurs (souvent jusqu'à 50 % des points ou considérée comme « la plus importante »).</a:t>
            </a:r>
          </a:p>
          <a:p>
            <a:pPr marL="0" indent="0">
              <a:buNone/>
            </a:pPr>
            <a:endParaRPr lang="en-US" sz="1500">
              <a:solidFill>
                <a:schemeClr val="tx1"/>
              </a:solidFill>
            </a:endParaRPr>
          </a:p>
          <a:p>
            <a:pPr marL="0" indent="0">
              <a:buNone/>
            </a:pPr>
            <a:r>
              <a:rPr lang="fr-FR" sz="1500">
                <a:solidFill>
                  <a:schemeClr val="tx1"/>
                </a:solidFill>
              </a:rPr>
              <a:t>Il décrit votre approche et vos raisons pour relever le défi ou l'opportunité décrit dans l'invitation. Une approche technique solide nécessite souvent de nombreuses réflexions sur les nombreuses facettes de la solution technique. </a:t>
            </a:r>
          </a:p>
          <a:p>
            <a:pPr marL="0" indent="0">
              <a:buNone/>
            </a:pPr>
            <a:endParaRPr lang="en-US" sz="1500" u="sng">
              <a:solidFill>
                <a:schemeClr val="tx1"/>
              </a:solidFill>
            </a:endParaRPr>
          </a:p>
          <a:p>
            <a:pPr marL="0" indent="0">
              <a:buNone/>
            </a:pPr>
            <a:r>
              <a:rPr lang="fr-FR" sz="1500" b="1">
                <a:solidFill>
                  <a:schemeClr val="tx1"/>
                </a:solidFill>
              </a:rPr>
              <a:t>Développez et peaufinez le contenu avant de commencer à écrire. </a:t>
            </a:r>
          </a:p>
        </p:txBody>
      </p:sp>
      <p:sp>
        <p:nvSpPr>
          <p:cNvPr id="4" name="Google Shape;385;p56">
            <a:extLst>
              <a:ext uri="{FF2B5EF4-FFF2-40B4-BE49-F238E27FC236}">
                <a16:creationId xmlns:a16="http://schemas.microsoft.com/office/drawing/2014/main" id="{54706E7D-F640-FD27-E6B5-65F96FDCA53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5.1.1 APPROCHE/PROPOSITION TECHNIQUE</a:t>
            </a:r>
          </a:p>
        </p:txBody>
      </p:sp>
    </p:spTree>
    <p:extLst>
      <p:ext uri="{BB962C8B-B14F-4D97-AF65-F5344CB8AC3E}">
        <p14:creationId xmlns:p14="http://schemas.microsoft.com/office/powerpoint/2010/main" val="12755118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600" b="1" dirty="0">
                <a:solidFill>
                  <a:srgbClr val="FFFFFF"/>
                </a:solidFill>
                <a:latin typeface="Source Sans Pro"/>
                <a:ea typeface="Source Sans Pro"/>
                <a:cs typeface="Source Sans Pro"/>
              </a:rPr>
              <a:t>IMPORTANCE DE LA CONCEPTION DU PROJET</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808189" y="874596"/>
            <a:ext cx="7901471"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Une Propositions solide nécessite souvent de nombreuses réflexions sur les nombreuses facettes de la solution technique. Développez et peaufinez le contenu avant de commencer à écrire. </a:t>
            </a:r>
          </a:p>
          <a:p>
            <a:pPr marL="285750" indent="-285750">
              <a:spcBef>
                <a:spcPts val="600"/>
              </a:spcBef>
              <a:spcAft>
                <a:spcPts val="600"/>
              </a:spcAft>
              <a:buClr>
                <a:schemeClr val="tx1"/>
              </a:buClr>
              <a:buSzPct val="100000"/>
              <a:buFont typeface="Wingdings" panose="05000000000000000000" pitchFamily="2" charset="2"/>
              <a:buChar char="§"/>
            </a:pPr>
            <a:r>
              <a:rPr lang="fr-FR" sz="1500">
                <a:solidFill>
                  <a:schemeClr val="tx1">
                    <a:lumMod val="95000"/>
                    <a:lumOff val="5000"/>
                  </a:schemeClr>
                </a:solidFill>
              </a:rPr>
              <a:t>Faciliter un processus de conception de projet approfondi et participatif, comprenant :</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Analyse du problème central et de ses causes profondes</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Priorisation des aspects spécifiques du problème que le projet abordera</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Formulation de buts, d'objectifs et de résultats clairs (par exemple, les résultats attendus)</a:t>
            </a:r>
          </a:p>
          <a:p>
            <a:pPr lvl="1">
              <a:spcBef>
                <a:spcPts val="600"/>
              </a:spcBef>
              <a:spcAft>
                <a:spcPts val="600"/>
              </a:spcAft>
              <a:buClr>
                <a:schemeClr val="accent4">
                  <a:lumMod val="95000"/>
                  <a:lumOff val="5000"/>
                </a:schemeClr>
              </a:buClr>
              <a:buSzPct val="100000"/>
            </a:pPr>
            <a:r>
              <a:rPr lang="fr-FR" sz="1500">
                <a:solidFill>
                  <a:schemeClr val="tx1"/>
                </a:solidFill>
                <a:latin typeface="Source Sans Pro" panose="020B0503030403020204" pitchFamily="34" charset="0"/>
                <a:ea typeface="Source Sans Pro" panose="020B0503030403020204" pitchFamily="34" charset="0"/>
              </a:rPr>
              <a:t>Identification de l'ensemble des activités nécessaires et suffisantes pour produire les résultats attendus</a:t>
            </a:r>
          </a:p>
        </p:txBody>
      </p:sp>
    </p:spTree>
    <p:extLst>
      <p:ext uri="{BB962C8B-B14F-4D97-AF65-F5344CB8AC3E}">
        <p14:creationId xmlns:p14="http://schemas.microsoft.com/office/powerpoint/2010/main" val="350178560"/>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477520" y="940322"/>
            <a:ext cx="5654040" cy="3174900"/>
          </a:xfrm>
        </p:spPr>
        <p:txBody>
          <a:bodyPr/>
          <a:lstStyle/>
          <a:p>
            <a:pPr marL="285750" indent="-285750">
              <a:spcBef>
                <a:spcPts val="1200"/>
              </a:spcBef>
              <a:spcAft>
                <a:spcPts val="1200"/>
              </a:spcAft>
              <a:buClr>
                <a:schemeClr val="tx1"/>
              </a:buClr>
              <a:buSzPct val="100000"/>
              <a:buFont typeface="Wingdings" panose="05000000000000000000" pitchFamily="2" charset="2"/>
              <a:buChar char="§"/>
            </a:pPr>
            <a:r>
              <a:rPr lang="fr-FR" sz="1500" dirty="0">
                <a:solidFill>
                  <a:schemeClr val="tx1">
                    <a:lumMod val="95000"/>
                    <a:lumOff val="5000"/>
                  </a:schemeClr>
                </a:solidFill>
              </a:rPr>
              <a:t>Proposition technique</a:t>
            </a:r>
          </a:p>
          <a:p>
            <a:pPr marL="285750" indent="-285750">
              <a:spcBef>
                <a:spcPts val="1200"/>
              </a:spcBef>
              <a:spcAft>
                <a:spcPts val="1200"/>
              </a:spcAft>
              <a:buClr>
                <a:schemeClr val="tx1"/>
              </a:buClr>
              <a:buSzPct val="100000"/>
              <a:buFont typeface="Wingdings" panose="05000000000000000000" pitchFamily="2" charset="2"/>
              <a:buChar char="§"/>
            </a:pPr>
            <a:r>
              <a:rPr lang="fr-FR" sz="1500" dirty="0">
                <a:solidFill>
                  <a:schemeClr val="tx1">
                    <a:lumMod val="95000"/>
                    <a:lumOff val="5000"/>
                  </a:schemeClr>
                </a:solidFill>
              </a:rPr>
              <a:t>Proposition de coût (budget, description du budget, etc.)</a:t>
            </a:r>
          </a:p>
          <a:p>
            <a:pPr marL="285750" indent="-285750">
              <a:spcBef>
                <a:spcPts val="1200"/>
              </a:spcBef>
              <a:spcAft>
                <a:spcPts val="1200"/>
              </a:spcAft>
              <a:buClr>
                <a:schemeClr val="tx1"/>
              </a:buClr>
              <a:buSzPct val="100000"/>
              <a:buFont typeface="Wingdings" panose="05000000000000000000" pitchFamily="2" charset="2"/>
              <a:buChar char="§"/>
            </a:pPr>
            <a:r>
              <a:rPr lang="fr-FR" sz="1500" dirty="0">
                <a:solidFill>
                  <a:schemeClr val="tx1">
                    <a:lumMod val="95000"/>
                    <a:lumOff val="5000"/>
                  </a:schemeClr>
                </a:solidFill>
              </a:rPr>
              <a:t>Annexes</a:t>
            </a:r>
          </a:p>
        </p:txBody>
      </p:sp>
      <p:sp>
        <p:nvSpPr>
          <p:cNvPr id="3" name="Slide Number Placeholder 2">
            <a:extLst>
              <a:ext uri="{FF2B5EF4-FFF2-40B4-BE49-F238E27FC236}">
                <a16:creationId xmlns:a16="http://schemas.microsoft.com/office/drawing/2014/main" id="{E2C57A65-DD73-282D-D0A5-F34C7C4DBF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graphicFrame>
        <p:nvGraphicFramePr>
          <p:cNvPr id="5" name="Diagram 4">
            <a:extLst>
              <a:ext uri="{FF2B5EF4-FFF2-40B4-BE49-F238E27FC236}">
                <a16:creationId xmlns:a16="http://schemas.microsoft.com/office/drawing/2014/main" id="{167FBEE9-EC75-F752-31E3-E83AEB7FE424}"/>
              </a:ext>
            </a:extLst>
          </p:cNvPr>
          <p:cNvGraphicFramePr/>
          <p:nvPr>
            <p:extLst>
              <p:ext uri="{D42A27DB-BD31-4B8C-83A1-F6EECF244321}">
                <p14:modId xmlns:p14="http://schemas.microsoft.com/office/powerpoint/2010/main" val="3218588271"/>
              </p:ext>
            </p:extLst>
          </p:nvPr>
        </p:nvGraphicFramePr>
        <p:xfrm>
          <a:off x="4099560" y="874815"/>
          <a:ext cx="5044440" cy="3885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385;p56">
            <a:extLst>
              <a:ext uri="{FF2B5EF4-FFF2-40B4-BE49-F238E27FC236}">
                <a16:creationId xmlns:a16="http://schemas.microsoft.com/office/drawing/2014/main" id="{9E8E4169-5AC3-A8DE-BCFE-229EF7432E4B}"/>
              </a:ext>
            </a:extLst>
          </p:cNvPr>
          <p:cNvSpPr/>
          <p:nvPr/>
        </p:nvSpPr>
        <p:spPr>
          <a:xfrm>
            <a:off x="0" y="0"/>
            <a:ext cx="9144000" cy="748937"/>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400" b="1" dirty="0">
                <a:solidFill>
                  <a:srgbClr val="FFFFFF"/>
                </a:solidFill>
                <a:latin typeface="Source Sans Pro"/>
                <a:ea typeface="Source Sans Pro"/>
                <a:cs typeface="Source Sans Pro"/>
              </a:rPr>
              <a:t>PRINCIPALES COMPOSANTES DES PROPOSITIONS DU USG</a:t>
            </a:r>
          </a:p>
        </p:txBody>
      </p:sp>
    </p:spTree>
    <p:extLst>
      <p:ext uri="{BB962C8B-B14F-4D97-AF65-F5344CB8AC3E}">
        <p14:creationId xmlns:p14="http://schemas.microsoft.com/office/powerpoint/2010/main" val="19481515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695960" y="1057162"/>
            <a:ext cx="7772400" cy="3693030"/>
          </a:xfrm>
        </p:spPr>
        <p:txBody>
          <a:bodyPr/>
          <a:lstStyle/>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Rédigez un document avec les sections dont vous aurez besoin (décrites dans la sollicitation). </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Vous pouvez avoir un rédacteur principal, éventuellement le responsable technique de votre proposition, ou vous pouvez désigner des membres de l'équipe possédant l'expertise nécessaire pour rédiger chaque section. </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Parfois, vous devrez peut-être avoir un processus d'écriture échelonné, car certaines sections dépendent d'autres. </a:t>
            </a:r>
          </a:p>
          <a:p>
            <a:pPr lvl="1">
              <a:spcBef>
                <a:spcPts val="600"/>
              </a:spcBef>
              <a:spcAft>
                <a:spcPts val="600"/>
              </a:spcAft>
              <a:buClr>
                <a:schemeClr val="accent4">
                  <a:lumMod val="95000"/>
                  <a:lumOff val="5000"/>
                </a:schemeClr>
              </a:buClr>
              <a:buSzPct val="100000"/>
            </a:pPr>
            <a:r>
              <a:rPr lang="fr-FR" sz="1500" dirty="0">
                <a:solidFill>
                  <a:schemeClr val="tx1"/>
                </a:solidFill>
                <a:latin typeface="Source Sans Pro" panose="020B0503030403020204" pitchFamily="34" charset="0"/>
                <a:ea typeface="Source Sans Pro" panose="020B0503030403020204" pitchFamily="34" charset="0"/>
              </a:rPr>
              <a:t>Par exemple, il pourrait être nécessaire de finaliser l’approche technique avant la section relative au personnel/à la gestion. </a:t>
            </a:r>
          </a:p>
          <a:p>
            <a:pPr marL="285750" indent="-285750">
              <a:spcBef>
                <a:spcPts val="600"/>
              </a:spcBef>
              <a:spcAft>
                <a:spcPts val="600"/>
              </a:spcAft>
              <a:buClr>
                <a:schemeClr val="tx1"/>
              </a:buClr>
              <a:buSzPct val="100000"/>
              <a:buFont typeface="Wingdings" panose="05000000000000000000" pitchFamily="2" charset="2"/>
              <a:buChar char="§"/>
            </a:pPr>
            <a:r>
              <a:rPr lang="fr-FR" sz="1500" dirty="0">
                <a:solidFill>
                  <a:schemeClr val="tx1">
                    <a:lumMod val="95000"/>
                    <a:lumOff val="5000"/>
                  </a:schemeClr>
                </a:solidFill>
              </a:rPr>
              <a:t>Assurez-vous que le rédacteur ou l'équipe de rédaction continue de se coordonner étroitement avec le préparateur du budget qui élabore la proposition de coûts.</a:t>
            </a:r>
          </a:p>
        </p:txBody>
      </p:sp>
      <p:sp>
        <p:nvSpPr>
          <p:cNvPr id="3" name="Slide Number Placeholder 2">
            <a:extLst>
              <a:ext uri="{FF2B5EF4-FFF2-40B4-BE49-F238E27FC236}">
                <a16:creationId xmlns:a16="http://schemas.microsoft.com/office/drawing/2014/main" id="{E2C57A65-DD73-282D-D0A5-F34C7C4DBF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
        <p:nvSpPr>
          <p:cNvPr id="5" name="Google Shape;385;p56">
            <a:extLst>
              <a:ext uri="{FF2B5EF4-FFF2-40B4-BE49-F238E27FC236}">
                <a16:creationId xmlns:a16="http://schemas.microsoft.com/office/drawing/2014/main" id="{A5C08B6F-6079-AAC0-FFFC-C6BA31A687CD}"/>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REDACTION PROPREMENT DITE</a:t>
            </a:r>
          </a:p>
        </p:txBody>
      </p:sp>
    </p:spTree>
    <p:extLst>
      <p:ext uri="{BB962C8B-B14F-4D97-AF65-F5344CB8AC3E}">
        <p14:creationId xmlns:p14="http://schemas.microsoft.com/office/powerpoint/2010/main" val="8199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7EBBF6-01F9-6449-63E2-830EE2C3CFD5}"/>
              </a:ext>
            </a:extLst>
          </p:cNvPr>
          <p:cNvPicPr>
            <a:picLocks noChangeAspect="1"/>
          </p:cNvPicPr>
          <p:nvPr/>
        </p:nvPicPr>
        <p:blipFill>
          <a:blip r:embed="rId3"/>
          <a:stretch>
            <a:fillRect/>
          </a:stretch>
        </p:blipFill>
        <p:spPr>
          <a:xfrm>
            <a:off x="6308834" y="688054"/>
            <a:ext cx="2835166" cy="4103402"/>
          </a:xfrm>
          <a:prstGeom prst="rect">
            <a:avLst/>
          </a:prstGeom>
        </p:spPr>
      </p:pic>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152401" y="706713"/>
            <a:ext cx="6440423" cy="4065848"/>
          </a:xfrm>
        </p:spPr>
        <p:txBody>
          <a:bodyPr/>
          <a:lstStyle/>
          <a:p>
            <a:pPr marL="126997" indent="0">
              <a:spcAft>
                <a:spcPts val="600"/>
              </a:spcAft>
              <a:buNone/>
            </a:pPr>
            <a:r>
              <a:rPr lang="fr-FR" sz="1300" dirty="0">
                <a:solidFill>
                  <a:schemeClr val="tx1"/>
                </a:solidFill>
                <a:latin typeface="Source Sans Pro" panose="020B0503030403020204" pitchFamily="34" charset="0"/>
                <a:ea typeface="Source Sans Pro" panose="020B0503030403020204" pitchFamily="34" charset="0"/>
              </a:rPr>
              <a:t>Une théorie du changement (TOC) est un diagramme ou une description écrite des stratégies, actions, conditions et ressources qui facilitent le changement et obtiennent des résultats. La TOC est une feuille de route. Il s’agit d’exprimer comment et pourquoi un ensemble donné d’interventions conduira à un changement spécifique. Cela suit une logique généralement simple du type « si/alors » : si l’intervention se déroule avec succès, elle conduira au résultat souhaité.</a:t>
            </a:r>
            <a:r>
              <a:rPr lang="fr-FR" sz="1300" u="sng" dirty="0">
                <a:solidFill>
                  <a:schemeClr val="tx1"/>
                </a:solidFill>
                <a:latin typeface="Source Sans Pro" panose="020B0503030403020204" pitchFamily="34" charset="0"/>
                <a:ea typeface="Source Sans Pro" panose="020B0503030403020204" pitchFamily="34" charset="0"/>
              </a:rPr>
              <a:t> </a:t>
            </a:r>
            <a:r>
              <a:rPr lang="fr-FR" sz="1300" dirty="0">
                <a:solidFill>
                  <a:schemeClr val="tx1"/>
                </a:solidFill>
                <a:latin typeface="Source Sans Pro" panose="020B0503030403020204" pitchFamily="34" charset="0"/>
                <a:ea typeface="Source Sans Pro" panose="020B0503030403020204" pitchFamily="34" charset="0"/>
              </a:rPr>
              <a:t>Bien entendu, derrière cette logique se cache un ensemble de croyances et d’hypothèses qui soutiennent nos attentes quant à la manière dont le changement se produira.</a:t>
            </a:r>
          </a:p>
          <a:p>
            <a:pPr marL="126997" indent="0">
              <a:spcAft>
                <a:spcPts val="600"/>
              </a:spcAft>
              <a:buNone/>
            </a:pPr>
            <a:r>
              <a:rPr lang="fr-FR" sz="1300" b="1" dirty="0">
                <a:solidFill>
                  <a:schemeClr val="tx1"/>
                </a:solidFill>
                <a:latin typeface="Source Sans Pro" panose="020B0503030403020204" pitchFamily="34" charset="0"/>
                <a:ea typeface="Source Sans Pro" panose="020B0503030403020204" pitchFamily="34" charset="0"/>
              </a:rPr>
              <a:t>Une table des matières complète comprend cinq éléments :</a:t>
            </a:r>
          </a:p>
          <a:p>
            <a:pPr marL="384172" indent="-257175">
              <a:spcAft>
                <a:spcPts val="600"/>
              </a:spcAft>
              <a:buClr>
                <a:schemeClr val="tx1"/>
              </a:buClr>
              <a:buSzPct val="100000"/>
              <a:buFont typeface="+mj-lt"/>
              <a:buAutoNum type="arabicPeriod"/>
            </a:pPr>
            <a:r>
              <a:rPr lang="fr-FR" sz="1300" dirty="0">
                <a:solidFill>
                  <a:schemeClr val="tx1"/>
                </a:solidFill>
                <a:latin typeface="Source Sans Pro" panose="020B0503030403020204" pitchFamily="34" charset="0"/>
                <a:ea typeface="Source Sans Pro" panose="020B0503030403020204" pitchFamily="34" charset="0"/>
              </a:rPr>
              <a:t>Le contexte dans lequel se situe le problème de développement ;</a:t>
            </a:r>
          </a:p>
          <a:p>
            <a:pPr marL="384172" indent="-257175">
              <a:spcAft>
                <a:spcPts val="600"/>
              </a:spcAft>
              <a:buClr>
                <a:schemeClr val="tx1"/>
              </a:buClr>
              <a:buSzPct val="100000"/>
              <a:buFont typeface="+mj-lt"/>
              <a:buAutoNum type="arabicPeriod"/>
            </a:pPr>
            <a:r>
              <a:rPr lang="fr-FR" sz="1300" dirty="0">
                <a:solidFill>
                  <a:schemeClr val="tx1"/>
                </a:solidFill>
                <a:latin typeface="Source Sans Pro" panose="020B0503030403020204" pitchFamily="34" charset="0"/>
                <a:ea typeface="Source Sans Pro" panose="020B0503030403020204" pitchFamily="34" charset="0"/>
              </a:rPr>
              <a:t>Si-alors (causaux) les résultats nécessaires pour obtenir le changement souhaité ;</a:t>
            </a:r>
          </a:p>
          <a:p>
            <a:pPr marL="384172" indent="-257175">
              <a:spcAft>
                <a:spcPts val="600"/>
              </a:spcAft>
              <a:buClr>
                <a:schemeClr val="tx1"/>
              </a:buClr>
              <a:buSzPct val="100000"/>
              <a:buFont typeface="+mj-lt"/>
              <a:buAutoNum type="arabicPeriod"/>
            </a:pPr>
            <a:r>
              <a:rPr lang="fr-FR" sz="1300" dirty="0">
                <a:solidFill>
                  <a:schemeClr val="tx1"/>
                </a:solidFill>
                <a:latin typeface="Source Sans Pro" panose="020B0503030403020204" pitchFamily="34" charset="0"/>
                <a:ea typeface="Source Sans Pro" panose="020B0503030403020204" pitchFamily="34" charset="0"/>
              </a:rPr>
              <a:t>Interventions majeures que le projet entreprendra pour catalyser ces résultats ;</a:t>
            </a:r>
          </a:p>
          <a:p>
            <a:pPr marL="384172" indent="-257175">
              <a:spcAft>
                <a:spcPts val="600"/>
              </a:spcAft>
              <a:buClr>
                <a:schemeClr val="tx1"/>
              </a:buClr>
              <a:buSzPct val="100000"/>
              <a:buFont typeface="+mj-lt"/>
              <a:buAutoNum type="arabicPeriod"/>
            </a:pPr>
            <a:r>
              <a:rPr lang="fr-FR" sz="1300" dirty="0">
                <a:solidFill>
                  <a:schemeClr val="tx1"/>
                </a:solidFill>
                <a:latin typeface="Source Sans Pro" panose="020B0503030403020204" pitchFamily="34" charset="0"/>
                <a:ea typeface="Source Sans Pro" panose="020B0503030403020204" pitchFamily="34" charset="0"/>
              </a:rPr>
              <a:t>Hypothèses clés qui sous-tendent le succès de cette théorie ; et</a:t>
            </a:r>
          </a:p>
          <a:p>
            <a:pPr marL="384172" indent="-257175">
              <a:spcAft>
                <a:spcPts val="600"/>
              </a:spcAft>
              <a:buClr>
                <a:schemeClr val="tx1"/>
              </a:buClr>
              <a:buSzPct val="100000"/>
              <a:buFont typeface="+mj-lt"/>
              <a:buAutoNum type="arabicPeriod"/>
            </a:pPr>
            <a:r>
              <a:rPr lang="fr-FR" sz="1300" dirty="0">
                <a:solidFill>
                  <a:schemeClr val="tx1"/>
                </a:solidFill>
                <a:latin typeface="Source Sans Pro" panose="020B0503030403020204" pitchFamily="34" charset="0"/>
                <a:ea typeface="Source Sans Pro" panose="020B0503030403020204" pitchFamily="34" charset="0"/>
              </a:rPr>
              <a:t>Indicateurs clés pour suivre l’évolution des progrès pendant la mise en œuvre.</a:t>
            </a: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Théorie du Changement :</a:t>
            </a:r>
          </a:p>
        </p:txBody>
      </p:sp>
    </p:spTree>
    <p:extLst>
      <p:ext uri="{BB962C8B-B14F-4D97-AF65-F5344CB8AC3E}">
        <p14:creationId xmlns:p14="http://schemas.microsoft.com/office/powerpoint/2010/main" val="12728144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167B3-BC91-3792-2270-88E7E31845C4}"/>
              </a:ext>
            </a:extLst>
          </p:cNvPr>
          <p:cNvSpPr>
            <a:spLocks noGrp="1"/>
          </p:cNvSpPr>
          <p:nvPr>
            <p:ph type="body" idx="1"/>
          </p:nvPr>
        </p:nvSpPr>
        <p:spPr>
          <a:xfrm>
            <a:off x="331379" y="984300"/>
            <a:ext cx="3986171" cy="3335452"/>
          </a:xfrm>
        </p:spPr>
        <p:txBody>
          <a:bodyPr/>
          <a:lstStyle/>
          <a:p>
            <a:pPr marL="126997" indent="0">
              <a:buNone/>
            </a:pPr>
            <a:r>
              <a:rPr lang="fr-FR" sz="1500">
                <a:solidFill>
                  <a:schemeClr val="tx1"/>
                </a:solidFill>
              </a:rPr>
              <a:t>La théorie du changement de l'USAID est que si l'USAID peut aider à briser ce cercle vicieux en envoyant les jeunes dans des centres de réadaptation alternatifs (ARC), alors les jeunes développeront l'estime de soi et la confiance en soi dont ils ont besoin pour résister aux influences négatives et ne pas retourner à une vie de crime. </a:t>
            </a:r>
          </a:p>
          <a:p>
            <a:endParaRPr lang="en-US" sz="1500" dirty="0">
              <a:solidFill>
                <a:schemeClr val="tx1"/>
              </a:solidFill>
            </a:endParaRPr>
          </a:p>
        </p:txBody>
      </p:sp>
      <p:sp>
        <p:nvSpPr>
          <p:cNvPr id="3" name="Google Shape;385;p56">
            <a:extLst>
              <a:ext uri="{FF2B5EF4-FFF2-40B4-BE49-F238E27FC236}">
                <a16:creationId xmlns:a16="http://schemas.microsoft.com/office/drawing/2014/main" id="{76F455A9-CA81-E7D2-1887-87BB639804D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THÉORIE DU CHANGEMENT – EXEMPLE</a:t>
            </a:r>
          </a:p>
        </p:txBody>
      </p:sp>
      <p:pic>
        <p:nvPicPr>
          <p:cNvPr id="5" name="Picture 4">
            <a:extLst>
              <a:ext uri="{FF2B5EF4-FFF2-40B4-BE49-F238E27FC236}">
                <a16:creationId xmlns:a16="http://schemas.microsoft.com/office/drawing/2014/main" id="{26A76C34-79B4-B8BE-0A06-95246E686046}"/>
              </a:ext>
            </a:extLst>
          </p:cNvPr>
          <p:cNvPicPr>
            <a:picLocks noChangeAspect="1"/>
          </p:cNvPicPr>
          <p:nvPr/>
        </p:nvPicPr>
        <p:blipFill>
          <a:blip r:embed="rId3"/>
          <a:stretch>
            <a:fillRect/>
          </a:stretch>
        </p:blipFill>
        <p:spPr>
          <a:xfrm>
            <a:off x="4961887" y="750926"/>
            <a:ext cx="3565208" cy="4011356"/>
          </a:xfrm>
          <a:prstGeom prst="rect">
            <a:avLst/>
          </a:prstGeom>
        </p:spPr>
      </p:pic>
    </p:spTree>
    <p:extLst>
      <p:ext uri="{BB962C8B-B14F-4D97-AF65-F5344CB8AC3E}">
        <p14:creationId xmlns:p14="http://schemas.microsoft.com/office/powerpoint/2010/main" val="4139493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THÉORIE DU CHANGEMENT- EXEMPLE</a:t>
            </a:r>
          </a:p>
        </p:txBody>
      </p:sp>
      <p:pic>
        <p:nvPicPr>
          <p:cNvPr id="4" name="Picture 3">
            <a:extLst>
              <a:ext uri="{FF2B5EF4-FFF2-40B4-BE49-F238E27FC236}">
                <a16:creationId xmlns:a16="http://schemas.microsoft.com/office/drawing/2014/main" id="{BDC9CA41-3732-D0D0-D75E-6E1A2E581788}"/>
              </a:ext>
            </a:extLst>
          </p:cNvPr>
          <p:cNvPicPr>
            <a:picLocks noChangeAspect="1"/>
          </p:cNvPicPr>
          <p:nvPr/>
        </p:nvPicPr>
        <p:blipFill>
          <a:blip r:embed="rId3"/>
          <a:stretch>
            <a:fillRect/>
          </a:stretch>
        </p:blipFill>
        <p:spPr>
          <a:xfrm>
            <a:off x="438150" y="769435"/>
            <a:ext cx="8352823" cy="3926390"/>
          </a:xfrm>
          <a:prstGeom prst="rect">
            <a:avLst/>
          </a:prstGeom>
        </p:spPr>
      </p:pic>
    </p:spTree>
    <p:extLst>
      <p:ext uri="{BB962C8B-B14F-4D97-AF65-F5344CB8AC3E}">
        <p14:creationId xmlns:p14="http://schemas.microsoft.com/office/powerpoint/2010/main" val="39494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3" name="Rectangle 2">
            <a:extLst>
              <a:ext uri="{FF2B5EF4-FFF2-40B4-BE49-F238E27FC236}">
                <a16:creationId xmlns:a16="http://schemas.microsoft.com/office/drawing/2014/main" id="{46D36135-9E23-0993-1550-57AB5B07930C}"/>
              </a:ext>
            </a:extLst>
          </p:cNvPr>
          <p:cNvSpPr/>
          <p:nvPr/>
        </p:nvSpPr>
        <p:spPr>
          <a:xfrm>
            <a:off x="0" y="4624"/>
            <a:ext cx="9144000" cy="5138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50" dirty="0"/>
          </a:p>
        </p:txBody>
      </p:sp>
      <p:sp>
        <p:nvSpPr>
          <p:cNvPr id="4628" name="Google Shape;4628;g2ecc26fd3ec_0_1214"/>
          <p:cNvSpPr/>
          <p:nvPr/>
        </p:nvSpPr>
        <p:spPr>
          <a:xfrm>
            <a:off x="0" y="4624"/>
            <a:ext cx="9144000" cy="864000"/>
          </a:xfrm>
          <a:prstGeom prst="rect">
            <a:avLst/>
          </a:prstGeom>
          <a:solidFill>
            <a:srgbClr val="BA0C2F"/>
          </a:solidFill>
          <a:ln>
            <a:noFill/>
          </a:ln>
        </p:spPr>
        <p:txBody>
          <a:bodyPr spcFirstLastPara="1" wrap="square" lIns="68575" tIns="34275" rIns="68575" bIns="34275" anchor="ctr" anchorCtr="0">
            <a:noAutofit/>
          </a:bodyPr>
          <a:lstStyle/>
          <a:p>
            <a:pPr algn="ctr" defTabSz="914378"/>
            <a:r>
              <a:rPr lang="fr-FR" sz="2400" b="1" dirty="0">
                <a:solidFill>
                  <a:srgbClr val="FFFFFF"/>
                </a:solidFill>
              </a:rPr>
              <a:t>CHEMIN VERS L'EXCELLENCE ET LA DURABILITÉ (3)</a:t>
            </a:r>
            <a:endParaRPr lang="fr-FR" sz="1050" dirty="0"/>
          </a:p>
        </p:txBody>
      </p:sp>
      <p:sp>
        <p:nvSpPr>
          <p:cNvPr id="2" name="Google Shape;302;p38">
            <a:extLst>
              <a:ext uri="{FF2B5EF4-FFF2-40B4-BE49-F238E27FC236}">
                <a16:creationId xmlns:a16="http://schemas.microsoft.com/office/drawing/2014/main" id="{7F5C1F34-D7BC-55BF-2EA2-3B98FA8AE2BD}"/>
              </a:ext>
            </a:extLst>
          </p:cNvPr>
          <p:cNvSpPr txBox="1"/>
          <p:nvPr/>
        </p:nvSpPr>
        <p:spPr>
          <a:xfrm>
            <a:off x="208539" y="855074"/>
            <a:ext cx="5174447" cy="2092858"/>
          </a:xfrm>
          <a:prstGeom prst="rect">
            <a:avLst/>
          </a:prstGeom>
          <a:noFill/>
          <a:ln>
            <a:noFill/>
          </a:ln>
        </p:spPr>
        <p:txBody>
          <a:bodyPr spcFirstLastPara="1" wrap="square" lIns="68569" tIns="68569" rIns="68569" bIns="68569" anchor="t" anchorCtr="0">
            <a:spAutoFit/>
          </a:bodyPr>
          <a:lstStyle/>
          <a:p>
            <a:r>
              <a:rPr lang="en-US" b="1" dirty="0" err="1">
                <a:solidFill>
                  <a:schemeClr val="bg1"/>
                </a:solidFill>
                <a:latin typeface="Source Sans Pro"/>
                <a:ea typeface="Source Sans Pro"/>
                <a:cs typeface="Source Sans Pro"/>
                <a:sym typeface="Source Sans Pro"/>
              </a:rPr>
              <a:t>Contenu</a:t>
            </a:r>
            <a:r>
              <a:rPr lang="en-US" b="1" dirty="0">
                <a:solidFill>
                  <a:schemeClr val="bg1"/>
                </a:solidFill>
                <a:latin typeface="Source Sans Pro"/>
                <a:ea typeface="Source Sans Pro"/>
                <a:cs typeface="Source Sans Pro"/>
                <a:sym typeface="Source Sans Pro"/>
              </a:rPr>
              <a:t>: </a:t>
            </a:r>
          </a:p>
          <a:p>
            <a:pPr marL="257175" indent="-257175">
              <a:spcBef>
                <a:spcPts val="900"/>
              </a:spcBef>
              <a:buFont typeface="Wingdings" panose="05000000000000000000" pitchFamily="2" charset="2"/>
              <a:buChar char="§"/>
            </a:pPr>
            <a:r>
              <a:rPr lang="fr-FR" dirty="0">
                <a:solidFill>
                  <a:schemeClr val="bg1"/>
                </a:solidFill>
                <a:latin typeface="Source Sans Pro"/>
                <a:ea typeface="Source Sans Pro"/>
                <a:cs typeface="Source Sans Pro"/>
                <a:sym typeface="Source Sans Pro"/>
              </a:rPr>
              <a:t>Ce manuel de ressources en ligne est destiné à être un document évolutif qui peut être mis à jour périodiquement à mesure que de nouvelles politiques sont publiées et que des ressources supplémentaires sont créées.</a:t>
            </a:r>
          </a:p>
          <a:p>
            <a:pPr marL="257175" indent="-257175">
              <a:spcBef>
                <a:spcPts val="900"/>
              </a:spcBef>
              <a:buFont typeface="Wingdings" panose="05000000000000000000" pitchFamily="2" charset="2"/>
              <a:buChar char="§"/>
            </a:pPr>
            <a:r>
              <a:rPr lang="fr-FR" dirty="0">
                <a:solidFill>
                  <a:schemeClr val="bg1"/>
                </a:solidFill>
                <a:latin typeface="Source Sans Pro"/>
                <a:ea typeface="Source Sans Pro"/>
                <a:cs typeface="Source Sans Pro"/>
                <a:sym typeface="Source Sans Pro"/>
              </a:rPr>
              <a:t>Ce document ainsi que de nombreuses politiques, outils et modèles ont également été traduits en français, en portugais, en amharique, en somali, en swahili et en haoussa.</a:t>
            </a:r>
            <a:endParaRPr lang="en-US" dirty="0">
              <a:solidFill>
                <a:schemeClr val="bg1"/>
              </a:solidFill>
              <a:latin typeface="Source Sans Pro"/>
              <a:ea typeface="Source Sans Pro"/>
              <a:cs typeface="Source Sans Pro"/>
              <a:sym typeface="Source Sans Pro"/>
            </a:endParaRPr>
          </a:p>
        </p:txBody>
      </p:sp>
      <p:sp>
        <p:nvSpPr>
          <p:cNvPr id="5" name="Text Box 50">
            <a:extLst>
              <a:ext uri="{FF2B5EF4-FFF2-40B4-BE49-F238E27FC236}">
                <a16:creationId xmlns:a16="http://schemas.microsoft.com/office/drawing/2014/main" id="{BDC11ECE-7ADC-E859-D410-DD48D6921546}"/>
              </a:ext>
            </a:extLst>
          </p:cNvPr>
          <p:cNvSpPr txBox="1"/>
          <p:nvPr/>
        </p:nvSpPr>
        <p:spPr>
          <a:xfrm>
            <a:off x="237222" y="3391820"/>
            <a:ext cx="2318657" cy="1424736"/>
          </a:xfrm>
          <a:prstGeom prst="rect">
            <a:avLst/>
          </a:prstGeom>
          <a:solidFill>
            <a:srgbClr val="002F6C"/>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Juridique – 42</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Finance et conformité – 35</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Ressources humaines – 34</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Suivi et évaluation – 20</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Genre – 16</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Technologies de l'information – 15</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Approvisionnement – 12</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Genre - 6</a:t>
            </a:r>
            <a:r>
              <a:rPr lang="en-US"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 </a:t>
            </a:r>
          </a:p>
        </p:txBody>
      </p:sp>
      <p:sp>
        <p:nvSpPr>
          <p:cNvPr id="6" name="Text Box 2">
            <a:extLst>
              <a:ext uri="{FF2B5EF4-FFF2-40B4-BE49-F238E27FC236}">
                <a16:creationId xmlns:a16="http://schemas.microsoft.com/office/drawing/2014/main" id="{12A2BD6F-ADAF-4FFB-2593-13D0464E6F20}"/>
              </a:ext>
            </a:extLst>
          </p:cNvPr>
          <p:cNvSpPr txBox="1">
            <a:spLocks noChangeArrowheads="1"/>
          </p:cNvSpPr>
          <p:nvPr/>
        </p:nvSpPr>
        <p:spPr bwMode="auto">
          <a:xfrm>
            <a:off x="2555879" y="3500353"/>
            <a:ext cx="2177313" cy="1435622"/>
          </a:xfrm>
          <a:prstGeom prst="rect">
            <a:avLst/>
          </a:prstGeom>
          <a:solidFill>
            <a:srgbClr val="002F6C"/>
          </a:solidFill>
          <a:ln w="9525">
            <a:noFill/>
            <a:miter lim="800000"/>
            <a:headEnd/>
            <a:tailEnd/>
          </a:ln>
        </p:spPr>
        <p:txBody>
          <a:bodyPr rot="0" vert="horz" wrap="square" lIns="68580" tIns="34290" rIns="68580" bIns="34290" anchor="t" anchorCtr="0">
            <a:noAutofit/>
          </a:bodyPr>
          <a:lstStyle/>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Fraude – 12</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Gestion immobilière – 8</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Gestion des performances - 5</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Durabilité organisationnelle – 4</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Dispositions standard – 4</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Développement des affaires – 2</a:t>
            </a:r>
          </a:p>
          <a:p>
            <a:pPr marL="171450" indent="-171450"/>
            <a:r>
              <a:rPr lang="fr-FR"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Environnement - 1</a:t>
            </a:r>
            <a:endParaRPr lang="en-US"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8" name="Text Box 51">
            <a:extLst>
              <a:ext uri="{FF2B5EF4-FFF2-40B4-BE49-F238E27FC236}">
                <a16:creationId xmlns:a16="http://schemas.microsoft.com/office/drawing/2014/main" id="{044B41F8-501D-5007-5A54-E5BFEA49F186}"/>
              </a:ext>
            </a:extLst>
          </p:cNvPr>
          <p:cNvSpPr txBox="1"/>
          <p:nvPr/>
        </p:nvSpPr>
        <p:spPr>
          <a:xfrm>
            <a:off x="1149531" y="3057969"/>
            <a:ext cx="2772183" cy="333851"/>
          </a:xfrm>
          <a:prstGeom prst="rect">
            <a:avLst/>
          </a:prstGeom>
          <a:solidFill>
            <a:srgbClr val="002F6C"/>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spcAft>
                <a:spcPts val="450"/>
              </a:spcAft>
            </a:pPr>
            <a:r>
              <a:rPr lang="en-US" sz="1800" b="1"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Modèles</a:t>
            </a:r>
            <a:r>
              <a:rPr lang="en-US" sz="1800" b="1"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 </a:t>
            </a:r>
            <a:r>
              <a:rPr lang="en-US" sz="1800" b="1" dirty="0" err="1">
                <a:solidFill>
                  <a:schemeClr val="bg1"/>
                </a:solidFill>
                <a:latin typeface="Source Sans Pro" panose="020B0503030403020204" pitchFamily="34" charset="0"/>
                <a:ea typeface="Source Sans Pro" panose="020B0503030403020204" pitchFamily="34" charset="0"/>
                <a:cs typeface="Arial" panose="020B0604020202020204" pitchFamily="34" charset="0"/>
              </a:rPr>
              <a:t>d'organisation</a:t>
            </a:r>
            <a:endParaRPr lang="en-US" sz="18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10" name="Text Box 51">
            <a:extLst>
              <a:ext uri="{FF2B5EF4-FFF2-40B4-BE49-F238E27FC236}">
                <a16:creationId xmlns:a16="http://schemas.microsoft.com/office/drawing/2014/main" id="{BB70DCDD-C275-45AA-65E8-C3A083CA9F54}"/>
              </a:ext>
            </a:extLst>
          </p:cNvPr>
          <p:cNvSpPr txBox="1"/>
          <p:nvPr/>
        </p:nvSpPr>
        <p:spPr>
          <a:xfrm>
            <a:off x="1304022" y="4800566"/>
            <a:ext cx="2503715" cy="333851"/>
          </a:xfrm>
          <a:prstGeom prst="rect">
            <a:avLst/>
          </a:prstGeom>
          <a:solidFill>
            <a:srgbClr val="002F6C"/>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spcAft>
                <a:spcPts val="450"/>
              </a:spcAft>
            </a:pPr>
            <a:r>
              <a:rPr lang="fr-FR" sz="1125" b="1"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Nombre total de documents : 212</a:t>
            </a:r>
            <a:endParaRPr lang="en-US" sz="1125"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9C7667D-4F23-F45B-7C5D-A8544C47EAD2}"/>
              </a:ext>
            </a:extLst>
          </p:cNvPr>
          <p:cNvPicPr>
            <a:picLocks noChangeAspect="1"/>
          </p:cNvPicPr>
          <p:nvPr/>
        </p:nvPicPr>
        <p:blipFill>
          <a:blip r:embed="rId3"/>
          <a:stretch>
            <a:fillRect/>
          </a:stretch>
        </p:blipFill>
        <p:spPr>
          <a:xfrm>
            <a:off x="5591525" y="2826241"/>
            <a:ext cx="3396344" cy="1924043"/>
          </a:xfrm>
          <a:prstGeom prst="rect">
            <a:avLst/>
          </a:prstGeom>
        </p:spPr>
      </p:pic>
      <p:pic>
        <p:nvPicPr>
          <p:cNvPr id="13" name="Picture 12">
            <a:extLst>
              <a:ext uri="{FF2B5EF4-FFF2-40B4-BE49-F238E27FC236}">
                <a16:creationId xmlns:a16="http://schemas.microsoft.com/office/drawing/2014/main" id="{7E8E8C1E-F985-E74C-396A-FD9D570F4B31}"/>
              </a:ext>
            </a:extLst>
          </p:cNvPr>
          <p:cNvPicPr>
            <a:picLocks noChangeAspect="1"/>
          </p:cNvPicPr>
          <p:nvPr/>
        </p:nvPicPr>
        <p:blipFill>
          <a:blip r:embed="rId4"/>
          <a:stretch>
            <a:fillRect/>
          </a:stretch>
        </p:blipFill>
        <p:spPr>
          <a:xfrm>
            <a:off x="6270171" y="1019092"/>
            <a:ext cx="2691494" cy="1656681"/>
          </a:xfrm>
          <a:prstGeom prst="rect">
            <a:avLst/>
          </a:prstGeom>
        </p:spPr>
      </p:pic>
    </p:spTree>
    <p:extLst>
      <p:ext uri="{BB962C8B-B14F-4D97-AF65-F5344CB8AC3E}">
        <p14:creationId xmlns:p14="http://schemas.microsoft.com/office/powerpoint/2010/main" val="461589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MODÈLE LOGIQUE</a:t>
            </a:r>
          </a:p>
        </p:txBody>
      </p:sp>
      <p:sp>
        <p:nvSpPr>
          <p:cNvPr id="5" name="TextBox 4">
            <a:extLst>
              <a:ext uri="{FF2B5EF4-FFF2-40B4-BE49-F238E27FC236}">
                <a16:creationId xmlns:a16="http://schemas.microsoft.com/office/drawing/2014/main" id="{3626523E-CF78-4CD1-79A2-D56CA2EDBF48}"/>
              </a:ext>
            </a:extLst>
          </p:cNvPr>
          <p:cNvSpPr txBox="1"/>
          <p:nvPr/>
        </p:nvSpPr>
        <p:spPr>
          <a:xfrm>
            <a:off x="257175" y="876300"/>
            <a:ext cx="8472488" cy="2169825"/>
          </a:xfrm>
          <a:prstGeom prst="rect">
            <a:avLst/>
          </a:prstGeom>
          <a:noFill/>
        </p:spPr>
        <p:txBody>
          <a:bodyPr wrap="square">
            <a:spAutoFit/>
          </a:bodyPr>
          <a:lstStyle/>
          <a:p>
            <a:r>
              <a:rPr lang="fr-FR" sz="1500">
                <a:solidFill>
                  <a:schemeClr val="tx1"/>
                </a:solidFill>
                <a:latin typeface="Source Sans Pro" panose="020B0503030403020204" pitchFamily="34" charset="0"/>
                <a:ea typeface="Source Sans Pro" panose="020B0503030403020204" pitchFamily="34" charset="0"/>
              </a:rPr>
              <a:t>Un modèle logique est une représentation graphique ou visuelle qui résume les éléments clés d'une table des matières, et il est souvent utilisé comme outil de facilitation pendant le processus de conception. Il existe de nombreux types de modèles logiques, notamment les cadres logiques (cadres logiques), les chaînes de résultats, les cadres de résultats et les modèles orientés acteurs locaux, entre autres. Le modèle logique du projet et la table des matières associée sont inclus dans le document d'évaluation du projet (PAD) qui approuve la conception d'un projet (voir ADS 201.3.3.13).</a:t>
            </a:r>
          </a:p>
          <a:p>
            <a:endParaRPr lang="en-US" sz="1500">
              <a:solidFill>
                <a:schemeClr val="tx1"/>
              </a:solidFill>
              <a:latin typeface="Source Sans Pro" panose="020B0503030403020204" pitchFamily="34" charset="0"/>
              <a:ea typeface="Source Sans Pro" panose="020B0503030403020204" pitchFamily="34" charset="0"/>
            </a:endParaRPr>
          </a:p>
          <a:p>
            <a:r>
              <a:rPr lang="fr-FR" sz="1500">
                <a:solidFill>
                  <a:schemeClr val="tx1"/>
                </a:solidFill>
                <a:latin typeface="Source Sans Pro" panose="020B0503030403020204" pitchFamily="34" charset="0"/>
                <a:ea typeface="Source Sans Pro" panose="020B0503030403020204" pitchFamily="34" charset="0"/>
              </a:rPr>
              <a:t>Le modèle logique est un instantané ou une approximation de cette table des matières ; ce n'est pas une représentation exacte et n'inclut souvent pas tous ces éléments. Ce qui est mis en évidence dans le modèle logique dépendra de son application prévue et du degré de détail que l'équipe choisit d'inclure dans cette présentation sommaire.</a:t>
            </a:r>
          </a:p>
        </p:txBody>
      </p:sp>
    </p:spTree>
    <p:extLst>
      <p:ext uri="{BB962C8B-B14F-4D97-AF65-F5344CB8AC3E}">
        <p14:creationId xmlns:p14="http://schemas.microsoft.com/office/powerpoint/2010/main" val="2504506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MODÈLE LOGIQUE - EXEMPLE</a:t>
            </a:r>
          </a:p>
        </p:txBody>
      </p:sp>
      <p:sp>
        <p:nvSpPr>
          <p:cNvPr id="5" name="TextBox 4">
            <a:extLst>
              <a:ext uri="{FF2B5EF4-FFF2-40B4-BE49-F238E27FC236}">
                <a16:creationId xmlns:a16="http://schemas.microsoft.com/office/drawing/2014/main" id="{467760D5-66F3-213F-F9F5-0372E8D39D59}"/>
              </a:ext>
            </a:extLst>
          </p:cNvPr>
          <p:cNvSpPr txBox="1"/>
          <p:nvPr/>
        </p:nvSpPr>
        <p:spPr>
          <a:xfrm>
            <a:off x="132564" y="777369"/>
            <a:ext cx="3585996" cy="3893374"/>
          </a:xfrm>
          <a:prstGeom prst="rect">
            <a:avLst/>
          </a:prstGeom>
          <a:noFill/>
        </p:spPr>
        <p:txBody>
          <a:bodyPr wrap="square">
            <a:spAutoFit/>
          </a:bodyPr>
          <a:lstStyle/>
          <a:p>
            <a:r>
              <a:rPr lang="fr-FR" sz="1300" dirty="0">
                <a:solidFill>
                  <a:schemeClr val="tx1"/>
                </a:solidFill>
                <a:latin typeface="Source Sans Pro" panose="020B0503030403020204" pitchFamily="34" charset="0"/>
                <a:ea typeface="Source Sans Pro" panose="020B0503030403020204" pitchFamily="34" charset="0"/>
              </a:rPr>
              <a:t>Le cadre logique est l'un des principaux outils utilisés par la communauté internationale du développement pour aider à concevoir des projets visant à obtenir des résultats mesurables. Le cadre logique fournit une représentation simplifiée de la façon dont un projet doit fonctionner sous la forme d’une chaîne linéaire de cause à effet. Il établit les relations « si-alors » (causales) entre les éléments d'un projet : si les résultats sont atteints (et les hypothèses sont vraies), alors certains résultats (ou sous-objectifs) peuvent être attendus ; si les résultats sont atteints (et que les hypothèses sont vraies), alors l’objectif peut être atteint ; et ainsi de suite. Les cadres logiques sont des représentations utiles de projets où les liens de causalité sont bien connus ou peuvent être déterminés avec une expertise supplémentaire, et où les parties prenantes s'accordent sur la solution.</a:t>
            </a:r>
          </a:p>
        </p:txBody>
      </p:sp>
      <p:graphicFrame>
        <p:nvGraphicFramePr>
          <p:cNvPr id="2" name="Table 1">
            <a:extLst>
              <a:ext uri="{FF2B5EF4-FFF2-40B4-BE49-F238E27FC236}">
                <a16:creationId xmlns:a16="http://schemas.microsoft.com/office/drawing/2014/main" id="{4B71F96A-B87F-4F68-3B63-789654D1C9B7}"/>
              </a:ext>
            </a:extLst>
          </p:cNvPr>
          <p:cNvGraphicFramePr>
            <a:graphicFrameLocks noGrp="1"/>
          </p:cNvGraphicFramePr>
          <p:nvPr>
            <p:extLst>
              <p:ext uri="{D42A27DB-BD31-4B8C-83A1-F6EECF244321}">
                <p14:modId xmlns:p14="http://schemas.microsoft.com/office/powerpoint/2010/main" val="628433716"/>
              </p:ext>
            </p:extLst>
          </p:nvPr>
        </p:nvGraphicFramePr>
        <p:xfrm>
          <a:off x="4005943" y="966470"/>
          <a:ext cx="5005492" cy="3539308"/>
        </p:xfrm>
        <a:graphic>
          <a:graphicData uri="http://schemas.openxmlformats.org/drawingml/2006/table">
            <a:tbl>
              <a:tblPr firstRow="1" bandRow="1">
                <a:tableStyleId>{40D84870-AC5C-4F21-A0C2-DAF72403A7C1}</a:tableStyleId>
              </a:tblPr>
              <a:tblGrid>
                <a:gridCol w="1640930">
                  <a:extLst>
                    <a:ext uri="{9D8B030D-6E8A-4147-A177-3AD203B41FA5}">
                      <a16:colId xmlns:a16="http://schemas.microsoft.com/office/drawing/2014/main" val="640567241"/>
                    </a:ext>
                  </a:extLst>
                </a:gridCol>
                <a:gridCol w="1243385">
                  <a:extLst>
                    <a:ext uri="{9D8B030D-6E8A-4147-A177-3AD203B41FA5}">
                      <a16:colId xmlns:a16="http://schemas.microsoft.com/office/drawing/2014/main" val="2441885617"/>
                    </a:ext>
                  </a:extLst>
                </a:gridCol>
                <a:gridCol w="1008847">
                  <a:extLst>
                    <a:ext uri="{9D8B030D-6E8A-4147-A177-3AD203B41FA5}">
                      <a16:colId xmlns:a16="http://schemas.microsoft.com/office/drawing/2014/main" val="1801735088"/>
                    </a:ext>
                  </a:extLst>
                </a:gridCol>
                <a:gridCol w="1112330">
                  <a:extLst>
                    <a:ext uri="{9D8B030D-6E8A-4147-A177-3AD203B41FA5}">
                      <a16:colId xmlns:a16="http://schemas.microsoft.com/office/drawing/2014/main" val="452536834"/>
                    </a:ext>
                  </a:extLst>
                </a:gridCol>
              </a:tblGrid>
              <a:tr h="701947">
                <a:tc>
                  <a:txBody>
                    <a:bodyPr/>
                    <a:lstStyle/>
                    <a:p>
                      <a:pPr algn="ctr"/>
                      <a:r>
                        <a:rPr lang="en-US" b="1" dirty="0">
                          <a:solidFill>
                            <a:srgbClr val="FFFFFF"/>
                          </a:solidFill>
                          <a:latin typeface="Source Sans Pro" panose="020B0503030403020204" pitchFamily="34" charset="0"/>
                          <a:ea typeface="Source Sans Pro" panose="020B0503030403020204" pitchFamily="34" charset="0"/>
                        </a:rPr>
                        <a:t>Résumé </a:t>
                      </a:r>
                      <a:r>
                        <a:rPr lang="en-US" b="1" dirty="0" err="1">
                          <a:solidFill>
                            <a:srgbClr val="FFFFFF"/>
                          </a:solidFill>
                          <a:latin typeface="Source Sans Pro" panose="020B0503030403020204" pitchFamily="34" charset="0"/>
                          <a:ea typeface="Source Sans Pro" panose="020B0503030403020204" pitchFamily="34" charset="0"/>
                        </a:rPr>
                        <a:t>Narratif</a:t>
                      </a:r>
                      <a:endParaRPr lang="en-US" b="1" dirty="0">
                        <a:solidFill>
                          <a:srgbClr val="FFFFFF"/>
                        </a:solidFill>
                        <a:latin typeface="Source Sans Pro" panose="020B0503030403020204" pitchFamily="34" charset="0"/>
                        <a:ea typeface="Source Sans Pro" panose="020B0503030403020204" pitchFamily="34" charset="0"/>
                      </a:endParaRPr>
                    </a:p>
                  </a:txBody>
                  <a:tcPr anchor="ctr">
                    <a:solidFill>
                      <a:srgbClr val="002F6C"/>
                    </a:solidFill>
                  </a:tcPr>
                </a:tc>
                <a:tc>
                  <a:txBody>
                    <a:bodyPr/>
                    <a:lstStyle/>
                    <a:p>
                      <a:pPr algn="ctr"/>
                      <a:r>
                        <a:rPr lang="en-US" sz="1400" b="1" dirty="0" err="1">
                          <a:latin typeface="Source Sans Pro" panose="020B0503030403020204" pitchFamily="34" charset="0"/>
                          <a:ea typeface="Source Sans Pro" panose="020B0503030403020204" pitchFamily="34" charset="0"/>
                        </a:rPr>
                        <a:t>Indicateurs</a:t>
                      </a:r>
                      <a:endParaRPr lang="en-US" sz="1400" b="1" dirty="0">
                        <a:latin typeface="Source Sans Pro" panose="020B0503030403020204" pitchFamily="34" charset="0"/>
                        <a:ea typeface="Source Sans Pro" panose="020B0503030403020204" pitchFamily="34" charset="0"/>
                      </a:endParaRPr>
                    </a:p>
                  </a:txBody>
                  <a:tcPr anchor="ctr">
                    <a:solidFill>
                      <a:schemeClr val="bg1">
                        <a:lumMod val="75000"/>
                      </a:schemeClr>
                    </a:solidFill>
                  </a:tcPr>
                </a:tc>
                <a:tc>
                  <a:txBody>
                    <a:bodyPr/>
                    <a:lstStyle/>
                    <a:p>
                      <a:pPr algn="ctr"/>
                      <a:r>
                        <a:rPr lang="en-US" sz="1400" b="1" dirty="0">
                          <a:latin typeface="Source Sans Pro" panose="020B0503030403020204" pitchFamily="34" charset="0"/>
                          <a:ea typeface="Source Sans Pro" panose="020B0503030403020204" pitchFamily="34" charset="0"/>
                        </a:rPr>
                        <a:t>Sources de données</a:t>
                      </a:r>
                    </a:p>
                  </a:txBody>
                  <a:tcPr anchor="ctr">
                    <a:solidFill>
                      <a:schemeClr val="bg1">
                        <a:lumMod val="75000"/>
                      </a:schemeClr>
                    </a:solidFill>
                  </a:tcPr>
                </a:tc>
                <a:tc>
                  <a:txBody>
                    <a:bodyPr/>
                    <a:lstStyle/>
                    <a:p>
                      <a:pPr algn="ctr"/>
                      <a:r>
                        <a:rPr lang="en-US" sz="1400" b="1" dirty="0" err="1">
                          <a:latin typeface="Source Sans Pro" panose="020B0503030403020204" pitchFamily="34" charset="0"/>
                          <a:ea typeface="Source Sans Pro" panose="020B0503030403020204" pitchFamily="34" charset="0"/>
                        </a:rPr>
                        <a:t>Hypothèses</a:t>
                      </a:r>
                      <a:endParaRPr lang="en-US" sz="1400" b="1" dirty="0">
                        <a:latin typeface="Source Sans Pro" panose="020B0503030403020204" pitchFamily="34" charset="0"/>
                        <a:ea typeface="Source Sans Pro" panose="020B0503030403020204" pitchFamily="34" charset="0"/>
                      </a:endParaRPr>
                    </a:p>
                  </a:txBody>
                  <a:tcPr anchor="ctr">
                    <a:solidFill>
                      <a:schemeClr val="bg1">
                        <a:lumMod val="75000"/>
                      </a:schemeClr>
                    </a:solidFill>
                  </a:tcPr>
                </a:tc>
                <a:extLst>
                  <a:ext uri="{0D108BD9-81ED-4DB2-BD59-A6C34878D82A}">
                    <a16:rowId xmlns:a16="http://schemas.microsoft.com/office/drawing/2014/main" val="3148331133"/>
                  </a:ext>
                </a:extLst>
              </a:tr>
              <a:tr h="701947">
                <a:tc>
                  <a:txBody>
                    <a:bodyPr/>
                    <a:lstStyle/>
                    <a:p>
                      <a:pPr algn="ctr"/>
                      <a:r>
                        <a:rPr lang="en-US" b="1" dirty="0">
                          <a:solidFill>
                            <a:srgbClr val="FFFFFF"/>
                          </a:solidFill>
                          <a:latin typeface="Source Sans Pro" panose="020B0503030403020204" pitchFamily="34" charset="0"/>
                          <a:ea typeface="Source Sans Pro" panose="020B0503030403020204" pitchFamily="34" charset="0"/>
                        </a:rPr>
                        <a:t>But</a:t>
                      </a:r>
                    </a:p>
                  </a:txBody>
                  <a:tcPr anchor="ctr">
                    <a:solidFill>
                      <a:srgbClr val="002F6C"/>
                    </a:solidFill>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47574205"/>
                  </a:ext>
                </a:extLst>
              </a:tr>
              <a:tr h="701947">
                <a:tc>
                  <a:txBody>
                    <a:bodyPr/>
                    <a:lstStyle/>
                    <a:p>
                      <a:pPr algn="ctr"/>
                      <a:r>
                        <a:rPr lang="en-US" b="1" dirty="0" err="1">
                          <a:solidFill>
                            <a:srgbClr val="FFFFFF"/>
                          </a:solidFill>
                          <a:latin typeface="Source Sans Pro" panose="020B0503030403020204" pitchFamily="34" charset="0"/>
                          <a:ea typeface="Source Sans Pro" panose="020B0503030403020204" pitchFamily="34" charset="0"/>
                        </a:rPr>
                        <a:t>Résultats</a:t>
                      </a:r>
                      <a:r>
                        <a:rPr lang="en-US" b="1" dirty="0">
                          <a:solidFill>
                            <a:srgbClr val="FFFFFF"/>
                          </a:solidFill>
                          <a:latin typeface="Source Sans Pro" panose="020B0503030403020204" pitchFamily="34" charset="0"/>
                          <a:ea typeface="Source Sans Pro" panose="020B0503030403020204" pitchFamily="34" charset="0"/>
                        </a:rPr>
                        <a:t> </a:t>
                      </a:r>
                      <a:r>
                        <a:rPr lang="en-US" b="1" dirty="0" err="1">
                          <a:solidFill>
                            <a:srgbClr val="FFFFFF"/>
                          </a:solidFill>
                          <a:latin typeface="Source Sans Pro" panose="020B0503030403020204" pitchFamily="34" charset="0"/>
                          <a:ea typeface="Source Sans Pro" panose="020B0503030403020204" pitchFamily="34" charset="0"/>
                        </a:rPr>
                        <a:t>d’Ordre</a:t>
                      </a:r>
                      <a:r>
                        <a:rPr lang="en-US" b="1" dirty="0">
                          <a:solidFill>
                            <a:srgbClr val="FFFFFF"/>
                          </a:solidFill>
                          <a:latin typeface="Source Sans Pro" panose="020B0503030403020204" pitchFamily="34" charset="0"/>
                          <a:ea typeface="Source Sans Pro" panose="020B0503030403020204" pitchFamily="34" charset="0"/>
                        </a:rPr>
                        <a:t> Supérieur</a:t>
                      </a:r>
                    </a:p>
                  </a:txBody>
                  <a:tcPr anchor="ctr">
                    <a:solidFill>
                      <a:srgbClr val="002F6C"/>
                    </a:solidFill>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588768655"/>
                  </a:ext>
                </a:extLst>
              </a:tr>
              <a:tr h="701947">
                <a:tc>
                  <a:txBody>
                    <a:bodyPr/>
                    <a:lstStyle/>
                    <a:p>
                      <a:pPr algn="ctr"/>
                      <a:r>
                        <a:rPr lang="en-US" b="1" dirty="0" err="1">
                          <a:solidFill>
                            <a:srgbClr val="FFFFFF"/>
                          </a:solidFill>
                          <a:latin typeface="Source Sans Pro" panose="020B0503030403020204" pitchFamily="34" charset="0"/>
                          <a:ea typeface="Source Sans Pro" panose="020B0503030403020204" pitchFamily="34" charset="0"/>
                        </a:rPr>
                        <a:t>Résultats</a:t>
                      </a:r>
                      <a:r>
                        <a:rPr lang="en-US" b="1" dirty="0">
                          <a:solidFill>
                            <a:srgbClr val="FFFFFF"/>
                          </a:solidFill>
                          <a:latin typeface="Source Sans Pro" panose="020B0503030403020204" pitchFamily="34" charset="0"/>
                          <a:ea typeface="Source Sans Pro" panose="020B0503030403020204" pitchFamily="34" charset="0"/>
                        </a:rPr>
                        <a:t> </a:t>
                      </a:r>
                      <a:r>
                        <a:rPr lang="en-US" b="1" dirty="0" err="1">
                          <a:solidFill>
                            <a:srgbClr val="FFFFFF"/>
                          </a:solidFill>
                          <a:latin typeface="Source Sans Pro" panose="020B0503030403020204" pitchFamily="34" charset="0"/>
                          <a:ea typeface="Source Sans Pro" panose="020B0503030403020204" pitchFamily="34" charset="0"/>
                        </a:rPr>
                        <a:t>Intermédiaires</a:t>
                      </a:r>
                      <a:endParaRPr lang="en-US" b="1" dirty="0">
                        <a:solidFill>
                          <a:srgbClr val="FFFFFF"/>
                        </a:solidFill>
                        <a:latin typeface="Source Sans Pro" panose="020B0503030403020204" pitchFamily="34" charset="0"/>
                        <a:ea typeface="Source Sans Pro" panose="020B0503030403020204" pitchFamily="34" charset="0"/>
                      </a:endParaRPr>
                    </a:p>
                  </a:txBody>
                  <a:tcPr anchor="ctr">
                    <a:solidFill>
                      <a:srgbClr val="002F6C"/>
                    </a:solidFill>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62552339"/>
                  </a:ext>
                </a:extLst>
              </a:tr>
              <a:tr h="701947">
                <a:tc>
                  <a:txBody>
                    <a:bodyPr/>
                    <a:lstStyle/>
                    <a:p>
                      <a:pPr algn="ctr"/>
                      <a:r>
                        <a:rPr lang="en-US" b="1" dirty="0">
                          <a:solidFill>
                            <a:srgbClr val="FFFFFF"/>
                          </a:solidFill>
                          <a:latin typeface="Source Sans Pro" panose="020B0503030403020204" pitchFamily="34" charset="0"/>
                          <a:ea typeface="Source Sans Pro" panose="020B0503030403020204" pitchFamily="34" charset="0"/>
                        </a:rPr>
                        <a:t>Sorties</a:t>
                      </a:r>
                    </a:p>
                  </a:txBody>
                  <a:tcPr anchor="ctr">
                    <a:solidFill>
                      <a:srgbClr val="002F6C"/>
                    </a:solidFill>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115799"/>
                  </a:ext>
                </a:extLst>
              </a:tr>
            </a:tbl>
          </a:graphicData>
        </a:graphic>
      </p:graphicFrame>
      <p:sp>
        <p:nvSpPr>
          <p:cNvPr id="4" name="TextBox 3">
            <a:extLst>
              <a:ext uri="{FF2B5EF4-FFF2-40B4-BE49-F238E27FC236}">
                <a16:creationId xmlns:a16="http://schemas.microsoft.com/office/drawing/2014/main" id="{A12F3B1B-6B05-8BD5-D375-A80FEE43D88F}"/>
              </a:ext>
            </a:extLst>
          </p:cNvPr>
          <p:cNvSpPr txBox="1"/>
          <p:nvPr/>
        </p:nvSpPr>
        <p:spPr>
          <a:xfrm>
            <a:off x="5712824" y="3946197"/>
            <a:ext cx="461554"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SI</a:t>
            </a:r>
          </a:p>
        </p:txBody>
      </p:sp>
      <p:sp>
        <p:nvSpPr>
          <p:cNvPr id="6" name="TextBox 5">
            <a:extLst>
              <a:ext uri="{FF2B5EF4-FFF2-40B4-BE49-F238E27FC236}">
                <a16:creationId xmlns:a16="http://schemas.microsoft.com/office/drawing/2014/main" id="{0A4DDF3B-9CA5-87AC-8DC6-E871160E896B}"/>
              </a:ext>
            </a:extLst>
          </p:cNvPr>
          <p:cNvSpPr txBox="1"/>
          <p:nvPr/>
        </p:nvSpPr>
        <p:spPr>
          <a:xfrm>
            <a:off x="8051074" y="3946197"/>
            <a:ext cx="58782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ET</a:t>
            </a:r>
          </a:p>
        </p:txBody>
      </p:sp>
      <p:sp>
        <p:nvSpPr>
          <p:cNvPr id="8" name="TextBox 7">
            <a:extLst>
              <a:ext uri="{FF2B5EF4-FFF2-40B4-BE49-F238E27FC236}">
                <a16:creationId xmlns:a16="http://schemas.microsoft.com/office/drawing/2014/main" id="{813D4492-63DC-AE00-436F-FF3608EDF7DC}"/>
              </a:ext>
            </a:extLst>
          </p:cNvPr>
          <p:cNvSpPr txBox="1"/>
          <p:nvPr/>
        </p:nvSpPr>
        <p:spPr>
          <a:xfrm>
            <a:off x="5669281" y="3386616"/>
            <a:ext cx="123661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ALORS</a:t>
            </a:r>
          </a:p>
        </p:txBody>
      </p:sp>
      <p:sp>
        <p:nvSpPr>
          <p:cNvPr id="9" name="TextBox 8">
            <a:extLst>
              <a:ext uri="{FF2B5EF4-FFF2-40B4-BE49-F238E27FC236}">
                <a16:creationId xmlns:a16="http://schemas.microsoft.com/office/drawing/2014/main" id="{9F7B8A0A-0EEA-AB9A-5093-05848677F013}"/>
              </a:ext>
            </a:extLst>
          </p:cNvPr>
          <p:cNvSpPr txBox="1"/>
          <p:nvPr/>
        </p:nvSpPr>
        <p:spPr>
          <a:xfrm>
            <a:off x="5669281" y="3051730"/>
            <a:ext cx="461554"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SI</a:t>
            </a:r>
          </a:p>
        </p:txBody>
      </p:sp>
      <p:sp>
        <p:nvSpPr>
          <p:cNvPr id="10" name="TextBox 9">
            <a:extLst>
              <a:ext uri="{FF2B5EF4-FFF2-40B4-BE49-F238E27FC236}">
                <a16:creationId xmlns:a16="http://schemas.microsoft.com/office/drawing/2014/main" id="{99E782FB-1038-7BE5-555D-19CC8CEC927F}"/>
              </a:ext>
            </a:extLst>
          </p:cNvPr>
          <p:cNvSpPr txBox="1"/>
          <p:nvPr/>
        </p:nvSpPr>
        <p:spPr>
          <a:xfrm>
            <a:off x="5669281" y="2340917"/>
            <a:ext cx="461554"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SI</a:t>
            </a:r>
          </a:p>
        </p:txBody>
      </p:sp>
      <p:sp>
        <p:nvSpPr>
          <p:cNvPr id="11" name="TextBox 10">
            <a:extLst>
              <a:ext uri="{FF2B5EF4-FFF2-40B4-BE49-F238E27FC236}">
                <a16:creationId xmlns:a16="http://schemas.microsoft.com/office/drawing/2014/main" id="{E95142AE-7A0B-3C35-C48B-10DCD705534C}"/>
              </a:ext>
            </a:extLst>
          </p:cNvPr>
          <p:cNvSpPr txBox="1"/>
          <p:nvPr/>
        </p:nvSpPr>
        <p:spPr>
          <a:xfrm>
            <a:off x="5669281" y="2645161"/>
            <a:ext cx="123661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ALORS</a:t>
            </a:r>
          </a:p>
        </p:txBody>
      </p:sp>
      <p:sp>
        <p:nvSpPr>
          <p:cNvPr id="12" name="TextBox 11">
            <a:extLst>
              <a:ext uri="{FF2B5EF4-FFF2-40B4-BE49-F238E27FC236}">
                <a16:creationId xmlns:a16="http://schemas.microsoft.com/office/drawing/2014/main" id="{B755CC13-7F1F-252B-9DD7-75F4F1D7027C}"/>
              </a:ext>
            </a:extLst>
          </p:cNvPr>
          <p:cNvSpPr txBox="1"/>
          <p:nvPr/>
        </p:nvSpPr>
        <p:spPr>
          <a:xfrm>
            <a:off x="5669280" y="1802932"/>
            <a:ext cx="123661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ALORS</a:t>
            </a:r>
          </a:p>
        </p:txBody>
      </p:sp>
      <p:sp>
        <p:nvSpPr>
          <p:cNvPr id="13" name="TextBox 12">
            <a:extLst>
              <a:ext uri="{FF2B5EF4-FFF2-40B4-BE49-F238E27FC236}">
                <a16:creationId xmlns:a16="http://schemas.microsoft.com/office/drawing/2014/main" id="{DBA0BB35-94A5-899D-CAFE-7641FDFCDFE2}"/>
              </a:ext>
            </a:extLst>
          </p:cNvPr>
          <p:cNvSpPr txBox="1"/>
          <p:nvPr/>
        </p:nvSpPr>
        <p:spPr>
          <a:xfrm>
            <a:off x="8051073" y="3051730"/>
            <a:ext cx="58782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ET</a:t>
            </a:r>
          </a:p>
        </p:txBody>
      </p:sp>
      <p:sp>
        <p:nvSpPr>
          <p:cNvPr id="14" name="TextBox 13">
            <a:extLst>
              <a:ext uri="{FF2B5EF4-FFF2-40B4-BE49-F238E27FC236}">
                <a16:creationId xmlns:a16="http://schemas.microsoft.com/office/drawing/2014/main" id="{8E7C52F7-C610-4C28-3D27-C160C37ACCC5}"/>
              </a:ext>
            </a:extLst>
          </p:cNvPr>
          <p:cNvSpPr txBox="1"/>
          <p:nvPr/>
        </p:nvSpPr>
        <p:spPr>
          <a:xfrm>
            <a:off x="8051073" y="2356988"/>
            <a:ext cx="587827" cy="461665"/>
          </a:xfrm>
          <a:prstGeom prst="rect">
            <a:avLst/>
          </a:prstGeom>
          <a:noFill/>
        </p:spPr>
        <p:txBody>
          <a:bodyPr wrap="square" rtlCol="0">
            <a:spAutoFit/>
          </a:bodyPr>
          <a:lstStyle/>
          <a:p>
            <a:r>
              <a:rPr lang="en-US" sz="2400" b="1" dirty="0">
                <a:solidFill>
                  <a:srgbClr val="C00000"/>
                </a:solidFill>
                <a:latin typeface="Source Sans Pro" panose="020B0503030403020204" pitchFamily="34" charset="0"/>
                <a:ea typeface="Source Sans Pro" panose="020B0503030403020204" pitchFamily="34" charset="0"/>
              </a:rPr>
              <a:t>ET</a:t>
            </a:r>
          </a:p>
        </p:txBody>
      </p:sp>
      <p:cxnSp>
        <p:nvCxnSpPr>
          <p:cNvPr id="16" name="Straight Arrow Connector 15">
            <a:extLst>
              <a:ext uri="{FF2B5EF4-FFF2-40B4-BE49-F238E27FC236}">
                <a16:creationId xmlns:a16="http://schemas.microsoft.com/office/drawing/2014/main" id="{9CD87BDD-2F27-0168-E1F4-6AD398156AF6}"/>
              </a:ext>
            </a:extLst>
          </p:cNvPr>
          <p:cNvCxnSpPr>
            <a:endCxn id="6" idx="1"/>
          </p:cNvCxnSpPr>
          <p:nvPr/>
        </p:nvCxnSpPr>
        <p:spPr>
          <a:xfrm>
            <a:off x="6174378" y="4177029"/>
            <a:ext cx="1876696" cy="1"/>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67B738-4F3A-AED3-F655-ECC909AB4C14}"/>
              </a:ext>
            </a:extLst>
          </p:cNvPr>
          <p:cNvCxnSpPr/>
          <p:nvPr/>
        </p:nvCxnSpPr>
        <p:spPr>
          <a:xfrm>
            <a:off x="6130835" y="3282562"/>
            <a:ext cx="1876696" cy="1"/>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DF4F380-E0FD-D17E-26E6-F708968BBC20}"/>
              </a:ext>
            </a:extLst>
          </p:cNvPr>
          <p:cNvCxnSpPr/>
          <p:nvPr/>
        </p:nvCxnSpPr>
        <p:spPr>
          <a:xfrm>
            <a:off x="6213564" y="2591374"/>
            <a:ext cx="1876696" cy="1"/>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F1FAD9-6F1B-92D0-8B70-A5C19DAA8852}"/>
              </a:ext>
            </a:extLst>
          </p:cNvPr>
          <p:cNvCxnSpPr/>
          <p:nvPr/>
        </p:nvCxnSpPr>
        <p:spPr>
          <a:xfrm flipH="1" flipV="1">
            <a:off x="6757851" y="3683726"/>
            <a:ext cx="1293222" cy="339634"/>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E92841-FEF8-9499-881E-35A5CB1A670C}"/>
              </a:ext>
            </a:extLst>
          </p:cNvPr>
          <p:cNvCxnSpPr/>
          <p:nvPr/>
        </p:nvCxnSpPr>
        <p:spPr>
          <a:xfrm flipH="1" flipV="1">
            <a:off x="6714309" y="2832446"/>
            <a:ext cx="1293222" cy="339634"/>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110EB3-6B5A-ADAB-56F0-0A13F1B0306D}"/>
              </a:ext>
            </a:extLst>
          </p:cNvPr>
          <p:cNvCxnSpPr/>
          <p:nvPr/>
        </p:nvCxnSpPr>
        <p:spPr>
          <a:xfrm flipH="1" flipV="1">
            <a:off x="6714309" y="2077961"/>
            <a:ext cx="1293222" cy="339634"/>
          </a:xfrm>
          <a:prstGeom prst="straightConnector1">
            <a:avLst/>
          </a:prstGeom>
          <a:ln w="57150">
            <a:solidFill>
              <a:srgbClr val="C22A4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855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MODÈLE LOGIQUE - EXEMPLE</a:t>
            </a:r>
          </a:p>
        </p:txBody>
      </p:sp>
      <p:pic>
        <p:nvPicPr>
          <p:cNvPr id="4" name="Picture 3">
            <a:extLst>
              <a:ext uri="{FF2B5EF4-FFF2-40B4-BE49-F238E27FC236}">
                <a16:creationId xmlns:a16="http://schemas.microsoft.com/office/drawing/2014/main" id="{2AC513EC-D15E-E2BA-B617-2323B8977F6A}"/>
              </a:ext>
            </a:extLst>
          </p:cNvPr>
          <p:cNvPicPr>
            <a:picLocks noChangeAspect="1"/>
          </p:cNvPicPr>
          <p:nvPr/>
        </p:nvPicPr>
        <p:blipFill>
          <a:blip r:embed="rId3"/>
          <a:stretch>
            <a:fillRect/>
          </a:stretch>
        </p:blipFill>
        <p:spPr>
          <a:xfrm>
            <a:off x="1134614" y="673203"/>
            <a:ext cx="6293797" cy="4079552"/>
          </a:xfrm>
          <a:prstGeom prst="rect">
            <a:avLst/>
          </a:prstGeom>
        </p:spPr>
      </p:pic>
    </p:spTree>
    <p:extLst>
      <p:ext uri="{BB962C8B-B14F-4D97-AF65-F5344CB8AC3E}">
        <p14:creationId xmlns:p14="http://schemas.microsoft.com/office/powerpoint/2010/main" val="3654679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CADRE DE RÉSULTATS – EXEMPLE</a:t>
            </a:r>
          </a:p>
        </p:txBody>
      </p:sp>
      <p:sp>
        <p:nvSpPr>
          <p:cNvPr id="7" name="TextBox 6">
            <a:extLst>
              <a:ext uri="{FF2B5EF4-FFF2-40B4-BE49-F238E27FC236}">
                <a16:creationId xmlns:a16="http://schemas.microsoft.com/office/drawing/2014/main" id="{98E82AA9-2E08-E79C-A88E-8A074CC71330}"/>
              </a:ext>
            </a:extLst>
          </p:cNvPr>
          <p:cNvSpPr txBox="1"/>
          <p:nvPr/>
        </p:nvSpPr>
        <p:spPr>
          <a:xfrm>
            <a:off x="199454" y="689762"/>
            <a:ext cx="3211258" cy="4093428"/>
          </a:xfrm>
          <a:prstGeom prst="rect">
            <a:avLst/>
          </a:prstGeom>
          <a:noFill/>
        </p:spPr>
        <p:txBody>
          <a:bodyPr wrap="square">
            <a:spAutoFit/>
          </a:bodyPr>
          <a:lstStyle/>
          <a:p>
            <a:r>
              <a:rPr lang="fr-FR" sz="1300" dirty="0">
                <a:solidFill>
                  <a:schemeClr val="tx1"/>
                </a:solidFill>
                <a:latin typeface="Source Sans Pro" panose="020B0503030403020204" pitchFamily="34" charset="0"/>
                <a:ea typeface="Source Sans Pro" panose="020B0503030403020204" pitchFamily="34" charset="0"/>
              </a:rPr>
              <a:t>Le cadre de résultats (RF) est un modèle logique clé pour l'USAID pour décrire la logique sous-jacente aux stratégies des missions de l'USAID (c'est-à-dire les CDCS) depuis les années 1990. Le RF peut également être utilisé au niveau du projet. Si un RF est sélectionné pour décrire la table des matières du projet, l'équipe doit utiliser la partie pertinente du RF parent dans le CDCS comme point de départ.  À mesure qu'une analyse supplémentaire est menée au cours du processus de conception du projet et que davantage d'informations sont disponibles sur les causes profondes du problème de développement, l'équipe peut choisir d'affiner ou de réorganiser le RF CDCS, ainsi que l'hypothèse de développement sous-jacente.</a:t>
            </a:r>
          </a:p>
        </p:txBody>
      </p:sp>
      <p:pic>
        <p:nvPicPr>
          <p:cNvPr id="4" name="Picture 3">
            <a:extLst>
              <a:ext uri="{FF2B5EF4-FFF2-40B4-BE49-F238E27FC236}">
                <a16:creationId xmlns:a16="http://schemas.microsoft.com/office/drawing/2014/main" id="{211BAD4E-C9AB-C6B6-AE8A-441E481734A6}"/>
              </a:ext>
            </a:extLst>
          </p:cNvPr>
          <p:cNvPicPr>
            <a:picLocks noChangeAspect="1"/>
          </p:cNvPicPr>
          <p:nvPr/>
        </p:nvPicPr>
        <p:blipFill>
          <a:blip r:embed="rId3"/>
          <a:stretch>
            <a:fillRect/>
          </a:stretch>
        </p:blipFill>
        <p:spPr>
          <a:xfrm>
            <a:off x="3310646" y="891540"/>
            <a:ext cx="5752773" cy="3607308"/>
          </a:xfrm>
          <a:prstGeom prst="rect">
            <a:avLst/>
          </a:prstGeom>
        </p:spPr>
      </p:pic>
    </p:spTree>
    <p:extLst>
      <p:ext uri="{BB962C8B-B14F-4D97-AF65-F5344CB8AC3E}">
        <p14:creationId xmlns:p14="http://schemas.microsoft.com/office/powerpoint/2010/main" val="3354708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671993" y="740225"/>
            <a:ext cx="7772400" cy="3530268"/>
          </a:xfrm>
        </p:spPr>
        <p:txBody>
          <a:bodyPr/>
          <a:lstStyle/>
          <a:p>
            <a:pPr marL="126997" indent="0">
              <a:spcAft>
                <a:spcPts val="600"/>
              </a:spcAft>
              <a:buNone/>
            </a:pPr>
            <a:r>
              <a:rPr lang="fr-FR" sz="1500">
                <a:solidFill>
                  <a:schemeClr val="tx1"/>
                </a:solidFill>
              </a:rPr>
              <a:t>Faciliter un processus de conception de projet approfondi et participatif, qui vous aidera à formuler « comment » aborder et fournir des solutions pour atteindre l’objectif :</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Identifier et analyser le(s) problème(s)</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Comprendre et articuler la ou les causes profondes du ou des problèmes</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Se concentrer sur les aspects spécifiques du ou des problèmes que le projet abordera (certains seront dans la portée et d'autres seront hors de la portée)</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Formuler des stratégies qui apporteront des solutions au(x) problème(s) </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Identifier les activités nécessaires à la mise en œuvre des stratégies/solutions</a:t>
            </a:r>
          </a:p>
          <a:p>
            <a:pPr marL="927086" lvl="1" indent="-342900">
              <a:spcAft>
                <a:spcPts val="600"/>
              </a:spcAft>
              <a:buClr>
                <a:schemeClr val="tx1"/>
              </a:buClr>
              <a:buSzPct val="100000"/>
              <a:buFont typeface="+mj-lt"/>
              <a:buAutoNum type="arabicPeriod"/>
            </a:pPr>
            <a:r>
              <a:rPr lang="fr-FR" sz="1500">
                <a:solidFill>
                  <a:schemeClr val="tx1"/>
                </a:solidFill>
                <a:latin typeface="Source Sans Pro" panose="020B0503030403020204" pitchFamily="34" charset="0"/>
                <a:ea typeface="Source Sans Pro" panose="020B0503030403020204" pitchFamily="34" charset="0"/>
              </a:rPr>
              <a:t>Atteindre les objectifs et le but à long terme du projet</a:t>
            </a:r>
          </a:p>
          <a:p>
            <a:pPr lvl="1">
              <a:spcAft>
                <a:spcPts val="600"/>
              </a:spcAft>
              <a:buFont typeface="Courier New" panose="02070309020205020404" pitchFamily="49" charset="0"/>
              <a:buChar char="o"/>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CONCEVOIR LE « COMMENT »</a:t>
            </a:r>
          </a:p>
        </p:txBody>
      </p:sp>
    </p:spTree>
    <p:extLst>
      <p:ext uri="{BB962C8B-B14F-4D97-AF65-F5344CB8AC3E}">
        <p14:creationId xmlns:p14="http://schemas.microsoft.com/office/powerpoint/2010/main" val="11153714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4814" y="868240"/>
            <a:ext cx="8340838" cy="3895784"/>
          </a:xfrm>
        </p:spPr>
        <p:txBody>
          <a:bodyPr/>
          <a:lstStyle/>
          <a:p>
            <a:pPr marL="285750" indent="-285750">
              <a:spcBef>
                <a:spcPts val="400"/>
              </a:spcBef>
              <a:spcAft>
                <a:spcPts val="400"/>
              </a:spcAft>
              <a:buClr>
                <a:schemeClr val="tx1"/>
              </a:buClr>
              <a:buSzPct val="100000"/>
              <a:buFont typeface="Wingdings" panose="05000000000000000000" pitchFamily="2" charset="2"/>
              <a:buChar char="§"/>
            </a:pPr>
            <a:r>
              <a:rPr lang="fr-FR" sz="1300" dirty="0">
                <a:solidFill>
                  <a:schemeClr val="tx1">
                    <a:lumMod val="95000"/>
                    <a:lumOff val="5000"/>
                  </a:schemeClr>
                </a:solidFill>
              </a:rPr>
              <a:t>L'analyse des causes profondes est un processus d'équipe structuré et facilité pour identifier les causes profondes d'un événement qui a abouti à un résultat indésirable et développer des actions correctives. Cinq étapes d'un RCA :</a:t>
            </a:r>
          </a:p>
          <a:p>
            <a:pPr lvl="1">
              <a:spcBef>
                <a:spcPts val="300"/>
              </a:spcBef>
              <a:spcAft>
                <a:spcPts val="3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Définir le problème.</a:t>
            </a:r>
          </a:p>
          <a:p>
            <a:pPr lvl="1">
              <a:spcBef>
                <a:spcPts val="300"/>
              </a:spcBef>
              <a:spcAft>
                <a:spcPts val="3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Collecter des données.</a:t>
            </a:r>
          </a:p>
          <a:p>
            <a:pPr lvl="1">
              <a:spcBef>
                <a:spcPts val="300"/>
              </a:spcBef>
              <a:spcAft>
                <a:spcPts val="3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Identifier les facteurs causals.</a:t>
            </a:r>
          </a:p>
          <a:p>
            <a:pPr lvl="1">
              <a:spcBef>
                <a:spcPts val="300"/>
              </a:spcBef>
              <a:spcAft>
                <a:spcPts val="3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Identifier la ou les causes profondes.</a:t>
            </a:r>
          </a:p>
          <a:p>
            <a:pPr lvl="1">
              <a:spcBef>
                <a:spcPts val="300"/>
              </a:spcBef>
              <a:spcAft>
                <a:spcPts val="3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Mettre en œuvre des solutions.</a:t>
            </a:r>
          </a:p>
          <a:p>
            <a:pPr marL="285750" indent="-285750">
              <a:spcBef>
                <a:spcPts val="400"/>
              </a:spcBef>
              <a:spcAft>
                <a:spcPts val="400"/>
              </a:spcAft>
              <a:buClr>
                <a:schemeClr val="tx1"/>
              </a:buClr>
              <a:buSzPct val="100000"/>
              <a:buFont typeface="Wingdings" panose="05000000000000000000" pitchFamily="2" charset="2"/>
              <a:buChar char="§"/>
            </a:pPr>
            <a:r>
              <a:rPr lang="fr-FR" sz="1300" dirty="0">
                <a:solidFill>
                  <a:schemeClr val="tx1">
                    <a:lumMod val="95000"/>
                    <a:lumOff val="5000"/>
                  </a:schemeClr>
                </a:solidFill>
              </a:rPr>
              <a:t>Outils à utiliser pour identifier la ou les causes profondes : Graphiques de Pareto, analyse des modes de défaillance et de leurs effets (AMDEC), 5 pourquoi, diagramme en arête de poisson d'Ishikawa, analyse d'arbre de défaillances, liste de contrôle du modèle de rapport 8D, modèle DMAIC, diagramme de dispersion.</a:t>
            </a:r>
          </a:p>
          <a:p>
            <a:pPr marL="285750" indent="-285750">
              <a:spcBef>
                <a:spcPts val="400"/>
              </a:spcBef>
              <a:spcAft>
                <a:spcPts val="400"/>
              </a:spcAft>
              <a:buClr>
                <a:schemeClr val="tx1"/>
              </a:buClr>
              <a:buSzPct val="100000"/>
              <a:buFont typeface="Wingdings" panose="05000000000000000000" pitchFamily="2" charset="2"/>
              <a:buChar char="§"/>
            </a:pPr>
            <a:r>
              <a:rPr lang="fr-FR" sz="1300" dirty="0">
                <a:solidFill>
                  <a:schemeClr val="tx1">
                    <a:lumMod val="95000"/>
                    <a:lumOff val="5000"/>
                  </a:schemeClr>
                </a:solidFill>
              </a:rPr>
              <a:t>Matériel nécessaire pour faciliter cette discussion :</a:t>
            </a:r>
          </a:p>
          <a:p>
            <a:pPr lvl="1">
              <a:spcBef>
                <a:spcPts val="400"/>
              </a:spcBef>
              <a:spcAft>
                <a:spcPts val="4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En personne : notes autocollantes, tableaux blancs, papier graphique</a:t>
            </a:r>
          </a:p>
          <a:p>
            <a:pPr lvl="1">
              <a:spcBef>
                <a:spcPts val="400"/>
              </a:spcBef>
              <a:spcAft>
                <a:spcPts val="400"/>
              </a:spcAft>
              <a:buClr>
                <a:schemeClr val="accent4">
                  <a:lumMod val="95000"/>
                  <a:lumOff val="5000"/>
                </a:schemeClr>
              </a:buClr>
              <a:buSzPct val="100000"/>
            </a:pPr>
            <a:r>
              <a:rPr lang="fr-FR" sz="1300" dirty="0">
                <a:solidFill>
                  <a:schemeClr val="tx1">
                    <a:lumMod val="95000"/>
                    <a:lumOff val="5000"/>
                  </a:schemeClr>
                </a:solidFill>
                <a:latin typeface="Source Sans Pro" panose="020B0503030403020204" pitchFamily="34" charset="0"/>
                <a:ea typeface="Source Sans Pro" panose="020B0503030403020204" pitchFamily="34" charset="0"/>
              </a:rPr>
              <a:t>Virtuellement: Mural, Miro, tableaux blancs virtuels dans Zoom/Teams, Google </a:t>
            </a:r>
            <a:r>
              <a:rPr lang="fr-FR" sz="1300" dirty="0" err="1">
                <a:solidFill>
                  <a:schemeClr val="tx1">
                    <a:lumMod val="95000"/>
                    <a:lumOff val="5000"/>
                  </a:schemeClr>
                </a:solidFill>
                <a:latin typeface="Source Sans Pro" panose="020B0503030403020204" pitchFamily="34" charset="0"/>
                <a:ea typeface="Source Sans Pro" panose="020B0503030403020204" pitchFamily="34" charset="0"/>
              </a:rPr>
              <a:t>Jamboard</a:t>
            </a:r>
            <a:endParaRPr lang="fr-FR" sz="1300" dirty="0">
              <a:solidFill>
                <a:schemeClr val="tx1">
                  <a:lumMod val="95000"/>
                  <a:lumOff val="5000"/>
                </a:schemeClr>
              </a:solidFill>
              <a:latin typeface="Source Sans Pro" panose="020B0503030403020204" pitchFamily="34" charset="0"/>
              <a:ea typeface="Source Sans Pro" panose="020B0503030403020204" pitchFamily="34" charset="0"/>
            </a:endParaRPr>
          </a:p>
          <a:p>
            <a:pPr lvl="2">
              <a:spcBef>
                <a:spcPts val="400"/>
              </a:spcBef>
              <a:spcAft>
                <a:spcPts val="400"/>
              </a:spcAft>
            </a:pPr>
            <a:endParaRPr lang="en-US" sz="1300" dirty="0">
              <a:solidFill>
                <a:schemeClr val="tx1"/>
              </a:solidFill>
              <a:latin typeface="+mn-lt"/>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2500" b="1" dirty="0">
                <a:solidFill>
                  <a:srgbClr val="FFFFFF"/>
                </a:solidFill>
                <a:latin typeface="Source Sans Pro"/>
                <a:ea typeface="Source Sans Pro"/>
                <a:cs typeface="Source Sans Pro"/>
              </a:rPr>
              <a:t>IDENTIFIER LA(LES) CAUSE(S) PROFONDE(S) ET LEURS SOLUTIONS </a:t>
            </a:r>
          </a:p>
        </p:txBody>
      </p:sp>
    </p:spTree>
    <p:extLst>
      <p:ext uri="{BB962C8B-B14F-4D97-AF65-F5344CB8AC3E}">
        <p14:creationId xmlns:p14="http://schemas.microsoft.com/office/powerpoint/2010/main" val="1031843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9386" y="685361"/>
            <a:ext cx="8647162" cy="1051999"/>
          </a:xfrm>
        </p:spPr>
        <p:txBody>
          <a:bodyPr/>
          <a:lstStyle/>
          <a:p>
            <a:pPr marL="126997" indent="0">
              <a:spcAft>
                <a:spcPts val="600"/>
              </a:spcAft>
              <a:buNone/>
            </a:pPr>
            <a:r>
              <a:rPr lang="fr-FR" sz="1400" dirty="0">
                <a:solidFill>
                  <a:schemeClr val="tx1"/>
                </a:solidFill>
                <a:latin typeface="Source Sans Pro" panose="020B0503030403020204" pitchFamily="34" charset="0"/>
                <a:ea typeface="Source Sans Pro" panose="020B0503030403020204" pitchFamily="34" charset="0"/>
              </a:rPr>
              <a:t>Activité – Analyse des causes profondes à l'aide de 5 pourquoi : lorsqu'un problème survient, vous explorez sa cause profonde en demandant « Pourquoi ? » cinq fois. Tout d’abord, vous examinez un problème et demandez pourquoi il s’est produit. Une fois que vous avez répondu à la première question, vous demandez pourquoi cela s’est produit. Répétez ce processus cinq fois au total et vous aurez généralement trouvé votre véritable cause profonde.</a:t>
            </a:r>
          </a:p>
          <a:p>
            <a:pPr lvl="1">
              <a:spcAft>
                <a:spcPts val="600"/>
              </a:spcAft>
            </a:pPr>
            <a:endParaRPr lang="en-US" sz="1400" dirty="0">
              <a:solidFill>
                <a:schemeClr val="tx1"/>
              </a:solidFill>
              <a:latin typeface="Source Sans Pro" panose="020B0503030403020204" pitchFamily="34" charset="0"/>
              <a:ea typeface="Source Sans Pro" panose="020B0503030403020204" pitchFamily="34" charset="0"/>
            </a:endParaRPr>
          </a:p>
          <a:p>
            <a:pPr marL="126997" indent="0">
              <a:spcAft>
                <a:spcPts val="600"/>
              </a:spcAft>
              <a:buNone/>
            </a:pPr>
            <a:endParaRPr lang="en-US" sz="1400"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IDENTIFIER LES CAUSES PROFONDES  (1)</a:t>
            </a:r>
          </a:p>
        </p:txBody>
      </p:sp>
      <p:sp>
        <p:nvSpPr>
          <p:cNvPr id="14" name="TextBox 13">
            <a:extLst>
              <a:ext uri="{FF2B5EF4-FFF2-40B4-BE49-F238E27FC236}">
                <a16:creationId xmlns:a16="http://schemas.microsoft.com/office/drawing/2014/main" id="{857F42AE-8751-CF5E-27C5-2CCDF13B21A8}"/>
              </a:ext>
            </a:extLst>
          </p:cNvPr>
          <p:cNvSpPr txBox="1"/>
          <p:nvPr/>
        </p:nvSpPr>
        <p:spPr>
          <a:xfrm>
            <a:off x="336445" y="2036535"/>
            <a:ext cx="8471110" cy="2739211"/>
          </a:xfrm>
          <a:prstGeom prst="rect">
            <a:avLst/>
          </a:prstGeom>
          <a:noFill/>
        </p:spPr>
        <p:txBody>
          <a:bodyPr wrap="square" lIns="91440" tIns="45720" rIns="91440" bIns="45720" anchor="t">
            <a:spAutoFit/>
          </a:bodyPr>
          <a:lstStyle/>
          <a:p>
            <a:pPr defTabSz="533400">
              <a:spcBef>
                <a:spcPts val="800"/>
              </a:spcBef>
              <a:spcAft>
                <a:spcPts val="800"/>
              </a:spcAft>
            </a:pPr>
            <a:r>
              <a:rPr lang="fr-FR" b="1" dirty="0">
                <a:latin typeface="Source Sans Pro"/>
                <a:ea typeface="Source Sans Pro"/>
              </a:rPr>
              <a:t>Énoncé du problème : Le véhicule ne démarre pas. </a:t>
            </a:r>
          </a:p>
          <a:p>
            <a:pPr defTabSz="533400">
              <a:spcBef>
                <a:spcPts val="800"/>
              </a:spcBef>
              <a:spcAft>
                <a:spcPts val="800"/>
              </a:spcAft>
            </a:pPr>
            <a:r>
              <a:rPr lang="fr-FR" dirty="0">
                <a:latin typeface="Source Sans Pro"/>
                <a:ea typeface="Source Sans Pro"/>
              </a:rPr>
              <a:t>Pourquoi 1 : La batterie est morte.</a:t>
            </a:r>
          </a:p>
          <a:p>
            <a:pPr defTabSz="533400">
              <a:spcBef>
                <a:spcPts val="800"/>
              </a:spcBef>
              <a:spcAft>
                <a:spcPts val="800"/>
              </a:spcAft>
            </a:pPr>
            <a:r>
              <a:rPr lang="fr-FR" dirty="0">
                <a:latin typeface="Source Sans Pro"/>
                <a:ea typeface="Source Sans Pro"/>
              </a:rPr>
              <a:t>Pourquoi 2 : L'alternateur ne fonctionne pas.</a:t>
            </a:r>
          </a:p>
          <a:p>
            <a:pPr defTabSz="533400">
              <a:spcBef>
                <a:spcPts val="800"/>
              </a:spcBef>
              <a:spcAft>
                <a:spcPts val="800"/>
              </a:spcAft>
            </a:pPr>
            <a:r>
              <a:rPr lang="fr-FR" dirty="0">
                <a:latin typeface="Source Sans Pro"/>
                <a:ea typeface="Source Sans Pro"/>
              </a:rPr>
              <a:t>Pourquoi 3 : La courroie de l'alternateur est cassée. </a:t>
            </a:r>
          </a:p>
          <a:p>
            <a:pPr defTabSz="533400">
              <a:spcBef>
                <a:spcPts val="800"/>
              </a:spcBef>
              <a:spcAft>
                <a:spcPts val="800"/>
              </a:spcAft>
            </a:pPr>
            <a:r>
              <a:rPr lang="fr-FR" dirty="0">
                <a:latin typeface="Source Sans Pro"/>
                <a:ea typeface="Source Sans Pro"/>
              </a:rPr>
              <a:t>Pourquoi 4 : La courroie d'alternateur avait bien dépassé sa durée de vie utile et n'avait pas été remplacée. </a:t>
            </a:r>
          </a:p>
          <a:p>
            <a:pPr defTabSz="533400"/>
            <a:endParaRPr lang="en-US" b="1" dirty="0">
              <a:latin typeface="Source Sans Pro"/>
              <a:ea typeface="Source Sans Pro"/>
            </a:endParaRPr>
          </a:p>
          <a:p>
            <a:pPr defTabSz="533400"/>
            <a:r>
              <a:rPr lang="fr-FR" b="1" dirty="0">
                <a:latin typeface="Source Sans Pro"/>
                <a:ea typeface="Source Sans Pro"/>
              </a:rPr>
              <a:t>Pourquoi 5 : Le véhicule n'a pas été entretenu selon le service recommandé </a:t>
            </a:r>
          </a:p>
          <a:p>
            <a:pPr defTabSz="533400"/>
            <a:r>
              <a:rPr lang="fr-FR" b="1" dirty="0">
                <a:latin typeface="Source Sans Pro"/>
                <a:ea typeface="Source Sans Pro"/>
              </a:rPr>
              <a:t>Annexe </a:t>
            </a:r>
          </a:p>
        </p:txBody>
      </p:sp>
    </p:spTree>
    <p:extLst>
      <p:ext uri="{BB962C8B-B14F-4D97-AF65-F5344CB8AC3E}">
        <p14:creationId xmlns:p14="http://schemas.microsoft.com/office/powerpoint/2010/main" val="2710333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83747" y="755991"/>
            <a:ext cx="8834615" cy="3855424"/>
          </a:xfrm>
          <a:solidFill>
            <a:schemeClr val="bg1"/>
          </a:solidFill>
        </p:spPr>
        <p:txBody>
          <a:bodyPr/>
          <a:lstStyle/>
          <a:p>
            <a:pPr marL="285750" indent="-285750">
              <a:spcBef>
                <a:spcPts val="400"/>
              </a:spcBef>
              <a:spcAft>
                <a:spcPts val="400"/>
              </a:spcAft>
              <a:buClr>
                <a:schemeClr val="tx1"/>
              </a:buClr>
              <a:buSzPct val="100000"/>
              <a:buFont typeface="Wingdings" panose="05000000000000000000" pitchFamily="2" charset="2"/>
              <a:buChar char="§"/>
            </a:pPr>
            <a:r>
              <a:rPr lang="fr-FR" sz="1500" dirty="0">
                <a:solidFill>
                  <a:schemeClr val="tx1">
                    <a:lumMod val="95000"/>
                    <a:lumOff val="5000"/>
                  </a:schemeClr>
                </a:solidFill>
              </a:rPr>
              <a:t>Cause première: Le véhicule n'a pas été entretenu selon le calendrier d'entretien recommandé. </a:t>
            </a:r>
          </a:p>
          <a:p>
            <a:pPr marL="285750" indent="-285750">
              <a:spcBef>
                <a:spcPts val="400"/>
              </a:spcBef>
              <a:spcAft>
                <a:spcPts val="400"/>
              </a:spcAft>
              <a:buClr>
                <a:schemeClr val="tx1"/>
              </a:buClr>
              <a:buSzPct val="100000"/>
              <a:buFont typeface="Wingdings" panose="05000000000000000000" pitchFamily="2" charset="2"/>
              <a:buChar char="§"/>
            </a:pPr>
            <a:r>
              <a:rPr lang="fr-FR" sz="1500" dirty="0">
                <a:solidFill>
                  <a:schemeClr val="tx1">
                    <a:lumMod val="95000"/>
                    <a:lumOff val="5000"/>
                  </a:schemeClr>
                </a:solidFill>
              </a:rPr>
              <a:t>Quelle est la solution (en « inversant » la cause profonde) ?</a:t>
            </a:r>
          </a:p>
          <a:p>
            <a:pPr lvl="1">
              <a:spcBef>
                <a:spcPts val="300"/>
              </a:spcBef>
              <a:spcAft>
                <a:spcPts val="300"/>
              </a:spcAft>
              <a:buClr>
                <a:schemeClr val="accent4">
                  <a:lumMod val="95000"/>
                  <a:lumOff val="5000"/>
                </a:schemeClr>
              </a:buClr>
              <a:buSzPct val="100000"/>
            </a:pPr>
            <a:r>
              <a:rPr lang="fr-FR" sz="1500" b="1" dirty="0">
                <a:solidFill>
                  <a:schemeClr val="tx1">
                    <a:lumMod val="95000"/>
                    <a:lumOff val="5000"/>
                  </a:schemeClr>
                </a:solidFill>
              </a:rPr>
              <a:t>Le véhicule doit être entretenu selon le programme d'entretien recommandé. </a:t>
            </a:r>
          </a:p>
          <a:p>
            <a:pPr marL="285750" indent="-285750">
              <a:spcBef>
                <a:spcPts val="400"/>
              </a:spcBef>
              <a:spcAft>
                <a:spcPts val="400"/>
              </a:spcAft>
              <a:buClr>
                <a:schemeClr val="tx1"/>
              </a:buClr>
              <a:buSzPct val="100000"/>
              <a:buFont typeface="Wingdings" panose="05000000000000000000" pitchFamily="2" charset="2"/>
              <a:buChar char="§"/>
            </a:pPr>
            <a:endParaRPr lang="en-US" sz="1500" dirty="0">
              <a:solidFill>
                <a:schemeClr val="tx1">
                  <a:lumMod val="95000"/>
                  <a:lumOff val="5000"/>
                </a:schemeClr>
              </a:solidFill>
            </a:endParaRPr>
          </a:p>
          <a:p>
            <a:pPr marL="285750" indent="-285750">
              <a:spcBef>
                <a:spcPts val="400"/>
              </a:spcBef>
              <a:spcAft>
                <a:spcPts val="400"/>
              </a:spcAft>
              <a:buClr>
                <a:schemeClr val="tx1"/>
              </a:buClr>
              <a:buSzPct val="100000"/>
              <a:buFont typeface="Wingdings" panose="05000000000000000000" pitchFamily="2" charset="2"/>
              <a:buChar char="§"/>
            </a:pPr>
            <a:r>
              <a:rPr lang="fr-FR" sz="1500" dirty="0">
                <a:solidFill>
                  <a:schemeClr val="tx1">
                    <a:lumMod val="95000"/>
                    <a:lumOff val="5000"/>
                  </a:schemeClr>
                </a:solidFill>
              </a:rPr>
              <a:t>Comment allez-vous mettre en œuvre la solution ?</a:t>
            </a:r>
          </a:p>
          <a:p>
            <a:pPr lvl="1">
              <a:spcBef>
                <a:spcPts val="300"/>
              </a:spcBef>
              <a:spcAft>
                <a:spcPts val="300"/>
              </a:spcAft>
              <a:buClr>
                <a:schemeClr val="accent4">
                  <a:lumMod val="95000"/>
                  <a:lumOff val="5000"/>
                </a:schemeClr>
              </a:buClr>
              <a:buSzPct val="100000"/>
            </a:pPr>
            <a:r>
              <a:rPr lang="fr-FR" sz="1500" b="1" dirty="0">
                <a:solidFill>
                  <a:schemeClr val="tx1">
                    <a:lumMod val="95000"/>
                    <a:lumOff val="5000"/>
                  </a:schemeClr>
                </a:solidFill>
              </a:rPr>
              <a:t>John fera entretenir le véhicule par Auto Service Plus en janvier et juillet de chaque année.</a:t>
            </a: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QUELLE EST LA SOLUTION? </a:t>
            </a:r>
          </a:p>
        </p:txBody>
      </p:sp>
      <p:sp>
        <p:nvSpPr>
          <p:cNvPr id="6" name="Left Brace 5">
            <a:extLst>
              <a:ext uri="{FF2B5EF4-FFF2-40B4-BE49-F238E27FC236}">
                <a16:creationId xmlns:a16="http://schemas.microsoft.com/office/drawing/2014/main" id="{C01BC457-F5A0-81CD-0F86-41C4E3E8C70E}"/>
              </a:ext>
            </a:extLst>
          </p:cNvPr>
          <p:cNvSpPr/>
          <p:nvPr/>
        </p:nvSpPr>
        <p:spPr>
          <a:xfrm rot="16200000" flipH="1" flipV="1">
            <a:off x="1325527" y="2975906"/>
            <a:ext cx="34289" cy="587090"/>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7" name="TextBox 6">
            <a:extLst>
              <a:ext uri="{FF2B5EF4-FFF2-40B4-BE49-F238E27FC236}">
                <a16:creationId xmlns:a16="http://schemas.microsoft.com/office/drawing/2014/main" id="{A53E5008-E345-23CE-4B68-606802699E9E}"/>
              </a:ext>
            </a:extLst>
          </p:cNvPr>
          <p:cNvSpPr txBox="1"/>
          <p:nvPr/>
        </p:nvSpPr>
        <p:spPr>
          <a:xfrm>
            <a:off x="1055931" y="3008572"/>
            <a:ext cx="559769" cy="323165"/>
          </a:xfrm>
          <a:prstGeom prst="rect">
            <a:avLst/>
          </a:prstGeom>
          <a:noFill/>
        </p:spPr>
        <p:txBody>
          <a:bodyPr wrap="none" rtlCol="0">
            <a:spAutoFit/>
          </a:bodyPr>
          <a:lstStyle/>
          <a:p>
            <a:r>
              <a:rPr lang="fr-FR" sz="1500" b="1">
                <a:solidFill>
                  <a:srgbClr val="FF0000"/>
                </a:solidFill>
                <a:latin typeface="Source Sans Pro" panose="020B0503030403020204" pitchFamily="34" charset="0"/>
                <a:ea typeface="Source Sans Pro" panose="020B0503030403020204" pitchFamily="34" charset="0"/>
              </a:rPr>
              <a:t>Qui</a:t>
            </a:r>
          </a:p>
        </p:txBody>
      </p:sp>
      <p:sp>
        <p:nvSpPr>
          <p:cNvPr id="9" name="TextBox 8">
            <a:extLst>
              <a:ext uri="{FF2B5EF4-FFF2-40B4-BE49-F238E27FC236}">
                <a16:creationId xmlns:a16="http://schemas.microsoft.com/office/drawing/2014/main" id="{92BE7CC3-9508-ED40-1500-847308BDE65A}"/>
              </a:ext>
            </a:extLst>
          </p:cNvPr>
          <p:cNvSpPr txBox="1"/>
          <p:nvPr/>
        </p:nvSpPr>
        <p:spPr>
          <a:xfrm>
            <a:off x="4572001" y="2991072"/>
            <a:ext cx="627095" cy="323165"/>
          </a:xfrm>
          <a:prstGeom prst="rect">
            <a:avLst/>
          </a:prstGeom>
          <a:noFill/>
        </p:spPr>
        <p:txBody>
          <a:bodyPr wrap="none" rtlCol="0">
            <a:spAutoFit/>
          </a:bodyPr>
          <a:lstStyle/>
          <a:p>
            <a:r>
              <a:rPr lang="fr-FR" sz="1500" b="1">
                <a:solidFill>
                  <a:srgbClr val="FF0000"/>
                </a:solidFill>
                <a:latin typeface="Source Sans Pro" panose="020B0503030403020204" pitchFamily="34" charset="0"/>
                <a:ea typeface="Source Sans Pro" panose="020B0503030403020204" pitchFamily="34" charset="0"/>
              </a:rPr>
              <a:t>Quoi</a:t>
            </a:r>
          </a:p>
        </p:txBody>
      </p:sp>
      <p:sp>
        <p:nvSpPr>
          <p:cNvPr id="10" name="TextBox 9">
            <a:extLst>
              <a:ext uri="{FF2B5EF4-FFF2-40B4-BE49-F238E27FC236}">
                <a16:creationId xmlns:a16="http://schemas.microsoft.com/office/drawing/2014/main" id="{B2C2E978-B9D4-8168-E1AF-90FE08435220}"/>
              </a:ext>
            </a:extLst>
          </p:cNvPr>
          <p:cNvSpPr txBox="1"/>
          <p:nvPr/>
        </p:nvSpPr>
        <p:spPr>
          <a:xfrm>
            <a:off x="7368178" y="2944910"/>
            <a:ext cx="728084" cy="323165"/>
          </a:xfrm>
          <a:prstGeom prst="rect">
            <a:avLst/>
          </a:prstGeom>
          <a:noFill/>
        </p:spPr>
        <p:txBody>
          <a:bodyPr wrap="none" rtlCol="0">
            <a:spAutoFit/>
          </a:bodyPr>
          <a:lstStyle/>
          <a:p>
            <a:r>
              <a:rPr lang="fr-FR" sz="1500" b="1">
                <a:solidFill>
                  <a:srgbClr val="FF0000"/>
                </a:solidFill>
                <a:latin typeface="Source Sans Pro" panose="020B0503030403020204" pitchFamily="34" charset="0"/>
                <a:ea typeface="Source Sans Pro" panose="020B0503030403020204" pitchFamily="34" charset="0"/>
              </a:rPr>
              <a:t>Ou</a:t>
            </a:r>
          </a:p>
        </p:txBody>
      </p:sp>
      <p:sp>
        <p:nvSpPr>
          <p:cNvPr id="11" name="TextBox 10">
            <a:extLst>
              <a:ext uri="{FF2B5EF4-FFF2-40B4-BE49-F238E27FC236}">
                <a16:creationId xmlns:a16="http://schemas.microsoft.com/office/drawing/2014/main" id="{263FC7C8-67AE-FB5D-4D27-407A484FE49D}"/>
              </a:ext>
            </a:extLst>
          </p:cNvPr>
          <p:cNvSpPr txBox="1"/>
          <p:nvPr/>
        </p:nvSpPr>
        <p:spPr>
          <a:xfrm>
            <a:off x="1838546" y="3926558"/>
            <a:ext cx="662361" cy="323165"/>
          </a:xfrm>
          <a:prstGeom prst="rect">
            <a:avLst/>
          </a:prstGeom>
          <a:noFill/>
        </p:spPr>
        <p:txBody>
          <a:bodyPr wrap="none" rtlCol="0">
            <a:spAutoFit/>
          </a:bodyPr>
          <a:lstStyle/>
          <a:p>
            <a:r>
              <a:rPr lang="fr-FR" sz="1500" b="1">
                <a:solidFill>
                  <a:srgbClr val="FF0000"/>
                </a:solidFill>
                <a:latin typeface="Source Sans Pro" panose="020B0503030403020204" pitchFamily="34" charset="0"/>
                <a:ea typeface="Source Sans Pro" panose="020B0503030403020204" pitchFamily="34" charset="0"/>
              </a:rPr>
              <a:t>Quand</a:t>
            </a:r>
          </a:p>
        </p:txBody>
      </p:sp>
      <p:sp>
        <p:nvSpPr>
          <p:cNvPr id="12" name="Left Brace 11">
            <a:extLst>
              <a:ext uri="{FF2B5EF4-FFF2-40B4-BE49-F238E27FC236}">
                <a16:creationId xmlns:a16="http://schemas.microsoft.com/office/drawing/2014/main" id="{4CDE08FE-3481-2F0A-ECA9-768791A1EE20}"/>
              </a:ext>
            </a:extLst>
          </p:cNvPr>
          <p:cNvSpPr/>
          <p:nvPr/>
        </p:nvSpPr>
        <p:spPr>
          <a:xfrm rot="16200000" flipH="1" flipV="1">
            <a:off x="4781677" y="1881849"/>
            <a:ext cx="34289" cy="2778284"/>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3" name="Left Brace 12">
            <a:extLst>
              <a:ext uri="{FF2B5EF4-FFF2-40B4-BE49-F238E27FC236}">
                <a16:creationId xmlns:a16="http://schemas.microsoft.com/office/drawing/2014/main" id="{A64E279C-18E9-55BC-23CB-E6014844B728}"/>
              </a:ext>
            </a:extLst>
          </p:cNvPr>
          <p:cNvSpPr/>
          <p:nvPr/>
        </p:nvSpPr>
        <p:spPr>
          <a:xfrm rot="16200000" flipH="1" flipV="1">
            <a:off x="7605487" y="2147342"/>
            <a:ext cx="34289" cy="2207172"/>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4" name="Left Brace 13">
            <a:extLst>
              <a:ext uri="{FF2B5EF4-FFF2-40B4-BE49-F238E27FC236}">
                <a16:creationId xmlns:a16="http://schemas.microsoft.com/office/drawing/2014/main" id="{8B4F9533-4FD4-676A-69F6-6597552BFEFA}"/>
              </a:ext>
            </a:extLst>
          </p:cNvPr>
          <p:cNvSpPr/>
          <p:nvPr/>
        </p:nvSpPr>
        <p:spPr>
          <a:xfrm rot="5400000" flipH="1">
            <a:off x="2095795" y="2845600"/>
            <a:ext cx="34289" cy="2127626"/>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6" name="TextBox 15">
            <a:extLst>
              <a:ext uri="{FF2B5EF4-FFF2-40B4-BE49-F238E27FC236}">
                <a16:creationId xmlns:a16="http://schemas.microsoft.com/office/drawing/2014/main" id="{69D5A91A-8063-A2F9-B2A9-9724E7B7486B}"/>
              </a:ext>
            </a:extLst>
          </p:cNvPr>
          <p:cNvSpPr txBox="1"/>
          <p:nvPr/>
        </p:nvSpPr>
        <p:spPr>
          <a:xfrm>
            <a:off x="3836132" y="3914450"/>
            <a:ext cx="1082348" cy="323165"/>
          </a:xfrm>
          <a:prstGeom prst="rect">
            <a:avLst/>
          </a:prstGeom>
          <a:noFill/>
        </p:spPr>
        <p:txBody>
          <a:bodyPr wrap="none" rtlCol="0">
            <a:spAutoFit/>
          </a:bodyPr>
          <a:lstStyle/>
          <a:p>
            <a:r>
              <a:rPr lang="fr-FR" sz="1500" b="1">
                <a:solidFill>
                  <a:srgbClr val="FF0000"/>
                </a:solidFill>
                <a:latin typeface="Source Sans Pro" panose="020B0503030403020204" pitchFamily="34" charset="0"/>
                <a:ea typeface="Source Sans Pro" panose="020B0503030403020204" pitchFamily="34" charset="0"/>
              </a:rPr>
              <a:t>Fréquence</a:t>
            </a:r>
          </a:p>
        </p:txBody>
      </p:sp>
      <p:sp>
        <p:nvSpPr>
          <p:cNvPr id="17" name="Left Brace 16">
            <a:extLst>
              <a:ext uri="{FF2B5EF4-FFF2-40B4-BE49-F238E27FC236}">
                <a16:creationId xmlns:a16="http://schemas.microsoft.com/office/drawing/2014/main" id="{3D36B278-06B3-70C7-7643-E215A43AAB71}"/>
              </a:ext>
            </a:extLst>
          </p:cNvPr>
          <p:cNvSpPr/>
          <p:nvPr/>
        </p:nvSpPr>
        <p:spPr>
          <a:xfrm rot="5400000" flipH="1">
            <a:off x="4192249" y="3307187"/>
            <a:ext cx="34289" cy="1245476"/>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4938488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EC6E0A0-5C4B-B53B-9B6D-D5F226474A2F}"/>
              </a:ext>
            </a:extLst>
          </p:cNvPr>
          <p:cNvSpPr>
            <a:spLocks noGrp="1"/>
          </p:cNvSpPr>
          <p:nvPr>
            <p:ph type="body" idx="1"/>
          </p:nvPr>
        </p:nvSpPr>
        <p:spPr>
          <a:xfrm>
            <a:off x="50292" y="686087"/>
            <a:ext cx="9057132" cy="4082509"/>
          </a:xfrm>
        </p:spPr>
        <p:txBody>
          <a:bodyPr/>
          <a:lstStyle/>
          <a:p>
            <a:pPr marL="126997" indent="0">
              <a:spcAft>
                <a:spcPts val="600"/>
              </a:spcAft>
              <a:buNone/>
            </a:pPr>
            <a:r>
              <a:rPr lang="fr-FR" sz="1200" b="1" dirty="0">
                <a:solidFill>
                  <a:schemeClr val="tx1"/>
                </a:solidFill>
              </a:rPr>
              <a:t>Exemples</a:t>
            </a:r>
            <a:r>
              <a:rPr lang="fr-FR" sz="1200" dirty="0">
                <a:solidFill>
                  <a:schemeClr val="tx1"/>
                </a:solidFill>
              </a:rPr>
              <a:t> </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Identifiez et analysez le(s) problème(s) – le véhicule ne démarre pas.</a:t>
            </a:r>
            <a:r>
              <a:rPr lang="fr-FR" sz="1200" dirty="0">
                <a:solidFill>
                  <a:srgbClr val="FF0000"/>
                </a:solidFill>
                <a:latin typeface="Source Sans Pro" panose="020B0503030403020204" pitchFamily="34" charset="0"/>
                <a:ea typeface="Source Sans Pro" panose="020B0503030403020204" pitchFamily="34" charset="0"/>
              </a:rPr>
              <a:t> </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Comprendre et articuler la ou les causes profondes du ou des problèmes : </a:t>
            </a:r>
            <a:r>
              <a:rPr lang="fr-FR" sz="1200" dirty="0">
                <a:solidFill>
                  <a:srgbClr val="FF0000"/>
                </a:solidFill>
                <a:latin typeface="Source Sans Pro" panose="020B0503030403020204" pitchFamily="34" charset="0"/>
                <a:ea typeface="Source Sans Pro" panose="020B0503030403020204" pitchFamily="34" charset="0"/>
              </a:rPr>
              <a:t>la batterie est morte, l'alternateur ne fonctionne pas, la courroie d'alternateur s'est cassée, la courroie d'alternateur avait bien dépassé sa durée de vie utile et n'a pas été remplacée, le véhicule n'a pas été remplacé. entretenu selon le calendrier d’entretien recommandé. </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Concentrez-vous sur les aspects spécifiques du ou des problèmes que le projet abordera (certains seront dans le champ d'application et d'autres hors du champ d'application) : </a:t>
            </a:r>
            <a:r>
              <a:rPr lang="fr-FR" sz="1200" dirty="0">
                <a:solidFill>
                  <a:srgbClr val="FF0000"/>
                </a:solidFill>
                <a:latin typeface="Source Sans Pro" panose="020B0503030403020204" pitchFamily="34" charset="0"/>
                <a:ea typeface="Source Sans Pro" panose="020B0503030403020204" pitchFamily="34" charset="0"/>
              </a:rPr>
              <a:t>le pneu arrière est crevé (cela n'est pas un facteur contribuant à la raison pour laquelle le véhicule ne démarre pas), même si cela doit être réglé pour faire fonctionner le véhicule)</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Formulez des stratégies qui apporteront des solutions au(x) problème(s) :</a:t>
            </a:r>
            <a:r>
              <a:rPr lang="fr-FR" sz="1200" dirty="0">
                <a:solidFill>
                  <a:srgbClr val="FF0000"/>
                </a:solidFill>
                <a:latin typeface="Source Sans Pro" panose="020B0503030403020204" pitchFamily="34" charset="0"/>
                <a:ea typeface="Source Sans Pro" panose="020B0503030403020204" pitchFamily="34" charset="0"/>
              </a:rPr>
              <a:t> le véhicule doit être réparé et entretenu régulièrement pour éviter de futures pannes.</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Identifiez les activités nécessaires à la mise en œuvre des stratégies/solutions –</a:t>
            </a:r>
            <a:r>
              <a:rPr lang="fr-FR" sz="1200" dirty="0">
                <a:solidFill>
                  <a:srgbClr val="FF0000"/>
                </a:solidFill>
                <a:latin typeface="Source Sans Pro" panose="020B0503030403020204" pitchFamily="34" charset="0"/>
                <a:ea typeface="Source Sans Pro" panose="020B0503030403020204" pitchFamily="34" charset="0"/>
              </a:rPr>
              <a:t> identifier un atelier de réparation et un technicien pour examiner le véhicule et recommander les réparations nécessaires, effectuer les réparations nécessaires et, à l'avenir, s'assurer que le véhicule est amené à l'atelier selon le calendrier recommandé.</a:t>
            </a:r>
          </a:p>
          <a:p>
            <a:pPr marL="927086" lvl="1" indent="-342900">
              <a:spcBef>
                <a:spcPts val="300"/>
              </a:spcBef>
              <a:spcAft>
                <a:spcPts val="300"/>
              </a:spcAft>
              <a:buClr>
                <a:schemeClr val="tx1"/>
              </a:buClr>
              <a:buSzPct val="100000"/>
              <a:buFont typeface="+mj-lt"/>
              <a:buAutoNum type="arabicPeriod"/>
            </a:pPr>
            <a:r>
              <a:rPr lang="fr-FR" sz="1200" dirty="0">
                <a:latin typeface="Source Sans Pro" panose="020B0503030403020204" pitchFamily="34" charset="0"/>
                <a:ea typeface="Source Sans Pro" panose="020B0503030403020204" pitchFamily="34" charset="0"/>
              </a:rPr>
              <a:t>Atteindre les objectifs et le but à long terme du projet – </a:t>
            </a:r>
            <a:r>
              <a:rPr lang="fr-FR" sz="1200" dirty="0">
                <a:solidFill>
                  <a:srgbClr val="FF0000"/>
                </a:solidFill>
                <a:latin typeface="Source Sans Pro" panose="020B0503030403020204" pitchFamily="34" charset="0"/>
                <a:ea typeface="Source Sans Pro" panose="020B0503030403020204" pitchFamily="34" charset="0"/>
              </a:rPr>
              <a:t>le véhicule démarre et est en bon état de fonctionnement à tout moment</a:t>
            </a:r>
          </a:p>
          <a:p>
            <a:pPr lvl="1">
              <a:spcAft>
                <a:spcPts val="600"/>
              </a:spcAft>
              <a:buFont typeface="Courier New" panose="02070309020205020404" pitchFamily="49" charset="0"/>
              <a:buChar char="o"/>
            </a:pPr>
            <a:endParaRPr lang="en-US" sz="1200"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6FAEE43D-84D7-7AEC-7AB3-F4578817D67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dirty="0">
                <a:solidFill>
                  <a:srgbClr val="FFFFFF"/>
                </a:solidFill>
                <a:latin typeface="Source Sans Pro"/>
                <a:ea typeface="Source Sans Pro"/>
                <a:cs typeface="Source Sans Pro"/>
              </a:rPr>
              <a:t>CONCEVOIR LE  « COMMENT »</a:t>
            </a:r>
          </a:p>
        </p:txBody>
      </p:sp>
    </p:spTree>
    <p:extLst>
      <p:ext uri="{BB962C8B-B14F-4D97-AF65-F5344CB8AC3E}">
        <p14:creationId xmlns:p14="http://schemas.microsoft.com/office/powerpoint/2010/main" val="2241297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545498" y="1050147"/>
            <a:ext cx="8425781" cy="3455813"/>
          </a:xfrm>
        </p:spPr>
        <p:txBody>
          <a:bodyPr/>
          <a:lstStyle/>
          <a:p>
            <a:pPr marL="0" indent="0" defTabSz="685800">
              <a:spcBef>
                <a:spcPts val="600"/>
              </a:spcBef>
              <a:spcAft>
                <a:spcPts val="600"/>
              </a:spcAft>
              <a:buClr>
                <a:srgbClr val="000000"/>
              </a:buClr>
              <a:buSzPct val="100000"/>
              <a:buNone/>
              <a:defRPr/>
            </a:pPr>
            <a:r>
              <a:rPr lang="fr-FR" sz="1500" b="1">
                <a:solidFill>
                  <a:schemeClr val="tx1"/>
                </a:solidFill>
                <a:cs typeface="Arial"/>
                <a:sym typeface="Arial"/>
              </a:rPr>
              <a:t>Quoi :	</a:t>
            </a:r>
            <a:r>
              <a:rPr lang="fr-FR" sz="1500">
                <a:solidFill>
                  <a:schemeClr val="tx1"/>
                </a:solidFill>
                <a:cs typeface="Arial"/>
                <a:sym typeface="Arial"/>
              </a:rPr>
              <a:t>Quelle est l’activité/tâche ?</a:t>
            </a:r>
          </a:p>
          <a:p>
            <a:pPr marL="0" indent="0" defTabSz="685800">
              <a:spcBef>
                <a:spcPts val="600"/>
              </a:spcBef>
              <a:spcAft>
                <a:spcPts val="600"/>
              </a:spcAft>
              <a:buClr>
                <a:srgbClr val="000000"/>
              </a:buClr>
              <a:buSzPct val="100000"/>
              <a:buNone/>
              <a:defRPr/>
            </a:pPr>
            <a:r>
              <a:rPr lang="fr-FR" sz="1500" b="1">
                <a:solidFill>
                  <a:schemeClr val="tx1"/>
                </a:solidFill>
                <a:cs typeface="Arial"/>
                <a:sym typeface="Arial"/>
              </a:rPr>
              <a:t>Comment :</a:t>
            </a:r>
            <a:r>
              <a:rPr lang="fr-FR" sz="1500">
                <a:solidFill>
                  <a:schemeClr val="tx1"/>
                </a:solidFill>
                <a:cs typeface="Arial"/>
                <a:sym typeface="Arial"/>
              </a:rPr>
              <a:t> 	Comment l’activité/tâche sera-t-elle réalisée ? Quelles parties prenantes ou autres facteurs doivent être pris en compte (population cible, zone géographique) ? </a:t>
            </a:r>
          </a:p>
          <a:p>
            <a:pPr marL="0" indent="0" defTabSz="685800">
              <a:spcBef>
                <a:spcPts val="600"/>
              </a:spcBef>
              <a:spcAft>
                <a:spcPts val="600"/>
              </a:spcAft>
              <a:buClr>
                <a:srgbClr val="000000"/>
              </a:buClr>
              <a:buSzPct val="100000"/>
              <a:buNone/>
              <a:defRPr/>
            </a:pPr>
            <a:r>
              <a:rPr lang="fr-FR" sz="1500" b="1">
                <a:solidFill>
                  <a:schemeClr val="tx1"/>
                </a:solidFill>
                <a:latin typeface="Source Sans Pro" panose="020B0503030403020204" pitchFamily="34" charset="0"/>
                <a:ea typeface="Source Sans Pro" panose="020B0503030403020204" pitchFamily="34" charset="0"/>
                <a:cs typeface="Arial"/>
                <a:sym typeface="Arial"/>
              </a:rPr>
              <a:t>Qui : </a:t>
            </a:r>
            <a:r>
              <a:rPr lang="fr-FR" sz="1500">
                <a:solidFill>
                  <a:schemeClr val="tx1"/>
                </a:solidFill>
                <a:latin typeface="Source Sans Pro" panose="020B0503030403020204" pitchFamily="34" charset="0"/>
                <a:ea typeface="Source Sans Pro" panose="020B0503030403020204" pitchFamily="34" charset="0"/>
                <a:cs typeface="Arial"/>
                <a:sym typeface="Arial"/>
              </a:rPr>
              <a:t>    	Quelle organisation dirige l’activité, les partenaires apporteront-ils leur soutien d’une manière ou d’une autre ? Quel personnel travaillera là-dessus ?</a:t>
            </a:r>
          </a:p>
          <a:p>
            <a:pPr marL="0" indent="0" defTabSz="685800">
              <a:spcBef>
                <a:spcPts val="600"/>
              </a:spcBef>
              <a:spcAft>
                <a:spcPts val="600"/>
              </a:spcAft>
              <a:buClr>
                <a:srgbClr val="000000"/>
              </a:buClr>
              <a:buSzPct val="100000"/>
              <a:buNone/>
              <a:defRPr/>
            </a:pPr>
            <a:r>
              <a:rPr lang="fr-FR" sz="1500" b="1">
                <a:solidFill>
                  <a:schemeClr val="tx1"/>
                </a:solidFill>
                <a:latin typeface="Source Sans Pro" panose="020B0503030403020204" pitchFamily="34" charset="0"/>
                <a:ea typeface="Source Sans Pro" panose="020B0503030403020204" pitchFamily="34" charset="0"/>
                <a:cs typeface="Arial"/>
                <a:sym typeface="Arial"/>
              </a:rPr>
              <a:t>Où :</a:t>
            </a:r>
            <a:r>
              <a:rPr lang="fr-FR" sz="1500">
                <a:solidFill>
                  <a:schemeClr val="tx1"/>
                </a:solidFill>
                <a:latin typeface="Source Sans Pro" panose="020B0503030403020204" pitchFamily="34" charset="0"/>
                <a:ea typeface="Source Sans Pro" panose="020B0503030403020204" pitchFamily="34" charset="0"/>
                <a:cs typeface="Arial"/>
                <a:sym typeface="Arial"/>
              </a:rPr>
              <a:t>   Où se déroulera géographiquement l’activité ?</a:t>
            </a:r>
          </a:p>
          <a:p>
            <a:pPr marL="0" indent="0" defTabSz="685800">
              <a:spcBef>
                <a:spcPts val="600"/>
              </a:spcBef>
              <a:spcAft>
                <a:spcPts val="600"/>
              </a:spcAft>
              <a:buClr>
                <a:srgbClr val="000000"/>
              </a:buClr>
              <a:buSzPct val="100000"/>
              <a:buNone/>
              <a:defRPr/>
            </a:pPr>
            <a:r>
              <a:rPr lang="fr-FR" sz="1500" b="1">
                <a:solidFill>
                  <a:schemeClr val="tx1"/>
                </a:solidFill>
                <a:latin typeface="Source Sans Pro" panose="020B0503030403020204" pitchFamily="34" charset="0"/>
                <a:ea typeface="Source Sans Pro" panose="020B0503030403020204" pitchFamily="34" charset="0"/>
                <a:cs typeface="Arial"/>
                <a:sym typeface="Arial"/>
              </a:rPr>
              <a:t>Quand 	</a:t>
            </a:r>
            <a:r>
              <a:rPr lang="fr-FR" sz="1500">
                <a:solidFill>
                  <a:schemeClr val="tx1"/>
                </a:solidFill>
                <a:latin typeface="Source Sans Pro" panose="020B0503030403020204" pitchFamily="34" charset="0"/>
                <a:ea typeface="Source Sans Pro" panose="020B0503030403020204" pitchFamily="34" charset="0"/>
                <a:cs typeface="Arial"/>
                <a:sym typeface="Arial"/>
              </a:rPr>
              <a:t>Quand l’activité aura-t-elle lieu, au cours du mois 1 ou de l’année 3 ?</a:t>
            </a: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fr-FR" sz="3200" b="1">
                <a:solidFill>
                  <a:srgbClr val="FFFFFF"/>
                </a:solidFill>
                <a:latin typeface="Source Sans Pro"/>
                <a:ea typeface="Source Sans Pro"/>
                <a:cs typeface="Source Sans Pro"/>
              </a:rPr>
              <a:t>DESCRIPTION DES ACTIVITÉS (SOLUTIONS)</a:t>
            </a:r>
          </a:p>
        </p:txBody>
      </p:sp>
    </p:spTree>
    <p:extLst>
      <p:ext uri="{BB962C8B-B14F-4D97-AF65-F5344CB8AC3E}">
        <p14:creationId xmlns:p14="http://schemas.microsoft.com/office/powerpoint/2010/main" val="4185869013"/>
      </p:ext>
    </p:extLst>
  </p:cSld>
  <p:clrMapOvr>
    <a:masterClrMapping/>
  </p:clrMapOvr>
</p:sld>
</file>

<file path=ppt/theme/theme1.xml><?xml version="1.0" encoding="utf-8"?>
<a:theme xmlns:a="http://schemas.openxmlformats.org/drawingml/2006/main" name="16.9-Template_4.29.2016">
  <a:themeElements>
    <a:clrScheme name="Custom 1">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19612D9561F84F84ED88F00798439E" ma:contentTypeVersion="16" ma:contentTypeDescription="Create a new document." ma:contentTypeScope="" ma:versionID="9fb0d7c6a77213137dd26b15202c0b29">
  <xsd:schema xmlns:xsd="http://www.w3.org/2001/XMLSchema" xmlns:xs="http://www.w3.org/2001/XMLSchema" xmlns:p="http://schemas.microsoft.com/office/2006/metadata/properties" xmlns:ns2="9136f059-6914-4650-a21f-8a2e4837c810" xmlns:ns3="d5cec11f-97c6-4a9b-b236-b29ae6fa5be0" xmlns:ns4="e228a3d5-c4f5-4acc-bbb4-0be358565f68" targetNamespace="http://schemas.microsoft.com/office/2006/metadata/properties" ma:root="true" ma:fieldsID="1f290a54e51dc881a22428c2cc328967" ns2:_="" ns3:_="" ns4:_="">
    <xsd:import namespace="9136f059-6914-4650-a21f-8a2e4837c810"/>
    <xsd:import namespace="d5cec11f-97c6-4a9b-b236-b29ae6fa5be0"/>
    <xsd:import namespace="e228a3d5-c4f5-4acc-bbb4-0be358565f68"/>
    <xsd:element name="properties">
      <xsd:complexType>
        <xsd:sequence>
          <xsd:element name="documentManagement">
            <xsd:complexType>
              <xsd:all>
                <xsd:element ref="ns2:FiscalYear" minOccurs="0"/>
                <xsd:element ref="ns2:Note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4: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6f059-6914-4650-a21f-8a2e4837c810" elementFormDefault="qualified">
    <xsd:import namespace="http://schemas.microsoft.com/office/2006/documentManagement/types"/>
    <xsd:import namespace="http://schemas.microsoft.com/office/infopath/2007/PartnerControls"/>
    <xsd:element name="FiscalYear" ma:index="8" nillable="true" ma:displayName="Fiscal Year" ma:format="Dropdown" ma:internalName="FiscalYear">
      <xsd:simpleType>
        <xsd:restriction base="dms:Choice">
          <xsd:enumeration value="FY2022"/>
          <xsd:enumeration value="FY2023"/>
          <xsd:enumeration value="FY2024"/>
          <xsd:enumeration value="FY2025"/>
        </xsd:restriction>
      </xsd:simpleType>
    </xsd:element>
    <xsd:element name="Notes" ma:index="9"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cec11f-97c6-4a9b-b236-b29ae6fa5b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1aac23-0163-43c1-a176-0317780c60d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28a3d5-c4f5-4acc-bbb4-0be358565f6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baf23c7-8b59-406f-abda-18c729d68dbd}" ma:internalName="TaxCatchAll" ma:showField="CatchAllData" ma:web="e228a3d5-c4f5-4acc-bbb4-0be358565f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28a3d5-c4f5-4acc-bbb4-0be358565f68" xsi:nil="true"/>
    <lcf76f155ced4ddcb4097134ff3c332f xmlns="d5cec11f-97c6-4a9b-b236-b29ae6fa5be0">
      <Terms xmlns="http://schemas.microsoft.com/office/infopath/2007/PartnerControls"/>
    </lcf76f155ced4ddcb4097134ff3c332f>
    <Notes xmlns="9136f059-6914-4650-a21f-8a2e4837c810" xsi:nil="true"/>
    <FiscalYear xmlns="9136f059-6914-4650-a21f-8a2e4837c810" xsi:nil="true"/>
  </documentManagement>
</p:properties>
</file>

<file path=customXml/itemProps1.xml><?xml version="1.0" encoding="utf-8"?>
<ds:datastoreItem xmlns:ds="http://schemas.openxmlformats.org/officeDocument/2006/customXml" ds:itemID="{59E53652-0CDF-4F36-90EB-81E22CDD57E9}">
  <ds:schemaRefs>
    <ds:schemaRef ds:uri="http://schemas.microsoft.com/sharepoint/v3/contenttype/forms"/>
  </ds:schemaRefs>
</ds:datastoreItem>
</file>

<file path=customXml/itemProps2.xml><?xml version="1.0" encoding="utf-8"?>
<ds:datastoreItem xmlns:ds="http://schemas.openxmlformats.org/officeDocument/2006/customXml" ds:itemID="{9A1F3775-1592-4ECF-943E-26C0CAE15647}"/>
</file>

<file path=customXml/itemProps3.xml><?xml version="1.0" encoding="utf-8"?>
<ds:datastoreItem xmlns:ds="http://schemas.openxmlformats.org/officeDocument/2006/customXml" ds:itemID="{F2377F07-A2DA-4279-8B2A-D2A7A2C06F1D}">
  <ds:schemaRefs>
    <ds:schemaRef ds:uri="http://purl.org/dc/terms/"/>
    <ds:schemaRef ds:uri="http://schemas.microsoft.com/office/2006/documentManagement/types"/>
    <ds:schemaRef ds:uri="http://purl.org/dc/dcmitype/"/>
    <ds:schemaRef ds:uri="71decfb4-c4f5-4458-9eb2-e96e4fdcc3b3"/>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e228a3d5-c4f5-4acc-bbb4-0be358565f6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264</TotalTime>
  <Words>27762</Words>
  <Application>Microsoft Office PowerPoint</Application>
  <PresentationFormat>On-screen Show (16:9)</PresentationFormat>
  <Paragraphs>1543</Paragraphs>
  <Slides>162</Slides>
  <Notes>161</Notes>
  <HiddenSlides>3</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162</vt:i4>
      </vt:variant>
    </vt:vector>
  </HeadingPairs>
  <TitlesOfParts>
    <vt:vector size="180" baseType="lpstr">
      <vt:lpstr>Aptos</vt:lpstr>
      <vt:lpstr>Arial</vt:lpstr>
      <vt:lpstr>Arial Unicode MS</vt:lpstr>
      <vt:lpstr>Avenir</vt:lpstr>
      <vt:lpstr>Cabin</vt:lpstr>
      <vt:lpstr>Courier New</vt:lpstr>
      <vt:lpstr>Garamond</vt:lpstr>
      <vt:lpstr>Gill Sans</vt:lpstr>
      <vt:lpstr>Gill Sans MT</vt:lpstr>
      <vt:lpstr>IBM Plex Sans</vt:lpstr>
      <vt:lpstr>Noto Sans Symbols</vt:lpstr>
      <vt:lpstr>Segoe UI</vt:lpstr>
      <vt:lpstr>Source Sans Pro</vt:lpstr>
      <vt:lpstr>Source Sans Pro SemiBold</vt:lpstr>
      <vt:lpstr>Symbol</vt:lpstr>
      <vt:lpstr>Times New Roman</vt:lpstr>
      <vt:lpstr>Wingdings</vt:lpstr>
      <vt:lpstr>16.9-Template_4.29.2016</vt:lpstr>
      <vt:lpstr>  FORMATION SUR LE DÉVELOPPEMENT DES AFFAIRES : OPPORTUNITÉS DE FINANCEMENT </vt:lpstr>
      <vt:lpstr>PowerPoint Presentation</vt:lpstr>
      <vt:lpstr>PowerPoint Presentation</vt:lpstr>
      <vt:lpstr>113 organisations locales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FORMATION SUR LE DÉVELOPPEMENT DES AFFAIRES : OPPORTUNITÉS DE FINANCEMENT DE L'USG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Matrice de conformité: capturer et communiquer les informations les plus importantes de la sollicitation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Nous avons soumis la proposition – n’avons-nous pas tous terminé ?! </vt:lpstr>
      <vt:lpstr>PowerPoint Presentation</vt:lpstr>
      <vt:lpstr>PowerPoint Presentation</vt:lpstr>
      <vt:lpstr>PowerPoint Presentation</vt:lpstr>
      <vt:lpstr>Merci pour votre temps et votre participation active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ASAP Webinar for USAID Local Partners: COP21/FY22 Expenditure Reporting</dc:title>
  <dc:creator>Rebecca Boler</dc:creator>
  <cp:lastModifiedBy>Nancy Erickson</cp:lastModifiedBy>
  <cp:revision>19</cp:revision>
  <dcterms:modified xsi:type="dcterms:W3CDTF">2024-09-17T20:45:47Z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0x0101002519612D9561F84F84ED88F00798439E</vt:lpwstr>
  </property>
  <property fmtid="{D5CDD505-2E9C-101B-9397-08002B2CF9AE}" pid="3" name="MediaServiceImageTags">
    <vt:lpwstr/>
  </property>
</Properties>
</file>