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Lst>
  <p:sldSz cy="6858000" cx="12192000"/>
  <p:notesSz cx="6858000" cy="9144000"/>
  <p:embeddedFontLst>
    <p:embeddedFont>
      <p:font typeface="Garamond"/>
      <p:regular r:id="rId138"/>
      <p:bold r:id="rId139"/>
      <p:italic r:id="rId140"/>
      <p:boldItalic r:id="rId141"/>
    </p:embeddedFont>
    <p:embeddedFont>
      <p:font typeface="Cabin"/>
      <p:regular r:id="rId142"/>
      <p:bold r:id="rId143"/>
      <p:italic r:id="rId144"/>
      <p:boldItalic r:id="rId145"/>
    </p:embeddedFont>
    <p:embeddedFont>
      <p:font typeface="Gill Sans"/>
      <p:regular r:id="rId146"/>
      <p:bold r:id="rId1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9F28AC-514F-4526-9451-8C9C39A5AAA8}">
  <a:tblStyle styleId="{DC9F28AC-514F-4526-9451-8C9C39A5AAA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28F6940-9D90-4BCB-BB26-B4AEA4D8F0B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3" Type="http://schemas.openxmlformats.org/officeDocument/2006/relationships/font" Target="fonts/Cabin-bold.fntdata"/><Relationship Id="rId142" Type="http://schemas.openxmlformats.org/officeDocument/2006/relationships/font" Target="fonts/Cabin-regular.fntdata"/><Relationship Id="rId141" Type="http://schemas.openxmlformats.org/officeDocument/2006/relationships/font" Target="fonts/Garamond-boldItalic.fntdata"/><Relationship Id="rId140" Type="http://schemas.openxmlformats.org/officeDocument/2006/relationships/font" Target="fonts/Garamond-italic.fntdata"/><Relationship Id="rId5" Type="http://schemas.openxmlformats.org/officeDocument/2006/relationships/notesMaster" Target="notesMasters/notesMaster1.xml"/><Relationship Id="rId147" Type="http://schemas.openxmlformats.org/officeDocument/2006/relationships/font" Target="fonts/GillSans-bold.fntdata"/><Relationship Id="rId6" Type="http://schemas.openxmlformats.org/officeDocument/2006/relationships/slide" Target="slides/slide1.xml"/><Relationship Id="rId146" Type="http://schemas.openxmlformats.org/officeDocument/2006/relationships/font" Target="fonts/GillSans-regular.fntdata"/><Relationship Id="rId7" Type="http://schemas.openxmlformats.org/officeDocument/2006/relationships/slide" Target="slides/slide2.xml"/><Relationship Id="rId145" Type="http://schemas.openxmlformats.org/officeDocument/2006/relationships/font" Target="fonts/Cabin-boldItalic.fntdata"/><Relationship Id="rId8" Type="http://schemas.openxmlformats.org/officeDocument/2006/relationships/slide" Target="slides/slide3.xml"/><Relationship Id="rId144" Type="http://schemas.openxmlformats.org/officeDocument/2006/relationships/font" Target="fonts/Cabin-italic.fntdata"/><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Garamond-bold.fntdata"/><Relationship Id="rId138" Type="http://schemas.openxmlformats.org/officeDocument/2006/relationships/font" Target="fonts/Garamond-regular.fntdata"/><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7869232a8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7869232a8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fr-FR"/>
              <a:t>Remarque : cette session sera enregistrée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ec80a3e89e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g2ec80a3e89e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ec80a3e89e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g2ec80a3e89e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ec80a3e89e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3" name="Google Shape;833;g2ec80a3e89e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ec80a3e89e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9" name="Google Shape;839;g2ec80a3e89e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ec80a3e89e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g2ec80a3e89e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ec80a3e89e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2" name="Google Shape;852;g2ec80a3e89e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ec80a3e89e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9" name="Google Shape;859;g2ec80a3e89e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ec80a3e89e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5" name="Google Shape;865;g2ec80a3e89e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2ec80a3e89e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1" name="Google Shape;871;g2ec80a3e89e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ec80a3e89e_0_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g2ec80a3e89e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ec80a3e89e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g2ec80a3e89e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ec80a3e89e_0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1" name="Google Shape;891;g2ec80a3e89e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ec80a3e89e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7" name="Google Shape;897;g2ec80a3e89e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ec80a3e89e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3" name="Google Shape;903;g2ec80a3e89e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2ec80a3e89e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9" name="Google Shape;909;g2ec80a3e89e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2ec80a3e89e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5" name="Google Shape;915;g2ec80a3e89e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2ec80a3e89e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1" name="Google Shape;921;g2ec80a3e89e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2ec80a3e89e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7" name="Google Shape;927;g2ec80a3e89e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ec80a3e89e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g2ec80a3e89e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2ec80a3e89e_0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9" name="Google Shape;939;g2ec80a3e89e_0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2ec80a3e89e_0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g2ec80a3e89e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2ec80a3e89e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1" name="Google Shape;951;g2ec80a3e89e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ec80a3e89e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g2ec80a3e89e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2ec80a3e89e_0_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3" name="Google Shape;963;g2ec80a3e89e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2ec80a3e89e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9" name="Google Shape;969;g2ec80a3e89e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2ec80a3e89e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5" name="Google Shape;975;g2ec80a3e89e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ec80a3e89e_0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1" name="Google Shape;981;g2ec80a3e89e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ec80a3e89e_0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7" name="Google Shape;987;g2ec80a3e89e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2ec80a3e89e_0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3" name="Google Shape;993;g2ec80a3e89e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ec80a3e89e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 name="Google Shape;999;g2ec80a3e89e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ec80a3e89e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5" name="Google Shape;1005;g2ec80a3e89e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2ec80a3e89e_0_2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1" name="Google Shape;1011;g2ec80a3e89e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2ec80a3e89e_0_2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8" name="Google Shape;1018;g2ec80a3e89e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09" name="Google Shape;2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00000"/>
              </a:lnSpc>
              <a:spcBef>
                <a:spcPts val="0"/>
              </a:spcBef>
              <a:spcAft>
                <a:spcPts val="0"/>
              </a:spcAft>
              <a:buClr>
                <a:srgbClr val="000000"/>
              </a:buClr>
              <a:buSzPts val="1100"/>
              <a:buFont typeface="Arial"/>
              <a:buChar char="●"/>
            </a:pPr>
            <a:r>
              <a:rPr lang="fr-FR" sz="1800">
                <a:latin typeface="Arial"/>
                <a:ea typeface="Arial"/>
                <a:cs typeface="Arial"/>
                <a:sym typeface="Arial"/>
              </a:rPr>
              <a:t>The Q&amp;A will help participants ask questions and allow facilitators to clarify misunderstandings and highlight priorities and key considerations.  </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b="0" sz="1200">
              <a:solidFill>
                <a:srgbClr val="000000"/>
              </a:solidFill>
              <a:latin typeface="Gill Sans"/>
              <a:ea typeface="Gill Sans"/>
              <a:cs typeface="Gill Sans"/>
              <a:sym typeface="Gill Sans"/>
            </a:endParaRPr>
          </a:p>
        </p:txBody>
      </p:sp>
      <p:sp>
        <p:nvSpPr>
          <p:cNvPr id="708" name="Google Shape;708;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ec80a3e89e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7" name="Google Shape;727;g2ec80a3e89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ec80a3e89e_0_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7" name="Google Shape;737;g2ec80a3e89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ec80a3e89e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g2ec80a3e89e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ec80a3e89e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g2ec80a3e89e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ec80a3e89e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5" name="Google Shape;755;g2ec80a3e89e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2ec80a3e89e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 name="Google Shape;761;g2ec80a3e89e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ec80a3e89e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7" name="Google Shape;767;g2ec80a3e89e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ec80a3e89e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4" name="Google Shape;774;g2ec80a3e89e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ec80a3e89e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 name="Google Shape;780;g2ec80a3e89e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ec80a3e89e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g2ec80a3e89e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ec80a3e89e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2" name="Google Shape;792;g2ec80a3e89e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2ec80a3e89e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7" name="Google Shape;797;g2ec80a3e89e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ec80a3e89e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g2ec80a3e89e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ec80a3e89e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g2ec80a3e89e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ec80a3e89e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5" name="Google Shape;815;g2ec80a3e89e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rgbClr val="002F6C"/>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203200" y="6527397"/>
            <a:ext cx="2844800" cy="171876"/>
          </a:xfrm>
          <a:prstGeom prst="rect">
            <a:avLst/>
          </a:prstGeom>
          <a:noFill/>
          <a:ln>
            <a:noFill/>
          </a:ln>
        </p:spPr>
        <p:txBody>
          <a:bodyPr anchorCtr="0" anchor="ctr" bIns="34275" lIns="68575" spcFirstLastPara="1" rIns="68575" wrap="square" tIns="34275">
            <a:spAutoFit/>
          </a:bodyPr>
          <a:lstStyle>
            <a:lvl1pPr lvl="0" algn="l">
              <a:spcBef>
                <a:spcPts val="0"/>
              </a:spcBef>
              <a:spcAft>
                <a:spcPts val="0"/>
              </a:spcAft>
              <a:buClr>
                <a:srgbClr val="FFFFFF"/>
              </a:buClr>
              <a:buSzPts val="1400"/>
              <a:buFont typeface="Gill Sans"/>
              <a:buNone/>
              <a:defRPr b="0" i="0" sz="667">
                <a:solidFill>
                  <a:srgbClr val="FFFFFF"/>
                </a:solidFill>
                <a:latin typeface="Gill Sans"/>
                <a:ea typeface="Gill Sans"/>
                <a:cs typeface="Gill Sans"/>
                <a:sym typeface="Gill Sans"/>
              </a:defRPr>
            </a:lvl1pPr>
            <a:lvl2pPr lvl="1" algn="l">
              <a:spcBef>
                <a:spcPts val="0"/>
              </a:spcBef>
              <a:spcAft>
                <a:spcPts val="0"/>
              </a:spcAft>
              <a:buClr>
                <a:schemeClr val="dk1"/>
              </a:buClr>
              <a:buSzPts val="1400"/>
              <a:buFont typeface="Avenir"/>
              <a:buNone/>
              <a:defRPr/>
            </a:lvl2pPr>
            <a:lvl3pPr lvl="2" algn="l">
              <a:spcBef>
                <a:spcPts val="0"/>
              </a:spcBef>
              <a:spcAft>
                <a:spcPts val="0"/>
              </a:spcAft>
              <a:buClr>
                <a:schemeClr val="dk1"/>
              </a:buClr>
              <a:buSzPts val="1400"/>
              <a:buFont typeface="Avenir"/>
              <a:buNone/>
              <a:defRPr/>
            </a:lvl3pPr>
            <a:lvl4pPr lvl="3" algn="l">
              <a:spcBef>
                <a:spcPts val="0"/>
              </a:spcBef>
              <a:spcAft>
                <a:spcPts val="0"/>
              </a:spcAft>
              <a:buClr>
                <a:schemeClr val="dk1"/>
              </a:buClr>
              <a:buSzPts val="1400"/>
              <a:buFont typeface="Avenir"/>
              <a:buNone/>
              <a:defRPr/>
            </a:lvl4pPr>
            <a:lvl5pPr lvl="4" algn="l">
              <a:spcBef>
                <a:spcPts val="0"/>
              </a:spcBef>
              <a:spcAft>
                <a:spcPts val="0"/>
              </a:spcAft>
              <a:buClr>
                <a:schemeClr val="dk1"/>
              </a:buClr>
              <a:buSzPts val="1400"/>
              <a:buFont typeface="Avenir"/>
              <a:buNone/>
              <a:defRPr/>
            </a:lvl5pPr>
            <a:lvl6pPr lvl="5" algn="l">
              <a:spcBef>
                <a:spcPts val="0"/>
              </a:spcBef>
              <a:spcAft>
                <a:spcPts val="0"/>
              </a:spcAft>
              <a:buClr>
                <a:schemeClr val="dk1"/>
              </a:buClr>
              <a:buSzPts val="1400"/>
              <a:buFont typeface="Avenir"/>
              <a:buNone/>
              <a:defRPr/>
            </a:lvl6pPr>
            <a:lvl7pPr lvl="6" algn="l">
              <a:spcBef>
                <a:spcPts val="0"/>
              </a:spcBef>
              <a:spcAft>
                <a:spcPts val="0"/>
              </a:spcAft>
              <a:buClr>
                <a:schemeClr val="dk1"/>
              </a:buClr>
              <a:buSzPts val="1400"/>
              <a:buFont typeface="Avenir"/>
              <a:buNone/>
              <a:defRPr/>
            </a:lvl7pPr>
            <a:lvl8pPr lvl="7" algn="l">
              <a:spcBef>
                <a:spcPts val="0"/>
              </a:spcBef>
              <a:spcAft>
                <a:spcPts val="0"/>
              </a:spcAft>
              <a:buClr>
                <a:schemeClr val="dk1"/>
              </a:buClr>
              <a:buSzPts val="1400"/>
              <a:buFont typeface="Avenir"/>
              <a:buNone/>
              <a:defRPr/>
            </a:lvl8pPr>
            <a:lvl9pPr lvl="8" algn="l">
              <a:spcBef>
                <a:spcPts val="0"/>
              </a:spcBef>
              <a:spcAft>
                <a:spcPts val="0"/>
              </a:spcAft>
              <a:buClr>
                <a:schemeClr val="dk1"/>
              </a:buClr>
              <a:buSzPts val="1400"/>
              <a:buFont typeface="Avenir"/>
              <a:buNone/>
              <a:defRPr/>
            </a:lvl9pPr>
          </a:lstStyle>
          <a:p/>
        </p:txBody>
      </p:sp>
      <p:sp>
        <p:nvSpPr>
          <p:cNvPr id="18" name="Google Shape;18;p2"/>
          <p:cNvSpPr txBox="1"/>
          <p:nvPr>
            <p:ph idx="11" type="ftr"/>
          </p:nvPr>
        </p:nvSpPr>
        <p:spPr>
          <a:xfrm>
            <a:off x="4165600" y="6527397"/>
            <a:ext cx="3860800" cy="171876"/>
          </a:xfrm>
          <a:prstGeom prst="rect">
            <a:avLst/>
          </a:prstGeom>
          <a:noFill/>
          <a:ln>
            <a:noFill/>
          </a:ln>
        </p:spPr>
        <p:txBody>
          <a:bodyPr anchorCtr="0" anchor="ctr" bIns="34275" lIns="68575" spcFirstLastPara="1" rIns="68575" wrap="square" tIns="34275">
            <a:spAutoFit/>
          </a:bodyPr>
          <a:lstStyle>
            <a:lvl1pPr lvl="0" algn="ctr">
              <a:spcBef>
                <a:spcPts val="0"/>
              </a:spcBef>
              <a:spcAft>
                <a:spcPts val="0"/>
              </a:spcAft>
              <a:buClr>
                <a:srgbClr val="FFFFFF"/>
              </a:buClr>
              <a:buSzPts val="1400"/>
              <a:buFont typeface="Gill Sans"/>
              <a:buNone/>
              <a:defRPr b="0" i="0" sz="667">
                <a:solidFill>
                  <a:srgbClr val="FFFFFF"/>
                </a:solidFill>
                <a:latin typeface="Gill Sans"/>
                <a:ea typeface="Gill Sans"/>
                <a:cs typeface="Gill Sans"/>
                <a:sym typeface="Gill Sans"/>
              </a:defRPr>
            </a:lvl1pPr>
            <a:lvl2pPr lvl="1" algn="l">
              <a:spcBef>
                <a:spcPts val="0"/>
              </a:spcBef>
              <a:spcAft>
                <a:spcPts val="0"/>
              </a:spcAft>
              <a:buClr>
                <a:schemeClr val="dk1"/>
              </a:buClr>
              <a:buSzPts val="1400"/>
              <a:buFont typeface="Avenir"/>
              <a:buNone/>
              <a:defRPr/>
            </a:lvl2pPr>
            <a:lvl3pPr lvl="2" algn="l">
              <a:spcBef>
                <a:spcPts val="0"/>
              </a:spcBef>
              <a:spcAft>
                <a:spcPts val="0"/>
              </a:spcAft>
              <a:buClr>
                <a:schemeClr val="dk1"/>
              </a:buClr>
              <a:buSzPts val="1400"/>
              <a:buFont typeface="Avenir"/>
              <a:buNone/>
              <a:defRPr/>
            </a:lvl3pPr>
            <a:lvl4pPr lvl="3" algn="l">
              <a:spcBef>
                <a:spcPts val="0"/>
              </a:spcBef>
              <a:spcAft>
                <a:spcPts val="0"/>
              </a:spcAft>
              <a:buClr>
                <a:schemeClr val="dk1"/>
              </a:buClr>
              <a:buSzPts val="1400"/>
              <a:buFont typeface="Avenir"/>
              <a:buNone/>
              <a:defRPr/>
            </a:lvl4pPr>
            <a:lvl5pPr lvl="4" algn="l">
              <a:spcBef>
                <a:spcPts val="0"/>
              </a:spcBef>
              <a:spcAft>
                <a:spcPts val="0"/>
              </a:spcAft>
              <a:buClr>
                <a:schemeClr val="dk1"/>
              </a:buClr>
              <a:buSzPts val="1400"/>
              <a:buFont typeface="Avenir"/>
              <a:buNone/>
              <a:defRPr/>
            </a:lvl5pPr>
            <a:lvl6pPr lvl="5" algn="l">
              <a:spcBef>
                <a:spcPts val="0"/>
              </a:spcBef>
              <a:spcAft>
                <a:spcPts val="0"/>
              </a:spcAft>
              <a:buClr>
                <a:schemeClr val="dk1"/>
              </a:buClr>
              <a:buSzPts val="1400"/>
              <a:buFont typeface="Avenir"/>
              <a:buNone/>
              <a:defRPr/>
            </a:lvl6pPr>
            <a:lvl7pPr lvl="6" algn="l">
              <a:spcBef>
                <a:spcPts val="0"/>
              </a:spcBef>
              <a:spcAft>
                <a:spcPts val="0"/>
              </a:spcAft>
              <a:buClr>
                <a:schemeClr val="dk1"/>
              </a:buClr>
              <a:buSzPts val="1400"/>
              <a:buFont typeface="Avenir"/>
              <a:buNone/>
              <a:defRPr/>
            </a:lvl7pPr>
            <a:lvl8pPr lvl="7" algn="l">
              <a:spcBef>
                <a:spcPts val="0"/>
              </a:spcBef>
              <a:spcAft>
                <a:spcPts val="0"/>
              </a:spcAft>
              <a:buClr>
                <a:schemeClr val="dk1"/>
              </a:buClr>
              <a:buSzPts val="1400"/>
              <a:buFont typeface="Avenir"/>
              <a:buNone/>
              <a:defRPr/>
            </a:lvl8pPr>
            <a:lvl9pPr lvl="8" algn="l">
              <a:spcBef>
                <a:spcPts val="0"/>
              </a:spcBef>
              <a:spcAft>
                <a:spcPts val="0"/>
              </a:spcAft>
              <a:buClr>
                <a:schemeClr val="dk1"/>
              </a:buClr>
              <a:buSzPts val="1400"/>
              <a:buFont typeface="Avenir"/>
              <a:buNone/>
              <a:defRPr/>
            </a:lvl9pPr>
          </a:lstStyle>
          <a:p/>
        </p:txBody>
      </p:sp>
      <p:sp>
        <p:nvSpPr>
          <p:cNvPr id="19" name="Google Shape;19;p2"/>
          <p:cNvSpPr txBox="1"/>
          <p:nvPr>
            <p:ph idx="12" type="sldNum"/>
          </p:nvPr>
        </p:nvSpPr>
        <p:spPr>
          <a:xfrm>
            <a:off x="9144000" y="6532397"/>
            <a:ext cx="2844800" cy="171876"/>
          </a:xfrm>
          <a:prstGeom prst="rect">
            <a:avLst/>
          </a:prstGeom>
          <a:noFill/>
          <a:ln>
            <a:noFill/>
          </a:ln>
        </p:spPr>
        <p:txBody>
          <a:bodyPr anchorCtr="0" anchor="ctr" bIns="34275" lIns="68575" spcFirstLastPara="1" rIns="68575" wrap="square" tIns="34275">
            <a:spAutoFit/>
          </a:bodyPr>
          <a:lstStyle>
            <a:lvl1pPr indent="0" lvl="0"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1pPr>
            <a:lvl2pPr indent="0" lvl="1"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2pPr>
            <a:lvl3pPr indent="0" lvl="2"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3pPr>
            <a:lvl4pPr indent="0" lvl="3"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4pPr>
            <a:lvl5pPr indent="0" lvl="4"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5pPr>
            <a:lvl6pPr indent="0" lvl="5"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6pPr>
            <a:lvl7pPr indent="0" lvl="6"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7pPr>
            <a:lvl8pPr indent="0" lvl="7"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8pPr>
            <a:lvl9pPr indent="0" lvl="8" marL="0" algn="r">
              <a:spcBef>
                <a:spcPts val="0"/>
              </a:spcBef>
              <a:buClr>
                <a:srgbClr val="FFFFFF"/>
              </a:buClr>
              <a:buSzPts val="667"/>
              <a:buFont typeface="Gill Sans"/>
              <a:buNone/>
              <a:defRPr b="0" i="0" sz="667"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20" name="Google Shape;20;p2"/>
          <p:cNvSpPr txBox="1"/>
          <p:nvPr>
            <p:ph type="ctrTitle"/>
          </p:nvPr>
        </p:nvSpPr>
        <p:spPr>
          <a:xfrm>
            <a:off x="914400" y="2133600"/>
            <a:ext cx="7315200" cy="16004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FFFFFF"/>
              </a:buClr>
              <a:buSzPts val="2400"/>
              <a:buFont typeface="Gill Sans"/>
              <a:buNone/>
              <a:defRPr sz="3200">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2"/>
          <p:cNvSpPr txBox="1"/>
          <p:nvPr>
            <p:ph idx="1" type="subTitle"/>
          </p:nvPr>
        </p:nvSpPr>
        <p:spPr>
          <a:xfrm>
            <a:off x="914400" y="4114800"/>
            <a:ext cx="4572000" cy="1600400"/>
          </a:xfrm>
          <a:prstGeom prst="rect">
            <a:avLst/>
          </a:prstGeom>
          <a:noFill/>
          <a:ln>
            <a:noFill/>
          </a:ln>
        </p:spPr>
        <p:txBody>
          <a:bodyPr anchorCtr="0" anchor="t" bIns="34275" lIns="68575" spcFirstLastPara="1" rIns="68575" wrap="square" tIns="34275">
            <a:normAutofit/>
          </a:bodyPr>
          <a:lstStyle>
            <a:lvl1pPr lvl="0" algn="l">
              <a:lnSpc>
                <a:spcPct val="110000"/>
              </a:lnSpc>
              <a:spcBef>
                <a:spcPts val="0"/>
              </a:spcBef>
              <a:spcAft>
                <a:spcPts val="0"/>
              </a:spcAft>
              <a:buClr>
                <a:srgbClr val="FFFFFF"/>
              </a:buClr>
              <a:buSzPts val="1400"/>
              <a:buNone/>
              <a:defRPr sz="1867">
                <a:solidFill>
                  <a:srgbClr val="FFFFFF"/>
                </a:solidFill>
              </a:defRPr>
            </a:lvl1pPr>
            <a:lvl2pPr lvl="1" algn="ctr">
              <a:lnSpc>
                <a:spcPct val="110000"/>
              </a:lnSpc>
              <a:spcBef>
                <a:spcPts val="1200"/>
              </a:spcBef>
              <a:spcAft>
                <a:spcPts val="0"/>
              </a:spcAft>
              <a:buClr>
                <a:srgbClr val="888888"/>
              </a:buClr>
              <a:buSzPts val="1500"/>
              <a:buNone/>
              <a:defRPr>
                <a:solidFill>
                  <a:srgbClr val="888888"/>
                </a:solidFill>
              </a:defRPr>
            </a:lvl2pPr>
            <a:lvl3pPr lvl="2" algn="ctr">
              <a:lnSpc>
                <a:spcPct val="110000"/>
              </a:lnSpc>
              <a:spcBef>
                <a:spcPts val="1200"/>
              </a:spcBef>
              <a:spcAft>
                <a:spcPts val="0"/>
              </a:spcAft>
              <a:buClr>
                <a:srgbClr val="888888"/>
              </a:buClr>
              <a:buSzPts val="1400"/>
              <a:buNone/>
              <a:defRPr>
                <a:solidFill>
                  <a:srgbClr val="888888"/>
                </a:solidFill>
              </a:defRPr>
            </a:lvl3pPr>
            <a:lvl4pPr lvl="3" algn="ctr">
              <a:lnSpc>
                <a:spcPct val="110000"/>
              </a:lnSpc>
              <a:spcBef>
                <a:spcPts val="1600"/>
              </a:spcBef>
              <a:spcAft>
                <a:spcPts val="0"/>
              </a:spcAft>
              <a:buClr>
                <a:srgbClr val="888888"/>
              </a:buClr>
              <a:buSzPts val="1200"/>
              <a:buNone/>
              <a:defRPr>
                <a:solidFill>
                  <a:srgbClr val="888888"/>
                </a:solidFill>
              </a:defRPr>
            </a:lvl4pPr>
            <a:lvl5pPr lvl="4" algn="ctr">
              <a:lnSpc>
                <a:spcPct val="110000"/>
              </a:lnSpc>
              <a:spcBef>
                <a:spcPts val="1600"/>
              </a:spcBef>
              <a:spcAft>
                <a:spcPts val="0"/>
              </a:spcAft>
              <a:buClr>
                <a:srgbClr val="888888"/>
              </a:buClr>
              <a:buSzPts val="1100"/>
              <a:buNone/>
              <a:defRPr>
                <a:solidFill>
                  <a:srgbClr val="888888"/>
                </a:solidFill>
              </a:defRPr>
            </a:lvl5pPr>
            <a:lvl6pPr lvl="5" algn="ctr">
              <a:lnSpc>
                <a:spcPct val="90000"/>
              </a:lnSpc>
              <a:spcBef>
                <a:spcPts val="1600"/>
              </a:spcBef>
              <a:spcAft>
                <a:spcPts val="0"/>
              </a:spcAft>
              <a:buClr>
                <a:srgbClr val="888888"/>
              </a:buClr>
              <a:buSzPts val="1500"/>
              <a:buNone/>
              <a:defRPr>
                <a:solidFill>
                  <a:srgbClr val="888888"/>
                </a:solidFill>
              </a:defRPr>
            </a:lvl6pPr>
            <a:lvl7pPr lvl="6" algn="ctr">
              <a:lnSpc>
                <a:spcPct val="90000"/>
              </a:lnSpc>
              <a:spcBef>
                <a:spcPts val="1600"/>
              </a:spcBef>
              <a:spcAft>
                <a:spcPts val="0"/>
              </a:spcAft>
              <a:buClr>
                <a:srgbClr val="888888"/>
              </a:buClr>
              <a:buSzPts val="1500"/>
              <a:buNone/>
              <a:defRPr>
                <a:solidFill>
                  <a:srgbClr val="888888"/>
                </a:solidFill>
              </a:defRPr>
            </a:lvl7pPr>
            <a:lvl8pPr lvl="7" algn="ctr">
              <a:lnSpc>
                <a:spcPct val="90000"/>
              </a:lnSpc>
              <a:spcBef>
                <a:spcPts val="1600"/>
              </a:spcBef>
              <a:spcAft>
                <a:spcPts val="0"/>
              </a:spcAft>
              <a:buClr>
                <a:srgbClr val="888888"/>
              </a:buClr>
              <a:buSzPts val="1500"/>
              <a:buNone/>
              <a:defRPr>
                <a:solidFill>
                  <a:srgbClr val="888888"/>
                </a:solidFill>
              </a:defRPr>
            </a:lvl8pPr>
            <a:lvl9pPr lvl="8" algn="ctr">
              <a:lnSpc>
                <a:spcPct val="90000"/>
              </a:lnSpc>
              <a:spcBef>
                <a:spcPts val="1600"/>
              </a:spcBef>
              <a:spcAft>
                <a:spcPts val="1600"/>
              </a:spcAft>
              <a:buClr>
                <a:srgbClr val="888888"/>
              </a:buClr>
              <a:buSzPts val="1500"/>
              <a:buNone/>
              <a:defRPr>
                <a:solidFill>
                  <a:srgbClr val="888888"/>
                </a:solidFill>
              </a:defRPr>
            </a:lvl9pPr>
          </a:lstStyle>
          <a:p/>
        </p:txBody>
      </p:sp>
      <p:cxnSp>
        <p:nvCxnSpPr>
          <p:cNvPr id="22" name="Google Shape;22;p2"/>
          <p:cNvCxnSpPr/>
          <p:nvPr/>
        </p:nvCxnSpPr>
        <p:spPr>
          <a:xfrm>
            <a:off x="1016000" y="3886200"/>
            <a:ext cx="426800" cy="0"/>
          </a:xfrm>
          <a:prstGeom prst="straightConnector1">
            <a:avLst/>
          </a:prstGeom>
          <a:noFill/>
          <a:ln cap="flat" cmpd="sng" w="19050">
            <a:solidFill>
              <a:schemeClr val="lt1"/>
            </a:solidFill>
            <a:prstDash val="solid"/>
            <a:round/>
            <a:headEnd len="sm" w="sm" type="none"/>
            <a:tailEnd len="sm" w="sm" type="none"/>
          </a:ln>
        </p:spPr>
      </p:cxnSp>
      <p:sp>
        <p:nvSpPr>
          <p:cNvPr id="23" name="Google Shape;23;p2"/>
          <p:cNvSpPr/>
          <p:nvPr/>
        </p:nvSpPr>
        <p:spPr>
          <a:xfrm>
            <a:off x="0" y="0"/>
            <a:ext cx="12192000" cy="16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Avenir"/>
              <a:buNone/>
            </a:pPr>
            <a:r>
              <a:t/>
            </a:r>
            <a:endParaRPr b="0" i="0" sz="1867" u="none" cap="none" strike="noStrike">
              <a:solidFill>
                <a:schemeClr val="lt1"/>
              </a:solidFill>
              <a:latin typeface="Gill Sans"/>
              <a:ea typeface="Gill Sans"/>
              <a:cs typeface="Gill Sans"/>
              <a:sym typeface="Gill Sans"/>
            </a:endParaRPr>
          </a:p>
        </p:txBody>
      </p:sp>
      <p:pic>
        <p:nvPicPr>
          <p:cNvPr descr="Logo&#10;&#10;Description automatically generated" id="24" name="Google Shape;24;p2"/>
          <p:cNvPicPr preferRelativeResize="0"/>
          <p:nvPr/>
        </p:nvPicPr>
        <p:blipFill rotWithShape="1">
          <a:blip r:embed="rId2">
            <a:alphaModFix/>
          </a:blip>
          <a:srcRect b="0" l="0" r="0" t="0"/>
          <a:stretch/>
        </p:blipFill>
        <p:spPr>
          <a:xfrm>
            <a:off x="8373321" y="374568"/>
            <a:ext cx="2879697" cy="1115149"/>
          </a:xfrm>
          <a:prstGeom prst="rect">
            <a:avLst/>
          </a:prstGeom>
          <a:noFill/>
          <a:ln>
            <a:noFill/>
          </a:ln>
        </p:spPr>
      </p:pic>
      <p:pic>
        <p:nvPicPr>
          <p:cNvPr descr="A picture containing logo&#10;&#10;Description automatically generated" id="25" name="Google Shape;25;p2"/>
          <p:cNvPicPr preferRelativeResize="0"/>
          <p:nvPr/>
        </p:nvPicPr>
        <p:blipFill rotWithShape="1">
          <a:blip r:embed="rId3">
            <a:alphaModFix/>
          </a:blip>
          <a:srcRect b="0" l="0" r="0" t="0"/>
          <a:stretch/>
        </p:blipFill>
        <p:spPr>
          <a:xfrm>
            <a:off x="1356851" y="272928"/>
            <a:ext cx="1863428" cy="109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3" name="Shape 73"/>
        <p:cNvGrpSpPr/>
        <p:nvPr/>
      </p:nvGrpSpPr>
      <p:grpSpPr>
        <a:xfrm>
          <a:off x="0" y="0"/>
          <a:ext cx="0" cy="0"/>
          <a:chOff x="0" y="0"/>
          <a:chExt cx="0" cy="0"/>
        </a:xfrm>
      </p:grpSpPr>
      <p:sp>
        <p:nvSpPr>
          <p:cNvPr id="74" name="Google Shape;74;p11"/>
          <p:cNvSpPr/>
          <p:nvPr/>
        </p:nvSpPr>
        <p:spPr>
          <a:xfrm>
            <a:off x="16" y="-1"/>
            <a:ext cx="12191984" cy="2108203"/>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7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a:off x="1097280" y="2334860"/>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11"/>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0" name="Shape 80"/>
        <p:cNvGrpSpPr/>
        <p:nvPr/>
      </p:nvGrpSpPr>
      <p:grpSpPr>
        <a:xfrm>
          <a:off x="0" y="0"/>
          <a:ext cx="0" cy="0"/>
          <a:chOff x="0" y="0"/>
          <a:chExt cx="0" cy="0"/>
        </a:xfrm>
      </p:grpSpPr>
      <p:sp>
        <p:nvSpPr>
          <p:cNvPr id="81" name="Google Shape;81;p12"/>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rial"/>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2400"/>
              <a:buNone/>
              <a:defRPr sz="2400" cap="none">
                <a:solidFill>
                  <a:schemeClr val="dk1"/>
                </a:solidFill>
                <a:latin typeface="Avenir"/>
                <a:ea typeface="Avenir"/>
                <a:cs typeface="Avenir"/>
                <a:sym typeface="Avenir"/>
              </a:defRPr>
            </a:lvl1pPr>
            <a:lvl2pPr indent="-228600" lvl="1" marL="914400" algn="l">
              <a:lnSpc>
                <a:spcPct val="110000"/>
              </a:lnSpc>
              <a:spcBef>
                <a:spcPts val="200"/>
              </a:spcBef>
              <a:spcAft>
                <a:spcPts val="0"/>
              </a:spcAft>
              <a:buClr>
                <a:srgbClr val="888888"/>
              </a:buClr>
              <a:buSzPts val="1800"/>
              <a:buNone/>
              <a:defRPr sz="1800">
                <a:solidFill>
                  <a:srgbClr val="888888"/>
                </a:solidFill>
              </a:defRPr>
            </a:lvl2pPr>
            <a:lvl3pPr indent="-228600" lvl="2" marL="1371600" algn="l">
              <a:lnSpc>
                <a:spcPct val="110000"/>
              </a:lnSpc>
              <a:spcBef>
                <a:spcPts val="400"/>
              </a:spcBef>
              <a:spcAft>
                <a:spcPts val="0"/>
              </a:spcAft>
              <a:buClr>
                <a:srgbClr val="888888"/>
              </a:buClr>
              <a:buSzPts val="1600"/>
              <a:buNone/>
              <a:defRPr sz="1600">
                <a:solidFill>
                  <a:srgbClr val="888888"/>
                </a:solidFill>
              </a:defRPr>
            </a:lvl3pPr>
            <a:lvl4pPr indent="-228600" lvl="3" marL="1828800" algn="l">
              <a:lnSpc>
                <a:spcPct val="110000"/>
              </a:lnSpc>
              <a:spcBef>
                <a:spcPts val="400"/>
              </a:spcBef>
              <a:spcAft>
                <a:spcPts val="0"/>
              </a:spcAft>
              <a:buClr>
                <a:srgbClr val="888888"/>
              </a:buClr>
              <a:buSzPts val="1400"/>
              <a:buNone/>
              <a:defRPr sz="1400">
                <a:solidFill>
                  <a:srgbClr val="888888"/>
                </a:solidFill>
              </a:defRPr>
            </a:lvl4pPr>
            <a:lvl5pPr indent="-228600" lvl="4" marL="2286000" algn="l">
              <a:lnSpc>
                <a:spcPct val="110000"/>
              </a:lnSpc>
              <a:spcBef>
                <a:spcPts val="400"/>
              </a:spcBef>
              <a:spcAft>
                <a:spcPts val="0"/>
              </a:spcAft>
              <a:buClr>
                <a:srgbClr val="888888"/>
              </a:buClr>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84" name="Google Shape;84;p12"/>
          <p:cNvCxnSpPr/>
          <p:nvPr/>
        </p:nvCxnSpPr>
        <p:spPr>
          <a:xfrm>
            <a:off x="1207659"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85" name="Google Shape;85;p12"/>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13"/>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3"/>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13"/>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13"/>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cxnSp>
        <p:nvCxnSpPr>
          <p:cNvPr id="95" name="Google Shape;95;p13"/>
          <p:cNvCxnSpPr/>
          <p:nvPr/>
        </p:nvCxnSpPr>
        <p:spPr>
          <a:xfrm>
            <a:off x="1158240" y="1926989"/>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6" name="Shape 96"/>
        <p:cNvGrpSpPr/>
        <p:nvPr/>
      </p:nvGrpSpPr>
      <p:grpSpPr>
        <a:xfrm>
          <a:off x="0" y="0"/>
          <a:ext cx="0" cy="0"/>
          <a:chOff x="0" y="0"/>
          <a:chExt cx="0" cy="0"/>
        </a:xfrm>
      </p:grpSpPr>
      <p:sp>
        <p:nvSpPr>
          <p:cNvPr id="97" name="Google Shape;97;p14"/>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10000"/>
              </a:lnSpc>
              <a:spcBef>
                <a:spcPts val="200"/>
              </a:spcBef>
              <a:spcAft>
                <a:spcPts val="0"/>
              </a:spcAft>
              <a:buClr>
                <a:schemeClr val="dk1"/>
              </a:buClr>
              <a:buSzPts val="2000"/>
              <a:buNone/>
              <a:defRPr b="1" sz="2000"/>
            </a:lvl2pPr>
            <a:lvl3pPr indent="-228600" lvl="2" marL="1371600" algn="l">
              <a:lnSpc>
                <a:spcPct val="110000"/>
              </a:lnSpc>
              <a:spcBef>
                <a:spcPts val="400"/>
              </a:spcBef>
              <a:spcAft>
                <a:spcPts val="0"/>
              </a:spcAft>
              <a:buClr>
                <a:schemeClr val="dk1"/>
              </a:buClr>
              <a:buSzPts val="1800"/>
              <a:buNone/>
              <a:defRPr b="1" sz="1800"/>
            </a:lvl3pPr>
            <a:lvl4pPr indent="-228600" lvl="3" marL="1828800" algn="l">
              <a:lnSpc>
                <a:spcPct val="110000"/>
              </a:lnSpc>
              <a:spcBef>
                <a:spcPts val="400"/>
              </a:spcBef>
              <a:spcAft>
                <a:spcPts val="0"/>
              </a:spcAft>
              <a:buClr>
                <a:schemeClr val="dk1"/>
              </a:buClr>
              <a:buSzPts val="1600"/>
              <a:buNone/>
              <a:defRPr b="1" sz="1600"/>
            </a:lvl4pPr>
            <a:lvl5pPr indent="-228600" lvl="4" marL="2286000" algn="l">
              <a:lnSpc>
                <a:spcPct val="110000"/>
              </a:lnSpc>
              <a:spcBef>
                <a:spcPts val="400"/>
              </a:spcBef>
              <a:spcAft>
                <a:spcPts val="0"/>
              </a:spcAft>
              <a:buClr>
                <a:schemeClr val="dk1"/>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9" name="Google Shape;99;p14"/>
          <p:cNvSpPr txBox="1"/>
          <p:nvPr>
            <p:ph idx="2" type="body"/>
          </p:nvPr>
        </p:nvSpPr>
        <p:spPr>
          <a:xfrm>
            <a:off x="1097280" y="2958276"/>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14"/>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10000"/>
              </a:lnSpc>
              <a:spcBef>
                <a:spcPts val="200"/>
              </a:spcBef>
              <a:spcAft>
                <a:spcPts val="0"/>
              </a:spcAft>
              <a:buClr>
                <a:schemeClr val="dk1"/>
              </a:buClr>
              <a:buSzPts val="2000"/>
              <a:buNone/>
              <a:defRPr b="1" sz="2000"/>
            </a:lvl2pPr>
            <a:lvl3pPr indent="-228600" lvl="2" marL="1371600" algn="l">
              <a:lnSpc>
                <a:spcPct val="110000"/>
              </a:lnSpc>
              <a:spcBef>
                <a:spcPts val="400"/>
              </a:spcBef>
              <a:spcAft>
                <a:spcPts val="0"/>
              </a:spcAft>
              <a:buClr>
                <a:schemeClr val="dk1"/>
              </a:buClr>
              <a:buSzPts val="1800"/>
              <a:buNone/>
              <a:defRPr b="1" sz="1800"/>
            </a:lvl3pPr>
            <a:lvl4pPr indent="-228600" lvl="3" marL="1828800" algn="l">
              <a:lnSpc>
                <a:spcPct val="110000"/>
              </a:lnSpc>
              <a:spcBef>
                <a:spcPts val="400"/>
              </a:spcBef>
              <a:spcAft>
                <a:spcPts val="0"/>
              </a:spcAft>
              <a:buClr>
                <a:schemeClr val="dk1"/>
              </a:buClr>
              <a:buSzPts val="1600"/>
              <a:buNone/>
              <a:defRPr b="1" sz="1600"/>
            </a:lvl4pPr>
            <a:lvl5pPr indent="-228600" lvl="4" marL="2286000" algn="l">
              <a:lnSpc>
                <a:spcPct val="110000"/>
              </a:lnSpc>
              <a:spcBef>
                <a:spcPts val="400"/>
              </a:spcBef>
              <a:spcAft>
                <a:spcPts val="0"/>
              </a:spcAft>
              <a:buClr>
                <a:schemeClr val="dk1"/>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01" name="Google Shape;101;p14"/>
          <p:cNvSpPr txBox="1"/>
          <p:nvPr>
            <p:ph idx="4" type="body"/>
          </p:nvPr>
        </p:nvSpPr>
        <p:spPr>
          <a:xfrm>
            <a:off x="6515944" y="2958275"/>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14"/>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cxnSp>
        <p:nvCxnSpPr>
          <p:cNvPr id="105" name="Google Shape;105;p14"/>
          <p:cNvCxnSpPr/>
          <p:nvPr/>
        </p:nvCxnSpPr>
        <p:spPr>
          <a:xfrm>
            <a:off x="1158240" y="1905217"/>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15"/>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16"/>
          <p:cNvSpPr/>
          <p:nvPr/>
        </p:nvSpPr>
        <p:spPr>
          <a:xfrm>
            <a:off x="16" y="2"/>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txBox="1"/>
          <p:nvPr>
            <p:ph type="title"/>
          </p:nvPr>
        </p:nvSpPr>
        <p:spPr>
          <a:xfrm>
            <a:off x="643467" y="786384"/>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6"/>
          <p:cNvSpPr txBox="1"/>
          <p:nvPr>
            <p:ph idx="1" type="body"/>
          </p:nvPr>
        </p:nvSpPr>
        <p:spPr>
          <a:xfrm>
            <a:off x="5458984" y="812801"/>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16"/>
          <p:cNvSpPr txBox="1"/>
          <p:nvPr>
            <p:ph idx="2" type="body"/>
          </p:nvPr>
        </p:nvSpPr>
        <p:spPr>
          <a:xfrm>
            <a:off x="643466" y="3043052"/>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defRPr>
            </a:lvl1pPr>
            <a:lvl2pPr indent="-228600" lvl="1" marL="914400" algn="l">
              <a:lnSpc>
                <a:spcPct val="110000"/>
              </a:lnSpc>
              <a:spcBef>
                <a:spcPts val="200"/>
              </a:spcBef>
              <a:spcAft>
                <a:spcPts val="0"/>
              </a:spcAft>
              <a:buClr>
                <a:schemeClr val="dk1"/>
              </a:buClr>
              <a:buSzPts val="1200"/>
              <a:buNone/>
              <a:defRPr sz="1200"/>
            </a:lvl2pPr>
            <a:lvl3pPr indent="-228600" lvl="2" marL="1371600" algn="l">
              <a:lnSpc>
                <a:spcPct val="110000"/>
              </a:lnSpc>
              <a:spcBef>
                <a:spcPts val="400"/>
              </a:spcBef>
              <a:spcAft>
                <a:spcPts val="0"/>
              </a:spcAft>
              <a:buClr>
                <a:schemeClr val="dk1"/>
              </a:buClr>
              <a:buSzPts val="1000"/>
              <a:buNone/>
              <a:defRPr sz="1000"/>
            </a:lvl3pPr>
            <a:lvl4pPr indent="-228600" lvl="3" marL="1828800" algn="l">
              <a:lnSpc>
                <a:spcPct val="110000"/>
              </a:lnSpc>
              <a:spcBef>
                <a:spcPts val="400"/>
              </a:spcBef>
              <a:spcAft>
                <a:spcPts val="0"/>
              </a:spcAft>
              <a:buClr>
                <a:schemeClr val="dk1"/>
              </a:buClr>
              <a:buSzPts val="900"/>
              <a:buNone/>
              <a:defRPr sz="900"/>
            </a:lvl4pPr>
            <a:lvl5pPr indent="-228600" lvl="4" marL="2286000" algn="l">
              <a:lnSpc>
                <a:spcPct val="110000"/>
              </a:lnSpc>
              <a:spcBef>
                <a:spcPts val="400"/>
              </a:spcBef>
              <a:spcAft>
                <a:spcPts val="0"/>
              </a:spcAft>
              <a:buClr>
                <a:schemeClr val="dk1"/>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16" name="Google Shape;116;p16"/>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6"/>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6"/>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19" name="Shape 119"/>
        <p:cNvGrpSpPr/>
        <p:nvPr/>
      </p:nvGrpSpPr>
      <p:grpSpPr>
        <a:xfrm>
          <a:off x="0" y="0"/>
          <a:ext cx="0" cy="0"/>
          <a:chOff x="0" y="0"/>
          <a:chExt cx="0" cy="0"/>
        </a:xfrm>
      </p:grpSpPr>
      <p:sp>
        <p:nvSpPr>
          <p:cNvPr id="120" name="Google Shape;120;p17"/>
          <p:cNvSpPr/>
          <p:nvPr/>
        </p:nvSpPr>
        <p:spPr>
          <a:xfrm>
            <a:off x="16" y="2"/>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txBox="1"/>
          <p:nvPr>
            <p:ph type="title"/>
          </p:nvPr>
        </p:nvSpPr>
        <p:spPr>
          <a:xfrm>
            <a:off x="643467" y="786384"/>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7"/>
          <p:cNvSpPr txBox="1"/>
          <p:nvPr>
            <p:ph idx="1" type="body"/>
          </p:nvPr>
        </p:nvSpPr>
        <p:spPr>
          <a:xfrm>
            <a:off x="5458984" y="812801"/>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3" name="Google Shape;123;p17"/>
          <p:cNvSpPr txBox="1"/>
          <p:nvPr>
            <p:ph idx="2" type="body"/>
          </p:nvPr>
        </p:nvSpPr>
        <p:spPr>
          <a:xfrm>
            <a:off x="643466" y="3043052"/>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defRPr>
            </a:lvl1pPr>
            <a:lvl2pPr indent="-228600" lvl="1" marL="914400" algn="l">
              <a:lnSpc>
                <a:spcPct val="110000"/>
              </a:lnSpc>
              <a:spcBef>
                <a:spcPts val="200"/>
              </a:spcBef>
              <a:spcAft>
                <a:spcPts val="0"/>
              </a:spcAft>
              <a:buClr>
                <a:schemeClr val="dk1"/>
              </a:buClr>
              <a:buSzPts val="1200"/>
              <a:buNone/>
              <a:defRPr sz="1200"/>
            </a:lvl2pPr>
            <a:lvl3pPr indent="-228600" lvl="2" marL="1371600" algn="l">
              <a:lnSpc>
                <a:spcPct val="110000"/>
              </a:lnSpc>
              <a:spcBef>
                <a:spcPts val="400"/>
              </a:spcBef>
              <a:spcAft>
                <a:spcPts val="0"/>
              </a:spcAft>
              <a:buClr>
                <a:schemeClr val="dk1"/>
              </a:buClr>
              <a:buSzPts val="1000"/>
              <a:buNone/>
              <a:defRPr sz="1000"/>
            </a:lvl3pPr>
            <a:lvl4pPr indent="-228600" lvl="3" marL="1828800" algn="l">
              <a:lnSpc>
                <a:spcPct val="110000"/>
              </a:lnSpc>
              <a:spcBef>
                <a:spcPts val="400"/>
              </a:spcBef>
              <a:spcAft>
                <a:spcPts val="0"/>
              </a:spcAft>
              <a:buClr>
                <a:schemeClr val="dk1"/>
              </a:buClr>
              <a:buSzPts val="900"/>
              <a:buNone/>
              <a:defRPr sz="900"/>
            </a:lvl4pPr>
            <a:lvl5pPr indent="-228600" lvl="4" marL="2286000" algn="l">
              <a:lnSpc>
                <a:spcPct val="110000"/>
              </a:lnSpc>
              <a:spcBef>
                <a:spcPts val="400"/>
              </a:spcBef>
              <a:spcAft>
                <a:spcPts val="0"/>
              </a:spcAft>
              <a:buClr>
                <a:schemeClr val="dk1"/>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24" name="Google Shape;124;p17"/>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7"/>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
        <p:nvSpPr>
          <p:cNvPr id="127" name="Google Shape;127;p17"/>
          <p:cNvSpPr/>
          <p:nvPr/>
        </p:nvSpPr>
        <p:spPr>
          <a:xfrm>
            <a:off x="4654312" y="6335486"/>
            <a:ext cx="7537672" cy="522514"/>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8" name="Shape 128"/>
        <p:cNvGrpSpPr/>
        <p:nvPr/>
      </p:nvGrpSpPr>
      <p:grpSpPr>
        <a:xfrm>
          <a:off x="0" y="0"/>
          <a:ext cx="0" cy="0"/>
          <a:chOff x="0" y="0"/>
          <a:chExt cx="0" cy="0"/>
        </a:xfrm>
      </p:grpSpPr>
      <p:sp>
        <p:nvSpPr>
          <p:cNvPr id="129" name="Google Shape;129;p18"/>
          <p:cNvSpPr txBox="1"/>
          <p:nvPr>
            <p:ph idx="1" type="body"/>
          </p:nvPr>
        </p:nvSpPr>
        <p:spPr>
          <a:xfrm>
            <a:off x="5182960" y="2040767"/>
            <a:ext cx="6215253" cy="4178550"/>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18"/>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8"/>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
        <p:nvSpPr>
          <p:cNvPr id="133" name="Google Shape;133;p18"/>
          <p:cNvSpPr txBox="1"/>
          <p:nvPr>
            <p:ph type="ctrTitle"/>
          </p:nvPr>
        </p:nvSpPr>
        <p:spPr>
          <a:xfrm>
            <a:off x="5150004" y="122139"/>
            <a:ext cx="6005677"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34" name="Google Shape;134;p18"/>
          <p:cNvCxnSpPr/>
          <p:nvPr/>
        </p:nvCxnSpPr>
        <p:spPr>
          <a:xfrm>
            <a:off x="5182961" y="1666194"/>
            <a:ext cx="5972720"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35" name="Shape 135"/>
        <p:cNvGrpSpPr/>
        <p:nvPr/>
      </p:nvGrpSpPr>
      <p:grpSpPr>
        <a:xfrm>
          <a:off x="0" y="0"/>
          <a:ext cx="0" cy="0"/>
          <a:chOff x="0" y="0"/>
          <a:chExt cx="0" cy="0"/>
        </a:xfrm>
      </p:grpSpPr>
      <p:sp>
        <p:nvSpPr>
          <p:cNvPr id="136" name="Google Shape;136;p19"/>
          <p:cNvSpPr txBox="1"/>
          <p:nvPr>
            <p:ph idx="1" type="body"/>
          </p:nvPr>
        </p:nvSpPr>
        <p:spPr>
          <a:xfrm>
            <a:off x="4231230" y="1363008"/>
            <a:ext cx="6645018" cy="4816289"/>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7" name="Google Shape;137;p19"/>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9"/>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9"/>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
        <p:nvSpPr>
          <p:cNvPr id="140" name="Google Shape;140;p19"/>
          <p:cNvSpPr txBox="1"/>
          <p:nvPr>
            <p:ph type="ctrTitle"/>
          </p:nvPr>
        </p:nvSpPr>
        <p:spPr>
          <a:xfrm>
            <a:off x="4104975" y="101835"/>
            <a:ext cx="6005677" cy="11897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1" name="Google Shape;141;p19"/>
          <p:cNvCxnSpPr/>
          <p:nvPr/>
        </p:nvCxnSpPr>
        <p:spPr>
          <a:xfrm>
            <a:off x="4231230" y="1316441"/>
            <a:ext cx="7077798"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2" name="Shape 142"/>
        <p:cNvGrpSpPr/>
        <p:nvPr/>
      </p:nvGrpSpPr>
      <p:grpSpPr>
        <a:xfrm>
          <a:off x="0" y="0"/>
          <a:ext cx="0" cy="0"/>
          <a:chOff x="0" y="0"/>
          <a:chExt cx="0" cy="0"/>
        </a:xfrm>
      </p:grpSpPr>
      <p:sp>
        <p:nvSpPr>
          <p:cNvPr id="143" name="Google Shape;143;p20"/>
          <p:cNvSpPr txBox="1"/>
          <p:nvPr>
            <p:ph type="title"/>
          </p:nvPr>
        </p:nvSpPr>
        <p:spPr>
          <a:xfrm>
            <a:off x="879566" y="1978243"/>
            <a:ext cx="10058400" cy="252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4" name="Google Shape;144;p20"/>
          <p:cNvCxnSpPr/>
          <p:nvPr/>
        </p:nvCxnSpPr>
        <p:spPr>
          <a:xfrm>
            <a:off x="971006" y="4681075"/>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3"/>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5" name="Shape 145"/>
        <p:cNvGrpSpPr/>
        <p:nvPr/>
      </p:nvGrpSpPr>
      <p:grpSpPr>
        <a:xfrm>
          <a:off x="0" y="0"/>
          <a:ext cx="0" cy="0"/>
          <a:chOff x="0" y="0"/>
          <a:chExt cx="0" cy="0"/>
        </a:xfrm>
      </p:grpSpPr>
      <p:sp>
        <p:nvSpPr>
          <p:cNvPr id="146" name="Google Shape;146;p21"/>
          <p:cNvSpPr/>
          <p:nvPr/>
        </p:nvSpPr>
        <p:spPr>
          <a:xfrm>
            <a:off x="1" y="4578350"/>
            <a:ext cx="12188825" cy="227965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ph idx="2" type="pic"/>
          </p:nvPr>
        </p:nvSpPr>
        <p:spPr>
          <a:xfrm>
            <a:off x="17" y="0"/>
            <a:ext cx="12191985" cy="4578350"/>
          </a:xfrm>
          <a:prstGeom prst="rect">
            <a:avLst/>
          </a:prstGeom>
          <a:solidFill>
            <a:srgbClr val="D8D8D8"/>
          </a:solidFill>
          <a:ln>
            <a:noFill/>
          </a:ln>
        </p:spPr>
      </p:sp>
      <p:sp>
        <p:nvSpPr>
          <p:cNvPr id="148" name="Google Shape;148;p21"/>
          <p:cNvSpPr txBox="1"/>
          <p:nvPr>
            <p:ph type="title"/>
          </p:nvPr>
        </p:nvSpPr>
        <p:spPr>
          <a:xfrm>
            <a:off x="1097280" y="4799362"/>
            <a:ext cx="10113645" cy="743682"/>
          </a:xfrm>
          <a:prstGeom prst="rect">
            <a:avLst/>
          </a:prstGeom>
          <a:noFill/>
          <a:ln>
            <a:noFill/>
          </a:ln>
        </p:spPr>
        <p:txBody>
          <a:bodyPr anchorCtr="0" anchor="b" bIns="0" lIns="91425" spcFirstLastPara="1" rIns="91425" wrap="square" tIns="0">
            <a:noAutofit/>
          </a:bodyPr>
          <a:lstStyle>
            <a:lvl1pPr lvl="0" algn="l">
              <a:lnSpc>
                <a:spcPct val="90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1"/>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10000"/>
              </a:lnSpc>
              <a:spcBef>
                <a:spcPts val="0"/>
              </a:spcBef>
              <a:spcAft>
                <a:spcPts val="0"/>
              </a:spcAft>
              <a:buSzPts val="1800"/>
              <a:buNone/>
              <a:defRPr sz="1800">
                <a:solidFill>
                  <a:srgbClr val="FFFFFF"/>
                </a:solidFill>
              </a:defRPr>
            </a:lvl1pPr>
            <a:lvl2pPr indent="-228600" lvl="1" marL="914400" algn="l">
              <a:lnSpc>
                <a:spcPct val="110000"/>
              </a:lnSpc>
              <a:spcBef>
                <a:spcPts val="600"/>
              </a:spcBef>
              <a:spcAft>
                <a:spcPts val="0"/>
              </a:spcAft>
              <a:buClr>
                <a:schemeClr val="dk1"/>
              </a:buClr>
              <a:buSzPts val="1200"/>
              <a:buNone/>
              <a:defRPr sz="1200"/>
            </a:lvl2pPr>
            <a:lvl3pPr indent="-228600" lvl="2" marL="1371600" algn="l">
              <a:lnSpc>
                <a:spcPct val="110000"/>
              </a:lnSpc>
              <a:spcBef>
                <a:spcPts val="400"/>
              </a:spcBef>
              <a:spcAft>
                <a:spcPts val="0"/>
              </a:spcAft>
              <a:buClr>
                <a:schemeClr val="dk1"/>
              </a:buClr>
              <a:buSzPts val="1000"/>
              <a:buNone/>
              <a:defRPr sz="1000"/>
            </a:lvl3pPr>
            <a:lvl4pPr indent="-228600" lvl="3" marL="1828800" algn="l">
              <a:lnSpc>
                <a:spcPct val="110000"/>
              </a:lnSpc>
              <a:spcBef>
                <a:spcPts val="400"/>
              </a:spcBef>
              <a:spcAft>
                <a:spcPts val="0"/>
              </a:spcAft>
              <a:buClr>
                <a:schemeClr val="dk1"/>
              </a:buClr>
              <a:buSzPts val="900"/>
              <a:buNone/>
              <a:defRPr sz="900"/>
            </a:lvl4pPr>
            <a:lvl5pPr indent="-228600" lvl="4" marL="2286000" algn="l">
              <a:lnSpc>
                <a:spcPct val="110000"/>
              </a:lnSpc>
              <a:spcBef>
                <a:spcPts val="400"/>
              </a:spcBef>
              <a:spcAft>
                <a:spcPts val="0"/>
              </a:spcAft>
              <a:buClr>
                <a:schemeClr val="dk1"/>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50" name="Google Shape;150;p21"/>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1"/>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1"/>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22"/>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2"/>
          <p:cNvSpPr txBox="1"/>
          <p:nvPr>
            <p:ph idx="1" type="body"/>
          </p:nvPr>
        </p:nvSpPr>
        <p:spPr>
          <a:xfrm rot="5400000">
            <a:off x="4246035" y="-1040551"/>
            <a:ext cx="3760891" cy="100584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22"/>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2"/>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2"/>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23"/>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txBox="1"/>
          <p:nvPr>
            <p:ph type="title"/>
          </p:nvPr>
        </p:nvSpPr>
        <p:spPr>
          <a:xfrm rot="5400000">
            <a:off x="7159402"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3"/>
          <p:cNvSpPr txBox="1"/>
          <p:nvPr>
            <p:ph idx="1" type="body"/>
          </p:nvPr>
        </p:nvSpPr>
        <p:spPr>
          <a:xfrm rot="5400000">
            <a:off x="1825402"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3" name="Google Shape;163;p23"/>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3"/>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3"/>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166" name="Shape 166"/>
        <p:cNvGrpSpPr/>
        <p:nvPr/>
      </p:nvGrpSpPr>
      <p:grpSpPr>
        <a:xfrm>
          <a:off x="0" y="0"/>
          <a:ext cx="0" cy="0"/>
          <a:chOff x="0" y="0"/>
          <a:chExt cx="0" cy="0"/>
        </a:xfrm>
      </p:grpSpPr>
      <p:sp>
        <p:nvSpPr>
          <p:cNvPr id="167" name="Google Shape;167;p24"/>
          <p:cNvSpPr/>
          <p:nvPr>
            <p:ph idx="2" type="pic"/>
          </p:nvPr>
        </p:nvSpPr>
        <p:spPr>
          <a:xfrm>
            <a:off x="203200" y="3429000"/>
            <a:ext cx="11785600" cy="3276600"/>
          </a:xfrm>
          <a:prstGeom prst="rect">
            <a:avLst/>
          </a:prstGeom>
          <a:solidFill>
            <a:schemeClr val="lt1"/>
          </a:solidFill>
          <a:ln>
            <a:noFill/>
          </a:ln>
        </p:spPr>
      </p:sp>
      <p:sp>
        <p:nvSpPr>
          <p:cNvPr id="168" name="Google Shape;168;p24"/>
          <p:cNvSpPr txBox="1"/>
          <p:nvPr>
            <p:ph idx="1" type="body"/>
          </p:nvPr>
        </p:nvSpPr>
        <p:spPr>
          <a:xfrm>
            <a:off x="914400" y="1600200"/>
            <a:ext cx="10363200" cy="160020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a:solidFill>
                  <a:srgbClr val="6C6463"/>
                </a:solidFill>
              </a:defRPr>
            </a:lvl1pPr>
            <a:lvl2pPr indent="-355600" lvl="1" marL="914400" algn="l">
              <a:lnSpc>
                <a:spcPct val="110000"/>
              </a:lnSpc>
              <a:spcBef>
                <a:spcPts val="200"/>
              </a:spcBef>
              <a:spcAft>
                <a:spcPts val="0"/>
              </a:spcAft>
              <a:buClr>
                <a:srgbClr val="6C6463"/>
              </a:buClr>
              <a:buSzPts val="2000"/>
              <a:buChar char="◦"/>
              <a:defRPr>
                <a:solidFill>
                  <a:srgbClr val="6C6463"/>
                </a:solidFill>
              </a:defRPr>
            </a:lvl2pPr>
            <a:lvl3pPr indent="-355600" lvl="2" marL="1371600" algn="l">
              <a:lnSpc>
                <a:spcPct val="110000"/>
              </a:lnSpc>
              <a:spcBef>
                <a:spcPts val="400"/>
              </a:spcBef>
              <a:spcAft>
                <a:spcPts val="0"/>
              </a:spcAft>
              <a:buClr>
                <a:srgbClr val="6C6463"/>
              </a:buClr>
              <a:buSzPts val="2000"/>
              <a:buChar char="◦"/>
              <a:defRPr>
                <a:solidFill>
                  <a:srgbClr val="6C6463"/>
                </a:solidFill>
              </a:defRPr>
            </a:lvl3pPr>
            <a:lvl4pPr indent="-355600" lvl="3" marL="1828800" algn="l">
              <a:lnSpc>
                <a:spcPct val="110000"/>
              </a:lnSpc>
              <a:spcBef>
                <a:spcPts val="400"/>
              </a:spcBef>
              <a:spcAft>
                <a:spcPts val="0"/>
              </a:spcAft>
              <a:buClr>
                <a:srgbClr val="6C6463"/>
              </a:buClr>
              <a:buSzPts val="2000"/>
              <a:buChar char="◦"/>
              <a:defRPr>
                <a:solidFill>
                  <a:srgbClr val="6C6463"/>
                </a:solidFill>
              </a:defRPr>
            </a:lvl4pPr>
            <a:lvl5pPr indent="-355600" lvl="4" marL="2286000" algn="l">
              <a:lnSpc>
                <a:spcPct val="110000"/>
              </a:lnSpc>
              <a:spcBef>
                <a:spcPts val="400"/>
              </a:spcBef>
              <a:spcAft>
                <a:spcPts val="0"/>
              </a:spcAft>
              <a:buClr>
                <a:srgbClr val="FFFFFF"/>
              </a:buClr>
              <a:buSzPts val="2000"/>
              <a:buChar char="◦"/>
              <a:defRPr>
                <a:solidFill>
                  <a:srgbClr val="FFFFFF"/>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9" name="Google Shape;169;p24"/>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4"/>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4"/>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FFFFFF"/>
                </a:solidFill>
                <a:latin typeface="Gill Sans"/>
                <a:ea typeface="Gill Sans"/>
                <a:cs typeface="Gill Sans"/>
                <a:sym typeface="Gill Sans"/>
              </a:defRPr>
            </a:lvl1pPr>
            <a:lvl2pPr indent="0" lvl="1" marL="0" algn="r">
              <a:spcBef>
                <a:spcPts val="0"/>
              </a:spcBef>
              <a:buNone/>
              <a:defRPr b="0" i="0" sz="600">
                <a:solidFill>
                  <a:srgbClr val="FFFFFF"/>
                </a:solidFill>
                <a:latin typeface="Gill Sans"/>
                <a:ea typeface="Gill Sans"/>
                <a:cs typeface="Gill Sans"/>
                <a:sym typeface="Gill Sans"/>
              </a:defRPr>
            </a:lvl2pPr>
            <a:lvl3pPr indent="0" lvl="2" marL="0" algn="r">
              <a:spcBef>
                <a:spcPts val="0"/>
              </a:spcBef>
              <a:buNone/>
              <a:defRPr b="0" i="0" sz="600">
                <a:solidFill>
                  <a:srgbClr val="FFFFFF"/>
                </a:solidFill>
                <a:latin typeface="Gill Sans"/>
                <a:ea typeface="Gill Sans"/>
                <a:cs typeface="Gill Sans"/>
                <a:sym typeface="Gill Sans"/>
              </a:defRPr>
            </a:lvl3pPr>
            <a:lvl4pPr indent="0" lvl="3" marL="0" algn="r">
              <a:spcBef>
                <a:spcPts val="0"/>
              </a:spcBef>
              <a:buNone/>
              <a:defRPr b="0" i="0" sz="600">
                <a:solidFill>
                  <a:srgbClr val="FFFFFF"/>
                </a:solidFill>
                <a:latin typeface="Gill Sans"/>
                <a:ea typeface="Gill Sans"/>
                <a:cs typeface="Gill Sans"/>
                <a:sym typeface="Gill Sans"/>
              </a:defRPr>
            </a:lvl4pPr>
            <a:lvl5pPr indent="0" lvl="4" marL="0" algn="r">
              <a:spcBef>
                <a:spcPts val="0"/>
              </a:spcBef>
              <a:buNone/>
              <a:defRPr b="0" i="0" sz="600">
                <a:solidFill>
                  <a:srgbClr val="FFFFFF"/>
                </a:solidFill>
                <a:latin typeface="Gill Sans"/>
                <a:ea typeface="Gill Sans"/>
                <a:cs typeface="Gill Sans"/>
                <a:sym typeface="Gill Sans"/>
              </a:defRPr>
            </a:lvl5pPr>
            <a:lvl6pPr indent="0" lvl="5" marL="0" algn="r">
              <a:spcBef>
                <a:spcPts val="0"/>
              </a:spcBef>
              <a:buNone/>
              <a:defRPr b="0" i="0" sz="600">
                <a:solidFill>
                  <a:srgbClr val="FFFFFF"/>
                </a:solidFill>
                <a:latin typeface="Gill Sans"/>
                <a:ea typeface="Gill Sans"/>
                <a:cs typeface="Gill Sans"/>
                <a:sym typeface="Gill Sans"/>
              </a:defRPr>
            </a:lvl6pPr>
            <a:lvl7pPr indent="0" lvl="6" marL="0" algn="r">
              <a:spcBef>
                <a:spcPts val="0"/>
              </a:spcBef>
              <a:buNone/>
              <a:defRPr b="0" i="0" sz="600">
                <a:solidFill>
                  <a:srgbClr val="FFFFFF"/>
                </a:solidFill>
                <a:latin typeface="Gill Sans"/>
                <a:ea typeface="Gill Sans"/>
                <a:cs typeface="Gill Sans"/>
                <a:sym typeface="Gill Sans"/>
              </a:defRPr>
            </a:lvl7pPr>
            <a:lvl8pPr indent="0" lvl="7" marL="0" algn="r">
              <a:spcBef>
                <a:spcPts val="0"/>
              </a:spcBef>
              <a:buNone/>
              <a:defRPr b="0" i="0" sz="600">
                <a:solidFill>
                  <a:srgbClr val="FFFFFF"/>
                </a:solidFill>
                <a:latin typeface="Gill Sans"/>
                <a:ea typeface="Gill Sans"/>
                <a:cs typeface="Gill Sans"/>
                <a:sym typeface="Gill Sans"/>
              </a:defRPr>
            </a:lvl8pPr>
            <a:lvl9pPr indent="0" lvl="8" marL="0" algn="r">
              <a:spcBef>
                <a:spcPts val="0"/>
              </a:spcBef>
              <a:buNone/>
              <a:defRPr b="0" i="0" sz="600">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172" name="Google Shape;172;p24"/>
          <p:cNvSpPr txBox="1"/>
          <p:nvPr>
            <p:ph type="title"/>
          </p:nvPr>
        </p:nvSpPr>
        <p:spPr>
          <a:xfrm>
            <a:off x="914805" y="628320"/>
            <a:ext cx="10363200" cy="74328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BA0C2F"/>
              </a:buClr>
              <a:buSzPts val="4700"/>
              <a:buFont typeface="Arial"/>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4"/>
          <p:cNvSpPr txBox="1"/>
          <p:nvPr>
            <p:ph idx="3" type="body"/>
          </p:nvPr>
        </p:nvSpPr>
        <p:spPr>
          <a:xfrm rot="-5400000">
            <a:off x="10494089" y="4706823"/>
            <a:ext cx="2743200" cy="187552"/>
          </a:xfrm>
          <a:prstGeom prst="rect">
            <a:avLst/>
          </a:prstGeom>
          <a:noFill/>
          <a:ln>
            <a:noFill/>
          </a:ln>
        </p:spPr>
        <p:txBody>
          <a:bodyPr anchorCtr="0" anchor="t" bIns="45700" lIns="0" spcFirstLastPara="1" rIns="0" wrap="square" tIns="45700">
            <a:spAutoFit/>
          </a:bodyPr>
          <a:lstStyle>
            <a:lvl1pPr indent="-228600" lvl="0" marL="457200" algn="r">
              <a:lnSpc>
                <a:spcPct val="110000"/>
              </a:lnSpc>
              <a:spcBef>
                <a:spcPts val="1200"/>
              </a:spcBef>
              <a:spcAft>
                <a:spcPts val="0"/>
              </a:spcAft>
              <a:buSzPts val="600"/>
              <a:buNone/>
              <a:defRPr sz="600">
                <a:solidFill>
                  <a:srgbClr val="FFFFFF"/>
                </a:solidFill>
              </a:defRPr>
            </a:lvl1pPr>
            <a:lvl2pPr indent="-228600" lvl="1" marL="914400" algn="l">
              <a:lnSpc>
                <a:spcPct val="110000"/>
              </a:lnSpc>
              <a:spcBef>
                <a:spcPts val="200"/>
              </a:spcBef>
              <a:spcAft>
                <a:spcPts val="0"/>
              </a:spcAft>
              <a:buClr>
                <a:schemeClr val="lt1"/>
              </a:buClr>
              <a:buSzPts val="1800"/>
              <a:buNone/>
              <a:defRPr sz="1800">
                <a:solidFill>
                  <a:schemeClr val="lt1"/>
                </a:solidFill>
              </a:defRPr>
            </a:lvl2pPr>
            <a:lvl3pPr indent="-228600" lvl="2" marL="1371600" algn="l">
              <a:lnSpc>
                <a:spcPct val="110000"/>
              </a:lnSpc>
              <a:spcBef>
                <a:spcPts val="400"/>
              </a:spcBef>
              <a:spcAft>
                <a:spcPts val="0"/>
              </a:spcAft>
              <a:buClr>
                <a:schemeClr val="lt1"/>
              </a:buClr>
              <a:buSzPts val="1600"/>
              <a:buNone/>
              <a:defRPr sz="1600">
                <a:solidFill>
                  <a:schemeClr val="lt1"/>
                </a:solidFill>
              </a:defRPr>
            </a:lvl3pPr>
            <a:lvl4pPr indent="-228600" lvl="3" marL="1828800" algn="l">
              <a:lnSpc>
                <a:spcPct val="110000"/>
              </a:lnSpc>
              <a:spcBef>
                <a:spcPts val="400"/>
              </a:spcBef>
              <a:spcAft>
                <a:spcPts val="0"/>
              </a:spcAft>
              <a:buClr>
                <a:schemeClr val="lt1"/>
              </a:buClr>
              <a:buSzPts val="1400"/>
              <a:buNone/>
              <a:defRPr sz="1400">
                <a:solidFill>
                  <a:schemeClr val="lt1"/>
                </a:solidFill>
              </a:defRPr>
            </a:lvl4pPr>
            <a:lvl5pPr indent="-228600" lvl="4" marL="2286000" algn="l">
              <a:lnSpc>
                <a:spcPct val="11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174" name="Shape 174"/>
        <p:cNvGrpSpPr/>
        <p:nvPr/>
      </p:nvGrpSpPr>
      <p:grpSpPr>
        <a:xfrm>
          <a:off x="0" y="0"/>
          <a:ext cx="0" cy="0"/>
          <a:chOff x="0" y="0"/>
          <a:chExt cx="0" cy="0"/>
        </a:xfrm>
      </p:grpSpPr>
      <p:sp>
        <p:nvSpPr>
          <p:cNvPr id="175" name="Google Shape;175;p25"/>
          <p:cNvSpPr txBox="1"/>
          <p:nvPr>
            <p:ph idx="1" type="body"/>
          </p:nvPr>
        </p:nvSpPr>
        <p:spPr>
          <a:xfrm>
            <a:off x="914400" y="1600200"/>
            <a:ext cx="10363200" cy="4572000"/>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6" name="Google Shape;176;p25"/>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5"/>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5"/>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179" name="Google Shape;179;p25"/>
          <p:cNvSpPr txBox="1"/>
          <p:nvPr>
            <p:ph type="title"/>
          </p:nvPr>
        </p:nvSpPr>
        <p:spPr>
          <a:xfrm>
            <a:off x="914805" y="628320"/>
            <a:ext cx="10363200" cy="74328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BA0C2F"/>
              </a:buClr>
              <a:buSzPts val="4700"/>
              <a:buFont typeface="Arial"/>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180" name="Shape 180"/>
        <p:cNvGrpSpPr/>
        <p:nvPr/>
      </p:nvGrpSpPr>
      <p:grpSpPr>
        <a:xfrm>
          <a:off x="0" y="0"/>
          <a:ext cx="0" cy="0"/>
          <a:chOff x="0" y="0"/>
          <a:chExt cx="0" cy="0"/>
        </a:xfrm>
      </p:grpSpPr>
      <p:sp>
        <p:nvSpPr>
          <p:cNvPr id="181" name="Google Shape;181;p26"/>
          <p:cNvSpPr txBox="1"/>
          <p:nvPr>
            <p:ph idx="1" type="body"/>
          </p:nvPr>
        </p:nvSpPr>
        <p:spPr>
          <a:xfrm>
            <a:off x="914805" y="1600200"/>
            <a:ext cx="5079595" cy="457200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sz="2000">
                <a:solidFill>
                  <a:srgbClr val="6C6463"/>
                </a:solidFill>
              </a:defRPr>
            </a:lvl1pPr>
            <a:lvl2pPr indent="-342900" lvl="1" marL="914400" algn="l">
              <a:lnSpc>
                <a:spcPct val="110000"/>
              </a:lnSpc>
              <a:spcBef>
                <a:spcPts val="200"/>
              </a:spcBef>
              <a:spcAft>
                <a:spcPts val="0"/>
              </a:spcAft>
              <a:buClr>
                <a:srgbClr val="6C6463"/>
              </a:buClr>
              <a:buSzPts val="1800"/>
              <a:buChar char="◦"/>
              <a:defRPr sz="1800">
                <a:solidFill>
                  <a:srgbClr val="6C6463"/>
                </a:solidFill>
              </a:defRPr>
            </a:lvl2pPr>
            <a:lvl3pPr indent="-330200" lvl="2" marL="1371600" algn="l">
              <a:lnSpc>
                <a:spcPct val="110000"/>
              </a:lnSpc>
              <a:spcBef>
                <a:spcPts val="400"/>
              </a:spcBef>
              <a:spcAft>
                <a:spcPts val="0"/>
              </a:spcAft>
              <a:buClr>
                <a:srgbClr val="6C6463"/>
              </a:buClr>
              <a:buSzPts val="1600"/>
              <a:buChar char="◦"/>
              <a:defRPr sz="1600">
                <a:solidFill>
                  <a:srgbClr val="6C6463"/>
                </a:solidFill>
              </a:defRPr>
            </a:lvl3pPr>
            <a:lvl4pPr indent="-317500" lvl="3" marL="1828800" algn="l">
              <a:lnSpc>
                <a:spcPct val="110000"/>
              </a:lnSpc>
              <a:spcBef>
                <a:spcPts val="400"/>
              </a:spcBef>
              <a:spcAft>
                <a:spcPts val="0"/>
              </a:spcAft>
              <a:buClr>
                <a:srgbClr val="6C6463"/>
              </a:buClr>
              <a:buSzPts val="1400"/>
              <a:buChar char="◦"/>
              <a:defRPr sz="1400">
                <a:solidFill>
                  <a:srgbClr val="6C6463"/>
                </a:solidFill>
              </a:defRPr>
            </a:lvl4pPr>
            <a:lvl5pPr indent="-330200" lvl="4" marL="2286000" algn="l">
              <a:lnSpc>
                <a:spcPct val="110000"/>
              </a:lnSpc>
              <a:spcBef>
                <a:spcPts val="400"/>
              </a:spcBef>
              <a:spcAft>
                <a:spcPts val="0"/>
              </a:spcAft>
              <a:buClr>
                <a:srgbClr val="6C6463"/>
              </a:buClr>
              <a:buSzPts val="1600"/>
              <a:buChar char="◦"/>
              <a:defRPr sz="1600">
                <a:solidFill>
                  <a:srgbClr val="6C6463"/>
                </a:solidFill>
              </a:defRPr>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
        <p:nvSpPr>
          <p:cNvPr id="182" name="Google Shape;182;p26"/>
          <p:cNvSpPr txBox="1"/>
          <p:nvPr>
            <p:ph idx="2" type="body"/>
          </p:nvPr>
        </p:nvSpPr>
        <p:spPr>
          <a:xfrm>
            <a:off x="6197600" y="1600200"/>
            <a:ext cx="5080405" cy="4572000"/>
          </a:xfrm>
          <a:prstGeom prst="rect">
            <a:avLst/>
          </a:prstGeom>
          <a:noFill/>
          <a:ln>
            <a:noFill/>
          </a:ln>
        </p:spPr>
        <p:txBody>
          <a:bodyPr anchorCtr="0" anchor="t" bIns="45700" lIns="0" spcFirstLastPara="1" rIns="0" wrap="square" tIns="45700">
            <a:normAutofit/>
          </a:bodyPr>
          <a:lstStyle>
            <a:lvl1pPr indent="-355600" lvl="0" marL="457200" algn="l">
              <a:lnSpc>
                <a:spcPct val="110000"/>
              </a:lnSpc>
              <a:spcBef>
                <a:spcPts val="1200"/>
              </a:spcBef>
              <a:spcAft>
                <a:spcPts val="0"/>
              </a:spcAft>
              <a:buSzPts val="2000"/>
              <a:buChar char=" "/>
              <a:defRPr sz="2000">
                <a:solidFill>
                  <a:srgbClr val="6C6463"/>
                </a:solidFill>
              </a:defRPr>
            </a:lvl1pPr>
            <a:lvl2pPr indent="-342900" lvl="1" marL="914400" algn="l">
              <a:lnSpc>
                <a:spcPct val="110000"/>
              </a:lnSpc>
              <a:spcBef>
                <a:spcPts val="200"/>
              </a:spcBef>
              <a:spcAft>
                <a:spcPts val="0"/>
              </a:spcAft>
              <a:buClr>
                <a:srgbClr val="6C6463"/>
              </a:buClr>
              <a:buSzPts val="1800"/>
              <a:buChar char="◦"/>
              <a:defRPr sz="1800">
                <a:solidFill>
                  <a:srgbClr val="6C6463"/>
                </a:solidFill>
              </a:defRPr>
            </a:lvl2pPr>
            <a:lvl3pPr indent="-330200" lvl="2" marL="1371600" algn="l">
              <a:lnSpc>
                <a:spcPct val="110000"/>
              </a:lnSpc>
              <a:spcBef>
                <a:spcPts val="400"/>
              </a:spcBef>
              <a:spcAft>
                <a:spcPts val="0"/>
              </a:spcAft>
              <a:buClr>
                <a:srgbClr val="6C6463"/>
              </a:buClr>
              <a:buSzPts val="1600"/>
              <a:buChar char="◦"/>
              <a:defRPr sz="1600">
                <a:solidFill>
                  <a:srgbClr val="6C6463"/>
                </a:solidFill>
              </a:defRPr>
            </a:lvl3pPr>
            <a:lvl4pPr indent="-317500" lvl="3" marL="1828800" algn="l">
              <a:lnSpc>
                <a:spcPct val="110000"/>
              </a:lnSpc>
              <a:spcBef>
                <a:spcPts val="400"/>
              </a:spcBef>
              <a:spcAft>
                <a:spcPts val="0"/>
              </a:spcAft>
              <a:buClr>
                <a:srgbClr val="6C6463"/>
              </a:buClr>
              <a:buSzPts val="1400"/>
              <a:buChar char="◦"/>
              <a:defRPr sz="1400">
                <a:solidFill>
                  <a:srgbClr val="6C6463"/>
                </a:solidFill>
              </a:defRPr>
            </a:lvl4pPr>
            <a:lvl5pPr indent="-330200" lvl="4" marL="2286000" algn="l">
              <a:lnSpc>
                <a:spcPct val="110000"/>
              </a:lnSpc>
              <a:spcBef>
                <a:spcPts val="400"/>
              </a:spcBef>
              <a:spcAft>
                <a:spcPts val="0"/>
              </a:spcAft>
              <a:buClr>
                <a:srgbClr val="6C6463"/>
              </a:buClr>
              <a:buSzPts val="1600"/>
              <a:buChar char="◦"/>
              <a:defRPr sz="1600">
                <a:solidFill>
                  <a:srgbClr val="6C6463"/>
                </a:solidFill>
              </a:defRPr>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
        <p:nvSpPr>
          <p:cNvPr id="183" name="Google Shape;183;p26"/>
          <p:cNvSpPr txBox="1"/>
          <p:nvPr>
            <p:ph idx="10" type="dt"/>
          </p:nvPr>
        </p:nvSpPr>
        <p:spPr>
          <a:xfrm>
            <a:off x="7772948" y="6435972"/>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6"/>
          <p:cNvSpPr txBox="1"/>
          <p:nvPr>
            <p:ph idx="11" type="ftr"/>
          </p:nvPr>
        </p:nvSpPr>
        <p:spPr>
          <a:xfrm>
            <a:off x="651802" y="6435972"/>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6"/>
          <p:cNvSpPr txBox="1"/>
          <p:nvPr>
            <p:ph idx="12" type="sldNum"/>
          </p:nvPr>
        </p:nvSpPr>
        <p:spPr>
          <a:xfrm>
            <a:off x="10548104" y="6435972"/>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rgbClr val="6C6463"/>
                </a:solidFill>
                <a:latin typeface="Avenir"/>
                <a:ea typeface="Avenir"/>
                <a:cs typeface="Avenir"/>
                <a:sym typeface="Avenir"/>
              </a:defRPr>
            </a:lvl1pPr>
            <a:lvl2pPr indent="0" lvl="1" marL="0" algn="l">
              <a:spcBef>
                <a:spcPts val="0"/>
              </a:spcBef>
              <a:buNone/>
              <a:defRPr sz="1800">
                <a:solidFill>
                  <a:srgbClr val="6C6463"/>
                </a:solidFill>
                <a:latin typeface="Avenir"/>
                <a:ea typeface="Avenir"/>
                <a:cs typeface="Avenir"/>
                <a:sym typeface="Avenir"/>
              </a:defRPr>
            </a:lvl2pPr>
            <a:lvl3pPr indent="0" lvl="2" marL="0" algn="l">
              <a:spcBef>
                <a:spcPts val="0"/>
              </a:spcBef>
              <a:buNone/>
              <a:defRPr sz="1800">
                <a:solidFill>
                  <a:srgbClr val="6C6463"/>
                </a:solidFill>
                <a:latin typeface="Avenir"/>
                <a:ea typeface="Avenir"/>
                <a:cs typeface="Avenir"/>
                <a:sym typeface="Avenir"/>
              </a:defRPr>
            </a:lvl3pPr>
            <a:lvl4pPr indent="0" lvl="3" marL="0" algn="l">
              <a:spcBef>
                <a:spcPts val="0"/>
              </a:spcBef>
              <a:buNone/>
              <a:defRPr sz="1800">
                <a:solidFill>
                  <a:srgbClr val="6C6463"/>
                </a:solidFill>
                <a:latin typeface="Avenir"/>
                <a:ea typeface="Avenir"/>
                <a:cs typeface="Avenir"/>
                <a:sym typeface="Avenir"/>
              </a:defRPr>
            </a:lvl4pPr>
            <a:lvl5pPr indent="0" lvl="4" marL="0" algn="l">
              <a:spcBef>
                <a:spcPts val="0"/>
              </a:spcBef>
              <a:buNone/>
              <a:defRPr sz="1800">
                <a:solidFill>
                  <a:srgbClr val="6C6463"/>
                </a:solidFill>
                <a:latin typeface="Avenir"/>
                <a:ea typeface="Avenir"/>
                <a:cs typeface="Avenir"/>
                <a:sym typeface="Avenir"/>
              </a:defRPr>
            </a:lvl5pPr>
            <a:lvl6pPr indent="0" lvl="5" marL="0" algn="l">
              <a:spcBef>
                <a:spcPts val="0"/>
              </a:spcBef>
              <a:buNone/>
              <a:defRPr sz="1800">
                <a:solidFill>
                  <a:srgbClr val="6C6463"/>
                </a:solidFill>
                <a:latin typeface="Avenir"/>
                <a:ea typeface="Avenir"/>
                <a:cs typeface="Avenir"/>
                <a:sym typeface="Avenir"/>
              </a:defRPr>
            </a:lvl6pPr>
            <a:lvl7pPr indent="0" lvl="6" marL="0" algn="l">
              <a:spcBef>
                <a:spcPts val="0"/>
              </a:spcBef>
              <a:buNone/>
              <a:defRPr sz="1800">
                <a:solidFill>
                  <a:srgbClr val="6C6463"/>
                </a:solidFill>
                <a:latin typeface="Avenir"/>
                <a:ea typeface="Avenir"/>
                <a:cs typeface="Avenir"/>
                <a:sym typeface="Avenir"/>
              </a:defRPr>
            </a:lvl7pPr>
            <a:lvl8pPr indent="0" lvl="7" marL="0" algn="l">
              <a:spcBef>
                <a:spcPts val="0"/>
              </a:spcBef>
              <a:buNone/>
              <a:defRPr sz="1800">
                <a:solidFill>
                  <a:srgbClr val="6C6463"/>
                </a:solidFill>
                <a:latin typeface="Avenir"/>
                <a:ea typeface="Avenir"/>
                <a:cs typeface="Avenir"/>
                <a:sym typeface="Avenir"/>
              </a:defRPr>
            </a:lvl8pPr>
            <a:lvl9pPr indent="0" lvl="8" marL="0" algn="l">
              <a:spcBef>
                <a:spcPts val="0"/>
              </a:spcBef>
              <a:buNone/>
              <a:defRPr sz="1800">
                <a:solidFill>
                  <a:srgbClr val="6C6463"/>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
        <p:nvSpPr>
          <p:cNvPr id="186" name="Google Shape;186;p26"/>
          <p:cNvSpPr txBox="1"/>
          <p:nvPr>
            <p:ph type="title"/>
          </p:nvPr>
        </p:nvSpPr>
        <p:spPr>
          <a:xfrm>
            <a:off x="914805" y="628320"/>
            <a:ext cx="10363200" cy="74328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BA0C2F"/>
              </a:buClr>
              <a:buSzPts val="4700"/>
              <a:buFont typeface="Arial"/>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bg>
      <p:bgPr>
        <a:solidFill>
          <a:srgbClr val="E7E7E5"/>
        </a:solidFill>
      </p:bgPr>
    </p:bg>
    <p:spTree>
      <p:nvGrpSpPr>
        <p:cNvPr id="187" name="Shape 187"/>
        <p:cNvGrpSpPr/>
        <p:nvPr/>
      </p:nvGrpSpPr>
      <p:grpSpPr>
        <a:xfrm>
          <a:off x="0" y="0"/>
          <a:ext cx="0" cy="0"/>
          <a:chOff x="0" y="0"/>
          <a:chExt cx="0" cy="0"/>
        </a:xfrm>
      </p:grpSpPr>
      <p:sp>
        <p:nvSpPr>
          <p:cNvPr id="188" name="Google Shape;188;p27"/>
          <p:cNvSpPr txBox="1"/>
          <p:nvPr>
            <p:ph idx="1" type="body"/>
          </p:nvPr>
        </p:nvSpPr>
        <p:spPr>
          <a:xfrm>
            <a:off x="914400" y="1600200"/>
            <a:ext cx="10363200" cy="4572000"/>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9" name="Google Shape;189;p27"/>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7"/>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7"/>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192" name="Google Shape;192;p27"/>
          <p:cNvSpPr txBox="1"/>
          <p:nvPr>
            <p:ph type="title"/>
          </p:nvPr>
        </p:nvSpPr>
        <p:spPr>
          <a:xfrm>
            <a:off x="914805" y="628320"/>
            <a:ext cx="10363200" cy="74328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0067B9"/>
              </a:buClr>
              <a:buSzPts val="4700"/>
              <a:buFont typeface="Arial"/>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193" name="Shape 193"/>
        <p:cNvGrpSpPr/>
        <p:nvPr/>
      </p:nvGrpSpPr>
      <p:grpSpPr>
        <a:xfrm>
          <a:off x="0" y="0"/>
          <a:ext cx="0" cy="0"/>
          <a:chOff x="0" y="0"/>
          <a:chExt cx="0" cy="0"/>
        </a:xfrm>
      </p:grpSpPr>
      <p:sp>
        <p:nvSpPr>
          <p:cNvPr id="194" name="Google Shape;194;p28"/>
          <p:cNvSpPr/>
          <p:nvPr/>
        </p:nvSpPr>
        <p:spPr>
          <a:xfrm>
            <a:off x="1" y="-39453"/>
            <a:ext cx="12192000" cy="1600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Gill Sans"/>
              <a:ea typeface="Gill Sans"/>
              <a:cs typeface="Gill Sans"/>
              <a:sym typeface="Gill Sans"/>
            </a:endParaRPr>
          </a:p>
        </p:txBody>
      </p:sp>
      <p:pic>
        <p:nvPicPr>
          <p:cNvPr descr="Logo&#10;&#10;Description automatically generated" id="195" name="Google Shape;195;p28"/>
          <p:cNvPicPr preferRelativeResize="0"/>
          <p:nvPr/>
        </p:nvPicPr>
        <p:blipFill rotWithShape="1">
          <a:blip r:embed="rId2">
            <a:alphaModFix/>
          </a:blip>
          <a:srcRect b="0" l="0" r="0" t="0"/>
          <a:stretch/>
        </p:blipFill>
        <p:spPr>
          <a:xfrm>
            <a:off x="8119546" y="134593"/>
            <a:ext cx="3956845" cy="1531057"/>
          </a:xfrm>
          <a:prstGeom prst="rect">
            <a:avLst/>
          </a:prstGeom>
          <a:noFill/>
          <a:ln>
            <a:noFill/>
          </a:ln>
        </p:spPr>
      </p:pic>
      <p:pic>
        <p:nvPicPr>
          <p:cNvPr descr="A picture containing logo&#10;&#10;Description automatically generated" id="196" name="Google Shape;196;p28"/>
          <p:cNvPicPr preferRelativeResize="0"/>
          <p:nvPr/>
        </p:nvPicPr>
        <p:blipFill rotWithShape="1">
          <a:blip r:embed="rId3">
            <a:alphaModFix/>
          </a:blip>
          <a:srcRect b="0" l="0" r="0" t="0"/>
          <a:stretch/>
        </p:blipFill>
        <p:spPr>
          <a:xfrm>
            <a:off x="530074" y="77352"/>
            <a:ext cx="2331524" cy="1369955"/>
          </a:xfrm>
          <a:prstGeom prst="rect">
            <a:avLst/>
          </a:prstGeom>
          <a:noFill/>
          <a:ln>
            <a:noFill/>
          </a:ln>
        </p:spPr>
      </p:pic>
      <p:sp>
        <p:nvSpPr>
          <p:cNvPr id="197" name="Google Shape;197;p28"/>
          <p:cNvSpPr txBox="1"/>
          <p:nvPr>
            <p:ph type="ctrTitle"/>
          </p:nvPr>
        </p:nvSpPr>
        <p:spPr>
          <a:xfrm>
            <a:off x="914400" y="2118713"/>
            <a:ext cx="5181600" cy="1600500"/>
          </a:xfrm>
          <a:prstGeom prst="rect">
            <a:avLst/>
          </a:prstGeom>
          <a:noFill/>
          <a:ln>
            <a:noFill/>
          </a:ln>
        </p:spPr>
        <p:txBody>
          <a:bodyPr anchorCtr="0" anchor="b" bIns="91175" lIns="91175" spcFirstLastPara="1" rIns="91175" wrap="square" tIns="91175">
            <a:noAutofit/>
          </a:bodyPr>
          <a:lstStyle>
            <a:lvl1pPr lvl="0" marR="0" rtl="0" algn="l">
              <a:spcBef>
                <a:spcPts val="0"/>
              </a:spcBef>
              <a:spcAft>
                <a:spcPts val="0"/>
              </a:spcAft>
              <a:buClr>
                <a:schemeClr val="lt1"/>
              </a:buClr>
              <a:buSzPts val="1400"/>
              <a:buFont typeface="Gill Sans"/>
              <a:buNone/>
              <a:defRPr i="0" sz="3200" u="none" cap="none" strike="noStrike">
                <a:solidFill>
                  <a:schemeClr val="lt1"/>
                </a:solidFill>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p:txBody>
      </p:sp>
      <p:sp>
        <p:nvSpPr>
          <p:cNvPr id="198" name="Google Shape;198;p28"/>
          <p:cNvSpPr txBox="1"/>
          <p:nvPr>
            <p:ph idx="1" type="subTitle"/>
          </p:nvPr>
        </p:nvSpPr>
        <p:spPr>
          <a:xfrm>
            <a:off x="914400" y="4146996"/>
            <a:ext cx="4572000" cy="1600500"/>
          </a:xfrm>
          <a:prstGeom prst="rect">
            <a:avLst/>
          </a:prstGeom>
          <a:noFill/>
          <a:ln>
            <a:noFill/>
          </a:ln>
        </p:spPr>
        <p:txBody>
          <a:bodyPr anchorCtr="0" anchor="t" bIns="91175" lIns="91175" spcFirstLastPara="1" rIns="91175" wrap="square" tIns="91175">
            <a:noAutofit/>
          </a:bodyPr>
          <a:lstStyle>
            <a:lvl1pPr lvl="0" marR="0" rtl="0" algn="l">
              <a:spcBef>
                <a:spcPts val="0"/>
              </a:spcBef>
              <a:spcAft>
                <a:spcPts val="0"/>
              </a:spcAft>
              <a:buClr>
                <a:schemeClr val="lt1"/>
              </a:buClr>
              <a:buSzPts val="1600"/>
              <a:buNone/>
              <a:defRPr i="0" sz="2133" u="none" cap="none" strike="noStrike">
                <a:solidFill>
                  <a:schemeClr val="lt1"/>
                </a:solidFill>
              </a:defRPr>
            </a:lvl1pPr>
            <a:lvl2pPr lvl="1" marR="0" rtl="0" algn="ctr">
              <a:spcBef>
                <a:spcPts val="1067"/>
              </a:spcBef>
              <a:spcAft>
                <a:spcPts val="0"/>
              </a:spcAft>
              <a:buClr>
                <a:srgbClr val="888888"/>
              </a:buClr>
              <a:buSzPts val="1600"/>
              <a:buNone/>
              <a:defRPr i="0" sz="2133" u="none" cap="none" strike="noStrike">
                <a:solidFill>
                  <a:srgbClr val="888888"/>
                </a:solidFill>
              </a:defRPr>
            </a:lvl2pPr>
            <a:lvl3pPr lvl="2" marR="0" rtl="0" algn="ctr">
              <a:spcBef>
                <a:spcPts val="1067"/>
              </a:spcBef>
              <a:spcAft>
                <a:spcPts val="0"/>
              </a:spcAft>
              <a:buClr>
                <a:srgbClr val="888888"/>
              </a:buClr>
              <a:buSzPts val="1800"/>
              <a:buNone/>
              <a:defRPr i="0" sz="2400" u="none" cap="none" strike="noStrike">
                <a:solidFill>
                  <a:srgbClr val="888888"/>
                </a:solidFill>
              </a:defRPr>
            </a:lvl3pPr>
            <a:lvl4pPr lvl="3" marR="0" rtl="0" algn="ctr">
              <a:spcBef>
                <a:spcPts val="400"/>
              </a:spcBef>
              <a:spcAft>
                <a:spcPts val="0"/>
              </a:spcAft>
              <a:buClr>
                <a:srgbClr val="888888"/>
              </a:buClr>
              <a:buSzPts val="1600"/>
              <a:buNone/>
              <a:defRPr i="0" sz="2133" u="none" cap="none" strike="noStrike">
                <a:solidFill>
                  <a:srgbClr val="888888"/>
                </a:solidFill>
              </a:defRPr>
            </a:lvl4pPr>
            <a:lvl5pPr lvl="4" marR="0" rtl="0" algn="ctr">
              <a:spcBef>
                <a:spcPts val="400"/>
              </a:spcBef>
              <a:spcAft>
                <a:spcPts val="0"/>
              </a:spcAft>
              <a:buClr>
                <a:srgbClr val="888888"/>
              </a:buClr>
              <a:buSzPts val="1400"/>
              <a:buNone/>
              <a:defRPr i="0" sz="1867" u="none" cap="none" strike="noStrike">
                <a:solidFill>
                  <a:srgbClr val="888888"/>
                </a:solidFill>
              </a:defRPr>
            </a:lvl5pPr>
            <a:lvl6pPr lvl="5" marR="0" rtl="0" algn="ctr">
              <a:spcBef>
                <a:spcPts val="533"/>
              </a:spcBef>
              <a:spcAft>
                <a:spcPts val="0"/>
              </a:spcAft>
              <a:buClr>
                <a:srgbClr val="888888"/>
              </a:buClr>
              <a:buSzPts val="2000"/>
              <a:buNone/>
              <a:defRPr i="0" sz="2667" u="none" cap="none" strike="noStrike">
                <a:solidFill>
                  <a:srgbClr val="888888"/>
                </a:solidFill>
              </a:defRPr>
            </a:lvl6pPr>
            <a:lvl7pPr lvl="6" marR="0" rtl="0" algn="ctr">
              <a:spcBef>
                <a:spcPts val="533"/>
              </a:spcBef>
              <a:spcAft>
                <a:spcPts val="0"/>
              </a:spcAft>
              <a:buClr>
                <a:srgbClr val="888888"/>
              </a:buClr>
              <a:buSzPts val="2000"/>
              <a:buNone/>
              <a:defRPr i="0" sz="2667" u="none" cap="none" strike="noStrike">
                <a:solidFill>
                  <a:srgbClr val="888888"/>
                </a:solidFill>
              </a:defRPr>
            </a:lvl7pPr>
            <a:lvl8pPr lvl="7" marR="0" rtl="0" algn="ctr">
              <a:spcBef>
                <a:spcPts val="533"/>
              </a:spcBef>
              <a:spcAft>
                <a:spcPts val="0"/>
              </a:spcAft>
              <a:buClr>
                <a:srgbClr val="888888"/>
              </a:buClr>
              <a:buSzPts val="2000"/>
              <a:buNone/>
              <a:defRPr i="0" sz="2667" u="none" cap="none" strike="noStrike">
                <a:solidFill>
                  <a:srgbClr val="888888"/>
                </a:solidFill>
              </a:defRPr>
            </a:lvl8pPr>
            <a:lvl9pPr lvl="8" marR="0" rtl="0" algn="ctr">
              <a:spcBef>
                <a:spcPts val="533"/>
              </a:spcBef>
              <a:spcAft>
                <a:spcPts val="0"/>
              </a:spcAft>
              <a:buClr>
                <a:srgbClr val="888888"/>
              </a:buClr>
              <a:buSzPts val="2000"/>
              <a:buNone/>
              <a:defRPr i="0" sz="2667" u="none" cap="none" strike="noStrike">
                <a:solidFill>
                  <a:srgbClr val="888888"/>
                </a:solidFill>
              </a:defRPr>
            </a:lvl9pPr>
          </a:lstStyle>
          <a:p/>
        </p:txBody>
      </p:sp>
      <p:pic>
        <p:nvPicPr>
          <p:cNvPr id="199" name="Google Shape;199;p28"/>
          <p:cNvPicPr preferRelativeResize="0"/>
          <p:nvPr/>
        </p:nvPicPr>
        <p:blipFill rotWithShape="1">
          <a:blip r:embed="rId4">
            <a:alphaModFix/>
          </a:blip>
          <a:srcRect b="0" l="0" r="0" t="50199"/>
          <a:stretch/>
        </p:blipFill>
        <p:spPr>
          <a:xfrm>
            <a:off x="6545493" y="5903409"/>
            <a:ext cx="5667173" cy="797027"/>
          </a:xfrm>
          <a:prstGeom prst="rect">
            <a:avLst/>
          </a:prstGeom>
          <a:noFill/>
          <a:ln>
            <a:noFill/>
          </a:ln>
        </p:spPr>
      </p:pic>
      <p:pic>
        <p:nvPicPr>
          <p:cNvPr id="200" name="Google Shape;200;p28"/>
          <p:cNvPicPr preferRelativeResize="0"/>
          <p:nvPr/>
        </p:nvPicPr>
        <p:blipFill rotWithShape="1">
          <a:blip r:embed="rId5">
            <a:alphaModFix/>
          </a:blip>
          <a:srcRect b="0" l="0" r="0" t="0"/>
          <a:stretch/>
        </p:blipFill>
        <p:spPr>
          <a:xfrm>
            <a:off x="9875293" y="5482608"/>
            <a:ext cx="1907819" cy="5966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dk1"/>
              </a:buClr>
              <a:buSzPts val="3600"/>
              <a:buFont typeface="Arial"/>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33" name="Google Shape;33;p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1pPr>
            <a:lvl2pPr indent="0" lvl="1"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2pPr>
            <a:lvl3pPr indent="0" lvl="2"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3pPr>
            <a:lvl4pPr indent="0" lvl="3"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4pPr>
            <a:lvl5pPr indent="0" lvl="4"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5pPr>
            <a:lvl6pPr indent="0" lvl="5"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6pPr>
            <a:lvl7pPr indent="0" lvl="6"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7pPr>
            <a:lvl8pPr indent="0" lvl="7"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8pPr>
            <a:lvl9pPr indent="0" lvl="8"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fr-FR"/>
              <a:t>‹#›</a:t>
            </a:fld>
            <a:endParaRPr/>
          </a:p>
        </p:txBody>
      </p:sp>
      <p:sp>
        <p:nvSpPr>
          <p:cNvPr id="34" name="Google Shape;34;p4"/>
          <p:cNvSpPr/>
          <p:nvPr/>
        </p:nvSpPr>
        <p:spPr>
          <a:xfrm>
            <a:off x="0" y="6248400"/>
            <a:ext cx="12192000" cy="609600"/>
          </a:xfrm>
          <a:prstGeom prst="rect">
            <a:avLst/>
          </a:prstGeom>
          <a:solidFill>
            <a:srgbClr val="002F6C"/>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3200"/>
              <a:buFont typeface="Avenir"/>
              <a:buNone/>
            </a:pPr>
            <a:r>
              <a:t/>
            </a:r>
            <a:endParaRPr b="0" i="0" sz="3200" u="none" cap="none" strike="noStrike">
              <a:solidFill>
                <a:schemeClr val="dk1"/>
              </a:solidFill>
              <a:latin typeface="Avenir"/>
              <a:ea typeface="Avenir"/>
              <a:cs typeface="Avenir"/>
              <a:sym typeface="Aveni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ctr">
              <a:lnSpc>
                <a:spcPct val="90000"/>
              </a:lnSpc>
              <a:spcBef>
                <a:spcPts val="0"/>
              </a:spcBef>
              <a:spcAft>
                <a:spcPts val="0"/>
              </a:spcAft>
              <a:buClr>
                <a:schemeClr val="dk1"/>
              </a:buClr>
              <a:buSzPts val="2800"/>
              <a:buFont typeface="Arial"/>
              <a:buNone/>
              <a:defRPr b="1">
                <a:latin typeface="Arial"/>
                <a:ea typeface="Arial"/>
                <a:cs typeface="Arial"/>
                <a:sym typeface="Ari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 type="body"/>
          </p:nvPr>
        </p:nvSpPr>
        <p:spPr>
          <a:xfrm>
            <a:off x="1574800" y="2349433"/>
            <a:ext cx="9218000" cy="3777200"/>
          </a:xfrm>
          <a:prstGeom prst="rect">
            <a:avLst/>
          </a:prstGeom>
          <a:noFill/>
          <a:ln>
            <a:noFill/>
          </a:ln>
        </p:spPr>
        <p:txBody>
          <a:bodyPr anchorCtr="0" anchor="t" bIns="91425" lIns="91425" spcFirstLastPara="1" rIns="91425" wrap="square" tIns="91425">
            <a:normAutofit/>
          </a:bodyPr>
          <a:lstStyle>
            <a:lvl1pPr indent="-342900" lvl="0" marL="457200" algn="l">
              <a:lnSpc>
                <a:spcPct val="110000"/>
              </a:lnSpc>
              <a:spcBef>
                <a:spcPts val="0"/>
              </a:spcBef>
              <a:spcAft>
                <a:spcPts val="0"/>
              </a:spcAft>
              <a:buSzPts val="1800"/>
              <a:buChar char="●"/>
              <a:defRPr>
                <a:latin typeface="Arial"/>
                <a:ea typeface="Arial"/>
                <a:cs typeface="Arial"/>
                <a:sym typeface="Arial"/>
              </a:defRPr>
            </a:lvl1pPr>
            <a:lvl2pPr indent="-317500" lvl="1" marL="914400" algn="l">
              <a:lnSpc>
                <a:spcPct val="110000"/>
              </a:lnSpc>
              <a:spcBef>
                <a:spcPts val="0"/>
              </a:spcBef>
              <a:spcAft>
                <a:spcPts val="0"/>
              </a:spcAft>
              <a:buClr>
                <a:schemeClr val="dk1"/>
              </a:buClr>
              <a:buSzPts val="1400"/>
              <a:buChar char="○"/>
              <a:defRPr/>
            </a:lvl2pPr>
            <a:lvl3pPr indent="-317500" lvl="2" marL="1371600" algn="l">
              <a:lnSpc>
                <a:spcPct val="110000"/>
              </a:lnSpc>
              <a:spcBef>
                <a:spcPts val="0"/>
              </a:spcBef>
              <a:spcAft>
                <a:spcPts val="0"/>
              </a:spcAft>
              <a:buClr>
                <a:schemeClr val="dk1"/>
              </a:buClr>
              <a:buSzPts val="1400"/>
              <a:buChar char="■"/>
              <a:defRPr/>
            </a:lvl3pPr>
            <a:lvl4pPr indent="-317500" lvl="3" marL="1828800" algn="l">
              <a:lnSpc>
                <a:spcPct val="110000"/>
              </a:lnSpc>
              <a:spcBef>
                <a:spcPts val="0"/>
              </a:spcBef>
              <a:spcAft>
                <a:spcPts val="0"/>
              </a:spcAft>
              <a:buClr>
                <a:schemeClr val="dk1"/>
              </a:buClr>
              <a:buSzPts val="1400"/>
              <a:buChar char="●"/>
              <a:defRPr/>
            </a:lvl4pPr>
            <a:lvl5pPr indent="-317500" lvl="4" marL="2286000" algn="l">
              <a:lnSpc>
                <a:spcPct val="11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SzPts val="1400"/>
              <a:buChar char="■"/>
              <a:defRPr/>
            </a:lvl6pPr>
            <a:lvl7pPr indent="-317500" lvl="6" marL="3200400" algn="l">
              <a:lnSpc>
                <a:spcPct val="90000"/>
              </a:lnSpc>
              <a:spcBef>
                <a:spcPts val="0"/>
              </a:spcBef>
              <a:spcAft>
                <a:spcPts val="0"/>
              </a:spcAft>
              <a:buSzPts val="1400"/>
              <a:buChar char="●"/>
              <a:defRPr/>
            </a:lvl7pPr>
            <a:lvl8pPr indent="-317500" lvl="7" marL="3657600" algn="l">
              <a:lnSpc>
                <a:spcPct val="90000"/>
              </a:lnSpc>
              <a:spcBef>
                <a:spcPts val="0"/>
              </a:spcBef>
              <a:spcAft>
                <a:spcPts val="0"/>
              </a:spcAft>
              <a:buSzPts val="1400"/>
              <a:buChar char="○"/>
              <a:defRPr/>
            </a:lvl8pPr>
            <a:lvl9pPr indent="-317500" lvl="8" marL="4114800" algn="l">
              <a:lnSpc>
                <a:spcPct val="90000"/>
              </a:lnSpc>
              <a:spcBef>
                <a:spcPts val="0"/>
              </a:spcBef>
              <a:spcAft>
                <a:spcPts val="0"/>
              </a:spcAft>
              <a:buSzPts val="1400"/>
              <a:buChar char="■"/>
              <a:defRPr/>
            </a:lvl9pPr>
          </a:lstStyle>
          <a:p/>
        </p:txBody>
      </p:sp>
      <p:sp>
        <p:nvSpPr>
          <p:cNvPr id="38" name="Google Shape;38;p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1pPr>
            <a:lvl2pPr indent="0" lvl="1"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2pPr>
            <a:lvl3pPr indent="0" lvl="2"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3pPr>
            <a:lvl4pPr indent="0" lvl="3"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4pPr>
            <a:lvl5pPr indent="0" lvl="4"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5pPr>
            <a:lvl6pPr indent="0" lvl="5"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6pPr>
            <a:lvl7pPr indent="0" lvl="6"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7pPr>
            <a:lvl8pPr indent="0" lvl="7"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8pPr>
            <a:lvl9pPr indent="0" lvl="8" marL="0" marR="0" algn="r">
              <a:buClr>
                <a:schemeClr val="lt1"/>
              </a:buClr>
              <a:buSzPts val="1800"/>
              <a:buFont typeface="Avenir"/>
              <a:buNone/>
              <a:defRPr b="0" i="0" sz="18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fr-FR"/>
              <a:t>‹#›</a:t>
            </a:fld>
            <a:endParaRPr/>
          </a:p>
        </p:txBody>
      </p:sp>
      <p:sp>
        <p:nvSpPr>
          <p:cNvPr id="39" name="Google Shape;39;p5"/>
          <p:cNvSpPr/>
          <p:nvPr/>
        </p:nvSpPr>
        <p:spPr>
          <a:xfrm>
            <a:off x="0" y="6248400"/>
            <a:ext cx="12192000" cy="609600"/>
          </a:xfrm>
          <a:prstGeom prst="rect">
            <a:avLst/>
          </a:prstGeom>
          <a:solidFill>
            <a:srgbClr val="002F6C"/>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3200"/>
              <a:buFont typeface="Avenir"/>
              <a:buNone/>
            </a:pPr>
            <a:r>
              <a:t/>
            </a:r>
            <a:endParaRPr b="0" i="0" sz="3200" u="none" cap="none" strike="noStrike">
              <a:solidFill>
                <a:schemeClr val="dk1"/>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6"/>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6"/>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chemeClr val="lt1"/>
        </a:solidFill>
      </p:bgPr>
    </p:bg>
    <p:spTree>
      <p:nvGrpSpPr>
        <p:cNvPr id="46" name="Shape 46"/>
        <p:cNvGrpSpPr/>
        <p:nvPr/>
      </p:nvGrpSpPr>
      <p:grpSpPr>
        <a:xfrm>
          <a:off x="0" y="0"/>
          <a:ext cx="0" cy="0"/>
          <a:chOff x="0" y="0"/>
          <a:chExt cx="0" cy="0"/>
        </a:xfrm>
      </p:grpSpPr>
      <p:sp>
        <p:nvSpPr>
          <p:cNvPr id="47" name="Google Shape;47;p7"/>
          <p:cNvSpPr txBox="1"/>
          <p:nvPr>
            <p:ph idx="1" type="body"/>
          </p:nvPr>
        </p:nvSpPr>
        <p:spPr>
          <a:xfrm>
            <a:off x="914400" y="1600200"/>
            <a:ext cx="10363200" cy="4572000"/>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chemeClr val="dk1"/>
              </a:buClr>
              <a:buSzPts val="1800"/>
              <a:buChar char="◦"/>
              <a:defRPr/>
            </a:lvl2pPr>
            <a:lvl3pPr indent="-342900" lvl="2" marL="1371600" algn="l">
              <a:lnSpc>
                <a:spcPct val="110000"/>
              </a:lnSpc>
              <a:spcBef>
                <a:spcPts val="400"/>
              </a:spcBef>
              <a:spcAft>
                <a:spcPts val="0"/>
              </a:spcAft>
              <a:buClr>
                <a:schemeClr val="dk1"/>
              </a:buClr>
              <a:buSzPts val="1800"/>
              <a:buChar char="◦"/>
              <a:defRPr/>
            </a:lvl3pPr>
            <a:lvl4pPr indent="-342900" lvl="3" marL="1828800" algn="l">
              <a:lnSpc>
                <a:spcPct val="110000"/>
              </a:lnSpc>
              <a:spcBef>
                <a:spcPts val="400"/>
              </a:spcBef>
              <a:spcAft>
                <a:spcPts val="0"/>
              </a:spcAft>
              <a:buClr>
                <a:schemeClr val="dk1"/>
              </a:buClr>
              <a:buSzPts val="1800"/>
              <a:buChar char="◦"/>
              <a:defRPr/>
            </a:lvl4pPr>
            <a:lvl5pPr indent="-342900" lvl="4" marL="2286000" algn="l">
              <a:lnSpc>
                <a:spcPct val="11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7"/>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u="none" cap="none" strike="noStrike">
                <a:solidFill>
                  <a:srgbClr val="6C6463"/>
                </a:solidFill>
                <a:latin typeface="Gill Sans"/>
                <a:ea typeface="Gill Sans"/>
                <a:cs typeface="Gill Sans"/>
                <a:sym typeface="Gill Sans"/>
              </a:defRPr>
            </a:lvl1pPr>
            <a:lvl2pPr indent="0" lvl="1" marL="0" algn="r">
              <a:spcBef>
                <a:spcPts val="0"/>
              </a:spcBef>
              <a:buNone/>
              <a:defRPr b="0" i="0" sz="600" u="none" cap="none" strike="noStrike">
                <a:solidFill>
                  <a:srgbClr val="6C6463"/>
                </a:solidFill>
                <a:latin typeface="Gill Sans"/>
                <a:ea typeface="Gill Sans"/>
                <a:cs typeface="Gill Sans"/>
                <a:sym typeface="Gill Sans"/>
              </a:defRPr>
            </a:lvl2pPr>
            <a:lvl3pPr indent="0" lvl="2" marL="0" algn="r">
              <a:spcBef>
                <a:spcPts val="0"/>
              </a:spcBef>
              <a:buNone/>
              <a:defRPr b="0" i="0" sz="600" u="none" cap="none" strike="noStrike">
                <a:solidFill>
                  <a:srgbClr val="6C6463"/>
                </a:solidFill>
                <a:latin typeface="Gill Sans"/>
                <a:ea typeface="Gill Sans"/>
                <a:cs typeface="Gill Sans"/>
                <a:sym typeface="Gill Sans"/>
              </a:defRPr>
            </a:lvl3pPr>
            <a:lvl4pPr indent="0" lvl="3" marL="0" algn="r">
              <a:spcBef>
                <a:spcPts val="0"/>
              </a:spcBef>
              <a:buNone/>
              <a:defRPr b="0" i="0" sz="600" u="none" cap="none" strike="noStrike">
                <a:solidFill>
                  <a:srgbClr val="6C6463"/>
                </a:solidFill>
                <a:latin typeface="Gill Sans"/>
                <a:ea typeface="Gill Sans"/>
                <a:cs typeface="Gill Sans"/>
                <a:sym typeface="Gill Sans"/>
              </a:defRPr>
            </a:lvl4pPr>
            <a:lvl5pPr indent="0" lvl="4" marL="0" algn="r">
              <a:spcBef>
                <a:spcPts val="0"/>
              </a:spcBef>
              <a:buNone/>
              <a:defRPr b="0" i="0" sz="600" u="none" cap="none" strike="noStrike">
                <a:solidFill>
                  <a:srgbClr val="6C6463"/>
                </a:solidFill>
                <a:latin typeface="Gill Sans"/>
                <a:ea typeface="Gill Sans"/>
                <a:cs typeface="Gill Sans"/>
                <a:sym typeface="Gill Sans"/>
              </a:defRPr>
            </a:lvl5pPr>
            <a:lvl6pPr indent="0" lvl="5" marL="0" algn="r">
              <a:spcBef>
                <a:spcPts val="0"/>
              </a:spcBef>
              <a:buNone/>
              <a:defRPr b="0" i="0" sz="600" u="none" cap="none" strike="noStrike">
                <a:solidFill>
                  <a:srgbClr val="6C6463"/>
                </a:solidFill>
                <a:latin typeface="Gill Sans"/>
                <a:ea typeface="Gill Sans"/>
                <a:cs typeface="Gill Sans"/>
                <a:sym typeface="Gill Sans"/>
              </a:defRPr>
            </a:lvl6pPr>
            <a:lvl7pPr indent="0" lvl="6" marL="0" algn="r">
              <a:spcBef>
                <a:spcPts val="0"/>
              </a:spcBef>
              <a:buNone/>
              <a:defRPr b="0" i="0" sz="600" u="none" cap="none" strike="noStrike">
                <a:solidFill>
                  <a:srgbClr val="6C6463"/>
                </a:solidFill>
                <a:latin typeface="Gill Sans"/>
                <a:ea typeface="Gill Sans"/>
                <a:cs typeface="Gill Sans"/>
                <a:sym typeface="Gill Sans"/>
              </a:defRPr>
            </a:lvl7pPr>
            <a:lvl8pPr indent="0" lvl="7" marL="0" algn="r">
              <a:spcBef>
                <a:spcPts val="0"/>
              </a:spcBef>
              <a:buNone/>
              <a:defRPr b="0" i="0" sz="600" u="none" cap="none" strike="noStrike">
                <a:solidFill>
                  <a:srgbClr val="6C6463"/>
                </a:solidFill>
                <a:latin typeface="Gill Sans"/>
                <a:ea typeface="Gill Sans"/>
                <a:cs typeface="Gill Sans"/>
                <a:sym typeface="Gill Sans"/>
              </a:defRPr>
            </a:lvl8pPr>
            <a:lvl9pPr indent="0" lvl="8" marL="0" algn="r">
              <a:spcBef>
                <a:spcPts val="0"/>
              </a:spcBef>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FR"/>
              <a:t>‹#›</a:t>
            </a:fld>
            <a:endParaRPr/>
          </a:p>
        </p:txBody>
      </p:sp>
      <p:sp>
        <p:nvSpPr>
          <p:cNvPr id="51" name="Google Shape;51;p7"/>
          <p:cNvSpPr txBox="1"/>
          <p:nvPr>
            <p:ph type="title"/>
          </p:nvPr>
        </p:nvSpPr>
        <p:spPr>
          <a:xfrm>
            <a:off x="914805" y="669869"/>
            <a:ext cx="10363200" cy="701731"/>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BA0C2F"/>
              </a:buClr>
              <a:buSzPts val="4700"/>
              <a:buFont typeface="Arial"/>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1_Red/Gray 2 Content">
    <p:bg>
      <p:bgPr>
        <a:solidFill>
          <a:schemeClr val="lt1"/>
        </a:solidFill>
      </p:bgPr>
    </p:bg>
    <p:spTree>
      <p:nvGrpSpPr>
        <p:cNvPr id="52" name="Shape 52"/>
        <p:cNvGrpSpPr/>
        <p:nvPr/>
      </p:nvGrpSpPr>
      <p:grpSpPr>
        <a:xfrm>
          <a:off x="0" y="0"/>
          <a:ext cx="0" cy="0"/>
          <a:chOff x="0" y="0"/>
          <a:chExt cx="0" cy="0"/>
        </a:xfrm>
      </p:grpSpPr>
      <p:sp>
        <p:nvSpPr>
          <p:cNvPr id="53" name="Google Shape;53;p8"/>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10000"/>
              </a:lnSpc>
              <a:spcBef>
                <a:spcPts val="0"/>
              </a:spcBef>
              <a:spcAft>
                <a:spcPts val="0"/>
              </a:spcAft>
              <a:buClr>
                <a:srgbClr val="6C6463"/>
              </a:buClr>
              <a:buSzPts val="1600"/>
              <a:buFont typeface="Noto Sans Symbols"/>
              <a:buChar char="▪"/>
              <a:defRPr i="0" sz="2000" u="none" cap="none" strike="noStrike">
                <a:solidFill>
                  <a:srgbClr val="6C6463"/>
                </a:solidFill>
                <a:latin typeface="Arial"/>
                <a:ea typeface="Arial"/>
                <a:cs typeface="Arial"/>
                <a:sym typeface="Arial"/>
              </a:defRPr>
            </a:lvl1pPr>
            <a:lvl2pPr indent="-330200" lvl="1" marL="914400" marR="0" algn="l">
              <a:lnSpc>
                <a:spcPct val="11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1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1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1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9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9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9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9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54" name="Google Shape;54;p8"/>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1pPr>
            <a:lvl2pPr indent="0" lvl="1"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2pPr>
            <a:lvl3pPr indent="0" lvl="2"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3pPr>
            <a:lvl4pPr indent="0" lvl="3"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4pPr>
            <a:lvl5pPr indent="0" lvl="4"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5pPr>
            <a:lvl6pPr indent="0" lvl="5"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6pPr>
            <a:lvl7pPr indent="0" lvl="6"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7pPr>
            <a:lvl8pPr indent="0" lvl="7"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8pPr>
            <a:lvl9pPr indent="0" lvl="8"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55" name="Google Shape;55;p8"/>
          <p:cNvSpPr txBox="1"/>
          <p:nvPr>
            <p:ph type="title"/>
          </p:nvPr>
        </p:nvSpPr>
        <p:spPr>
          <a:xfrm>
            <a:off x="914805" y="401258"/>
            <a:ext cx="10590431" cy="1112757"/>
          </a:xfrm>
          <a:prstGeom prst="rect">
            <a:avLst/>
          </a:prstGeom>
          <a:solidFill>
            <a:srgbClr val="C00000"/>
          </a:solidFill>
          <a:ln>
            <a:noFill/>
          </a:ln>
        </p:spPr>
        <p:txBody>
          <a:bodyPr anchorCtr="0" anchor="b" bIns="91175" lIns="91175" spcFirstLastPara="1" rIns="91175" wrap="square" tIns="91175">
            <a:noAutofit/>
          </a:bodyPr>
          <a:lstStyle>
            <a:lvl1pPr lvl="0" marR="0" algn="l">
              <a:lnSpc>
                <a:spcPct val="90000"/>
              </a:lnSpc>
              <a:spcBef>
                <a:spcPts val="0"/>
              </a:spcBef>
              <a:spcAft>
                <a:spcPts val="0"/>
              </a:spcAft>
              <a:buClr>
                <a:schemeClr val="lt1"/>
              </a:buClr>
              <a:buSzPts val="1400"/>
              <a:buFont typeface="Arial"/>
              <a:buNone/>
              <a:defRPr i="0" sz="3200" u="none" cap="none" strike="noStrike">
                <a:solidFill>
                  <a:schemeClr val="lt1"/>
                </a:solidFil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
        <p:nvSpPr>
          <p:cNvPr id="56" name="Google Shape;56;p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rgbClr val="FFFFFF"/>
              </a:solidFill>
              <a:latin typeface="Arial"/>
              <a:ea typeface="Arial"/>
              <a:cs typeface="Arial"/>
              <a:sym typeface="Arial"/>
            </a:endParaRPr>
          </a:p>
        </p:txBody>
      </p:sp>
      <p:sp>
        <p:nvSpPr>
          <p:cNvPr id="57" name="Google Shape;57;p8"/>
          <p:cNvSpPr/>
          <p:nvPr/>
        </p:nvSpPr>
        <p:spPr>
          <a:xfrm>
            <a:off x="3178"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venir"/>
              <a:buNone/>
            </a:pPr>
            <a:r>
              <a:t/>
            </a:r>
            <a:endParaRPr b="0" i="0" sz="2400" u="none" cap="none" strike="noStrike">
              <a:solidFill>
                <a:schemeClr val="dk1"/>
              </a:solidFill>
              <a:latin typeface="Avenir"/>
              <a:ea typeface="Avenir"/>
              <a:cs typeface="Avenir"/>
              <a:sym typeface="Aveni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58" name="Shape 58"/>
        <p:cNvGrpSpPr/>
        <p:nvPr/>
      </p:nvGrpSpPr>
      <p:grpSpPr>
        <a:xfrm>
          <a:off x="0" y="0"/>
          <a:ext cx="0" cy="0"/>
          <a:chOff x="0" y="0"/>
          <a:chExt cx="0" cy="0"/>
        </a:xfrm>
      </p:grpSpPr>
      <p:sp>
        <p:nvSpPr>
          <p:cNvPr id="59" name="Google Shape;59;p9"/>
          <p:cNvSpPr/>
          <p:nvPr/>
        </p:nvSpPr>
        <p:spPr>
          <a:xfrm>
            <a:off x="-10337" y="5307727"/>
            <a:ext cx="12192000" cy="16642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venir"/>
              <a:ea typeface="Avenir"/>
              <a:cs typeface="Avenir"/>
              <a:sym typeface="Avenir"/>
            </a:endParaRPr>
          </a:p>
        </p:txBody>
      </p:sp>
      <p:pic>
        <p:nvPicPr>
          <p:cNvPr descr="Logo&#10;&#10;Description automatically generated" id="60" name="Google Shape;60;p9"/>
          <p:cNvPicPr preferRelativeResize="0"/>
          <p:nvPr/>
        </p:nvPicPr>
        <p:blipFill rotWithShape="1">
          <a:blip r:embed="rId2">
            <a:alphaModFix/>
          </a:blip>
          <a:srcRect b="0" l="0" r="0" t="0"/>
          <a:stretch/>
        </p:blipFill>
        <p:spPr>
          <a:xfrm>
            <a:off x="8809726" y="5291354"/>
            <a:ext cx="3280261" cy="1269261"/>
          </a:xfrm>
          <a:prstGeom prst="rect">
            <a:avLst/>
          </a:prstGeom>
          <a:noFill/>
          <a:ln>
            <a:noFill/>
          </a:ln>
        </p:spPr>
      </p:pic>
      <p:sp>
        <p:nvSpPr>
          <p:cNvPr id="61" name="Google Shape;61;p9"/>
          <p:cNvSpPr txBox="1"/>
          <p:nvPr>
            <p:ph type="title"/>
          </p:nvPr>
        </p:nvSpPr>
        <p:spPr>
          <a:xfrm>
            <a:off x="1524000" y="707637"/>
            <a:ext cx="7315200" cy="610800"/>
          </a:xfrm>
          <a:prstGeom prst="rect">
            <a:avLst/>
          </a:prstGeom>
          <a:noFill/>
          <a:ln>
            <a:noFill/>
          </a:ln>
        </p:spPr>
        <p:txBody>
          <a:bodyPr anchorCtr="0" anchor="t" bIns="91175" lIns="91175" spcFirstLastPara="1" rIns="91175" wrap="square" tIns="91175">
            <a:noAutofit/>
          </a:bodyPr>
          <a:lstStyle>
            <a:lvl1pPr lvl="0" marR="0" algn="l">
              <a:lnSpc>
                <a:spcPct val="90000"/>
              </a:lnSpc>
              <a:spcBef>
                <a:spcPts val="0"/>
              </a:spcBef>
              <a:spcAft>
                <a:spcPts val="0"/>
              </a:spcAft>
              <a:buClr>
                <a:srgbClr val="FFFFFF"/>
              </a:buClr>
              <a:buSzPts val="1400"/>
              <a:buFont typeface="Arial"/>
              <a:buNone/>
              <a:defRPr i="0" sz="3200" u="none" cap="none" strike="noStrike">
                <a:solidFill>
                  <a:srgbClr val="FFFFFF"/>
                </a:solidFil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pic>
        <p:nvPicPr>
          <p:cNvPr descr="A picture containing logo&#10;&#10;Description automatically generated" id="62" name="Google Shape;62;p9"/>
          <p:cNvPicPr preferRelativeResize="0"/>
          <p:nvPr/>
        </p:nvPicPr>
        <p:blipFill rotWithShape="1">
          <a:blip r:embed="rId3">
            <a:alphaModFix/>
          </a:blip>
          <a:srcRect b="0" l="0" r="0" t="0"/>
          <a:stretch/>
        </p:blipFill>
        <p:spPr>
          <a:xfrm>
            <a:off x="526569" y="5334318"/>
            <a:ext cx="1932855" cy="1135705"/>
          </a:xfrm>
          <a:prstGeom prst="rect">
            <a:avLst/>
          </a:prstGeom>
          <a:noFill/>
          <a:ln>
            <a:noFill/>
          </a:ln>
        </p:spPr>
      </p:pic>
      <p:pic>
        <p:nvPicPr>
          <p:cNvPr id="63" name="Google Shape;63;p9"/>
          <p:cNvPicPr preferRelativeResize="0"/>
          <p:nvPr/>
        </p:nvPicPr>
        <p:blipFill rotWithShape="1">
          <a:blip r:embed="rId4">
            <a:alphaModFix/>
          </a:blip>
          <a:srcRect b="0" l="0" r="0" t="50198"/>
          <a:stretch/>
        </p:blipFill>
        <p:spPr>
          <a:xfrm>
            <a:off x="6524829" y="4845080"/>
            <a:ext cx="5667171" cy="797027"/>
          </a:xfrm>
          <a:prstGeom prst="rect">
            <a:avLst/>
          </a:prstGeom>
          <a:noFill/>
          <a:ln>
            <a:noFill/>
          </a:ln>
        </p:spPr>
      </p:pic>
      <p:pic>
        <p:nvPicPr>
          <p:cNvPr id="64" name="Google Shape;64;p9"/>
          <p:cNvPicPr preferRelativeResize="0"/>
          <p:nvPr/>
        </p:nvPicPr>
        <p:blipFill rotWithShape="1">
          <a:blip r:embed="rId5">
            <a:alphaModFix/>
          </a:blip>
          <a:srcRect b="0" l="0" r="0" t="0"/>
          <a:stretch/>
        </p:blipFill>
        <p:spPr>
          <a:xfrm>
            <a:off x="9875293" y="4424279"/>
            <a:ext cx="1907819" cy="5966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p10"/>
          <p:cNvSpPr/>
          <p:nvPr/>
        </p:nvSpPr>
        <p:spPr>
          <a:xfrm>
            <a:off x="3175"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200"/>
              </a:spcBef>
              <a:spcAft>
                <a:spcPts val="0"/>
              </a:spcAft>
              <a:buSzPts val="2400"/>
              <a:buNone/>
              <a:defRPr sz="2400" cap="none">
                <a:solidFill>
                  <a:schemeClr val="dk1"/>
                </a:solidFill>
                <a:latin typeface="Avenir"/>
                <a:ea typeface="Avenir"/>
                <a:cs typeface="Avenir"/>
                <a:sym typeface="Avenir"/>
              </a:defRPr>
            </a:lvl1pPr>
            <a:lvl2pPr lvl="1" algn="ctr">
              <a:lnSpc>
                <a:spcPct val="110000"/>
              </a:lnSpc>
              <a:spcBef>
                <a:spcPts val="200"/>
              </a:spcBef>
              <a:spcAft>
                <a:spcPts val="0"/>
              </a:spcAft>
              <a:buClr>
                <a:schemeClr val="dk1"/>
              </a:buClr>
              <a:buSzPts val="2400"/>
              <a:buNone/>
              <a:defRPr sz="2400"/>
            </a:lvl2pPr>
            <a:lvl3pPr lvl="2" algn="ctr">
              <a:lnSpc>
                <a:spcPct val="110000"/>
              </a:lnSpc>
              <a:spcBef>
                <a:spcPts val="400"/>
              </a:spcBef>
              <a:spcAft>
                <a:spcPts val="0"/>
              </a:spcAft>
              <a:buClr>
                <a:schemeClr val="dk1"/>
              </a:buClr>
              <a:buSzPts val="2400"/>
              <a:buNone/>
              <a:defRPr sz="2400"/>
            </a:lvl3pPr>
            <a:lvl4pPr lvl="3" algn="ctr">
              <a:lnSpc>
                <a:spcPct val="110000"/>
              </a:lnSpc>
              <a:spcBef>
                <a:spcPts val="400"/>
              </a:spcBef>
              <a:spcAft>
                <a:spcPts val="0"/>
              </a:spcAft>
              <a:buClr>
                <a:schemeClr val="dk1"/>
              </a:buClr>
              <a:buSzPts val="2000"/>
              <a:buNone/>
              <a:defRPr sz="2000"/>
            </a:lvl4pPr>
            <a:lvl5pPr lvl="4" algn="ctr">
              <a:lnSpc>
                <a:spcPct val="11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69" name="Google Shape;69;p10"/>
          <p:cNvCxnSpPr/>
          <p:nvPr/>
        </p:nvCxnSpPr>
        <p:spPr>
          <a:xfrm>
            <a:off x="1207659"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70" name="Google Shape;70;p10"/>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700"/>
              <a:buFont typeface="Arial"/>
              <a:buNone/>
              <a:defRPr b="0" i="0" sz="47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10000"/>
              </a:lnSpc>
              <a:spcBef>
                <a:spcPts val="1200"/>
              </a:spcBef>
              <a:spcAft>
                <a:spcPts val="0"/>
              </a:spcAft>
              <a:buClr>
                <a:schemeClr val="accent1"/>
              </a:buClr>
              <a:buSzPts val="2000"/>
              <a:buFont typeface="Calibri"/>
              <a:buChar char=" "/>
              <a:defRPr b="0" i="0" sz="2000" u="none" cap="none" strike="noStrike">
                <a:solidFill>
                  <a:schemeClr val="dk1"/>
                </a:solidFill>
                <a:latin typeface="Arial"/>
                <a:ea typeface="Arial"/>
                <a:cs typeface="Arial"/>
                <a:sym typeface="Arial"/>
              </a:defRPr>
            </a:lvl1pPr>
            <a:lvl2pPr indent="-355600" lvl="1" marL="914400" marR="0" rtl="0" algn="l">
              <a:lnSpc>
                <a:spcPct val="110000"/>
              </a:lnSpc>
              <a:spcBef>
                <a:spcPts val="200"/>
              </a:spcBef>
              <a:spcAft>
                <a:spcPts val="0"/>
              </a:spcAft>
              <a:buClr>
                <a:schemeClr val="dk1"/>
              </a:buClr>
              <a:buSzPts val="2000"/>
              <a:buFont typeface="Calibri"/>
              <a:buChar char="◦"/>
              <a:defRPr b="0" i="0" sz="2000" u="none" cap="none" strike="noStrike">
                <a:solidFill>
                  <a:schemeClr val="dk1"/>
                </a:solidFill>
                <a:latin typeface="Arial"/>
                <a:ea typeface="Arial"/>
                <a:cs typeface="Arial"/>
                <a:sym typeface="Arial"/>
              </a:defRPr>
            </a:lvl2pPr>
            <a:lvl3pPr indent="-355600" lvl="2" marL="1371600" marR="0" rtl="0" algn="l">
              <a:lnSpc>
                <a:spcPct val="110000"/>
              </a:lnSpc>
              <a:spcBef>
                <a:spcPts val="400"/>
              </a:spcBef>
              <a:spcAft>
                <a:spcPts val="0"/>
              </a:spcAft>
              <a:buClr>
                <a:schemeClr val="dk1"/>
              </a:buClr>
              <a:buSzPts val="2000"/>
              <a:buFont typeface="Calibri"/>
              <a:buChar char="◦"/>
              <a:defRPr b="0" i="0" sz="2000" u="none" cap="none" strike="noStrike">
                <a:solidFill>
                  <a:schemeClr val="dk1"/>
                </a:solidFill>
                <a:latin typeface="Arial"/>
                <a:ea typeface="Arial"/>
                <a:cs typeface="Arial"/>
                <a:sym typeface="Arial"/>
              </a:defRPr>
            </a:lvl3pPr>
            <a:lvl4pPr indent="-355600" lvl="3" marL="1828800" marR="0" rtl="0" algn="l">
              <a:lnSpc>
                <a:spcPct val="110000"/>
              </a:lnSpc>
              <a:spcBef>
                <a:spcPts val="400"/>
              </a:spcBef>
              <a:spcAft>
                <a:spcPts val="0"/>
              </a:spcAft>
              <a:buClr>
                <a:schemeClr val="dk1"/>
              </a:buClr>
              <a:buSzPts val="2000"/>
              <a:buFont typeface="Calibri"/>
              <a:buChar char="◦"/>
              <a:defRPr b="0" i="0" sz="2000" u="none" cap="none" strike="noStrike">
                <a:solidFill>
                  <a:schemeClr val="dk1"/>
                </a:solidFill>
                <a:latin typeface="Arial"/>
                <a:ea typeface="Arial"/>
                <a:cs typeface="Arial"/>
                <a:sym typeface="Arial"/>
              </a:defRPr>
            </a:lvl4pPr>
            <a:lvl5pPr indent="-355600" lvl="4" marL="2286000" marR="0" rtl="0" algn="l">
              <a:lnSpc>
                <a:spcPct val="110000"/>
              </a:lnSpc>
              <a:spcBef>
                <a:spcPts val="400"/>
              </a:spcBef>
              <a:spcAft>
                <a:spcPts val="0"/>
              </a:spcAft>
              <a:buClr>
                <a:schemeClr val="dk1"/>
              </a:buClr>
              <a:buSzPts val="2000"/>
              <a:buFont typeface="Calibri"/>
              <a:buChar char="◦"/>
              <a:defRPr b="0" i="0" sz="20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9pPr>
          </a:lstStyle>
          <a:p/>
        </p:txBody>
      </p:sp>
      <p:sp>
        <p:nvSpPr>
          <p:cNvPr id="13" name="Google Shape;13;p1"/>
          <p:cNvSpPr txBox="1"/>
          <p:nvPr>
            <p:ph idx="10" type="dt"/>
          </p:nvPr>
        </p:nvSpPr>
        <p:spPr>
          <a:xfrm>
            <a:off x="7772948" y="6435972"/>
            <a:ext cx="258485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1"/>
          <p:cNvSpPr txBox="1"/>
          <p:nvPr>
            <p:ph idx="11" type="ftr"/>
          </p:nvPr>
        </p:nvSpPr>
        <p:spPr>
          <a:xfrm>
            <a:off x="651802" y="6435972"/>
            <a:ext cx="681826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5" name="Google Shape;15;p1"/>
          <p:cNvSpPr txBox="1"/>
          <p:nvPr>
            <p:ph idx="12" type="sldNum"/>
          </p:nvPr>
        </p:nvSpPr>
        <p:spPr>
          <a:xfrm>
            <a:off x="10548104" y="6435972"/>
            <a:ext cx="780011"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Avenir"/>
                <a:ea typeface="Avenir"/>
                <a:cs typeface="Avenir"/>
                <a:sym typeface="Avenir"/>
              </a:defRPr>
            </a:lvl1pPr>
            <a:lvl2pPr indent="0" lvl="1" marL="0" marR="0" rtl="0" algn="l">
              <a:spcBef>
                <a:spcPts val="0"/>
              </a:spcBef>
              <a:buNone/>
              <a:defRPr b="0" i="0" sz="1800" u="none" cap="none" strike="noStrike">
                <a:solidFill>
                  <a:schemeClr val="lt1"/>
                </a:solidFill>
                <a:latin typeface="Avenir"/>
                <a:ea typeface="Avenir"/>
                <a:cs typeface="Avenir"/>
                <a:sym typeface="Avenir"/>
              </a:defRPr>
            </a:lvl2pPr>
            <a:lvl3pPr indent="0" lvl="2" marL="0" marR="0" rtl="0" algn="l">
              <a:spcBef>
                <a:spcPts val="0"/>
              </a:spcBef>
              <a:buNone/>
              <a:defRPr b="0" i="0" sz="1800" u="none" cap="none" strike="noStrike">
                <a:solidFill>
                  <a:schemeClr val="lt1"/>
                </a:solidFill>
                <a:latin typeface="Avenir"/>
                <a:ea typeface="Avenir"/>
                <a:cs typeface="Avenir"/>
                <a:sym typeface="Avenir"/>
              </a:defRPr>
            </a:lvl3pPr>
            <a:lvl4pPr indent="0" lvl="3" marL="0" marR="0" rtl="0" algn="l">
              <a:spcBef>
                <a:spcPts val="0"/>
              </a:spcBef>
              <a:buNone/>
              <a:defRPr b="0" i="0" sz="1800" u="none" cap="none" strike="noStrike">
                <a:solidFill>
                  <a:schemeClr val="lt1"/>
                </a:solidFill>
                <a:latin typeface="Avenir"/>
                <a:ea typeface="Avenir"/>
                <a:cs typeface="Avenir"/>
                <a:sym typeface="Avenir"/>
              </a:defRPr>
            </a:lvl4pPr>
            <a:lvl5pPr indent="0" lvl="4" marL="0" marR="0" rtl="0" algn="l">
              <a:spcBef>
                <a:spcPts val="0"/>
              </a:spcBef>
              <a:buNone/>
              <a:defRPr b="0" i="0" sz="1800" u="none" cap="none" strike="noStrike">
                <a:solidFill>
                  <a:schemeClr val="lt1"/>
                </a:solidFill>
                <a:latin typeface="Avenir"/>
                <a:ea typeface="Avenir"/>
                <a:cs typeface="Avenir"/>
                <a:sym typeface="Avenir"/>
              </a:defRPr>
            </a:lvl5pPr>
            <a:lvl6pPr indent="0" lvl="5" marL="0" marR="0" rtl="0" algn="l">
              <a:spcBef>
                <a:spcPts val="0"/>
              </a:spcBef>
              <a:buNone/>
              <a:defRPr b="0" i="0" sz="1800" u="none" cap="none" strike="noStrike">
                <a:solidFill>
                  <a:schemeClr val="lt1"/>
                </a:solidFill>
                <a:latin typeface="Avenir"/>
                <a:ea typeface="Avenir"/>
                <a:cs typeface="Avenir"/>
                <a:sym typeface="Avenir"/>
              </a:defRPr>
            </a:lvl6pPr>
            <a:lvl7pPr indent="0" lvl="6" marL="0" marR="0" rtl="0" algn="l">
              <a:spcBef>
                <a:spcPts val="0"/>
              </a:spcBef>
              <a:buNone/>
              <a:defRPr b="0" i="0" sz="1800" u="none" cap="none" strike="noStrike">
                <a:solidFill>
                  <a:schemeClr val="lt1"/>
                </a:solidFill>
                <a:latin typeface="Avenir"/>
                <a:ea typeface="Avenir"/>
                <a:cs typeface="Avenir"/>
                <a:sym typeface="Avenir"/>
              </a:defRPr>
            </a:lvl7pPr>
            <a:lvl8pPr indent="0" lvl="7" marL="0" marR="0" rtl="0" algn="l">
              <a:spcBef>
                <a:spcPts val="0"/>
              </a:spcBef>
              <a:buNone/>
              <a:defRPr b="0" i="0" sz="1800" u="none" cap="none" strike="noStrike">
                <a:solidFill>
                  <a:schemeClr val="lt1"/>
                </a:solidFill>
                <a:latin typeface="Avenir"/>
                <a:ea typeface="Avenir"/>
                <a:cs typeface="Avenir"/>
                <a:sym typeface="Avenir"/>
              </a:defRPr>
            </a:lvl8pPr>
            <a:lvl9pPr indent="0" lvl="8" marL="0" marR="0" rtl="0" algn="l">
              <a:spcBef>
                <a:spcPts val="0"/>
              </a:spcBef>
              <a:buNone/>
              <a:defRPr b="0" i="0" sz="1800"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image" Target="../media/image2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1.xml"/><Relationship Id="rId3" Type="http://schemas.openxmlformats.org/officeDocument/2006/relationships/image" Target="../media/image12.jpg"/><Relationship Id="rId4" Type="http://schemas.openxmlformats.org/officeDocument/2006/relationships/image" Target="../media/image2.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2.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hyperlink" Target="https://www.intrahealth.org/board-leadership-manual" TargetMode="External"/><Relationship Id="rId6"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 Id="rId3" Type="http://schemas.openxmlformats.org/officeDocument/2006/relationships/hyperlink" Target="https://www.ngoconnect.net/sites/default/files/resources/Board%20Development.pdf" TargetMode="External"/><Relationship Id="rId4" Type="http://schemas.openxmlformats.org/officeDocument/2006/relationships/hyperlink" Target="https://www.cancercouncil.com.au/wp-content/uploads/2016/07/Board-aproved-26-April-2016.pdf" TargetMode="External"/><Relationship Id="rId5" Type="http://schemas.openxmlformats.org/officeDocument/2006/relationships/hyperlink" Target="https://www.cancercouncil.com.au/wp-content/uploads/2016/07/Board-aproved-26-April-2016.pdf" TargetMode="External"/><Relationship Id="rId6" Type="http://schemas.openxmlformats.org/officeDocument/2006/relationships/hyperlink" Target="https://actionaid.org/publications/2014/good-practices-actionaid-governance-governance-manual"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20.png"/><Relationship Id="rId4" Type="http://schemas.openxmlformats.org/officeDocument/2006/relationships/image" Target="../media/image12.jpg"/><Relationship Id="rId5"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4.xml"/><Relationship Id="rId3" Type="http://schemas.openxmlformats.org/officeDocument/2006/relationships/hyperlink" Target="https://www.intrahealth.org/board-leadership-manual" TargetMode="External"/><Relationship Id="rId4" Type="http://schemas.openxmlformats.org/officeDocument/2006/relationships/image" Target="../media/image18.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2.png"/><Relationship Id="rId4" Type="http://schemas.openxmlformats.org/officeDocument/2006/relationships/image" Target="../media/image12.jpg"/><Relationship Id="rId5" Type="http://schemas.openxmlformats.org/officeDocument/2006/relationships/image" Target="../media/image1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 Id="rId3" Type="http://schemas.openxmlformats.org/officeDocument/2006/relationships/hyperlink" Target="https://www2.deloitte.com/content/dam/Deloitte/uk/Documents/audit/deloitte-uk-erm-a-risk-intelligent-approach.pdf#:~:text=Risk%20Intelligence%20%28RI%29%20is%20Deloitte%E2%80%99s%20risk%20management%20philosophy,focuses%20simultaneously%20on%20value%20protection%20and%20value%20creation."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nvSpPr>
        <p:spPr>
          <a:xfrm>
            <a:off x="801016" y="5179553"/>
            <a:ext cx="5065800" cy="1454400"/>
          </a:xfrm>
          <a:prstGeom prst="rect">
            <a:avLst/>
          </a:prstGeom>
          <a:noFill/>
          <a:ln>
            <a:noFill/>
          </a:ln>
        </p:spPr>
        <p:txBody>
          <a:bodyPr anchorCtr="0" anchor="t" bIns="121550" lIns="121550" spcFirstLastPara="1" rIns="121550" wrap="square" tIns="121550">
            <a:noAutofit/>
          </a:bodyPr>
          <a:lstStyle/>
          <a:p>
            <a:pPr indent="0" lvl="0" marL="0" marR="0" rtl="0" algn="l">
              <a:spcBef>
                <a:spcPts val="0"/>
              </a:spcBef>
              <a:spcAft>
                <a:spcPts val="0"/>
              </a:spcAft>
              <a:buNone/>
            </a:pPr>
            <a:r>
              <a:rPr b="0" i="0" lang="fr-FR" sz="2000" u="none" cap="none" strike="noStrike">
                <a:solidFill>
                  <a:srgbClr val="FFFFFF"/>
                </a:solidFill>
                <a:latin typeface="Arial"/>
                <a:ea typeface="Arial"/>
                <a:cs typeface="Arial"/>
                <a:sym typeface="Arial"/>
              </a:rPr>
              <a:t>Présentateur :</a:t>
            </a:r>
            <a:endParaRPr/>
          </a:p>
          <a:p>
            <a:pPr indent="0" lvl="0" marL="0" marR="0" rtl="0" algn="l">
              <a:spcBef>
                <a:spcPts val="0"/>
              </a:spcBef>
              <a:spcAft>
                <a:spcPts val="0"/>
              </a:spcAft>
              <a:buNone/>
            </a:pPr>
            <a:r>
              <a:rPr lang="fr-FR" sz="2000">
                <a:solidFill>
                  <a:srgbClr val="FFFFFF"/>
                </a:solidFill>
              </a:rPr>
              <a:t>Mesmey Ebogo</a:t>
            </a:r>
            <a:r>
              <a:rPr b="0" i="0" lang="fr-FR" sz="2000" u="none" cap="none" strike="noStrike">
                <a:solidFill>
                  <a:srgbClr val="FFFFFF"/>
                </a:solidFill>
                <a:latin typeface="Arial"/>
                <a:ea typeface="Arial"/>
                <a:cs typeface="Arial"/>
                <a:sym typeface="Arial"/>
              </a:rPr>
              <a:t>, </a:t>
            </a:r>
            <a:r>
              <a:rPr lang="fr-FR" sz="2000">
                <a:solidFill>
                  <a:srgbClr val="FFFFFF"/>
                </a:solidFill>
              </a:rPr>
              <a:t>ASAP Capacity Advisor</a:t>
            </a:r>
            <a:endParaRPr/>
          </a:p>
          <a:p>
            <a:pPr indent="0" lvl="0" marL="0" marR="0" rtl="0" algn="l">
              <a:spcBef>
                <a:spcPts val="0"/>
              </a:spcBef>
              <a:spcAft>
                <a:spcPts val="0"/>
              </a:spcAft>
              <a:buNone/>
            </a:pPr>
            <a:r>
              <a:rPr b="0" i="0" lang="fr-FR" sz="2000" u="none" cap="none" strike="noStrike">
                <a:solidFill>
                  <a:srgbClr val="FFFFFF"/>
                </a:solidFill>
                <a:latin typeface="Arial"/>
                <a:ea typeface="Arial"/>
                <a:cs typeface="Arial"/>
                <a:sym typeface="Arial"/>
              </a:rPr>
              <a:t>Date : 26-28 juin 2024</a:t>
            </a:r>
            <a:endParaRPr b="0" i="0" sz="2000" u="none" cap="none" strike="noStrike">
              <a:solidFill>
                <a:srgbClr val="FFFFFF"/>
              </a:solidFill>
              <a:latin typeface="Arial"/>
              <a:ea typeface="Arial"/>
              <a:cs typeface="Arial"/>
              <a:sym typeface="Arial"/>
            </a:endParaRPr>
          </a:p>
        </p:txBody>
      </p:sp>
      <p:sp>
        <p:nvSpPr>
          <p:cNvPr id="206" name="Google Shape;206;p29"/>
          <p:cNvSpPr txBox="1"/>
          <p:nvPr>
            <p:ph idx="1" type="subTitle"/>
          </p:nvPr>
        </p:nvSpPr>
        <p:spPr>
          <a:xfrm>
            <a:off x="801026" y="1914275"/>
            <a:ext cx="9310800" cy="3498000"/>
          </a:xfrm>
          <a:prstGeom prst="rect">
            <a:avLst/>
          </a:prstGeom>
          <a:noFill/>
          <a:ln>
            <a:noFill/>
          </a:ln>
        </p:spPr>
        <p:txBody>
          <a:bodyPr anchorCtr="0" anchor="t" bIns="91175" lIns="91175" spcFirstLastPara="1" rIns="91175" wrap="square" tIns="91175">
            <a:noAutofit/>
          </a:bodyPr>
          <a:lstStyle/>
          <a:p>
            <a:pPr indent="0" lvl="0" marL="0" rtl="0" algn="l">
              <a:lnSpc>
                <a:spcPct val="100000"/>
              </a:lnSpc>
              <a:spcBef>
                <a:spcPts val="600"/>
              </a:spcBef>
              <a:spcAft>
                <a:spcPts val="0"/>
              </a:spcAft>
              <a:buSzPts val="1600"/>
              <a:buNone/>
            </a:pPr>
            <a:r>
              <a:rPr b="1" lang="fr-FR" sz="4500"/>
              <a:t>LEADERSHIP ET GOUVERNANCE</a:t>
            </a:r>
            <a:endParaRPr b="1" sz="4500">
              <a:latin typeface="Arial"/>
              <a:ea typeface="Arial"/>
              <a:cs typeface="Arial"/>
              <a:sym typeface="Arial"/>
            </a:endParaRPr>
          </a:p>
          <a:p>
            <a:pPr indent="0" lvl="0" marL="0" rtl="0" algn="l">
              <a:lnSpc>
                <a:spcPct val="100000"/>
              </a:lnSpc>
              <a:spcBef>
                <a:spcPts val="600"/>
              </a:spcBef>
              <a:spcAft>
                <a:spcPts val="0"/>
              </a:spcAft>
              <a:buSzPts val="1600"/>
              <a:buNone/>
            </a:pPr>
            <a:r>
              <a:t/>
            </a:r>
            <a:endParaRPr b="1" sz="2000">
              <a:latin typeface="Arial"/>
              <a:ea typeface="Arial"/>
              <a:cs typeface="Arial"/>
              <a:sym typeface="Arial"/>
            </a:endParaRPr>
          </a:p>
          <a:p>
            <a:pPr indent="0" lvl="0" marL="0" rtl="0" algn="l">
              <a:lnSpc>
                <a:spcPct val="100000"/>
              </a:lnSpc>
              <a:spcBef>
                <a:spcPts val="0"/>
              </a:spcBef>
              <a:spcAft>
                <a:spcPts val="0"/>
              </a:spcAft>
              <a:buSzPts val="1600"/>
              <a:buNone/>
            </a:pPr>
            <a:r>
              <a:rPr lang="fr-FR" sz="3500">
                <a:latin typeface="Arial"/>
                <a:ea typeface="Arial"/>
                <a:cs typeface="Arial"/>
                <a:sym typeface="Arial"/>
              </a:rPr>
              <a:t>USAID/Burundi </a:t>
            </a:r>
            <a:endParaRPr sz="3500">
              <a:latin typeface="Arial"/>
              <a:ea typeface="Arial"/>
              <a:cs typeface="Arial"/>
              <a:sym typeface="Arial"/>
            </a:endParaRPr>
          </a:p>
          <a:p>
            <a:pPr indent="0" lvl="0" marL="0" rtl="0" algn="l">
              <a:lnSpc>
                <a:spcPct val="100000"/>
              </a:lnSpc>
              <a:spcBef>
                <a:spcPts val="0"/>
              </a:spcBef>
              <a:spcAft>
                <a:spcPts val="0"/>
              </a:spcAft>
              <a:buSzPts val="1600"/>
              <a:buNone/>
            </a:pPr>
            <a:r>
              <a:rPr lang="fr-FR" sz="3500">
                <a:latin typeface="Arial"/>
                <a:ea typeface="Arial"/>
                <a:cs typeface="Arial"/>
                <a:sym typeface="Arial"/>
              </a:rPr>
              <a:t>Formation sur la Localisation​</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idx="1" type="body"/>
          </p:nvPr>
        </p:nvSpPr>
        <p:spPr>
          <a:xfrm>
            <a:off x="1698170" y="1585729"/>
            <a:ext cx="8461829" cy="2304100"/>
          </a:xfrm>
          <a:prstGeom prst="rect">
            <a:avLst/>
          </a:prstGeom>
          <a:noFill/>
          <a:ln>
            <a:noFill/>
          </a:ln>
        </p:spPr>
        <p:txBody>
          <a:bodyPr anchorCtr="0" anchor="t" bIns="121900" lIns="121900" spcFirstLastPara="1" rIns="121900" wrap="square" tIns="121900">
            <a:normAutofit lnSpcReduction="10000"/>
          </a:bodyPr>
          <a:lstStyle/>
          <a:p>
            <a:pPr indent="0" lvl="0" marL="0" rtl="0" algn="l">
              <a:lnSpc>
                <a:spcPct val="110000"/>
              </a:lnSpc>
              <a:spcBef>
                <a:spcPts val="0"/>
              </a:spcBef>
              <a:spcAft>
                <a:spcPts val="0"/>
              </a:spcAft>
              <a:buSzPts val="1800"/>
              <a:buNone/>
            </a:pPr>
            <a:r>
              <a:rPr lang="fr-FR" sz="2600">
                <a:latin typeface="Arial"/>
                <a:ea typeface="Arial"/>
                <a:cs typeface="Arial"/>
                <a:sym typeface="Arial"/>
              </a:rPr>
              <a:t>Quels sont les domaines clés de l'organisation auxquels les membres du conseil d'administration doivent prêter attention ?</a:t>
            </a:r>
            <a:endParaRPr/>
          </a:p>
          <a:p>
            <a:pPr indent="0" lvl="0" marL="0" rtl="0" algn="l">
              <a:lnSpc>
                <a:spcPct val="114999"/>
              </a:lnSpc>
              <a:spcBef>
                <a:spcPts val="1600"/>
              </a:spcBef>
              <a:spcAft>
                <a:spcPts val="0"/>
              </a:spcAft>
              <a:buSzPts val="1800"/>
              <a:buNone/>
            </a:pPr>
            <a:r>
              <a:rPr b="1" lang="fr-FR">
                <a:highlight>
                  <a:srgbClr val="FFFF00"/>
                </a:highlight>
                <a:latin typeface="Arial"/>
                <a:ea typeface="Arial"/>
                <a:cs typeface="Arial"/>
                <a:sym typeface="Arial"/>
              </a:rPr>
              <a:t> </a:t>
            </a:r>
            <a:endParaRPr>
              <a:highlight>
                <a:srgbClr val="FFFF00"/>
              </a:highlight>
              <a:latin typeface="Arial"/>
              <a:ea typeface="Arial"/>
              <a:cs typeface="Arial"/>
              <a:sym typeface="Arial"/>
            </a:endParaRPr>
          </a:p>
          <a:p>
            <a:pPr indent="0" lvl="0" marL="0" rtl="0" algn="l">
              <a:lnSpc>
                <a:spcPct val="114999"/>
              </a:lnSpc>
              <a:spcBef>
                <a:spcPts val="1600"/>
              </a:spcBef>
              <a:spcAft>
                <a:spcPts val="1600"/>
              </a:spcAft>
              <a:buSzPts val="1800"/>
              <a:buNone/>
            </a:pPr>
            <a:r>
              <a:t/>
            </a:r>
            <a:endParaRPr>
              <a:latin typeface="Arial"/>
              <a:ea typeface="Arial"/>
              <a:cs typeface="Arial"/>
              <a:sym typeface="Arial"/>
            </a:endParaRPr>
          </a:p>
        </p:txBody>
      </p:sp>
      <p:sp>
        <p:nvSpPr>
          <p:cNvPr id="269" name="Google Shape;269;p3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28"/>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Risques Operationnels</a:t>
            </a:r>
            <a:endParaRPr>
              <a:latin typeface="Arial"/>
              <a:ea typeface="Arial"/>
              <a:cs typeface="Arial"/>
              <a:sym typeface="Arial"/>
            </a:endParaRPr>
          </a:p>
        </p:txBody>
      </p:sp>
      <p:sp>
        <p:nvSpPr>
          <p:cNvPr id="824" name="Google Shape;824;p128"/>
          <p:cNvSpPr txBox="1"/>
          <p:nvPr>
            <p:ph idx="1" type="body"/>
          </p:nvPr>
        </p:nvSpPr>
        <p:spPr>
          <a:xfrm>
            <a:off x="987552" y="1356967"/>
            <a:ext cx="9805200" cy="47697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la mise en œuvre des activités quotidiennes de l'organisation</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la sécurisation des actifs de l'organisation (par exemple, la sécurisation des bureaux et des actifs en dehors des heures de travail et pendant les interactions avec les tiers, les vendeurs et les fournisseurs).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L'inefficacité des opérations (en ce qui concerne le respect des délais, l'exactitude, l'autorisation et l'exhaustivité des activités en question).</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En évaluant si les services présentent un risque - soit dans leur transport, soit dans leur fonctionnement - pour les employés, les bénévoles ou les tiers, les responsables doivent déterminer.</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29"/>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t>Risques liés à la collecte de fonds</a:t>
            </a:r>
            <a:endParaRPr/>
          </a:p>
        </p:txBody>
      </p:sp>
      <p:sp>
        <p:nvSpPr>
          <p:cNvPr id="830" name="Google Shape;830;p129"/>
          <p:cNvSpPr txBox="1"/>
          <p:nvPr>
            <p:ph idx="1" type="body"/>
          </p:nvPr>
        </p:nvSpPr>
        <p:spPr>
          <a:xfrm>
            <a:off x="1316736" y="1426464"/>
            <a:ext cx="10125600" cy="4700100"/>
          </a:xfrm>
          <a:prstGeom prst="rect">
            <a:avLst/>
          </a:prstGeom>
          <a:noFill/>
          <a:ln>
            <a:noFill/>
          </a:ln>
        </p:spPr>
        <p:txBody>
          <a:bodyPr anchorCtr="0" anchor="t" bIns="121900" lIns="121900" spcFirstLastPara="1" rIns="121900" wrap="square" tIns="121900">
            <a:no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Usurpation de l'identité d'une organisation à but non lucratif par des parties corrompues afin d'organiser des événements de collecte de fonds et d'en conserver les bénéfices.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Perte potentielle de donateurs "Si la fraude est découverte, l'organisation risque de perdre la confiance des donateurs et pourrait être tenue responsable des pertes subies par ceux qui ont fait des dons à la fausse collecte de fonds".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Manquement à l'obligation des organisations à but non lucratif de protéger leur marque et leur logo.</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Nécessité de surveiller toute utilisation abusive des fonds et de poursuivre tout usurpateur d'identité afin de décourager les fraudes futures.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Nécessité de traiter les éléments, l'autorisation des indemnités journalières, les demandes de remboursement, etc..</a:t>
            </a:r>
            <a:endParaRPr>
              <a:latin typeface="Garamond"/>
              <a:ea typeface="Garamond"/>
              <a:cs typeface="Garamond"/>
              <a:sym typeface="Garamon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30"/>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Risques de vols</a:t>
            </a:r>
            <a:endParaRPr>
              <a:latin typeface="Arial"/>
              <a:ea typeface="Arial"/>
              <a:cs typeface="Arial"/>
              <a:sym typeface="Arial"/>
            </a:endParaRPr>
          </a:p>
        </p:txBody>
      </p:sp>
      <p:sp>
        <p:nvSpPr>
          <p:cNvPr id="836" name="Google Shape;836;p130"/>
          <p:cNvSpPr txBox="1"/>
          <p:nvPr>
            <p:ph idx="1" type="body"/>
          </p:nvPr>
        </p:nvSpPr>
        <p:spPr>
          <a:xfrm>
            <a:off x="1574800" y="1676833"/>
            <a:ext cx="9218100" cy="44499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 Le vol peut être perpétré par un employé, un fournisseur tiers ou même un client.</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Toute perte financière peut compromettre la capacité d'une organisation à fournir des services ou à remplir ses fonctions essentielles, en particulier si l'organisation dispose de ressources et de liquidités limitées.</a:t>
            </a:r>
            <a:endParaRPr>
              <a:latin typeface="Garamond"/>
              <a:ea typeface="Garamond"/>
              <a:cs typeface="Garamond"/>
              <a:sym typeface="Garamon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pic>
        <p:nvPicPr>
          <p:cNvPr id="841" name="Google Shape;841;p131"/>
          <p:cNvPicPr preferRelativeResize="0"/>
          <p:nvPr/>
        </p:nvPicPr>
        <p:blipFill rotWithShape="1">
          <a:blip r:embed="rId3">
            <a:alphaModFix/>
          </a:blip>
          <a:srcRect b="4758" l="20308" r="15866" t="6471"/>
          <a:stretch/>
        </p:blipFill>
        <p:spPr>
          <a:xfrm>
            <a:off x="2307151" y="1153000"/>
            <a:ext cx="7470833" cy="5241704"/>
          </a:xfrm>
          <a:prstGeom prst="rect">
            <a:avLst/>
          </a:prstGeom>
          <a:noFill/>
          <a:ln>
            <a:noFill/>
          </a:ln>
        </p:spPr>
      </p:pic>
      <p:sp>
        <p:nvSpPr>
          <p:cNvPr id="842" name="Google Shape;842;p131"/>
          <p:cNvSpPr/>
          <p:nvPr/>
        </p:nvSpPr>
        <p:spPr>
          <a:xfrm>
            <a:off x="2059733" y="354733"/>
            <a:ext cx="8276400" cy="7128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fr-FR" sz="3300" u="none" cap="none" strike="noStrike">
                <a:solidFill>
                  <a:schemeClr val="lt1"/>
                </a:solidFill>
                <a:latin typeface="Arial"/>
                <a:ea typeface="Arial"/>
                <a:cs typeface="Arial"/>
                <a:sym typeface="Arial"/>
              </a:rPr>
              <a:t>Session 3: </a:t>
            </a:r>
            <a:r>
              <a:rPr b="1" i="0" lang="fr-FR" sz="3300" u="none" cap="none" strike="noStrike">
                <a:solidFill>
                  <a:schemeClr val="lt1"/>
                </a:solidFill>
                <a:latin typeface="Arial"/>
                <a:ea typeface="Arial"/>
                <a:cs typeface="Arial"/>
                <a:sym typeface="Arial"/>
              </a:rPr>
              <a:t>Risk Management Process</a:t>
            </a:r>
            <a:endParaRPr b="1" i="0" sz="3300" u="none" cap="none" strike="noStrike">
              <a:solidFill>
                <a:schemeClr val="lt1"/>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32"/>
          <p:cNvSpPr txBox="1"/>
          <p:nvPr>
            <p:ph type="title"/>
          </p:nvPr>
        </p:nvSpPr>
        <p:spPr>
          <a:xfrm>
            <a:off x="415600" y="97016"/>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b="0" lang="fr-FR">
                <a:latin typeface="Arial"/>
                <a:ea typeface="Arial"/>
                <a:cs typeface="Arial"/>
                <a:sym typeface="Arial"/>
              </a:rPr>
              <a:t>Étape 1:</a:t>
            </a:r>
            <a:r>
              <a:rPr lang="fr-FR">
                <a:latin typeface="Arial"/>
                <a:ea typeface="Arial"/>
                <a:cs typeface="Arial"/>
                <a:sym typeface="Arial"/>
              </a:rPr>
              <a:t> Identifier les risques </a:t>
            </a:r>
            <a:endParaRPr>
              <a:latin typeface="Arial"/>
              <a:ea typeface="Arial"/>
              <a:cs typeface="Arial"/>
              <a:sym typeface="Arial"/>
            </a:endParaRPr>
          </a:p>
        </p:txBody>
      </p:sp>
      <p:sp>
        <p:nvSpPr>
          <p:cNvPr id="848" name="Google Shape;848;p132"/>
          <p:cNvSpPr txBox="1"/>
          <p:nvPr>
            <p:ph idx="1" type="body"/>
          </p:nvPr>
        </p:nvSpPr>
        <p:spPr>
          <a:xfrm>
            <a:off x="935477" y="721720"/>
            <a:ext cx="10321200" cy="161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1600"/>
              </a:spcAft>
              <a:buSzPts val="2400"/>
              <a:buNone/>
            </a:pPr>
            <a:r>
              <a:rPr lang="fr-FR">
                <a:latin typeface="Garamond"/>
                <a:ea typeface="Garamond"/>
                <a:cs typeface="Garamond"/>
                <a:sym typeface="Garamond"/>
              </a:rPr>
              <a:t>Identifiez les risques par le biais d'entretiens individuels ou de travaux de groupe au sein de votre organisation. Une fois que vous les avez identifiés, utilisez votre copie du tableau ci-dessous pour les classer (par exemple, ressources insuffisantes, manque de conformité, manque de compétences). </a:t>
            </a:r>
            <a:endParaRPr>
              <a:latin typeface="Garamond"/>
              <a:ea typeface="Garamond"/>
              <a:cs typeface="Garamond"/>
              <a:sym typeface="Garamond"/>
            </a:endParaRPr>
          </a:p>
        </p:txBody>
      </p:sp>
      <p:graphicFrame>
        <p:nvGraphicFramePr>
          <p:cNvPr id="849" name="Google Shape;849;p132"/>
          <p:cNvGraphicFramePr/>
          <p:nvPr/>
        </p:nvGraphicFramePr>
        <p:xfrm>
          <a:off x="1059633" y="2550280"/>
          <a:ext cx="3000000" cy="3000000"/>
        </p:xfrm>
        <a:graphic>
          <a:graphicData uri="http://schemas.openxmlformats.org/drawingml/2006/table">
            <a:tbl>
              <a:tblPr>
                <a:noFill/>
                <a:tableStyleId>{828F6940-9D90-4BCB-BB26-B4AEA4D8F0B3}</a:tableStyleId>
              </a:tblPr>
              <a:tblGrid>
                <a:gridCol w="2921100"/>
                <a:gridCol w="3424725"/>
                <a:gridCol w="3726900"/>
              </a:tblGrid>
              <a:tr h="529425">
                <a:tc>
                  <a:txBody>
                    <a:bodyPr/>
                    <a:lstStyle/>
                    <a:p>
                      <a:pPr indent="0" lvl="0" marL="0" marR="0" rtl="0" algn="l">
                        <a:lnSpc>
                          <a:spcPct val="100000"/>
                        </a:lnSpc>
                        <a:spcBef>
                          <a:spcPts val="0"/>
                        </a:spcBef>
                        <a:spcAft>
                          <a:spcPts val="0"/>
                        </a:spcAft>
                        <a:buClr>
                          <a:srgbClr val="000000"/>
                        </a:buClr>
                        <a:buSzPts val="2100"/>
                        <a:buFont typeface="Arial"/>
                        <a:buNone/>
                      </a:pPr>
                      <a:r>
                        <a:rPr b="1" lang="fr-FR" sz="2100" u="none" cap="none" strike="noStrike">
                          <a:solidFill>
                            <a:schemeClr val="lt1"/>
                          </a:solidFill>
                          <a:latin typeface="Garamond"/>
                          <a:ea typeface="Garamond"/>
                          <a:cs typeface="Garamond"/>
                          <a:sym typeface="Garamond"/>
                        </a:rPr>
                        <a:t>CATÉGORIE DE RISQUE</a:t>
                      </a:r>
                      <a:endParaRPr sz="1900"/>
                    </a:p>
                  </a:txBody>
                  <a:tcPr marT="121900" marB="121900" marR="91425" marL="91425">
                    <a:lnB cap="flat" cmpd="sng" w="12700">
                      <a:solidFill>
                        <a:srgbClr val="666666"/>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000000"/>
                        </a:buClr>
                        <a:buSzPts val="2100"/>
                        <a:buFont typeface="Arial"/>
                        <a:buNone/>
                      </a:pPr>
                      <a:r>
                        <a:rPr b="1" lang="fr-FR" sz="2100" u="none" cap="none" strike="noStrike">
                          <a:solidFill>
                            <a:schemeClr val="lt1"/>
                          </a:solidFill>
                          <a:latin typeface="Garamond"/>
                          <a:ea typeface="Garamond"/>
                          <a:cs typeface="Garamond"/>
                          <a:sym typeface="Garamond"/>
                        </a:rPr>
                        <a:t>FACTEUR DE RISQUE/CAUSE</a:t>
                      </a:r>
                      <a:endParaRPr sz="1900"/>
                    </a:p>
                  </a:txBody>
                  <a:tcPr marT="121900" marB="121900" marR="91425" marL="91425">
                    <a:lnB cap="flat" cmpd="sng" w="12700">
                      <a:solidFill>
                        <a:srgbClr val="666666"/>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000000"/>
                        </a:buClr>
                        <a:buSzPts val="2100"/>
                        <a:buFont typeface="Arial"/>
                        <a:buNone/>
                      </a:pPr>
                      <a:r>
                        <a:rPr b="1" lang="fr-FR" sz="2100" u="none" cap="none" strike="noStrike">
                          <a:solidFill>
                            <a:schemeClr val="lt1"/>
                          </a:solidFill>
                          <a:latin typeface="Garamond"/>
                          <a:ea typeface="Garamond"/>
                          <a:cs typeface="Garamond"/>
                          <a:sym typeface="Garamond"/>
                        </a:rPr>
                        <a:t>DESCRIPTION DU RISQUE</a:t>
                      </a:r>
                      <a:endParaRPr sz="1900"/>
                    </a:p>
                  </a:txBody>
                  <a:tcPr marT="121900" marB="121900" marR="91425" marL="91425">
                    <a:lnB cap="flat" cmpd="sng" w="12700">
                      <a:solidFill>
                        <a:srgbClr val="666666"/>
                      </a:solidFill>
                      <a:prstDash val="solid"/>
                      <a:round/>
                      <a:headEnd len="sm" w="sm" type="none"/>
                      <a:tailEnd len="sm" w="sm" type="none"/>
                    </a:lnB>
                    <a:solidFill>
                      <a:srgbClr val="808080"/>
                    </a:solidFill>
                  </a:tcPr>
                </a:tc>
              </a:tr>
              <a:tr h="705925">
                <a:tc>
                  <a:txBody>
                    <a:bodyPr/>
                    <a:lstStyle/>
                    <a:p>
                      <a:pPr indent="0" lvl="0" marL="0" marR="0" rtl="0" algn="l">
                        <a:lnSpc>
                          <a:spcPct val="100000"/>
                        </a:lnSpc>
                        <a:spcBef>
                          <a:spcPts val="0"/>
                        </a:spcBef>
                        <a:spcAft>
                          <a:spcPts val="0"/>
                        </a:spcAft>
                        <a:buClr>
                          <a:srgbClr val="000000"/>
                        </a:buClr>
                        <a:buSzPts val="2100"/>
                        <a:buFont typeface="Arial"/>
                        <a:buNone/>
                      </a:pPr>
                      <a:r>
                        <a:rPr b="1" lang="fr-FR" sz="2100" u="none" cap="none" strike="noStrike">
                          <a:latin typeface="Garamond"/>
                          <a:ea typeface="Garamond"/>
                          <a:cs typeface="Garamond"/>
                          <a:sym typeface="Garamond"/>
                        </a:rPr>
                        <a:t>Conformité/statutaire</a:t>
                      </a:r>
                      <a:endParaRPr sz="1900"/>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2100"/>
                        <a:buFont typeface="Arial"/>
                        <a:buNone/>
                      </a:pPr>
                      <a:r>
                        <a:rPr lang="fr-FR" sz="2100" u="none" cap="none" strike="noStrike">
                          <a:latin typeface="Garamond"/>
                          <a:ea typeface="Garamond"/>
                          <a:cs typeface="Garamond"/>
                          <a:sym typeface="Garamond"/>
                        </a:rPr>
                        <a:t> Exposition de l'organisation aux parties prenantes/donateurs</a:t>
                      </a:r>
                      <a:endParaRPr sz="1900"/>
                    </a:p>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Garamond"/>
                        <a:ea typeface="Garamond"/>
                        <a:cs typeface="Garamond"/>
                        <a:sym typeface="Garamond"/>
                      </a:endParaRPr>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2100"/>
                        <a:buFont typeface="Arial"/>
                        <a:buNone/>
                      </a:pPr>
                      <a:r>
                        <a:rPr lang="fr-FR" sz="2100" u="none" cap="none" strike="noStrike">
                          <a:latin typeface="Garamond"/>
                          <a:ea typeface="Garamond"/>
                          <a:cs typeface="Garamond"/>
                          <a:sym typeface="Garamond"/>
                        </a:rPr>
                        <a:t> Systèmes de conformité inadéquats en place, pouvant entraîner une perte de confiance de la part des donateurs.</a:t>
                      </a:r>
                      <a:endParaRPr sz="1900"/>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340000">
                <a:tc>
                  <a:txBody>
                    <a:bodyPr/>
                    <a:lstStyle/>
                    <a:p>
                      <a:pPr indent="0" lvl="0" marL="0" marR="0" rtl="0" algn="l">
                        <a:lnSpc>
                          <a:spcPct val="100000"/>
                        </a:lnSpc>
                        <a:spcBef>
                          <a:spcPts val="0"/>
                        </a:spcBef>
                        <a:spcAft>
                          <a:spcPts val="0"/>
                        </a:spcAft>
                        <a:buClr>
                          <a:srgbClr val="000000"/>
                        </a:buClr>
                        <a:buSzPts val="2100"/>
                        <a:buFont typeface="Arial"/>
                        <a:buNone/>
                      </a:pPr>
                      <a:r>
                        <a:rPr b="1" lang="fr-FR" sz="2100" u="none" cap="none" strike="noStrike">
                          <a:latin typeface="Garamond"/>
                          <a:ea typeface="Garamond"/>
                          <a:cs typeface="Garamond"/>
                          <a:sym typeface="Garamond"/>
                        </a:rPr>
                        <a:t>Finances/financement</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100"/>
                        <a:buFont typeface="Arial"/>
                        <a:buNone/>
                      </a:pPr>
                      <a:r>
                        <a:rPr lang="fr-FR" sz="2100" u="none" cap="none" strike="noStrike">
                          <a:latin typeface="Garamond"/>
                          <a:ea typeface="Garamond"/>
                          <a:cs typeface="Garamond"/>
                          <a:sym typeface="Garamond"/>
                        </a:rPr>
                        <a:t>Collecte inadéquate des recettes</a:t>
                      </a:r>
                      <a:endParaRPr sz="1900"/>
                    </a:p>
                    <a:p>
                      <a:pPr indent="0" lvl="0" marL="0" marR="0" rtl="0" algn="l">
                        <a:lnSpc>
                          <a:spcPct val="100000"/>
                        </a:lnSpc>
                        <a:spcBef>
                          <a:spcPts val="0"/>
                        </a:spcBef>
                        <a:spcAft>
                          <a:spcPts val="0"/>
                        </a:spcAft>
                        <a:buClr>
                          <a:srgbClr val="000000"/>
                        </a:buClr>
                        <a:buSzPts val="2100"/>
                        <a:buFont typeface="Arial"/>
                        <a:buNone/>
                      </a:pPr>
                      <a:r>
                        <a:rPr lang="fr-FR" sz="2100" u="none" cap="none" strike="noStrike">
                          <a:latin typeface="Garamond"/>
                          <a:ea typeface="Garamond"/>
                          <a:cs typeface="Garamond"/>
                          <a:sym typeface="Garamond"/>
                        </a:rPr>
                        <a:t>Absence de procédures de contrôle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100"/>
                        <a:buFont typeface="Arial"/>
                        <a:buNone/>
                      </a:pPr>
                      <a:r>
                        <a:rPr lang="fr-FR" sz="2100" u="none" cap="none" strike="noStrike">
                          <a:latin typeface="Garamond"/>
                          <a:ea typeface="Garamond"/>
                          <a:cs typeface="Garamond"/>
                          <a:sym typeface="Garamond"/>
                        </a:rPr>
                        <a:t>Vol d'argent</a:t>
                      </a:r>
                      <a:endParaRPr sz="1900"/>
                    </a:p>
                    <a:p>
                      <a:pPr indent="0" lvl="0" marL="0" marR="0" rtl="0" algn="l">
                        <a:lnSpc>
                          <a:spcPct val="100000"/>
                        </a:lnSpc>
                        <a:spcBef>
                          <a:spcPts val="0"/>
                        </a:spcBef>
                        <a:spcAft>
                          <a:spcPts val="0"/>
                        </a:spcAft>
                        <a:buClr>
                          <a:srgbClr val="000000"/>
                        </a:buClr>
                        <a:buSzPts val="2100"/>
                        <a:buFont typeface="Arial"/>
                        <a:buNone/>
                      </a:pPr>
                      <a:r>
                        <a:rPr lang="fr-FR" sz="2100" u="none" cap="none" strike="noStrike">
                          <a:latin typeface="Garamond"/>
                          <a:ea typeface="Garamond"/>
                          <a:cs typeface="Garamond"/>
                          <a:sym typeface="Garamond"/>
                        </a:rPr>
                        <a:t>L'incapacité à gérer efficacement les ressources de l'organisation, ce qui peut entraîner une perte financière</a:t>
                      </a:r>
                      <a:endParaRPr sz="2100" u="none" cap="none" strike="noStrike">
                        <a:latin typeface="Garamond"/>
                        <a:ea typeface="Garamond"/>
                        <a:cs typeface="Garamond"/>
                        <a:sym typeface="Garamond"/>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133"/>
          <p:cNvSpPr txBox="1"/>
          <p:nvPr>
            <p:ph type="title"/>
          </p:nvPr>
        </p:nvSpPr>
        <p:spPr>
          <a:xfrm>
            <a:off x="415600" y="2885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Clr>
                <a:schemeClr val="dk1"/>
              </a:buClr>
              <a:buSzPct val="31914"/>
              <a:buFont typeface="Arial"/>
              <a:buNone/>
            </a:pPr>
            <a:r>
              <a:rPr b="0" lang="fr-FR">
                <a:latin typeface="Arial"/>
                <a:ea typeface="Arial"/>
                <a:cs typeface="Arial"/>
                <a:sym typeface="Arial"/>
              </a:rPr>
              <a:t>Étape 2:</a:t>
            </a:r>
            <a:r>
              <a:rPr lang="fr-FR">
                <a:latin typeface="Arial"/>
                <a:ea typeface="Arial"/>
                <a:cs typeface="Arial"/>
                <a:sym typeface="Arial"/>
              </a:rPr>
              <a:t> Analyse et Évaluer le Risque </a:t>
            </a:r>
            <a:endParaRPr>
              <a:latin typeface="Arial"/>
              <a:ea typeface="Arial"/>
              <a:cs typeface="Arial"/>
              <a:sym typeface="Arial"/>
            </a:endParaRPr>
          </a:p>
          <a:p>
            <a:pPr indent="0" lvl="0" marL="0" rtl="0" algn="ctr">
              <a:lnSpc>
                <a:spcPct val="100000"/>
              </a:lnSpc>
              <a:spcBef>
                <a:spcPts val="0"/>
              </a:spcBef>
              <a:spcAft>
                <a:spcPts val="0"/>
              </a:spcAft>
              <a:buClr>
                <a:schemeClr val="dk1"/>
              </a:buClr>
              <a:buSzPct val="31914"/>
              <a:buFont typeface="Arial"/>
              <a:buNone/>
            </a:pPr>
            <a:r>
              <a:t/>
            </a:r>
            <a:endParaRPr>
              <a:latin typeface="Arial"/>
              <a:ea typeface="Arial"/>
              <a:cs typeface="Arial"/>
              <a:sym typeface="Arial"/>
            </a:endParaRPr>
          </a:p>
          <a:p>
            <a:pPr indent="0" lvl="0" marL="0" rtl="0" algn="ctr">
              <a:lnSpc>
                <a:spcPct val="100000"/>
              </a:lnSpc>
              <a:spcBef>
                <a:spcPts val="0"/>
              </a:spcBef>
              <a:spcAft>
                <a:spcPts val="0"/>
              </a:spcAft>
              <a:buSzPct val="87234"/>
              <a:buNone/>
            </a:pPr>
            <a:r>
              <a:t/>
            </a:r>
            <a:endParaRPr>
              <a:latin typeface="Arial"/>
              <a:ea typeface="Arial"/>
              <a:cs typeface="Arial"/>
              <a:sym typeface="Arial"/>
            </a:endParaRPr>
          </a:p>
        </p:txBody>
      </p:sp>
      <p:sp>
        <p:nvSpPr>
          <p:cNvPr id="855" name="Google Shape;855;p133"/>
          <p:cNvSpPr txBox="1"/>
          <p:nvPr>
            <p:ph idx="1" type="body"/>
          </p:nvPr>
        </p:nvSpPr>
        <p:spPr>
          <a:xfrm>
            <a:off x="621792" y="898300"/>
            <a:ext cx="10854000" cy="104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1600"/>
              </a:spcAft>
              <a:buSzPts val="2400"/>
              <a:buNone/>
            </a:pPr>
            <a:r>
              <a:rPr lang="fr-FR">
                <a:latin typeface="Garamond"/>
                <a:ea typeface="Garamond"/>
                <a:cs typeface="Garamond"/>
                <a:sym typeface="Garamond"/>
              </a:rPr>
              <a:t>Après avoir identifié les risques, évaluez, mesurez et représentez leur gravité à l'aide de la carte thermique ci-dessous.</a:t>
            </a:r>
            <a:endParaRPr>
              <a:latin typeface="Garamond"/>
              <a:ea typeface="Garamond"/>
              <a:cs typeface="Garamond"/>
              <a:sym typeface="Garamond"/>
            </a:endParaRPr>
          </a:p>
        </p:txBody>
      </p:sp>
      <p:graphicFrame>
        <p:nvGraphicFramePr>
          <p:cNvPr id="856" name="Google Shape;856;p133"/>
          <p:cNvGraphicFramePr/>
          <p:nvPr/>
        </p:nvGraphicFramePr>
        <p:xfrm>
          <a:off x="621792" y="2145239"/>
          <a:ext cx="3000000" cy="3000000"/>
        </p:xfrm>
        <a:graphic>
          <a:graphicData uri="http://schemas.openxmlformats.org/drawingml/2006/table">
            <a:tbl>
              <a:tblPr>
                <a:noFill/>
                <a:tableStyleId>{828F6940-9D90-4BCB-BB26-B4AEA4D8F0B3}</a:tableStyleId>
              </a:tblPr>
              <a:tblGrid>
                <a:gridCol w="2310475"/>
                <a:gridCol w="1547125"/>
                <a:gridCol w="1721825"/>
                <a:gridCol w="1721825"/>
                <a:gridCol w="1721825"/>
                <a:gridCol w="1721825"/>
              </a:tblGrid>
              <a:tr h="527025">
                <a:tc rowSpan="6">
                  <a:txBody>
                    <a:bodyPr/>
                    <a:lstStyle/>
                    <a:p>
                      <a:pPr indent="0" lvl="0" marL="101600" marR="101600" rtl="0" algn="ctr">
                        <a:lnSpc>
                          <a:spcPct val="115000"/>
                        </a:lnSpc>
                        <a:spcBef>
                          <a:spcPts val="0"/>
                        </a:spcBef>
                        <a:spcAft>
                          <a:spcPts val="0"/>
                        </a:spcAft>
                        <a:buClr>
                          <a:srgbClr val="000000"/>
                        </a:buClr>
                        <a:buSzPts val="2400"/>
                        <a:buFont typeface="Arial"/>
                        <a:buNone/>
                      </a:pPr>
                      <a:r>
                        <a:rPr b="1" lang="fr-FR" sz="2400" u="none" cap="none" strike="noStrike">
                          <a:latin typeface="Garamond"/>
                          <a:ea typeface="Garamond"/>
                          <a:cs typeface="Garamond"/>
                          <a:sym typeface="Garamond"/>
                        </a:rPr>
                        <a:t>Impact sur l’organisation</a:t>
                      </a:r>
                      <a:endParaRPr b="1" sz="2400" u="none" cap="none" strike="noStrike">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latin typeface="Garamond"/>
                          <a:ea typeface="Garamond"/>
                          <a:cs typeface="Garamond"/>
                          <a:sym typeface="Garamond"/>
                        </a:rPr>
                        <a:t>Moyen</a:t>
                      </a:r>
                      <a:endParaRPr b="1" sz="1900" u="none" cap="none" strike="noStrike">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latin typeface="Garamond"/>
                          <a:ea typeface="Garamond"/>
                          <a:cs typeface="Garamond"/>
                          <a:sym typeface="Garamond"/>
                        </a:rPr>
                        <a:t>Moyen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solidFill>
                            <a:srgbClr val="FFFFFF"/>
                          </a:solidFill>
                          <a:latin typeface="Garamond"/>
                          <a:ea typeface="Garamond"/>
                          <a:cs typeface="Garamond"/>
                          <a:sym typeface="Garamond"/>
                        </a:rPr>
                        <a:t>Élevé</a:t>
                      </a:r>
                      <a:endParaRPr b="1"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7D31"/>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solidFill>
                            <a:srgbClr val="FFFFFF"/>
                          </a:solidFill>
                          <a:latin typeface="Garamond"/>
                          <a:ea typeface="Garamond"/>
                          <a:cs typeface="Garamond"/>
                          <a:sym typeface="Garamond"/>
                        </a:rPr>
                        <a:t>Critique</a:t>
                      </a:r>
                      <a:endParaRPr b="1"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solidFill>
                            <a:srgbClr val="FFFFFF"/>
                          </a:solidFill>
                          <a:latin typeface="Garamond"/>
                          <a:ea typeface="Garamond"/>
                          <a:cs typeface="Garamond"/>
                          <a:sym typeface="Garamond"/>
                        </a:rPr>
                        <a:t>Critique</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527025">
                <a:tc vMerge="1"/>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solidFill>
                            <a:srgbClr val="FFFFFF"/>
                          </a:solidFill>
                          <a:latin typeface="Garamond"/>
                          <a:ea typeface="Garamond"/>
                          <a:cs typeface="Garamond"/>
                          <a:sym typeface="Garamond"/>
                        </a:rPr>
                        <a:t>Faible</a:t>
                      </a:r>
                      <a:endParaRPr b="1"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latin typeface="Garamond"/>
                          <a:ea typeface="Garamond"/>
                          <a:cs typeface="Garamond"/>
                          <a:sym typeface="Garamond"/>
                        </a:rPr>
                        <a:t>Moyen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latin typeface="Garamond"/>
                          <a:ea typeface="Garamond"/>
                          <a:cs typeface="Garamond"/>
                          <a:sym typeface="Garamond"/>
                        </a:rPr>
                        <a:t>Moyen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solidFill>
                            <a:srgbClr val="FFFFFF"/>
                          </a:solidFill>
                          <a:latin typeface="Garamond"/>
                          <a:ea typeface="Garamond"/>
                          <a:cs typeface="Garamond"/>
                          <a:sym typeface="Garamond"/>
                        </a:rPr>
                        <a:t>Élevé</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7D31"/>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solidFill>
                            <a:srgbClr val="FFFFFF"/>
                          </a:solidFill>
                          <a:latin typeface="Garamond"/>
                          <a:ea typeface="Garamond"/>
                          <a:cs typeface="Garamond"/>
                          <a:sym typeface="Garamond"/>
                        </a:rPr>
                        <a:t>Critique</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527025">
                <a:tc vMerge="1"/>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latin typeface="Garamond"/>
                          <a:ea typeface="Garamond"/>
                          <a:cs typeface="Garamond"/>
                          <a:sym typeface="Garamond"/>
                        </a:rPr>
                        <a:t>Moyen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latin typeface="Garamond"/>
                          <a:ea typeface="Garamond"/>
                          <a:cs typeface="Garamond"/>
                          <a:sym typeface="Garamond"/>
                        </a:rPr>
                        <a:t>Moyen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solidFill>
                            <a:srgbClr val="FFFFFF"/>
                          </a:solidFill>
                          <a:latin typeface="Garamond"/>
                          <a:ea typeface="Garamond"/>
                          <a:cs typeface="Garamond"/>
                          <a:sym typeface="Garamond"/>
                        </a:rPr>
                        <a:t>Élevé</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7D31"/>
                    </a:solidFill>
                  </a:tcPr>
                </a:tc>
              </a:tr>
              <a:tr h="527025">
                <a:tc vMerge="1"/>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000000"/>
                          </a:solidFill>
                          <a:latin typeface="Garamond"/>
                          <a:ea typeface="Garamond"/>
                          <a:cs typeface="Garamond"/>
                          <a:sym typeface="Garamond"/>
                        </a:rPr>
                        <a:t>Moyen</a:t>
                      </a:r>
                      <a:endParaRPr b="1" i="0" sz="1900" u="none" cap="none" strike="noStrike">
                        <a:solidFill>
                          <a:srgbClr val="000000"/>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000000"/>
                          </a:solidFill>
                          <a:latin typeface="Garamond"/>
                          <a:ea typeface="Garamond"/>
                          <a:cs typeface="Garamond"/>
                          <a:sym typeface="Garamond"/>
                        </a:rPr>
                        <a:t>Moyen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527025">
                <a:tc vMerge="1"/>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000000"/>
                          </a:solidFill>
                          <a:latin typeface="Garamond"/>
                          <a:ea typeface="Garamond"/>
                          <a:cs typeface="Garamond"/>
                          <a:sym typeface="Garamond"/>
                        </a:rPr>
                        <a:t>Moyen</a:t>
                      </a:r>
                      <a:endParaRPr b="1" i="0" sz="1900" u="none" cap="none" strike="noStrike">
                        <a:solidFill>
                          <a:srgbClr val="000000"/>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000000"/>
                          </a:solidFill>
                          <a:latin typeface="Garamond"/>
                          <a:ea typeface="Garamond"/>
                          <a:cs typeface="Garamond"/>
                          <a:sym typeface="Garamond"/>
                        </a:rPr>
                        <a:t>Moyen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527025">
                <a:tc vMerge="1"/>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b="1" i="0" sz="1900" u="none" cap="none" strike="noStrike">
                        <a:solidFill>
                          <a:srgbClr val="FFFFFF"/>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FFFFFF"/>
                          </a:solidFill>
                          <a:latin typeface="Garamond"/>
                          <a:ea typeface="Garamond"/>
                          <a:cs typeface="Garamond"/>
                          <a:sym typeface="Garamond"/>
                        </a:rPr>
                        <a:t>Faible</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fr-FR" sz="1900" u="none" cap="none" strike="noStrike">
                          <a:solidFill>
                            <a:srgbClr val="FFFFFF"/>
                          </a:solidFill>
                          <a:latin typeface="Garamond"/>
                          <a:ea typeface="Garamond"/>
                          <a:cs typeface="Garamond"/>
                          <a:sym typeface="Garamond"/>
                        </a:rPr>
                        <a:t>Faible</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70AD4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000000"/>
                          </a:solidFill>
                          <a:latin typeface="Garamond"/>
                          <a:ea typeface="Garamond"/>
                          <a:cs typeface="Garamond"/>
                          <a:sym typeface="Garamond"/>
                        </a:rPr>
                        <a:t>Moyen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527025">
                <a:tc gridSpan="6">
                  <a:txBody>
                    <a:bodyPr/>
                    <a:lstStyle/>
                    <a:p>
                      <a:pPr indent="0" lvl="0" marL="0" marR="0" rtl="0" algn="ctr">
                        <a:lnSpc>
                          <a:spcPct val="115000"/>
                        </a:lnSpc>
                        <a:spcBef>
                          <a:spcPts val="0"/>
                        </a:spcBef>
                        <a:spcAft>
                          <a:spcPts val="0"/>
                        </a:spcAft>
                        <a:buClr>
                          <a:srgbClr val="000000"/>
                        </a:buClr>
                        <a:buSzPts val="2400"/>
                        <a:buFont typeface="Arial"/>
                        <a:buNone/>
                      </a:pPr>
                      <a:r>
                        <a:rPr b="1" lang="fr-FR" sz="2400" u="none" cap="none" strike="noStrike">
                          <a:latin typeface="Garamond"/>
                          <a:ea typeface="Garamond"/>
                          <a:cs typeface="Garamond"/>
                          <a:sym typeface="Garamond"/>
                        </a:rPr>
                        <a:t>Probabilité de survenue</a:t>
                      </a:r>
                      <a:endParaRPr b="1" sz="2400" u="none" cap="none" strike="noStrike">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34"/>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Conduire l’analyse</a:t>
            </a:r>
            <a:endParaRPr>
              <a:latin typeface="Arial"/>
              <a:ea typeface="Arial"/>
              <a:cs typeface="Arial"/>
              <a:sym typeface="Arial"/>
            </a:endParaRPr>
          </a:p>
        </p:txBody>
      </p:sp>
      <p:sp>
        <p:nvSpPr>
          <p:cNvPr id="862" name="Google Shape;862;p134"/>
          <p:cNvSpPr txBox="1"/>
          <p:nvPr>
            <p:ph idx="1" type="body"/>
          </p:nvPr>
        </p:nvSpPr>
        <p:spPr>
          <a:xfrm>
            <a:off x="1574800" y="1676833"/>
            <a:ext cx="9218100" cy="44499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Évaluez la probabilité et les conséquences de chaque risque en vous demandant quelles sont les chances que cela se produise.</a:t>
            </a:r>
            <a:endParaRPr/>
          </a:p>
          <a:p>
            <a:pPr indent="-4572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Déterminez si le niveau global de risque est faible/non important, moyen/mineur, élevé/modéré ou majeur/critique. </a:t>
            </a:r>
            <a:endParaRPr/>
          </a:p>
          <a:p>
            <a:pPr indent="-4572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Discutez de l'utilisation des termes "impact" et "probabilité". Élaborer un profil de risque, y compris la probabilité (chance) et la conséquence (importance) d'un risque.</a:t>
            </a:r>
            <a:endParaRPr/>
          </a:p>
          <a:p>
            <a:pPr indent="-4572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Désigner un propriétaire du risque (c'est-à-dire une personne de haut rang qui sera responsable des actions et des résultats nécessaires).</a:t>
            </a:r>
            <a:endParaRPr>
              <a:latin typeface="Garamond"/>
              <a:ea typeface="Garamond"/>
              <a:cs typeface="Garamond"/>
              <a:sym typeface="Garamon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35"/>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b="0" lang="fr-FR">
                <a:latin typeface="Arial"/>
                <a:ea typeface="Arial"/>
                <a:cs typeface="Arial"/>
                <a:sym typeface="Arial"/>
              </a:rPr>
              <a:t>Étape 3:</a:t>
            </a:r>
            <a:r>
              <a:rPr lang="fr-FR">
                <a:latin typeface="Arial"/>
                <a:ea typeface="Arial"/>
                <a:cs typeface="Arial"/>
                <a:sym typeface="Arial"/>
              </a:rPr>
              <a:t> Évaluer l'impact sur la capacité organisationnelle. </a:t>
            </a:r>
            <a:endParaRPr>
              <a:latin typeface="Arial"/>
              <a:ea typeface="Arial"/>
              <a:cs typeface="Arial"/>
              <a:sym typeface="Arial"/>
            </a:endParaRPr>
          </a:p>
        </p:txBody>
      </p:sp>
      <p:sp>
        <p:nvSpPr>
          <p:cNvPr id="868" name="Google Shape;868;p135"/>
          <p:cNvSpPr txBox="1"/>
          <p:nvPr>
            <p:ph idx="1" type="body"/>
          </p:nvPr>
        </p:nvSpPr>
        <p:spPr>
          <a:xfrm>
            <a:off x="2029800" y="2366152"/>
            <a:ext cx="8132400" cy="37773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2400"/>
              <a:buNone/>
            </a:pPr>
            <a:r>
              <a:rPr lang="fr-FR">
                <a:latin typeface="Garamond"/>
                <a:ea typeface="Garamond"/>
                <a:cs typeface="Garamond"/>
                <a:sym typeface="Garamond"/>
              </a:rPr>
              <a:t>Utiliser la carte thermique (matrice d'évaluation/de notation) pour identifier l'impact et la vulnérabilité organisationnelle de chaque risque identifié : </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Critique</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Élevé</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Moyen</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Faible</a:t>
            </a:r>
            <a:endParaRPr>
              <a:latin typeface="Garamond"/>
              <a:ea typeface="Garamond"/>
              <a:cs typeface="Garamond"/>
              <a:sym typeface="Garamon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36"/>
          <p:cNvSpPr txBox="1"/>
          <p:nvPr>
            <p:ph type="title"/>
          </p:nvPr>
        </p:nvSpPr>
        <p:spPr>
          <a:xfrm>
            <a:off x="415600" y="7965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b="0" lang="fr-FR">
                <a:latin typeface="Arial"/>
                <a:ea typeface="Arial"/>
                <a:cs typeface="Arial"/>
                <a:sym typeface="Arial"/>
              </a:rPr>
              <a:t>Étape 4:</a:t>
            </a:r>
            <a:r>
              <a:rPr lang="fr-FR">
                <a:latin typeface="Arial"/>
                <a:ea typeface="Arial"/>
                <a:cs typeface="Arial"/>
                <a:sym typeface="Arial"/>
              </a:rPr>
              <a:t> Faire face aux risques</a:t>
            </a:r>
            <a:endParaRPr>
              <a:latin typeface="Arial"/>
              <a:ea typeface="Arial"/>
              <a:cs typeface="Arial"/>
              <a:sym typeface="Arial"/>
            </a:endParaRPr>
          </a:p>
        </p:txBody>
      </p:sp>
      <p:sp>
        <p:nvSpPr>
          <p:cNvPr id="874" name="Google Shape;874;p136"/>
          <p:cNvSpPr txBox="1"/>
          <p:nvPr>
            <p:ph idx="1" type="body"/>
          </p:nvPr>
        </p:nvSpPr>
        <p:spPr>
          <a:xfrm>
            <a:off x="914400" y="1435033"/>
            <a:ext cx="10418100" cy="15411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1600"/>
              </a:spcAft>
              <a:buSzPts val="2600"/>
              <a:buNone/>
            </a:pPr>
            <a:r>
              <a:rPr lang="fr-FR">
                <a:latin typeface="Garamond"/>
                <a:ea typeface="Garamond"/>
                <a:cs typeface="Garamond"/>
                <a:sym typeface="Garamond"/>
              </a:rPr>
              <a:t>Les stratégies et/ou mesures de risque sont là pour prévenir, décourager ou détecter les risques ; si elles sont mises en œuvre de manière adéquate, elles garantissent que les risques sont traités de manière efficace. Voir le tableau ci-dessous pour les catégories. </a:t>
            </a:r>
            <a:endParaRPr>
              <a:latin typeface="Garamond"/>
              <a:ea typeface="Garamond"/>
              <a:cs typeface="Garamond"/>
              <a:sym typeface="Garamond"/>
            </a:endParaRPr>
          </a:p>
        </p:txBody>
      </p:sp>
      <p:graphicFrame>
        <p:nvGraphicFramePr>
          <p:cNvPr id="875" name="Google Shape;875;p136"/>
          <p:cNvGraphicFramePr/>
          <p:nvPr/>
        </p:nvGraphicFramePr>
        <p:xfrm>
          <a:off x="709913" y="2609393"/>
          <a:ext cx="3000000" cy="3000000"/>
        </p:xfrm>
        <a:graphic>
          <a:graphicData uri="http://schemas.openxmlformats.org/drawingml/2006/table">
            <a:tbl>
              <a:tblPr>
                <a:noFill/>
                <a:tableStyleId>{828F6940-9D90-4BCB-BB26-B4AEA4D8F0B3}</a:tableStyleId>
              </a:tblPr>
              <a:tblGrid>
                <a:gridCol w="2254400"/>
                <a:gridCol w="8594925"/>
              </a:tblGrid>
              <a:tr h="317500">
                <a:tc>
                  <a:txBody>
                    <a:bodyPr/>
                    <a:lstStyle/>
                    <a:p>
                      <a:pPr indent="0" lvl="0" marL="0" marR="0" rtl="0" algn="l">
                        <a:lnSpc>
                          <a:spcPct val="115000"/>
                        </a:lnSpc>
                        <a:spcBef>
                          <a:spcPts val="0"/>
                        </a:spcBef>
                        <a:spcAft>
                          <a:spcPts val="0"/>
                        </a:spcAft>
                        <a:buClr>
                          <a:srgbClr val="000000"/>
                        </a:buClr>
                        <a:buSzPts val="2400"/>
                        <a:buFont typeface="Arial"/>
                        <a:buNone/>
                      </a:pPr>
                      <a:r>
                        <a:rPr b="1" i="0" lang="fr-FR" sz="2400" u="none" cap="none" strike="noStrike">
                          <a:solidFill>
                            <a:srgbClr val="000000"/>
                          </a:solidFill>
                          <a:latin typeface="Garamond"/>
                          <a:ea typeface="Garamond"/>
                          <a:cs typeface="Garamond"/>
                          <a:sym typeface="Garamond"/>
                        </a:rPr>
                        <a:t>Éviter le risque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Arrêter, prévenir, éliminer ou éviter l'événement à risque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3100">
                <a:tc>
                  <a:txBody>
                    <a:bodyPr/>
                    <a:lstStyle/>
                    <a:p>
                      <a:pPr indent="0" lvl="0" marL="0" marR="0" rtl="0" algn="l">
                        <a:lnSpc>
                          <a:spcPct val="115000"/>
                        </a:lnSpc>
                        <a:spcBef>
                          <a:spcPts val="0"/>
                        </a:spcBef>
                        <a:spcAft>
                          <a:spcPts val="0"/>
                        </a:spcAft>
                        <a:buClr>
                          <a:srgbClr val="000000"/>
                        </a:buClr>
                        <a:buSzPts val="2400"/>
                        <a:buFont typeface="Arial"/>
                        <a:buNone/>
                      </a:pPr>
                      <a:r>
                        <a:rPr b="1" i="0" lang="fr-FR" sz="2400" u="none" cap="none" strike="noStrike">
                          <a:solidFill>
                            <a:srgbClr val="000000"/>
                          </a:solidFill>
                          <a:latin typeface="Garamond"/>
                          <a:ea typeface="Garamond"/>
                          <a:cs typeface="Garamond"/>
                          <a:sym typeface="Garamond"/>
                        </a:rPr>
                        <a:t>Gérer le risque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Réduire l'impact du risque, la vulnérabilité du risque, ou les deux, d'une manière rentable qui réduit et minimise l'exposition au risque.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406400">
                <a:tc>
                  <a:txBody>
                    <a:bodyPr/>
                    <a:lstStyle/>
                    <a:p>
                      <a:pPr indent="0" lvl="0" marL="0" marR="0" rtl="0" algn="l">
                        <a:lnSpc>
                          <a:spcPct val="115000"/>
                        </a:lnSpc>
                        <a:spcBef>
                          <a:spcPts val="0"/>
                        </a:spcBef>
                        <a:spcAft>
                          <a:spcPts val="0"/>
                        </a:spcAft>
                        <a:buClr>
                          <a:srgbClr val="000000"/>
                        </a:buClr>
                        <a:buSzPts val="2400"/>
                        <a:buFont typeface="Arial"/>
                        <a:buNone/>
                      </a:pPr>
                      <a:r>
                        <a:rPr b="1" i="0" lang="fr-FR" sz="2400" u="none" cap="none" strike="noStrike">
                          <a:solidFill>
                            <a:srgbClr val="000000"/>
                          </a:solidFill>
                          <a:latin typeface="Garamond"/>
                          <a:ea typeface="Garamond"/>
                          <a:cs typeface="Garamond"/>
                          <a:sym typeface="Garamond"/>
                        </a:rPr>
                        <a:t>Transférer le risque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 Réduire la probabilité ou l'impact d'un risque en transférant ou en partageant une partie du risque.</a:t>
                      </a:r>
                      <a:endParaRPr sz="1900"/>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latin typeface="Garamond"/>
                        <a:ea typeface="Garamond"/>
                        <a:cs typeface="Garamond"/>
                        <a:sym typeface="Garamond"/>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4500">
                <a:tc>
                  <a:txBody>
                    <a:bodyPr/>
                    <a:lstStyle/>
                    <a:p>
                      <a:pPr indent="0" lvl="0" marL="0" marR="0" rtl="0" algn="l">
                        <a:lnSpc>
                          <a:spcPct val="115000"/>
                        </a:lnSpc>
                        <a:spcBef>
                          <a:spcPts val="0"/>
                        </a:spcBef>
                        <a:spcAft>
                          <a:spcPts val="0"/>
                        </a:spcAft>
                        <a:buClr>
                          <a:srgbClr val="000000"/>
                        </a:buClr>
                        <a:buSzPts val="2400"/>
                        <a:buFont typeface="Arial"/>
                        <a:buNone/>
                      </a:pPr>
                      <a:r>
                        <a:rPr b="1" i="0" lang="fr-FR" sz="2400" u="none" cap="none" strike="noStrike">
                          <a:solidFill>
                            <a:srgbClr val="000000"/>
                          </a:solidFill>
                          <a:latin typeface="Garamond"/>
                          <a:ea typeface="Garamond"/>
                          <a:cs typeface="Garamond"/>
                          <a:sym typeface="Garamond"/>
                        </a:rPr>
                        <a:t>Accepter le risque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Allouer des ressources d'atténuation ou de gestion du risque pour couvrir le risque. </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37"/>
          <p:cNvSpPr txBox="1"/>
          <p:nvPr>
            <p:ph type="title"/>
          </p:nvPr>
        </p:nvSpPr>
        <p:spPr>
          <a:xfrm>
            <a:off x="555585" y="898167"/>
            <a:ext cx="47472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Évaluer votre risque: </a:t>
            </a:r>
            <a:endParaRPr>
              <a:latin typeface="Arial"/>
              <a:ea typeface="Arial"/>
              <a:cs typeface="Arial"/>
              <a:sym typeface="Arial"/>
            </a:endParaRPr>
          </a:p>
        </p:txBody>
      </p:sp>
      <p:sp>
        <p:nvSpPr>
          <p:cNvPr id="881" name="Google Shape;881;p137"/>
          <p:cNvSpPr txBox="1"/>
          <p:nvPr>
            <p:ph idx="1" type="body"/>
          </p:nvPr>
        </p:nvSpPr>
        <p:spPr>
          <a:xfrm>
            <a:off x="1066800" y="1638233"/>
            <a:ext cx="4012800" cy="4470000"/>
          </a:xfrm>
          <a:prstGeom prst="rect">
            <a:avLst/>
          </a:prstGeom>
          <a:noFill/>
          <a:ln>
            <a:noFill/>
          </a:ln>
        </p:spPr>
        <p:txBody>
          <a:bodyPr anchorCtr="0" anchor="t" bIns="121900" lIns="121900" spcFirstLastPara="1" rIns="121900" wrap="square" tIns="121900">
            <a:normAutofit/>
          </a:bodyPr>
          <a:lstStyle/>
          <a:p>
            <a:pPr indent="-438150" lvl="0" marL="609600" rtl="0" algn="l">
              <a:lnSpc>
                <a:spcPct val="100000"/>
              </a:lnSpc>
              <a:spcBef>
                <a:spcPts val="0"/>
              </a:spcBef>
              <a:spcAft>
                <a:spcPts val="0"/>
              </a:spcAft>
              <a:buSzPts val="2100"/>
              <a:buAutoNum type="arabicPeriod"/>
            </a:pPr>
            <a:r>
              <a:rPr lang="fr-FR">
                <a:latin typeface="Garamond"/>
                <a:ea typeface="Garamond"/>
                <a:cs typeface="Garamond"/>
                <a:sym typeface="Garamond"/>
              </a:rPr>
              <a:t>Dressez la liste de vos risques par ordre de priorité.</a:t>
            </a:r>
            <a:endParaRPr/>
          </a:p>
          <a:p>
            <a:pPr indent="-438150" lvl="0" marL="609600" rtl="0" algn="l">
              <a:lnSpc>
                <a:spcPct val="100000"/>
              </a:lnSpc>
              <a:spcBef>
                <a:spcPts val="0"/>
              </a:spcBef>
              <a:spcAft>
                <a:spcPts val="0"/>
              </a:spcAft>
              <a:buSzPts val="2100"/>
              <a:buAutoNum type="arabicPeriod"/>
            </a:pPr>
            <a:r>
              <a:rPr lang="fr-FR">
                <a:latin typeface="Garamond"/>
                <a:ea typeface="Garamond"/>
                <a:cs typeface="Garamond"/>
                <a:sym typeface="Garamond"/>
              </a:rPr>
              <a:t>Déterminez si vous pouvez gérer vos risques ou si vous devez les transmettre au conseil d'administration ou aux principales parties prenantes (par exemple, le partenaire principal, le donateur).</a:t>
            </a:r>
            <a:endParaRPr>
              <a:latin typeface="Garamond"/>
              <a:ea typeface="Garamond"/>
              <a:cs typeface="Garamond"/>
              <a:sym typeface="Garamond"/>
            </a:endParaRPr>
          </a:p>
        </p:txBody>
      </p:sp>
      <p:graphicFrame>
        <p:nvGraphicFramePr>
          <p:cNvPr id="882" name="Google Shape;882;p137"/>
          <p:cNvGraphicFramePr/>
          <p:nvPr/>
        </p:nvGraphicFramePr>
        <p:xfrm>
          <a:off x="5798337" y="95655"/>
          <a:ext cx="3000000" cy="3000000"/>
        </p:xfrm>
        <a:graphic>
          <a:graphicData uri="http://schemas.openxmlformats.org/drawingml/2006/table">
            <a:tbl>
              <a:tblPr>
                <a:noFill/>
                <a:tableStyleId>{828F6940-9D90-4BCB-BB26-B4AEA4D8F0B3}</a:tableStyleId>
              </a:tblPr>
              <a:tblGrid>
                <a:gridCol w="2044275"/>
                <a:gridCol w="4071375"/>
              </a:tblGrid>
              <a:tr h="317500">
                <a:tc>
                  <a:txBody>
                    <a:bodyPr/>
                    <a:lstStyle/>
                    <a:p>
                      <a:pPr indent="0" lvl="0" marL="0" marR="0" rtl="0" algn="l">
                        <a:lnSpc>
                          <a:spcPct val="115000"/>
                        </a:lnSpc>
                        <a:spcBef>
                          <a:spcPts val="0"/>
                        </a:spcBef>
                        <a:spcAft>
                          <a:spcPts val="0"/>
                        </a:spcAft>
                        <a:buClr>
                          <a:srgbClr val="000000"/>
                        </a:buClr>
                        <a:buSzPts val="2400"/>
                        <a:buFont typeface="Arial"/>
                        <a:buNone/>
                      </a:pPr>
                      <a:r>
                        <a:rPr b="1" i="0" lang="fr-FR" sz="2400" u="none" cap="none" strike="noStrike">
                          <a:solidFill>
                            <a:srgbClr val="FFFFFF"/>
                          </a:solidFill>
                          <a:latin typeface="Garamond"/>
                          <a:ea typeface="Garamond"/>
                          <a:cs typeface="Garamond"/>
                          <a:sym typeface="Garamond"/>
                        </a:rPr>
                        <a:t>NIVEAU DE RISQUE</a:t>
                      </a:r>
                      <a:endParaRPr sz="1900"/>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l">
                        <a:lnSpc>
                          <a:spcPct val="115000"/>
                        </a:lnSpc>
                        <a:spcBef>
                          <a:spcPts val="0"/>
                        </a:spcBef>
                        <a:spcAft>
                          <a:spcPts val="0"/>
                        </a:spcAft>
                        <a:buClr>
                          <a:srgbClr val="000000"/>
                        </a:buClr>
                        <a:buSzPts val="2400"/>
                        <a:buFont typeface="Arial"/>
                        <a:buNone/>
                      </a:pPr>
                      <a:r>
                        <a:rPr b="1" i="0" lang="fr-FR" sz="2400" u="none" cap="none" strike="noStrike">
                          <a:solidFill>
                            <a:srgbClr val="FFFFFF"/>
                          </a:solidFill>
                          <a:latin typeface="Garamond"/>
                          <a:ea typeface="Garamond"/>
                          <a:cs typeface="Garamond"/>
                          <a:sym typeface="Garamond"/>
                        </a:rPr>
                        <a:t>LIGNES DIRECTRICES EN MATIÈRE D'ESCALADE ET DE CONSERVATION</a:t>
                      </a:r>
                      <a:endParaRPr sz="1900"/>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r>
              <a:tr h="355600">
                <a:tc>
                  <a:txBody>
                    <a:bodyPr/>
                    <a:lstStyle/>
                    <a:p>
                      <a:pPr indent="0" lvl="0" marL="0" marR="0" rtl="0" algn="l">
                        <a:lnSpc>
                          <a:spcPct val="115000"/>
                        </a:lnSpc>
                        <a:spcBef>
                          <a:spcPts val="0"/>
                        </a:spcBef>
                        <a:spcAft>
                          <a:spcPts val="0"/>
                        </a:spcAft>
                        <a:buClr>
                          <a:srgbClr val="000000"/>
                        </a:buClr>
                        <a:buSzPts val="2400"/>
                        <a:buFont typeface="Arial"/>
                        <a:buNone/>
                      </a:pPr>
                      <a:r>
                        <a:rPr b="1" lang="fr-FR" sz="2400" u="none" cap="none" strike="noStrike">
                          <a:latin typeface="Garamond"/>
                          <a:ea typeface="Garamond"/>
                          <a:cs typeface="Garamond"/>
                          <a:sym typeface="Garamond"/>
                        </a:rPr>
                        <a:t>Extrême</a:t>
                      </a:r>
                      <a:endParaRPr b="1" sz="2400" u="none" cap="none" strike="noStrike">
                        <a:latin typeface="Garamond"/>
                        <a:ea typeface="Garamond"/>
                        <a:cs typeface="Garamond"/>
                        <a:sym typeface="Garamond"/>
                      </a:endParaRPr>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Transmettre au conseil d'administration</a:t>
                      </a:r>
                      <a:endParaRPr sz="1900"/>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355600">
                <a:tc>
                  <a:txBody>
                    <a:bodyPr/>
                    <a:lstStyle/>
                    <a:p>
                      <a:pPr indent="0" lvl="0" marL="0" marR="0" rtl="0" algn="l">
                        <a:lnSpc>
                          <a:spcPct val="115000"/>
                        </a:lnSpc>
                        <a:spcBef>
                          <a:spcPts val="0"/>
                        </a:spcBef>
                        <a:spcAft>
                          <a:spcPts val="0"/>
                        </a:spcAft>
                        <a:buClr>
                          <a:srgbClr val="000000"/>
                        </a:buClr>
                        <a:buSzPts val="2400"/>
                        <a:buFont typeface="Arial"/>
                        <a:buNone/>
                      </a:pPr>
                      <a:r>
                        <a:rPr b="1" lang="fr-FR" sz="2400" u="none" cap="none" strike="noStrike">
                          <a:latin typeface="Garamond"/>
                          <a:ea typeface="Garamond"/>
                          <a:cs typeface="Garamond"/>
                          <a:sym typeface="Garamond"/>
                        </a:rPr>
                        <a:t>Élevé</a:t>
                      </a:r>
                      <a:endParaRPr b="1" sz="2400" u="none" cap="none" strike="noStrike">
                        <a:latin typeface="Garamond"/>
                        <a:ea typeface="Garamond"/>
                        <a:cs typeface="Garamond"/>
                        <a:sym typeface="Garamond"/>
                      </a:endParaRPr>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Remontée au DE/chef des opérations ; le niveau de risque est inacceptable</a:t>
                      </a:r>
                      <a:endParaRPr sz="1900"/>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5600">
                <a:tc>
                  <a:txBody>
                    <a:bodyPr/>
                    <a:lstStyle/>
                    <a:p>
                      <a:pPr indent="0" lvl="0" marL="0" marR="0" rtl="0" algn="l">
                        <a:lnSpc>
                          <a:spcPct val="115000"/>
                        </a:lnSpc>
                        <a:spcBef>
                          <a:spcPts val="0"/>
                        </a:spcBef>
                        <a:spcAft>
                          <a:spcPts val="0"/>
                        </a:spcAft>
                        <a:buClr>
                          <a:srgbClr val="000000"/>
                        </a:buClr>
                        <a:buSzPts val="2400"/>
                        <a:buFont typeface="Arial"/>
                        <a:buNone/>
                      </a:pPr>
                      <a:r>
                        <a:rPr b="1" lang="fr-FR" sz="2400" u="none" cap="none" strike="noStrike">
                          <a:latin typeface="Garamond"/>
                          <a:ea typeface="Garamond"/>
                          <a:cs typeface="Garamond"/>
                          <a:sym typeface="Garamond"/>
                        </a:rPr>
                        <a:t>Moyen</a:t>
                      </a:r>
                      <a:endParaRPr b="1" sz="2400" u="none" cap="none" strike="noStrike">
                        <a:latin typeface="Garamond"/>
                        <a:ea typeface="Garamond"/>
                        <a:cs typeface="Garamond"/>
                        <a:sym typeface="Garamond"/>
                      </a:endParaRPr>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Transmettre à l'encadrement supérieur concerné ; indiquer les mesures à prendre</a:t>
                      </a:r>
                      <a:endParaRPr sz="1900"/>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355600">
                <a:tc>
                  <a:txBody>
                    <a:bodyPr/>
                    <a:lstStyle/>
                    <a:p>
                      <a:pPr indent="0" lvl="0" marL="0" marR="0" rtl="0" algn="l">
                        <a:lnSpc>
                          <a:spcPct val="115000"/>
                        </a:lnSpc>
                        <a:spcBef>
                          <a:spcPts val="0"/>
                        </a:spcBef>
                        <a:spcAft>
                          <a:spcPts val="0"/>
                        </a:spcAft>
                        <a:buClr>
                          <a:srgbClr val="000000"/>
                        </a:buClr>
                        <a:buSzPts val="2400"/>
                        <a:buFont typeface="Arial"/>
                        <a:buNone/>
                      </a:pPr>
                      <a:r>
                        <a:rPr b="1" lang="fr-FR" sz="2400" u="none" cap="none" strike="noStrike">
                          <a:latin typeface="Garamond"/>
                          <a:ea typeface="Garamond"/>
                          <a:cs typeface="Garamond"/>
                          <a:sym typeface="Garamond"/>
                        </a:rPr>
                        <a:t>Faible</a:t>
                      </a:r>
                      <a:endParaRPr b="1" sz="2400" u="none" cap="none" strike="noStrike">
                        <a:latin typeface="Garamond"/>
                        <a:ea typeface="Garamond"/>
                        <a:cs typeface="Garamond"/>
                        <a:sym typeface="Garamond"/>
                      </a:endParaRPr>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Suivi et gestion au niveau des agents subalternes ; niveau opérationnel</a:t>
                      </a:r>
                      <a:endParaRPr sz="1900"/>
                    </a:p>
                  </a:txBody>
                  <a:tcPr marT="53325" marB="53325" marR="107525" marL="1075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txBox="1"/>
          <p:nvPr>
            <p:ph idx="1" type="body"/>
          </p:nvPr>
        </p:nvSpPr>
        <p:spPr>
          <a:xfrm>
            <a:off x="1474603" y="976337"/>
            <a:ext cx="9396000" cy="4448800"/>
          </a:xfrm>
          <a:prstGeom prst="rect">
            <a:avLst/>
          </a:prstGeom>
          <a:noFill/>
          <a:ln>
            <a:noFill/>
          </a:ln>
        </p:spPr>
        <p:txBody>
          <a:bodyPr anchorCtr="0" anchor="t" bIns="121900" lIns="121900" spcFirstLastPara="1" rIns="121900" wrap="square" tIns="121900">
            <a:noAutofit/>
          </a:bodyPr>
          <a:lstStyle/>
          <a:p>
            <a:pPr indent="-440255" lvl="0" marL="609585" rtl="0" algn="l">
              <a:lnSpc>
                <a:spcPct val="95000"/>
              </a:lnSpc>
              <a:spcBef>
                <a:spcPts val="0"/>
              </a:spcBef>
              <a:spcAft>
                <a:spcPts val="0"/>
              </a:spcAft>
              <a:buClr>
                <a:schemeClr val="dk1"/>
              </a:buClr>
              <a:buSzPts val="2000"/>
              <a:buFont typeface="Noto Sans Symbols"/>
              <a:buChar char="▪"/>
            </a:pPr>
            <a:r>
              <a:rPr lang="fr-FR">
                <a:latin typeface="Arial"/>
                <a:ea typeface="Arial"/>
                <a:cs typeface="Arial"/>
                <a:sym typeface="Arial"/>
              </a:rPr>
              <a:t>Veiller à la clarté de la vision, de l'éthique (c'est-à-dire des valeurs qui vous distinguent des autres entités) et de l'orientation stratégique. Le conseil d'administration doit exercer une réflexion stratégique et fonctionner à un niveau macro. Il doit poser des questions clés, telles que : où sommes-nous, où allons-nous et comment allons-nous y arriver ?</a:t>
            </a:r>
            <a:endParaRPr/>
          </a:p>
          <a:p>
            <a:pPr indent="-440255" lvl="0" marL="609585" rtl="0" algn="l">
              <a:lnSpc>
                <a:spcPct val="95000"/>
              </a:lnSpc>
              <a:spcBef>
                <a:spcPts val="0"/>
              </a:spcBef>
              <a:spcAft>
                <a:spcPts val="0"/>
              </a:spcAft>
              <a:buClr>
                <a:schemeClr val="dk1"/>
              </a:buClr>
              <a:buSzPts val="2000"/>
              <a:buFont typeface="Noto Sans Symbols"/>
              <a:buChar char="▪"/>
            </a:pPr>
            <a:r>
              <a:rPr lang="fr-FR">
                <a:latin typeface="Arial"/>
                <a:ea typeface="Arial"/>
                <a:cs typeface="Arial"/>
                <a:sym typeface="Arial"/>
              </a:rPr>
              <a:t>Se concentrer sur la mission de l'organisation, les bénéficiaires à servir, et être conscient de l'environnement et de tous les facteurs importants.</a:t>
            </a:r>
            <a:endParaRPr/>
          </a:p>
          <a:p>
            <a:pPr indent="-440255" lvl="0" marL="609585" rtl="0" algn="l">
              <a:lnSpc>
                <a:spcPct val="95000"/>
              </a:lnSpc>
              <a:spcBef>
                <a:spcPts val="0"/>
              </a:spcBef>
              <a:spcAft>
                <a:spcPts val="0"/>
              </a:spcAft>
              <a:buClr>
                <a:schemeClr val="dk1"/>
              </a:buClr>
              <a:buSzPts val="2000"/>
              <a:buFont typeface="Noto Sans Symbols"/>
              <a:buChar char="▪"/>
            </a:pPr>
            <a:r>
              <a:rPr lang="fr-FR">
                <a:latin typeface="Arial"/>
                <a:ea typeface="Arial"/>
                <a:cs typeface="Arial"/>
                <a:sym typeface="Arial"/>
              </a:rPr>
              <a:t>Demander aux dirigeants exécutifs de rendre compte des performances de l'organisation.</a:t>
            </a:r>
            <a:endParaRPr/>
          </a:p>
          <a:p>
            <a:pPr indent="-440255" lvl="0" marL="609585" rtl="0" algn="l">
              <a:lnSpc>
                <a:spcPct val="95000"/>
              </a:lnSpc>
              <a:spcBef>
                <a:spcPts val="0"/>
              </a:spcBef>
              <a:spcAft>
                <a:spcPts val="0"/>
              </a:spcAft>
              <a:buClr>
                <a:schemeClr val="dk1"/>
              </a:buClr>
              <a:buSzPts val="2000"/>
              <a:buFont typeface="Noto Sans Symbols"/>
              <a:buChar char="▪"/>
            </a:pPr>
            <a:r>
              <a:rPr lang="fr-FR">
                <a:latin typeface="Arial"/>
                <a:ea typeface="Arial"/>
                <a:cs typeface="Arial"/>
                <a:sym typeface="Arial"/>
              </a:rPr>
              <a:t>Contrôler les performances de l'organisation et la gestion du personnel afin de garantir la réussite des prestations.</a:t>
            </a:r>
            <a:endParaRPr/>
          </a:p>
          <a:p>
            <a:pPr indent="-440255" lvl="0" marL="609585" rtl="0" algn="l">
              <a:lnSpc>
                <a:spcPct val="95000"/>
              </a:lnSpc>
              <a:spcBef>
                <a:spcPts val="0"/>
              </a:spcBef>
              <a:spcAft>
                <a:spcPts val="0"/>
              </a:spcAft>
              <a:buClr>
                <a:schemeClr val="dk1"/>
              </a:buClr>
              <a:buSzPts val="2000"/>
              <a:buFont typeface="Noto Sans Symbols"/>
              <a:buChar char="▪"/>
            </a:pPr>
            <a:r>
              <a:rPr lang="fr-FR">
                <a:latin typeface="Arial"/>
                <a:ea typeface="Arial"/>
                <a:cs typeface="Arial"/>
                <a:sym typeface="Arial"/>
              </a:rPr>
              <a:t>Superviser les performances financières de l'organisation et s'assurer que l'argent est bien dépensé.</a:t>
            </a:r>
            <a:endParaRPr/>
          </a:p>
        </p:txBody>
      </p:sp>
      <p:sp>
        <p:nvSpPr>
          <p:cNvPr id="275" name="Google Shape;275;p3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OBLIGATIONS LÉGALES DU CONSEIL D’ADMINISTRATION</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38"/>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 </a:t>
            </a:r>
            <a:r>
              <a:rPr b="0" lang="fr-FR">
                <a:latin typeface="Arial"/>
                <a:ea typeface="Arial"/>
                <a:cs typeface="Arial"/>
                <a:sym typeface="Arial"/>
              </a:rPr>
              <a:t>Étape 5:</a:t>
            </a:r>
            <a:r>
              <a:rPr lang="fr-FR">
                <a:latin typeface="Arial"/>
                <a:ea typeface="Arial"/>
                <a:cs typeface="Arial"/>
                <a:sym typeface="Arial"/>
              </a:rPr>
              <a:t> Prise en charge, suivi et évaluation des risques</a:t>
            </a:r>
            <a:endParaRPr>
              <a:latin typeface="Arial"/>
              <a:ea typeface="Arial"/>
              <a:cs typeface="Arial"/>
              <a:sym typeface="Arial"/>
            </a:endParaRPr>
          </a:p>
        </p:txBody>
      </p:sp>
      <p:sp>
        <p:nvSpPr>
          <p:cNvPr id="888" name="Google Shape;888;p138"/>
          <p:cNvSpPr txBox="1"/>
          <p:nvPr>
            <p:ph idx="1" type="body"/>
          </p:nvPr>
        </p:nvSpPr>
        <p:spPr>
          <a:xfrm>
            <a:off x="1574800" y="1735800"/>
            <a:ext cx="9218100" cy="43908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Identifier et mettre en œuvre les moyens les plus appropriés pour atténuer vos risques. </a:t>
            </a:r>
            <a:endParaRPr/>
          </a:p>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Identifier les options de traitement des risques (le traitement se réfère à ce que vous faites à ce sujet). </a:t>
            </a:r>
            <a:endParaRPr/>
          </a:p>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Sélectionner l'option la plus appropriée.</a:t>
            </a:r>
            <a:endParaRPr/>
          </a:p>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Élaborer des plans de traitement.</a:t>
            </a:r>
            <a:endParaRPr/>
          </a:p>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Mettre en œuvre les plans et examiner les progrès accomplis.</a:t>
            </a:r>
            <a:endParaRPr>
              <a:latin typeface="Garamond"/>
              <a:ea typeface="Garamond"/>
              <a:cs typeface="Garamond"/>
              <a:sym typeface="Garamon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39"/>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 Suivi et évaluation</a:t>
            </a:r>
            <a:endParaRPr>
              <a:latin typeface="Arial"/>
              <a:ea typeface="Arial"/>
              <a:cs typeface="Arial"/>
              <a:sym typeface="Arial"/>
            </a:endParaRPr>
          </a:p>
        </p:txBody>
      </p:sp>
      <p:sp>
        <p:nvSpPr>
          <p:cNvPr id="894" name="Google Shape;894;p139"/>
          <p:cNvSpPr txBox="1"/>
          <p:nvPr>
            <p:ph idx="1" type="body"/>
          </p:nvPr>
        </p:nvSpPr>
        <p:spPr>
          <a:xfrm>
            <a:off x="1574800" y="1739833"/>
            <a:ext cx="9218100" cy="37773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Mettre en place un mécanisme permanent d'examen, de rapport et de suivi.</a:t>
            </a:r>
            <a:endParaRPr/>
          </a:p>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Prévoyez un examen annuel de votre politique, de votre processus et de votre alignement en matière de gestion des risques.</a:t>
            </a:r>
            <a:endParaRPr/>
          </a:p>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Préparer un rapport mensuel ou trimestriel à l'intention du conseil d'administration sur les progrès réalisés en ce qui concerne les risques extrêmes et élevés.</a:t>
            </a:r>
            <a:endParaRPr/>
          </a:p>
          <a:p>
            <a:pPr indent="-457200" lvl="0" marL="609600" rtl="0" algn="l">
              <a:lnSpc>
                <a:spcPct val="115000"/>
              </a:lnSpc>
              <a:spcBef>
                <a:spcPts val="0"/>
              </a:spcBef>
              <a:spcAft>
                <a:spcPts val="0"/>
              </a:spcAft>
              <a:buSzPts val="2400"/>
              <a:buAutoNum type="alphaLcPeriod"/>
            </a:pPr>
            <a:r>
              <a:rPr lang="fr-FR">
                <a:latin typeface="Garamond"/>
                <a:ea typeface="Garamond"/>
                <a:cs typeface="Garamond"/>
                <a:sym typeface="Garamond"/>
              </a:rPr>
              <a:t>Mettre en place des cycles de réunions de gestion mensuelles ou bihebdomadaires.</a:t>
            </a:r>
            <a:endParaRPr>
              <a:latin typeface="Garamond"/>
              <a:ea typeface="Garamond"/>
              <a:cs typeface="Garamond"/>
              <a:sym typeface="Garamon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40"/>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Responsabilité du CA dans la processus de gestion des risques</a:t>
            </a:r>
            <a:endParaRPr>
              <a:latin typeface="Arial"/>
              <a:ea typeface="Arial"/>
              <a:cs typeface="Arial"/>
              <a:sym typeface="Arial"/>
            </a:endParaRPr>
          </a:p>
        </p:txBody>
      </p:sp>
      <p:sp>
        <p:nvSpPr>
          <p:cNvPr id="900" name="Google Shape;900;p140"/>
          <p:cNvSpPr txBox="1"/>
          <p:nvPr>
            <p:ph idx="1" type="body"/>
          </p:nvPr>
        </p:nvSpPr>
        <p:spPr>
          <a:xfrm>
            <a:off x="1417128" y="1923653"/>
            <a:ext cx="9766800" cy="46659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Donne le ton au sommet en établissant la transparence et la cohérence. </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Communiquer sa vision et son engagement en matière de surveillance des risques. </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Définit le rôle du conseil d'administration en matière de surveillance des risques.</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Favorise une culture de l'intelligence du risque. </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Aide la direction à intégrer la gestion des risques dans la stratégie globale.</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Aide à définir la volonté de l'organisation d'accepter les risques. </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Exécute le processus de gestion des risques.</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compare et évalue les processus de gestion des risques.</a:t>
            </a:r>
            <a:endParaRPr>
              <a:latin typeface="Garamond"/>
              <a:ea typeface="Garamond"/>
              <a:cs typeface="Garamond"/>
              <a:sym typeface="Garamon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41"/>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 Documenter les risques</a:t>
            </a:r>
            <a:endParaRPr>
              <a:latin typeface="Arial"/>
              <a:ea typeface="Arial"/>
              <a:cs typeface="Arial"/>
              <a:sym typeface="Arial"/>
            </a:endParaRPr>
          </a:p>
        </p:txBody>
      </p:sp>
      <p:sp>
        <p:nvSpPr>
          <p:cNvPr id="906" name="Google Shape;906;p141"/>
          <p:cNvSpPr txBox="1"/>
          <p:nvPr>
            <p:ph idx="1" type="body"/>
          </p:nvPr>
        </p:nvSpPr>
        <p:spPr>
          <a:xfrm>
            <a:off x="1574800" y="1637533"/>
            <a:ext cx="9218100" cy="44892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Un registre des risques est un outil de gestion de projet créé pour aider les responsables à documenter, suivre et traiter les risques par des contrôles préventifs et des actions correctives.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Ce registre est normalement créé avant le début officiel d'un projet et est régulièrement revu "et mis à jour tout au long de la vie d'un projet par le biais d'une surveillance et d'un contrôle délibérés des risques".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Les partenaires locaux doivent considérer la gestion des risques comme une composante à part entière qui influe sur la manière dont l'organisation mesure et récompense son succès.</a:t>
            </a:r>
            <a:endParaRPr>
              <a:latin typeface="Garamond"/>
              <a:ea typeface="Garamond"/>
              <a:cs typeface="Garamond"/>
              <a:sym typeface="Garamon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42"/>
          <p:cNvSpPr txBox="1"/>
          <p:nvPr>
            <p:ph type="title"/>
          </p:nvPr>
        </p:nvSpPr>
        <p:spPr>
          <a:xfrm>
            <a:off x="415600" y="3901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Considérations sur la gestion des risques :</a:t>
            </a:r>
            <a:endParaRPr>
              <a:latin typeface="Arial"/>
              <a:ea typeface="Arial"/>
              <a:cs typeface="Arial"/>
              <a:sym typeface="Arial"/>
            </a:endParaRPr>
          </a:p>
        </p:txBody>
      </p:sp>
      <p:sp>
        <p:nvSpPr>
          <p:cNvPr id="912" name="Google Shape;912;p142"/>
          <p:cNvSpPr txBox="1"/>
          <p:nvPr>
            <p:ph idx="1" type="body"/>
          </p:nvPr>
        </p:nvSpPr>
        <p:spPr>
          <a:xfrm>
            <a:off x="926592" y="1153767"/>
            <a:ext cx="10954500" cy="5149500"/>
          </a:xfrm>
          <a:prstGeom prst="rect">
            <a:avLst/>
          </a:prstGeom>
          <a:noFill/>
          <a:ln>
            <a:noFill/>
          </a:ln>
        </p:spPr>
        <p:txBody>
          <a:bodyPr anchorCtr="0" anchor="t" bIns="121900" lIns="121900" spcFirstLastPara="1" rIns="121900" wrap="square" tIns="121900">
            <a:noAutofit/>
          </a:bodyPr>
          <a:lstStyle/>
          <a:p>
            <a:pPr indent="-450850" lvl="0" marL="609600" rtl="0" algn="l">
              <a:lnSpc>
                <a:spcPct val="100000"/>
              </a:lnSpc>
              <a:spcBef>
                <a:spcPts val="0"/>
              </a:spcBef>
              <a:spcAft>
                <a:spcPts val="0"/>
              </a:spcAft>
              <a:buSzPts val="2300"/>
              <a:buChar char="●"/>
            </a:pPr>
            <a:r>
              <a:rPr lang="fr-FR" sz="2300">
                <a:latin typeface="Garamond"/>
                <a:ea typeface="Garamond"/>
                <a:cs typeface="Garamond"/>
                <a:sym typeface="Garamond"/>
              </a:rPr>
              <a:t>Adaptez votre approche de la gestion des risques aux besoins particuliers de votre organisation. </a:t>
            </a:r>
            <a:endParaRPr/>
          </a:p>
          <a:p>
            <a:pPr indent="-450850" lvl="0" marL="609600" rtl="0" algn="l">
              <a:lnSpc>
                <a:spcPct val="100000"/>
              </a:lnSpc>
              <a:spcBef>
                <a:spcPts val="0"/>
              </a:spcBef>
              <a:spcAft>
                <a:spcPts val="0"/>
              </a:spcAft>
              <a:buSzPts val="2300"/>
              <a:buChar char="●"/>
            </a:pPr>
            <a:r>
              <a:rPr lang="fr-FR" sz="2300">
                <a:latin typeface="Garamond"/>
                <a:ea typeface="Garamond"/>
                <a:cs typeface="Garamond"/>
                <a:sym typeface="Garamond"/>
              </a:rPr>
              <a:t>Désignez un cadre supérieur ayant la responsabilité et l'autorité de gérer vos risques et d'ouvrir la discussion avec les autres membres de l'organisation.</a:t>
            </a:r>
            <a:endParaRPr/>
          </a:p>
          <a:p>
            <a:pPr indent="-450850" lvl="0" marL="609600" rtl="0" algn="l">
              <a:lnSpc>
                <a:spcPct val="100000"/>
              </a:lnSpc>
              <a:spcBef>
                <a:spcPts val="0"/>
              </a:spcBef>
              <a:spcAft>
                <a:spcPts val="0"/>
              </a:spcAft>
              <a:buSzPts val="2300"/>
              <a:buChar char="●"/>
            </a:pPr>
            <a:r>
              <a:rPr lang="fr-FR" sz="2300">
                <a:latin typeface="Garamond"/>
                <a:ea typeface="Garamond"/>
                <a:cs typeface="Garamond"/>
                <a:sym typeface="Garamond"/>
              </a:rPr>
              <a:t>Établissez un registre des risques : Identifiez vos risques, tenez-en un registre et mettez en place un plan de gestion des risques.</a:t>
            </a:r>
            <a:endParaRPr/>
          </a:p>
          <a:p>
            <a:pPr indent="-450850" lvl="0" marL="609600" rtl="0" algn="l">
              <a:lnSpc>
                <a:spcPct val="100000"/>
              </a:lnSpc>
              <a:spcBef>
                <a:spcPts val="0"/>
              </a:spcBef>
              <a:spcAft>
                <a:spcPts val="0"/>
              </a:spcAft>
              <a:buSzPts val="2300"/>
              <a:buChar char="●"/>
            </a:pPr>
            <a:r>
              <a:rPr lang="fr-FR" sz="2300">
                <a:latin typeface="Garamond"/>
                <a:ea typeface="Garamond"/>
                <a:cs typeface="Garamond"/>
                <a:sym typeface="Garamond"/>
              </a:rPr>
              <a:t>Examinez certaines des questions fondamentales de gestion des risques qui vous sont propres.</a:t>
            </a:r>
            <a:endParaRPr/>
          </a:p>
          <a:p>
            <a:pPr indent="-450850" lvl="0" marL="609600" rtl="0" algn="l">
              <a:lnSpc>
                <a:spcPct val="100000"/>
              </a:lnSpc>
              <a:spcBef>
                <a:spcPts val="0"/>
              </a:spcBef>
              <a:spcAft>
                <a:spcPts val="0"/>
              </a:spcAft>
              <a:buSzPts val="2300"/>
              <a:buChar char="●"/>
            </a:pPr>
            <a:r>
              <a:rPr lang="fr-FR" sz="2300">
                <a:latin typeface="Garamond"/>
                <a:ea typeface="Garamond"/>
                <a:cs typeface="Garamond"/>
                <a:sym typeface="Garamond"/>
              </a:rPr>
              <a:t>Utilisez une approche fondée sur les "enseignements tirés" pour aborder la gestion des risques d'une manière non menaçante.</a:t>
            </a:r>
            <a:endParaRPr/>
          </a:p>
          <a:p>
            <a:pPr indent="-450850" lvl="0" marL="609600" rtl="0" algn="l">
              <a:lnSpc>
                <a:spcPct val="100000"/>
              </a:lnSpc>
              <a:spcBef>
                <a:spcPts val="0"/>
              </a:spcBef>
              <a:spcAft>
                <a:spcPts val="0"/>
              </a:spcAft>
              <a:buSzPts val="2300"/>
              <a:buChar char="●"/>
            </a:pPr>
            <a:r>
              <a:rPr lang="fr-FR" sz="2300">
                <a:latin typeface="Garamond"/>
                <a:ea typeface="Garamond"/>
                <a:cs typeface="Garamond"/>
                <a:sym typeface="Garamond"/>
              </a:rPr>
              <a:t>Explorer les possibilités d'amélioration de la gestion des risques.</a:t>
            </a:r>
            <a:endParaRPr/>
          </a:p>
          <a:p>
            <a:pPr indent="-450850" lvl="0" marL="609600" rtl="0" algn="l">
              <a:lnSpc>
                <a:spcPct val="100000"/>
              </a:lnSpc>
              <a:spcBef>
                <a:spcPts val="0"/>
              </a:spcBef>
              <a:spcAft>
                <a:spcPts val="0"/>
              </a:spcAft>
              <a:buSzPts val="2300"/>
              <a:buChar char="●"/>
            </a:pPr>
            <a:r>
              <a:rPr lang="fr-FR" sz="2300">
                <a:latin typeface="Garamond"/>
                <a:ea typeface="Garamond"/>
                <a:cs typeface="Garamond"/>
                <a:sym typeface="Garamond"/>
              </a:rPr>
              <a:t>Entrez en contact et créez des réseaux avec d'autres membres du conseil d'administration et cadres supérieurs de partenaires locaux travaillant sur des questions de gestion des risques ; créez des synergies pour des plans d'action d'amélioration qui produiront des résultats pour tous.</a:t>
            </a:r>
            <a:endParaRPr sz="2300">
              <a:latin typeface="Garamond"/>
              <a:ea typeface="Garamond"/>
              <a:cs typeface="Garamond"/>
              <a:sym typeface="Garamon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43"/>
          <p:cNvSpPr txBox="1"/>
          <p:nvPr>
            <p:ph type="title"/>
          </p:nvPr>
        </p:nvSpPr>
        <p:spPr>
          <a:xfrm>
            <a:off x="415600" y="459255"/>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 Domaines à surveiller par le conseil d'administration :</a:t>
            </a:r>
            <a:endParaRPr>
              <a:latin typeface="Arial"/>
              <a:ea typeface="Arial"/>
              <a:cs typeface="Arial"/>
              <a:sym typeface="Arial"/>
            </a:endParaRPr>
          </a:p>
        </p:txBody>
      </p:sp>
      <p:sp>
        <p:nvSpPr>
          <p:cNvPr id="918" name="Google Shape;918;p143"/>
          <p:cNvSpPr txBox="1"/>
          <p:nvPr>
            <p:ph idx="1" type="body"/>
          </p:nvPr>
        </p:nvSpPr>
        <p:spPr>
          <a:xfrm>
            <a:off x="957072" y="1271623"/>
            <a:ext cx="10588800" cy="5208300"/>
          </a:xfrm>
          <a:prstGeom prst="rect">
            <a:avLst/>
          </a:prstGeom>
          <a:noFill/>
          <a:ln>
            <a:noFill/>
          </a:ln>
        </p:spPr>
        <p:txBody>
          <a:bodyPr anchorCtr="0" anchor="t" bIns="121900" lIns="121900" spcFirstLastPara="1" rIns="121900" wrap="square" tIns="121900">
            <a:noAutofit/>
          </a:bodyPr>
          <a:lstStyle/>
          <a:p>
            <a:pPr indent="-457200" lvl="0" marL="609600" rtl="0" algn="l">
              <a:lnSpc>
                <a:spcPct val="115000"/>
              </a:lnSpc>
              <a:spcBef>
                <a:spcPts val="1300"/>
              </a:spcBef>
              <a:spcAft>
                <a:spcPts val="0"/>
              </a:spcAft>
              <a:buSzPts val="2400"/>
              <a:buChar char="●"/>
            </a:pPr>
            <a:r>
              <a:rPr lang="fr-FR">
                <a:latin typeface="Garamond"/>
                <a:ea typeface="Garamond"/>
                <a:cs typeface="Garamond"/>
                <a:sym typeface="Garamond"/>
              </a:rPr>
              <a:t>Si la direction ne comprend pas son rôle dans la gestion des risques et le rôle des auditeurs internes.</a:t>
            </a:r>
            <a:endParaRPr/>
          </a:p>
          <a:p>
            <a:pPr indent="-457200" lvl="0" marL="609600" rtl="0" algn="l">
              <a:lnSpc>
                <a:spcPct val="115000"/>
              </a:lnSpc>
              <a:spcBef>
                <a:spcPts val="1300"/>
              </a:spcBef>
              <a:spcAft>
                <a:spcPts val="0"/>
              </a:spcAft>
              <a:buSzPts val="2400"/>
              <a:buChar char="●"/>
            </a:pPr>
            <a:r>
              <a:rPr lang="fr-FR">
                <a:latin typeface="Garamond"/>
                <a:ea typeface="Garamond"/>
                <a:cs typeface="Garamond"/>
                <a:sym typeface="Garamond"/>
              </a:rPr>
              <a:t>Si la direction ne couvre pas les principaux risques dans le plan stratégique.</a:t>
            </a:r>
            <a:endParaRPr/>
          </a:p>
          <a:p>
            <a:pPr indent="-457200" lvl="0" marL="609600" rtl="0" algn="l">
              <a:lnSpc>
                <a:spcPct val="115000"/>
              </a:lnSpc>
              <a:spcBef>
                <a:spcPts val="1300"/>
              </a:spcBef>
              <a:spcAft>
                <a:spcPts val="0"/>
              </a:spcAft>
              <a:buSzPts val="2400"/>
              <a:buChar char="●"/>
            </a:pPr>
            <a:r>
              <a:rPr lang="fr-FR">
                <a:latin typeface="Garamond"/>
                <a:ea typeface="Garamond"/>
                <a:cs typeface="Garamond"/>
                <a:sym typeface="Garamond"/>
              </a:rPr>
              <a:t>Si la direction n'a pas employé les personnes adéquates possédant les compétences nécessaires pour procéder à l'évaluation des risques et déployer des stratégies de gestion des risques dans les différents domaines de l'organisation. </a:t>
            </a:r>
            <a:endParaRPr/>
          </a:p>
          <a:p>
            <a:pPr indent="-457200" lvl="0" marL="609600" rtl="0" algn="l">
              <a:lnSpc>
                <a:spcPct val="115000"/>
              </a:lnSpc>
              <a:spcBef>
                <a:spcPts val="1300"/>
              </a:spcBef>
              <a:spcAft>
                <a:spcPts val="0"/>
              </a:spcAft>
              <a:buSzPts val="2400"/>
              <a:buChar char="●"/>
            </a:pPr>
            <a:r>
              <a:rPr lang="fr-FR">
                <a:latin typeface="Garamond"/>
                <a:ea typeface="Garamond"/>
                <a:cs typeface="Garamond"/>
                <a:sym typeface="Garamond"/>
              </a:rPr>
              <a:t>Si la direction et le personnel ne sont pas suffisamment formés à la gestion des risques et aux efforts d'audit interne.</a:t>
            </a:r>
            <a:endParaRPr/>
          </a:p>
          <a:p>
            <a:pPr indent="-457200" lvl="0" marL="609600" rtl="0" algn="l">
              <a:lnSpc>
                <a:spcPct val="115000"/>
              </a:lnSpc>
              <a:spcBef>
                <a:spcPts val="1300"/>
              </a:spcBef>
              <a:spcAft>
                <a:spcPts val="0"/>
              </a:spcAft>
              <a:buSzPts val="2400"/>
              <a:buChar char="●"/>
            </a:pPr>
            <a:r>
              <a:rPr lang="fr-FR">
                <a:latin typeface="Garamond"/>
                <a:ea typeface="Garamond"/>
                <a:cs typeface="Garamond"/>
                <a:sym typeface="Garamond"/>
              </a:rPr>
              <a:t>Si l'organisation ne parvient pas à suivre l'évolution du monde extérieur et les risques qu'elle pose.</a:t>
            </a:r>
            <a:endParaRPr>
              <a:latin typeface="Garamond"/>
              <a:ea typeface="Garamond"/>
              <a:cs typeface="Garamond"/>
              <a:sym typeface="Garamon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44"/>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Défis communs dans le processus de gestion des risques</a:t>
            </a:r>
            <a:endParaRPr>
              <a:latin typeface="Arial"/>
              <a:ea typeface="Arial"/>
              <a:cs typeface="Arial"/>
              <a:sym typeface="Arial"/>
            </a:endParaRPr>
          </a:p>
        </p:txBody>
      </p:sp>
      <p:sp>
        <p:nvSpPr>
          <p:cNvPr id="924" name="Google Shape;924;p144"/>
          <p:cNvSpPr txBox="1"/>
          <p:nvPr>
            <p:ph idx="1" type="body"/>
          </p:nvPr>
        </p:nvSpPr>
        <p:spPr>
          <a:xfrm>
            <a:off x="1219200" y="1676833"/>
            <a:ext cx="10131600" cy="44499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Absence d'un programme de gestion des risques adéquat et d'une organisation appropriée et de structures de gestion des risques.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Les personnes chargées de gérer le processus organisationnel de gestion des risques ne comprennent pas leur rôle et leurs responsabilités en matière de gestion des risques.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L'incapacité des autres membres du personnel à comprendre leur rôle et leurs responsabilités en matière de gestion des risques.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Manque de soutien de la part du conseil d'administration et de la direction générale en faveur de programmes de gestion des risques adéquats au sein de l'organisation.</a:t>
            </a:r>
            <a:endParaRPr>
              <a:latin typeface="Garamond"/>
              <a:ea typeface="Garamond"/>
              <a:cs typeface="Garamond"/>
              <a:sym typeface="Garamon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45"/>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 Exemple de structure de gestion des risques</a:t>
            </a:r>
            <a:endParaRPr>
              <a:latin typeface="Arial"/>
              <a:ea typeface="Arial"/>
              <a:cs typeface="Arial"/>
              <a:sym typeface="Arial"/>
            </a:endParaRPr>
          </a:p>
        </p:txBody>
      </p:sp>
      <p:graphicFrame>
        <p:nvGraphicFramePr>
          <p:cNvPr id="930" name="Google Shape;930;p145"/>
          <p:cNvGraphicFramePr/>
          <p:nvPr/>
        </p:nvGraphicFramePr>
        <p:xfrm>
          <a:off x="1213104" y="1420369"/>
          <a:ext cx="3000000" cy="3000000"/>
        </p:xfrm>
        <a:graphic>
          <a:graphicData uri="http://schemas.openxmlformats.org/drawingml/2006/table">
            <a:tbl>
              <a:tblPr>
                <a:noFill/>
                <a:tableStyleId>{828F6940-9D90-4BCB-BB26-B4AEA4D8F0B3}</a:tableStyleId>
              </a:tblPr>
              <a:tblGrid>
                <a:gridCol w="3967075"/>
                <a:gridCol w="5548775"/>
              </a:tblGrid>
              <a:tr h="643625">
                <a:tc gridSpan="2">
                  <a:txBody>
                    <a:bodyPr/>
                    <a:lstStyle/>
                    <a:p>
                      <a:pPr indent="0" lvl="0" marL="0" marR="0" rtl="0" algn="ctr">
                        <a:lnSpc>
                          <a:spcPct val="115000"/>
                        </a:lnSpc>
                        <a:spcBef>
                          <a:spcPts val="0"/>
                        </a:spcBef>
                        <a:spcAft>
                          <a:spcPts val="0"/>
                        </a:spcAft>
                        <a:buClr>
                          <a:srgbClr val="000000"/>
                        </a:buClr>
                        <a:buSzPts val="2500"/>
                        <a:buFont typeface="Arial"/>
                        <a:buNone/>
                      </a:pPr>
                      <a:r>
                        <a:rPr b="1" lang="fr-FR" sz="2500" u="none" cap="none" strike="noStrike">
                          <a:solidFill>
                            <a:srgbClr val="FFFFFF"/>
                          </a:solidFill>
                          <a:latin typeface="Arial"/>
                          <a:ea typeface="Arial"/>
                          <a:cs typeface="Arial"/>
                          <a:sym typeface="Arial"/>
                        </a:rPr>
                        <a:t>APPROCHE TECHNIQUE</a:t>
                      </a:r>
                      <a:endParaRPr b="1" sz="2500" u="none" cap="none" strike="noStrike">
                        <a:solidFill>
                          <a:srgbClr val="FFFFFF"/>
                        </a:solidFill>
                        <a:latin typeface="Arial"/>
                        <a:ea typeface="Arial"/>
                        <a:cs typeface="Arial"/>
                        <a:sym typeface="Arial"/>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hMerge="1"/>
              </a:tr>
              <a:tr h="1104000">
                <a:tc>
                  <a:txBody>
                    <a:bodyPr/>
                    <a:lstStyle/>
                    <a:p>
                      <a:pPr indent="0" lvl="0" marL="60960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 </a:t>
                      </a:r>
                      <a:r>
                        <a:rPr b="1" i="0" lang="fr-FR" sz="2400" u="none" cap="none" strike="noStrike">
                          <a:solidFill>
                            <a:srgbClr val="000000"/>
                          </a:solidFill>
                          <a:latin typeface="Garamond"/>
                          <a:ea typeface="Garamond"/>
                          <a:cs typeface="Garamond"/>
                          <a:sym typeface="Garamond"/>
                        </a:rPr>
                        <a:t>Gouvernance des risques</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31750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 Conseil d'administration</a:t>
                      </a:r>
                      <a:endParaRPr sz="1900"/>
                    </a:p>
                    <a:p>
                      <a:pPr indent="0" lvl="0" marL="317500" marR="0" rtl="0" algn="l">
                        <a:lnSpc>
                          <a:spcPct val="115000"/>
                        </a:lnSpc>
                        <a:spcBef>
                          <a:spcPts val="500"/>
                        </a:spcBef>
                        <a:spcAft>
                          <a:spcPts val="0"/>
                        </a:spcAft>
                        <a:buClr>
                          <a:srgbClr val="000000"/>
                        </a:buClr>
                        <a:buSzPts val="2400"/>
                        <a:buFont typeface="Arial"/>
                        <a:buNone/>
                      </a:pPr>
                      <a:r>
                        <a:rPr lang="fr-FR" sz="2400" u="none" cap="none" strike="noStrike">
                          <a:latin typeface="Garamond"/>
                          <a:ea typeface="Garamond"/>
                          <a:cs typeface="Garamond"/>
                          <a:sym typeface="Garamond"/>
                        </a:rPr>
                        <a:t>- Comités du conseil d'administration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2055625">
                <a:tc>
                  <a:txBody>
                    <a:bodyPr/>
                    <a:lstStyle/>
                    <a:p>
                      <a:pPr indent="0" lvl="0" marL="609600" marR="0" rtl="0" algn="l">
                        <a:lnSpc>
                          <a:spcPct val="115000"/>
                        </a:lnSpc>
                        <a:spcBef>
                          <a:spcPts val="0"/>
                        </a:spcBef>
                        <a:spcAft>
                          <a:spcPts val="0"/>
                        </a:spcAft>
                        <a:buClr>
                          <a:srgbClr val="000000"/>
                        </a:buClr>
                        <a:buSzPts val="2400"/>
                        <a:buFont typeface="Arial"/>
                        <a:buNone/>
                      </a:pPr>
                      <a:r>
                        <a:rPr b="1" i="0" lang="fr-FR" sz="2400" u="none" cap="none" strike="noStrike">
                          <a:solidFill>
                            <a:srgbClr val="000000"/>
                          </a:solidFill>
                          <a:latin typeface="Garamond"/>
                          <a:ea typeface="Garamond"/>
                          <a:cs typeface="Garamond"/>
                          <a:sym typeface="Garamond"/>
                        </a:rPr>
                        <a:t>Infrastructure et gestion des risques</a:t>
                      </a:r>
                      <a:endParaRPr b="1" i="0" sz="2400" u="none" cap="none" strike="noStrike">
                        <a:solidFill>
                          <a:srgbClr val="000000"/>
                        </a:solidFill>
                        <a:latin typeface="Garamond"/>
                        <a:ea typeface="Garamond"/>
                        <a:cs typeface="Garamond"/>
                        <a:sym typeface="Garamond"/>
                      </a:endParaRPr>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1750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 - Direction générale</a:t>
                      </a:r>
                      <a:endParaRPr sz="1900"/>
                    </a:p>
                    <a:p>
                      <a:pPr indent="0" lvl="0" marL="317500" marR="0" rtl="0" algn="l">
                        <a:lnSpc>
                          <a:spcPct val="115000"/>
                        </a:lnSpc>
                        <a:spcBef>
                          <a:spcPts val="500"/>
                        </a:spcBef>
                        <a:spcAft>
                          <a:spcPts val="0"/>
                        </a:spcAft>
                        <a:buClr>
                          <a:srgbClr val="000000"/>
                        </a:buClr>
                        <a:buSzPts val="2400"/>
                        <a:buFont typeface="Arial"/>
                        <a:buNone/>
                      </a:pPr>
                      <a:r>
                        <a:rPr lang="fr-FR" sz="2400" u="none" cap="none" strike="noStrike">
                          <a:latin typeface="Garamond"/>
                          <a:ea typeface="Garamond"/>
                          <a:cs typeface="Garamond"/>
                          <a:sym typeface="Garamond"/>
                        </a:rPr>
                        <a:t>- Chefs de service</a:t>
                      </a:r>
                      <a:endParaRPr sz="1900"/>
                    </a:p>
                    <a:p>
                      <a:pPr indent="0" lvl="0" marL="317500" marR="0" rtl="0" algn="l">
                        <a:lnSpc>
                          <a:spcPct val="115000"/>
                        </a:lnSpc>
                        <a:spcBef>
                          <a:spcPts val="500"/>
                        </a:spcBef>
                        <a:spcAft>
                          <a:spcPts val="0"/>
                        </a:spcAft>
                        <a:buClr>
                          <a:srgbClr val="000000"/>
                        </a:buClr>
                        <a:buSzPts val="2400"/>
                        <a:buFont typeface="Arial"/>
                        <a:buNone/>
                      </a:pPr>
                      <a:r>
                        <a:rPr lang="fr-FR" sz="2400" u="none" cap="none" strike="noStrike">
                          <a:latin typeface="Garamond"/>
                          <a:ea typeface="Garamond"/>
                          <a:cs typeface="Garamond"/>
                          <a:sym typeface="Garamond"/>
                        </a:rPr>
                        <a:t>- Audit interne</a:t>
                      </a:r>
                      <a:endParaRPr sz="1900"/>
                    </a:p>
                    <a:p>
                      <a:pPr indent="0" lvl="0" marL="317500" marR="0" rtl="0" algn="l">
                        <a:lnSpc>
                          <a:spcPct val="115000"/>
                        </a:lnSpc>
                        <a:spcBef>
                          <a:spcPts val="500"/>
                        </a:spcBef>
                        <a:spcAft>
                          <a:spcPts val="0"/>
                        </a:spcAft>
                        <a:buClr>
                          <a:srgbClr val="000000"/>
                        </a:buClr>
                        <a:buSzPts val="2400"/>
                        <a:buFont typeface="Arial"/>
                        <a:buNone/>
                      </a:pPr>
                      <a:r>
                        <a:rPr lang="fr-FR" sz="2400" u="none" cap="none" strike="noStrike">
                          <a:latin typeface="Garamond"/>
                          <a:ea typeface="Garamond"/>
                          <a:cs typeface="Garamond"/>
                          <a:sym typeface="Garamond"/>
                        </a:rPr>
                        <a:t>- Gestion des risques</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04000">
                <a:tc>
                  <a:txBody>
                    <a:bodyPr/>
                    <a:lstStyle/>
                    <a:p>
                      <a:pPr indent="0" lvl="0" marL="317500" marR="0" rtl="0" algn="l">
                        <a:lnSpc>
                          <a:spcPct val="115000"/>
                        </a:lnSpc>
                        <a:spcBef>
                          <a:spcPts val="0"/>
                        </a:spcBef>
                        <a:spcAft>
                          <a:spcPts val="0"/>
                        </a:spcAft>
                        <a:buClr>
                          <a:srgbClr val="000000"/>
                        </a:buClr>
                        <a:buSzPts val="2400"/>
                        <a:buFont typeface="Arial"/>
                        <a:buNone/>
                      </a:pPr>
                      <a:r>
                        <a:rPr b="1" i="0" lang="fr-FR" sz="2400" u="none" cap="none" strike="noStrike">
                          <a:solidFill>
                            <a:srgbClr val="000000"/>
                          </a:solidFill>
                          <a:latin typeface="Garamond"/>
                          <a:ea typeface="Garamond"/>
                          <a:cs typeface="Garamond"/>
                          <a:sym typeface="Garamond"/>
                        </a:rPr>
                        <a:t>Propriété des risques</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317500" marR="0" rtl="0" algn="l">
                        <a:lnSpc>
                          <a:spcPct val="115000"/>
                        </a:lnSpc>
                        <a:spcBef>
                          <a:spcPts val="0"/>
                        </a:spcBef>
                        <a:spcAft>
                          <a:spcPts val="0"/>
                        </a:spcAft>
                        <a:buClr>
                          <a:srgbClr val="000000"/>
                        </a:buClr>
                        <a:buSzPts val="2400"/>
                        <a:buFont typeface="Arial"/>
                        <a:buNone/>
                      </a:pPr>
                      <a:r>
                        <a:rPr lang="fr-FR" sz="2400" u="none" cap="none" strike="noStrike">
                          <a:latin typeface="Garamond"/>
                          <a:ea typeface="Garamond"/>
                          <a:cs typeface="Garamond"/>
                          <a:sym typeface="Garamond"/>
                        </a:rPr>
                        <a:t>- Départements</a:t>
                      </a:r>
                      <a:endParaRPr sz="1900"/>
                    </a:p>
                    <a:p>
                      <a:pPr indent="0" lvl="0" marL="317500" marR="0" rtl="0" algn="l">
                        <a:lnSpc>
                          <a:spcPct val="115000"/>
                        </a:lnSpc>
                        <a:spcBef>
                          <a:spcPts val="500"/>
                        </a:spcBef>
                        <a:spcAft>
                          <a:spcPts val="0"/>
                        </a:spcAft>
                        <a:buClr>
                          <a:srgbClr val="000000"/>
                        </a:buClr>
                        <a:buSzPts val="2400"/>
                        <a:buFont typeface="Arial"/>
                        <a:buNone/>
                      </a:pPr>
                      <a:r>
                        <a:rPr lang="fr-FR" sz="2400" u="none" cap="none" strike="noStrike">
                          <a:latin typeface="Garamond"/>
                          <a:ea typeface="Garamond"/>
                          <a:cs typeface="Garamond"/>
                          <a:sym typeface="Garamond"/>
                        </a:rPr>
                        <a:t>- Fonctions de soutien</a:t>
                      </a:r>
                      <a:endParaRPr sz="1900"/>
                    </a:p>
                  </a:txBody>
                  <a:tcPr marT="121900" marB="121900"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46"/>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 Résumé</a:t>
            </a:r>
            <a:endParaRPr>
              <a:latin typeface="Arial"/>
              <a:ea typeface="Arial"/>
              <a:cs typeface="Arial"/>
              <a:sym typeface="Arial"/>
            </a:endParaRPr>
          </a:p>
        </p:txBody>
      </p:sp>
      <p:sp>
        <p:nvSpPr>
          <p:cNvPr id="936" name="Google Shape;936;p146"/>
          <p:cNvSpPr txBox="1"/>
          <p:nvPr>
            <p:ph idx="1" type="body"/>
          </p:nvPr>
        </p:nvSpPr>
        <p:spPr>
          <a:xfrm>
            <a:off x="1574800" y="1739833"/>
            <a:ext cx="9218100" cy="3777300"/>
          </a:xfrm>
          <a:prstGeom prst="rect">
            <a:avLst/>
          </a:prstGeom>
          <a:noFill/>
          <a:ln>
            <a:noFill/>
          </a:ln>
        </p:spPr>
        <p:txBody>
          <a:bodyPr anchorCtr="0" anchor="t" bIns="121900" lIns="121900" spcFirstLastPara="1" rIns="121900" wrap="square" tIns="121900">
            <a:no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 Contribuer à l'identification des risques au sein de votre service ou de votre domaine de travail.</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Participez à l'identification des risques dans les autres sections.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Soyez proactif et signalez les risques identifiés au cadre supérieur ou au conseil d'administration/comité de gestion compétent.</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Proposez des mesures d'atténuation pour faire face aux risques.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Suivez ces instructions conformément aux politiques et procédures de l'organisation.</a:t>
            </a:r>
            <a:endParaRPr>
              <a:latin typeface="Garamond"/>
              <a:ea typeface="Garamond"/>
              <a:cs typeface="Garamond"/>
              <a:sym typeface="Garamon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47"/>
          <p:cNvSpPr txBox="1"/>
          <p:nvPr>
            <p:ph type="title"/>
          </p:nvPr>
        </p:nvSpPr>
        <p:spPr>
          <a:xfrm>
            <a:off x="415600" y="3071000"/>
            <a:ext cx="11360700" cy="1515600"/>
          </a:xfrm>
          <a:prstGeom prst="rect">
            <a:avLst/>
          </a:prstGeom>
          <a:noFill/>
          <a:ln>
            <a:noFill/>
          </a:ln>
        </p:spPr>
        <p:txBody>
          <a:bodyPr anchorCtr="0" anchor="ctr" bIns="121900" lIns="121900" spcFirstLastPara="1" rIns="121900" wrap="square" tIns="121900">
            <a:normAutofit/>
          </a:bodyPr>
          <a:lstStyle/>
          <a:p>
            <a:pPr indent="0" lvl="0" marL="0" rtl="0" algn="ctr">
              <a:lnSpc>
                <a:spcPct val="150000"/>
              </a:lnSpc>
              <a:spcBef>
                <a:spcPts val="0"/>
              </a:spcBef>
              <a:spcAft>
                <a:spcPts val="0"/>
              </a:spcAft>
              <a:buSzPts val="4800"/>
              <a:buNone/>
            </a:pPr>
            <a:r>
              <a:rPr b="1" lang="fr-FR" sz="4300">
                <a:solidFill>
                  <a:schemeClr val="dk1"/>
                </a:solidFill>
                <a:latin typeface="Garamond"/>
                <a:ea typeface="Garamond"/>
                <a:cs typeface="Garamond"/>
                <a:sym typeface="Garamond"/>
              </a:rPr>
              <a:t>Gestion des performances du Conseil</a:t>
            </a:r>
            <a:endParaRPr/>
          </a:p>
        </p:txBody>
      </p:sp>
      <p:sp>
        <p:nvSpPr>
          <p:cNvPr id="942" name="Google Shape;942;p147"/>
          <p:cNvSpPr/>
          <p:nvPr/>
        </p:nvSpPr>
        <p:spPr>
          <a:xfrm>
            <a:off x="3147800" y="1981400"/>
            <a:ext cx="5896500" cy="1089600"/>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1" i="0" lang="fr-FR" sz="5300" u="none" cap="none" strike="noStrike">
                <a:solidFill>
                  <a:schemeClr val="lt1"/>
                </a:solidFill>
                <a:latin typeface="Arial"/>
                <a:ea typeface="Arial"/>
                <a:cs typeface="Arial"/>
                <a:sym typeface="Arial"/>
              </a:rPr>
              <a:t>Seconde Partie</a:t>
            </a:r>
            <a:endParaRPr b="0" i="0" sz="53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idx="1" type="body"/>
          </p:nvPr>
        </p:nvSpPr>
        <p:spPr>
          <a:xfrm>
            <a:off x="2369800" y="1756600"/>
            <a:ext cx="7452400" cy="3777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00000"/>
              </a:lnSpc>
              <a:spcBef>
                <a:spcPts val="800"/>
              </a:spcBef>
              <a:spcAft>
                <a:spcPts val="0"/>
              </a:spcAft>
              <a:buClr>
                <a:schemeClr val="dk1"/>
              </a:buClr>
              <a:buSzPts val="2000"/>
              <a:buFont typeface="Noto Sans Symbols"/>
              <a:buChar char="▪"/>
            </a:pPr>
            <a:r>
              <a:rPr lang="fr-FR">
                <a:latin typeface="Arial"/>
                <a:ea typeface="Arial"/>
                <a:cs typeface="Arial"/>
                <a:sym typeface="Arial"/>
              </a:rPr>
              <a:t>Responsabilité en matière de gouvernance</a:t>
            </a:r>
            <a:endParaRPr/>
          </a:p>
          <a:p>
            <a:pPr indent="-457188" lvl="0" marL="609585" rtl="0" algn="l">
              <a:lnSpc>
                <a:spcPct val="100000"/>
              </a:lnSpc>
              <a:spcBef>
                <a:spcPts val="1600"/>
              </a:spcBef>
              <a:spcAft>
                <a:spcPts val="0"/>
              </a:spcAft>
              <a:buClr>
                <a:schemeClr val="dk1"/>
              </a:buClr>
              <a:buSzPts val="2000"/>
              <a:buFont typeface="Noto Sans Symbols"/>
              <a:buChar char="▪"/>
            </a:pPr>
            <a:r>
              <a:rPr lang="fr-FR">
                <a:latin typeface="Arial"/>
                <a:ea typeface="Arial"/>
                <a:cs typeface="Arial"/>
                <a:sym typeface="Arial"/>
              </a:rPr>
              <a:t>Surveillance et conformité du conseil d'administration</a:t>
            </a:r>
            <a:endParaRPr/>
          </a:p>
          <a:p>
            <a:pPr indent="-457188" lvl="0" marL="609585" rtl="0" algn="l">
              <a:lnSpc>
                <a:spcPct val="100000"/>
              </a:lnSpc>
              <a:spcBef>
                <a:spcPts val="1600"/>
              </a:spcBef>
              <a:spcAft>
                <a:spcPts val="0"/>
              </a:spcAft>
              <a:buClr>
                <a:schemeClr val="dk1"/>
              </a:buClr>
              <a:buSzPts val="2000"/>
              <a:buFont typeface="Noto Sans Symbols"/>
              <a:buChar char="▪"/>
            </a:pPr>
            <a:r>
              <a:rPr lang="fr-FR">
                <a:latin typeface="Arial"/>
                <a:ea typeface="Arial"/>
                <a:cs typeface="Arial"/>
                <a:sym typeface="Arial"/>
              </a:rPr>
              <a:t>Loyauté du conseil</a:t>
            </a:r>
            <a:endParaRPr/>
          </a:p>
          <a:p>
            <a:pPr indent="-457188" lvl="0" marL="609585" rtl="0" algn="l">
              <a:lnSpc>
                <a:spcPct val="100000"/>
              </a:lnSpc>
              <a:spcBef>
                <a:spcPts val="1600"/>
              </a:spcBef>
              <a:spcAft>
                <a:spcPts val="800"/>
              </a:spcAft>
              <a:buClr>
                <a:schemeClr val="dk1"/>
              </a:buClr>
              <a:buSzPts val="2000"/>
              <a:buFont typeface="Noto Sans Symbols"/>
              <a:buChar char="▪"/>
            </a:pPr>
            <a:r>
              <a:rPr lang="fr-FR">
                <a:latin typeface="Arial"/>
                <a:ea typeface="Arial"/>
                <a:cs typeface="Arial"/>
                <a:sym typeface="Arial"/>
              </a:rPr>
              <a:t>Engagement du conseil à l'égard du rôle de la gouvernance.</a:t>
            </a:r>
            <a:endParaRPr/>
          </a:p>
        </p:txBody>
      </p:sp>
      <p:sp>
        <p:nvSpPr>
          <p:cNvPr id="281" name="Google Shape;281;p4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DOMAINES IMPORTANTS DE LA GOUVERNANCE</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48"/>
          <p:cNvSpPr txBox="1"/>
          <p:nvPr>
            <p:ph idx="1" type="body"/>
          </p:nvPr>
        </p:nvSpPr>
        <p:spPr>
          <a:xfrm>
            <a:off x="2099733" y="3132577"/>
            <a:ext cx="12290700" cy="50364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 Présenter les domaines clés dans lesquels l'organisation peut améliorer ses performances en matière de gouvernance du conseil d'administration.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Définir clairement les rôles et les responsabilités pour transformer la gouvernance de l'organisation.</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Examiner comment le conseil d'administration maintiendra la visibilité, les processus et les mécanismes de compte rendu.</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Contrôler et évaluer les activités de l'organisation pour en garantir l'efficacité.</a:t>
            </a:r>
            <a:endParaRPr/>
          </a:p>
        </p:txBody>
      </p:sp>
      <p:sp>
        <p:nvSpPr>
          <p:cNvPr id="948" name="Google Shape;948;p148"/>
          <p:cNvSpPr/>
          <p:nvPr/>
        </p:nvSpPr>
        <p:spPr>
          <a:xfrm>
            <a:off x="1064800" y="853433"/>
            <a:ext cx="10062300" cy="10200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fr-FR" sz="3300" u="none" cap="none" strike="noStrike">
                <a:solidFill>
                  <a:schemeClr val="lt1"/>
                </a:solidFill>
                <a:latin typeface="Arial"/>
                <a:ea typeface="Arial"/>
                <a:cs typeface="Arial"/>
                <a:sym typeface="Arial"/>
              </a:rPr>
              <a:t>OBJECTIFS</a:t>
            </a:r>
            <a:endParaRPr b="0" i="0" sz="3300" u="none" cap="none" strike="noStrike">
              <a:solidFill>
                <a:schemeClr val="lt1"/>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49"/>
          <p:cNvSpPr txBox="1"/>
          <p:nvPr>
            <p:ph idx="1" type="body"/>
          </p:nvPr>
        </p:nvSpPr>
        <p:spPr>
          <a:xfrm>
            <a:off x="1352000" y="2451033"/>
            <a:ext cx="9488100" cy="1623300"/>
          </a:xfrm>
          <a:prstGeom prst="rect">
            <a:avLst/>
          </a:prstGeom>
          <a:noFill/>
          <a:ln>
            <a:noFill/>
          </a:ln>
        </p:spPr>
        <p:txBody>
          <a:bodyPr anchorCtr="0" anchor="t" bIns="121900" lIns="121900" spcFirstLastPara="1" rIns="121900" wrap="square" tIns="121900">
            <a:normAutofit/>
          </a:bodyPr>
          <a:lstStyle/>
          <a:p>
            <a:pPr indent="0" lvl="0" marL="0" rtl="0" algn="ctr">
              <a:lnSpc>
                <a:spcPct val="115000"/>
              </a:lnSpc>
              <a:spcBef>
                <a:spcPts val="0"/>
              </a:spcBef>
              <a:spcAft>
                <a:spcPts val="1600"/>
              </a:spcAft>
              <a:buSzPts val="2400"/>
              <a:buNone/>
            </a:pPr>
            <a:r>
              <a:rPr lang="fr-FR">
                <a:latin typeface="Garamond"/>
                <a:ea typeface="Garamond"/>
                <a:cs typeface="Garamond"/>
                <a:sym typeface="Garamond"/>
              </a:rPr>
              <a:t>En tant que conseil d'administration et direction générale, comment allez-vous améliorer les processus organisationnels abordés dans cette session ?</a:t>
            </a:r>
            <a:endParaRPr>
              <a:latin typeface="Garamond"/>
              <a:ea typeface="Garamond"/>
              <a:cs typeface="Garamond"/>
              <a:sym typeface="Garamond"/>
            </a:endParaRPr>
          </a:p>
        </p:txBody>
      </p:sp>
      <p:sp>
        <p:nvSpPr>
          <p:cNvPr id="954" name="Google Shape;954;p149"/>
          <p:cNvSpPr/>
          <p:nvPr/>
        </p:nvSpPr>
        <p:spPr>
          <a:xfrm>
            <a:off x="3426107" y="1317464"/>
            <a:ext cx="5037900" cy="8475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1" i="0" lang="fr-FR" sz="3300" u="none" cap="none" strike="noStrike">
                <a:solidFill>
                  <a:schemeClr val="lt1"/>
                </a:solidFill>
                <a:latin typeface="Arial"/>
                <a:ea typeface="Arial"/>
                <a:cs typeface="Arial"/>
                <a:sym typeface="Arial"/>
              </a:rPr>
              <a:t>Question Fondamentale</a:t>
            </a:r>
            <a:endParaRPr b="1" i="0" sz="3300" u="none" cap="none" strike="noStrike">
              <a:solidFill>
                <a:schemeClr val="lt1"/>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50"/>
          <p:cNvSpPr txBox="1"/>
          <p:nvPr>
            <p:ph idx="1" type="body"/>
          </p:nvPr>
        </p:nvSpPr>
        <p:spPr>
          <a:xfrm>
            <a:off x="2099733" y="3132577"/>
            <a:ext cx="12290700" cy="50364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Cette session présente l'outil du cadre du conseil d'administration qui vous guidera à travers les domaines clés de la performance et de la gouvernance. Cet outil permet au conseil d'administration de considérer son organisation de manière globale et d'examiner tous les domaines dans lesquels il peut améliorer ses points faibles.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Le cadre permet d'éviter les risques liés à la performance, à la gestion du personnel et à tous les domaines et goulets d'étranglement de la gestion de la performance.</a:t>
            </a:r>
            <a:endParaRPr>
              <a:latin typeface="Garamond"/>
              <a:ea typeface="Garamond"/>
              <a:cs typeface="Garamond"/>
              <a:sym typeface="Garamond"/>
            </a:endParaRPr>
          </a:p>
        </p:txBody>
      </p:sp>
      <p:sp>
        <p:nvSpPr>
          <p:cNvPr id="960" name="Google Shape;960;p150"/>
          <p:cNvSpPr/>
          <p:nvPr/>
        </p:nvSpPr>
        <p:spPr>
          <a:xfrm>
            <a:off x="1064800" y="853433"/>
            <a:ext cx="10062300" cy="12555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fr-FR" sz="3300" u="none" cap="none" strike="noStrike">
                <a:solidFill>
                  <a:schemeClr val="lt1"/>
                </a:solidFill>
                <a:latin typeface="Arial"/>
                <a:ea typeface="Arial"/>
                <a:cs typeface="Arial"/>
                <a:sym typeface="Arial"/>
              </a:rPr>
              <a:t>Session 1: </a:t>
            </a:r>
            <a:r>
              <a:rPr b="1" i="0" lang="fr-FR" sz="3300" u="none" cap="none" strike="noStrike">
                <a:solidFill>
                  <a:schemeClr val="lt1"/>
                </a:solidFill>
                <a:latin typeface="Arial"/>
                <a:ea typeface="Arial"/>
                <a:cs typeface="Arial"/>
                <a:sym typeface="Arial"/>
              </a:rPr>
              <a:t>Cadre de gouvernance du conseil d'administration</a:t>
            </a:r>
            <a:endParaRPr b="0" i="0" sz="3300" u="none" cap="none" strike="noStrike">
              <a:solidFill>
                <a:schemeClr val="lt1"/>
              </a:solidFill>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51"/>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Cadre de gouvernance du conseil d'administration</a:t>
            </a:r>
            <a:endParaRPr>
              <a:latin typeface="Arial"/>
              <a:ea typeface="Arial"/>
              <a:cs typeface="Arial"/>
              <a:sym typeface="Arial"/>
            </a:endParaRPr>
          </a:p>
        </p:txBody>
      </p:sp>
      <p:sp>
        <p:nvSpPr>
          <p:cNvPr id="966" name="Google Shape;966;p151"/>
          <p:cNvSpPr txBox="1"/>
          <p:nvPr>
            <p:ph idx="1" type="body"/>
          </p:nvPr>
        </p:nvSpPr>
        <p:spPr>
          <a:xfrm>
            <a:off x="1255776" y="1536633"/>
            <a:ext cx="10137600" cy="3777300"/>
          </a:xfrm>
          <a:prstGeom prst="rect">
            <a:avLst/>
          </a:prstGeom>
          <a:noFill/>
          <a:ln>
            <a:noFill/>
          </a:ln>
        </p:spPr>
        <p:txBody>
          <a:bodyPr anchorCtr="0" anchor="t" bIns="121900" lIns="121900" spcFirstLastPara="1" rIns="121900" wrap="square" tIns="121900">
            <a:no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Permet au conseil d'administration et à la direction de se concentrer sur un objectif précis,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permet à chacun de remplir son rôle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donne au conseil d'administration l'occasion de tester l'efficacité de sa structure de gouvernance et les mécanismes par lesquels la gouvernance est mise en œuvre,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permet aux membres du conseil d'explorer les incohérences, les chevauchements et les lacunes susceptibles d'empêcher la mise en œuvre des politiques de gouvernance mises en place par le conseil d'administration et la direction..</a:t>
            </a:r>
            <a:endParaRPr>
              <a:latin typeface="Garamond"/>
              <a:ea typeface="Garamond"/>
              <a:cs typeface="Garamond"/>
              <a:sym typeface="Garamon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152"/>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Rôles et domaines d'intervention du conseil d'administration</a:t>
            </a:r>
            <a:endParaRPr>
              <a:latin typeface="Arial"/>
              <a:ea typeface="Arial"/>
              <a:cs typeface="Arial"/>
              <a:sym typeface="Arial"/>
            </a:endParaRPr>
          </a:p>
        </p:txBody>
      </p:sp>
      <p:sp>
        <p:nvSpPr>
          <p:cNvPr id="972" name="Google Shape;972;p152"/>
          <p:cNvSpPr txBox="1"/>
          <p:nvPr>
            <p:ph idx="1" type="body"/>
          </p:nvPr>
        </p:nvSpPr>
        <p:spPr>
          <a:xfrm>
            <a:off x="1316736" y="1841433"/>
            <a:ext cx="9966900" cy="3777300"/>
          </a:xfrm>
          <a:prstGeom prst="rect">
            <a:avLst/>
          </a:prstGeom>
          <a:noFill/>
          <a:ln>
            <a:noFill/>
          </a:ln>
        </p:spPr>
        <p:txBody>
          <a:bodyPr anchorCtr="0" anchor="t" bIns="121900" lIns="121900" spcFirstLastPara="1" rIns="121900" wrap="square" tIns="121900">
            <a:no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Surveillance et responsabilités du conseil d'administration</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Déterminer les compétences et les connaissances dont le conseil d'administration a besoin et les comparer à sa composition actuelle.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composition actuelle</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Inciter la direction à fournir les informations dont le conseil d'administration a besoin pour assurer la gouvernance et la surveillance des risques.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Conseiller la direction sur les politiques qui influencent en fin de compte la manière dont la gouvernance est menée.</a:t>
            </a:r>
            <a:endParaRPr>
              <a:latin typeface="Garamond"/>
              <a:ea typeface="Garamond"/>
              <a:cs typeface="Garamond"/>
              <a:sym typeface="Garamon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153"/>
          <p:cNvSpPr txBox="1"/>
          <p:nvPr>
            <p:ph type="title"/>
          </p:nvPr>
        </p:nvSpPr>
        <p:spPr>
          <a:xfrm>
            <a:off x="415600" y="495831"/>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Questions importantes à prendre en compte</a:t>
            </a:r>
            <a:endParaRPr>
              <a:latin typeface="Arial"/>
              <a:ea typeface="Arial"/>
              <a:cs typeface="Arial"/>
              <a:sym typeface="Arial"/>
            </a:endParaRPr>
          </a:p>
        </p:txBody>
      </p:sp>
      <p:sp>
        <p:nvSpPr>
          <p:cNvPr id="978" name="Google Shape;978;p153"/>
          <p:cNvSpPr txBox="1"/>
          <p:nvPr>
            <p:ph idx="1" type="body"/>
          </p:nvPr>
        </p:nvSpPr>
        <p:spPr>
          <a:xfrm>
            <a:off x="804672" y="1182624"/>
            <a:ext cx="11040000" cy="5589900"/>
          </a:xfrm>
          <a:prstGeom prst="rect">
            <a:avLst/>
          </a:prstGeom>
          <a:noFill/>
          <a:ln>
            <a:noFill/>
          </a:ln>
        </p:spPr>
        <p:txBody>
          <a:bodyPr anchorCtr="0" anchor="t" bIns="121900" lIns="121900" spcFirstLastPara="1" rIns="121900" wrap="square" tIns="121900">
            <a:noAutofit/>
          </a:bodyPr>
          <a:lstStyle/>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Quels sont les domaines auxquels nous devrions consacrer du temps ?</a:t>
            </a:r>
            <a:endParaRPr/>
          </a:p>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Comment aligner le conseil d'administration et la direction sur les priorités ?</a:t>
            </a:r>
            <a:endParaRPr/>
          </a:p>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Comment prendre des décisions ?</a:t>
            </a:r>
            <a:endParaRPr/>
          </a:p>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Comment communiquer les décisions ?</a:t>
            </a:r>
            <a:endParaRPr/>
          </a:p>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Comment s'assurer que les décisions sont suivies ou transmises au CA?</a:t>
            </a:r>
            <a:endParaRPr/>
          </a:p>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Comment réduire les risques dans tout ce qui se passe au sein de l'organisation ?</a:t>
            </a:r>
            <a:endParaRPr/>
          </a:p>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Comment positionner le CA en tant que partenaire stratégique de la direction ?</a:t>
            </a:r>
            <a:endParaRPr/>
          </a:p>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Que devrions-nous faire spécifiquement dans les domaines critiques de la surveillance, tels que la stratégie et le risque ?</a:t>
            </a:r>
            <a:endParaRPr/>
          </a:p>
          <a:p>
            <a:pPr indent="-4191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En quoi le travail des comités est-il lié et différent de celui du CA dans son ensemble ?</a:t>
            </a:r>
            <a:endParaRPr>
              <a:latin typeface="Garamond"/>
              <a:ea typeface="Garamond"/>
              <a:cs typeface="Garamond"/>
              <a:sym typeface="Garamon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54"/>
          <p:cNvSpPr txBox="1"/>
          <p:nvPr>
            <p:ph type="title"/>
          </p:nvPr>
        </p:nvSpPr>
        <p:spPr>
          <a:xfrm>
            <a:off x="415600" y="142805"/>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Domaines de performance de la gouvernance du conseil d'administration</a:t>
            </a:r>
            <a:endParaRPr>
              <a:latin typeface="Arial"/>
              <a:ea typeface="Arial"/>
              <a:cs typeface="Arial"/>
              <a:sym typeface="Arial"/>
            </a:endParaRPr>
          </a:p>
        </p:txBody>
      </p:sp>
      <p:graphicFrame>
        <p:nvGraphicFramePr>
          <p:cNvPr id="984" name="Google Shape;984;p154"/>
          <p:cNvGraphicFramePr/>
          <p:nvPr/>
        </p:nvGraphicFramePr>
        <p:xfrm>
          <a:off x="415600" y="1239789"/>
          <a:ext cx="3000000" cy="3000000"/>
        </p:xfrm>
        <a:graphic>
          <a:graphicData uri="http://schemas.openxmlformats.org/drawingml/2006/table">
            <a:tbl>
              <a:tblPr>
                <a:noFill/>
                <a:tableStyleId>{828F6940-9D90-4BCB-BB26-B4AEA4D8F0B3}</a:tableStyleId>
              </a:tblPr>
              <a:tblGrid>
                <a:gridCol w="3295825"/>
                <a:gridCol w="8064975"/>
              </a:tblGrid>
              <a:tr h="603375">
                <a:tc>
                  <a:txBody>
                    <a:bodyPr/>
                    <a:lstStyle/>
                    <a:p>
                      <a:pPr indent="0" lvl="0" marL="292100" marR="0" rtl="0" algn="l">
                        <a:lnSpc>
                          <a:spcPct val="115000"/>
                        </a:lnSpc>
                        <a:spcBef>
                          <a:spcPts val="0"/>
                        </a:spcBef>
                        <a:spcAft>
                          <a:spcPts val="0"/>
                        </a:spcAft>
                        <a:buClr>
                          <a:srgbClr val="000000"/>
                        </a:buClr>
                        <a:buSzPts val="1700"/>
                        <a:buFont typeface="Arial"/>
                        <a:buNone/>
                      </a:pPr>
                      <a:r>
                        <a:rPr b="1" i="0" lang="fr-FR" sz="1700" u="none" cap="none" strike="noStrike">
                          <a:solidFill>
                            <a:srgbClr val="000000"/>
                          </a:solidFill>
                          <a:latin typeface="Garamond"/>
                          <a:ea typeface="Garamond"/>
                          <a:cs typeface="Garamond"/>
                          <a:sym typeface="Garamond"/>
                        </a:rPr>
                        <a:t>Domaines d'action de haut niveau</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Ces domaines sont très importants pour la gouvernance, la performance, la stratégie, l'intégrité et les questions de personnel.</a:t>
                      </a:r>
                      <a:endParaRPr sz="1700" u="none" cap="none" strike="noStrike">
                        <a:latin typeface="Garamond"/>
                        <a:ea typeface="Garamond"/>
                        <a:cs typeface="Garamond"/>
                        <a:sym typeface="Garamond"/>
                      </a:endParaRPr>
                    </a:p>
                  </a:txBody>
                  <a:tcPr marT="121900" marB="121900" marR="91425" marL="91425">
                    <a:lnT cap="flat" cmpd="sng" w="127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r>
              <a:tr h="1224500">
                <a:tc>
                  <a:txBody>
                    <a:bodyPr/>
                    <a:lstStyle/>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Gouvernance</a:t>
                      </a:r>
                      <a:endParaRPr sz="1900"/>
                    </a:p>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La performance</a:t>
                      </a:r>
                      <a:endParaRPr sz="1900"/>
                    </a:p>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Stratégie</a:t>
                      </a:r>
                      <a:endParaRPr sz="1900"/>
                    </a:p>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Intégrité</a:t>
                      </a:r>
                      <a:endParaRPr sz="1900"/>
                    </a:p>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Le personnel</a:t>
                      </a:r>
                      <a:endParaRPr sz="1900"/>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 Comment pouvons-nous nous améliorer ?</a:t>
                      </a:r>
                      <a:endParaRPr sz="1900"/>
                    </a:p>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 Les choses se présentent-elles comme elles le devraient ?</a:t>
                      </a:r>
                      <a:endParaRPr sz="1900"/>
                    </a:p>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 Qui est responsable ?</a:t>
                      </a:r>
                      <a:endParaRPr sz="1900"/>
                    </a:p>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 Qui doit être informé et agir en conséquence ?</a:t>
                      </a:r>
                      <a:endParaRPr sz="1900"/>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084900">
                <a:tc>
                  <a:txBody>
                    <a:bodyPr/>
                    <a:lstStyle/>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Suivi par le conseil d'administration des activités de la direction générale et des domaines d'intervention</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Le conseil d'administration doit s'entretenir régulièrement avec la direction générale au sujet de la planification, des opérations, de l'établissement de rapports, de la culture et des risques auxquels l'organisation est confrontée.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10575">
                <a:tc>
                  <a:txBody>
                    <a:bodyPr/>
                    <a:lstStyle/>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Planification</a:t>
                      </a:r>
                      <a:endParaRPr sz="1900"/>
                    </a:p>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Opérations</a:t>
                      </a:r>
                      <a:endParaRPr sz="1900"/>
                    </a:p>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Rapports</a:t>
                      </a:r>
                      <a:endParaRPr sz="1900"/>
                    </a:p>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Culture</a:t>
                      </a:r>
                      <a:endParaRPr sz="1900"/>
                    </a:p>
                    <a:p>
                      <a:pPr indent="0" lvl="0" marL="292100" marR="0" rtl="0" algn="l">
                        <a:lnSpc>
                          <a:spcPct val="115000"/>
                        </a:lnSpc>
                        <a:spcBef>
                          <a:spcPts val="0"/>
                        </a:spcBef>
                        <a:spcAft>
                          <a:spcPts val="0"/>
                        </a:spcAft>
                        <a:buClr>
                          <a:srgbClr val="000000"/>
                        </a:buClr>
                        <a:buSzPts val="1700"/>
                        <a:buFont typeface="Arial"/>
                        <a:buNone/>
                      </a:pPr>
                      <a:r>
                        <a:rPr b="1" lang="fr-FR" sz="1700" u="none" cap="none" strike="noStrike">
                          <a:latin typeface="Garamond"/>
                          <a:ea typeface="Garamond"/>
                          <a:cs typeface="Garamond"/>
                          <a:sym typeface="Garamond"/>
                        </a:rPr>
                        <a:t>- Risques</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 Pourquoi faisons-nous cela ?</a:t>
                      </a:r>
                      <a:endParaRPr sz="1900"/>
                    </a:p>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 Cela permettra de s'assurer que chaque tactique conduit à une amélioration des performances.</a:t>
                      </a:r>
                      <a:endParaRPr sz="1900"/>
                    </a:p>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 Dressez une liste des domaines d'amélioration prioritaires.</a:t>
                      </a:r>
                      <a:endParaRPr sz="1900"/>
                    </a:p>
                    <a:p>
                      <a:pPr indent="0" lvl="0" marL="292100" marR="0" rtl="0" algn="l">
                        <a:lnSpc>
                          <a:spcPct val="115000"/>
                        </a:lnSpc>
                        <a:spcBef>
                          <a:spcPts val="0"/>
                        </a:spcBef>
                        <a:spcAft>
                          <a:spcPts val="0"/>
                        </a:spcAft>
                        <a:buClr>
                          <a:srgbClr val="000000"/>
                        </a:buClr>
                        <a:buSzPts val="1700"/>
                        <a:buFont typeface="Arial"/>
                        <a:buNone/>
                      </a:pPr>
                      <a:r>
                        <a:rPr lang="fr-FR" sz="1700" u="none" cap="none" strike="noStrike">
                          <a:latin typeface="Garamond"/>
                          <a:ea typeface="Garamond"/>
                          <a:cs typeface="Garamond"/>
                          <a:sym typeface="Garamond"/>
                        </a:rPr>
                        <a:t>- Y a-t-il d'autres domaines ? </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55"/>
          <p:cNvSpPr txBox="1"/>
          <p:nvPr>
            <p:ph type="title"/>
          </p:nvPr>
        </p:nvSpPr>
        <p:spPr>
          <a:xfrm>
            <a:off x="473512" y="63208"/>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 Prochaines étapes de la gestion des performances des conseils d'administration</a:t>
            </a:r>
            <a:endParaRPr>
              <a:latin typeface="Arial"/>
              <a:ea typeface="Arial"/>
              <a:cs typeface="Arial"/>
              <a:sym typeface="Arial"/>
            </a:endParaRPr>
          </a:p>
        </p:txBody>
      </p:sp>
      <p:sp>
        <p:nvSpPr>
          <p:cNvPr id="990" name="Google Shape;990;p155"/>
          <p:cNvSpPr txBox="1"/>
          <p:nvPr>
            <p:ph idx="1" type="body"/>
          </p:nvPr>
        </p:nvSpPr>
        <p:spPr>
          <a:xfrm>
            <a:off x="950976" y="1441033"/>
            <a:ext cx="10406100" cy="4971900"/>
          </a:xfrm>
          <a:prstGeom prst="rect">
            <a:avLst/>
          </a:prstGeom>
          <a:noFill/>
          <a:ln>
            <a:noFill/>
          </a:ln>
        </p:spPr>
        <p:txBody>
          <a:bodyPr anchorCtr="0" anchor="t" bIns="121900" lIns="121900" spcFirstLastPara="1" rIns="121900" wrap="square" tIns="121900">
            <a:noAutofit/>
          </a:bodyPr>
          <a:lstStyle/>
          <a:p>
            <a:pPr indent="-4064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Éviter une approche ponctuelle ; les processus continus sont plus efficaces.</a:t>
            </a:r>
            <a:endParaRPr/>
          </a:p>
          <a:p>
            <a:pPr indent="-4064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Collaborer avec les cadres supérieurs pour introduire une variété de solutions à chaque étape du domaine d'intervention et prendre en compte les compétences et l'expérience de chacun.</a:t>
            </a:r>
            <a:endParaRPr/>
          </a:p>
          <a:p>
            <a:pPr indent="-4064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Décider de l'aspect du conseil d'administration (composition, diversité, mixité, etc.).</a:t>
            </a:r>
            <a:endParaRPr/>
          </a:p>
          <a:p>
            <a:pPr indent="-4064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Demandez-vous si le conseil et l'organisation représentent et reflètent la diversité sociale et culturelle de votre communauté. </a:t>
            </a:r>
            <a:endParaRPr/>
          </a:p>
          <a:p>
            <a:pPr indent="-406400" lvl="0" marL="609600" rtl="0" algn="l">
              <a:lnSpc>
                <a:spcPct val="115000"/>
              </a:lnSpc>
              <a:spcBef>
                <a:spcPts val="0"/>
              </a:spcBef>
              <a:spcAft>
                <a:spcPts val="0"/>
              </a:spcAft>
              <a:buSzPts val="2400"/>
              <a:buAutoNum type="arabicPeriod"/>
            </a:pPr>
            <a:r>
              <a:rPr lang="fr-FR">
                <a:latin typeface="Garamond"/>
                <a:ea typeface="Garamond"/>
                <a:cs typeface="Garamond"/>
                <a:sym typeface="Garamond"/>
              </a:rPr>
              <a:t>Déterminez dans quelle mesure le conseil d'administration se situe actuellement en termes de diversité.</a:t>
            </a:r>
            <a:endParaRPr>
              <a:latin typeface="Garamond"/>
              <a:ea typeface="Garamond"/>
              <a:cs typeface="Garamond"/>
              <a:sym typeface="Garamon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56"/>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 Prochaines étapes de la gestion des performances des conseils d'administration( Cont.) </a:t>
            </a:r>
            <a:endParaRPr>
              <a:latin typeface="Arial"/>
              <a:ea typeface="Arial"/>
              <a:cs typeface="Arial"/>
              <a:sym typeface="Arial"/>
            </a:endParaRPr>
          </a:p>
        </p:txBody>
      </p:sp>
      <p:sp>
        <p:nvSpPr>
          <p:cNvPr id="996" name="Google Shape;996;p156"/>
          <p:cNvSpPr txBox="1"/>
          <p:nvPr>
            <p:ph idx="1" type="body"/>
          </p:nvPr>
        </p:nvSpPr>
        <p:spPr>
          <a:xfrm>
            <a:off x="950976" y="1441033"/>
            <a:ext cx="10406100" cy="4971900"/>
          </a:xfrm>
          <a:prstGeom prst="rect">
            <a:avLst/>
          </a:prstGeom>
          <a:noFill/>
          <a:ln>
            <a:noFill/>
          </a:ln>
        </p:spPr>
        <p:txBody>
          <a:bodyPr anchorCtr="0" anchor="t" bIns="121900" lIns="121900" spcFirstLastPara="1" rIns="121900" wrap="square" tIns="121900">
            <a:noAutofit/>
          </a:bodyPr>
          <a:lstStyle/>
          <a:p>
            <a:pPr indent="-457200" lvl="0" marL="660400" rtl="0" algn="l">
              <a:lnSpc>
                <a:spcPct val="115000"/>
              </a:lnSpc>
              <a:spcBef>
                <a:spcPts val="1300"/>
              </a:spcBef>
              <a:spcAft>
                <a:spcPts val="0"/>
              </a:spcAft>
              <a:buSzPts val="2400"/>
              <a:buFont typeface="Arial"/>
              <a:buAutoNum type="arabicPeriod" startAt="6"/>
            </a:pPr>
            <a:r>
              <a:rPr lang="fr-FR">
                <a:latin typeface="Garamond"/>
                <a:ea typeface="Garamond"/>
                <a:cs typeface="Garamond"/>
                <a:sym typeface="Garamond"/>
              </a:rPr>
              <a:t>Mener des discussions ouvertes, honnêtes et continues sur la composition du conseil d'administration et sur la mesure dans laquelle il répond aux besoins définis de l'organisation. </a:t>
            </a:r>
            <a:endParaRPr/>
          </a:p>
          <a:p>
            <a:pPr indent="-457200" lvl="0" marL="660400" rtl="0" algn="l">
              <a:lnSpc>
                <a:spcPct val="115000"/>
              </a:lnSpc>
              <a:spcBef>
                <a:spcPts val="1300"/>
              </a:spcBef>
              <a:spcAft>
                <a:spcPts val="0"/>
              </a:spcAft>
              <a:buSzPts val="2400"/>
              <a:buFont typeface="Arial"/>
              <a:buAutoNum type="arabicPeriod" startAt="6"/>
            </a:pPr>
            <a:r>
              <a:rPr lang="fr-FR">
                <a:latin typeface="Garamond"/>
                <a:ea typeface="Garamond"/>
                <a:cs typeface="Garamond"/>
                <a:sym typeface="Garamond"/>
              </a:rPr>
              <a:t>Finaliser un règlement ou une charte précisant la durée du mandat de chaque membre du conseil d'administration.</a:t>
            </a:r>
            <a:endParaRPr/>
          </a:p>
          <a:p>
            <a:pPr indent="-457200" lvl="0" marL="660400" rtl="0" algn="l">
              <a:lnSpc>
                <a:spcPct val="115000"/>
              </a:lnSpc>
              <a:spcBef>
                <a:spcPts val="1300"/>
              </a:spcBef>
              <a:spcAft>
                <a:spcPts val="0"/>
              </a:spcAft>
              <a:buSzPts val="2400"/>
              <a:buFont typeface="Arial"/>
              <a:buAutoNum type="arabicPeriod" startAt="6"/>
            </a:pPr>
            <a:r>
              <a:rPr lang="fr-FR">
                <a:latin typeface="Garamond"/>
                <a:ea typeface="Garamond"/>
                <a:cs typeface="Garamond"/>
                <a:sym typeface="Garamond"/>
              </a:rPr>
              <a:t>Évaluer chaque année chaque membre du conseil d'administration pour déterminer s'il a répondu aux attentes (voir le modèle de formulaire d'évaluation du conseil d'administration en annexe).</a:t>
            </a:r>
            <a:endParaRPr/>
          </a:p>
          <a:p>
            <a:pPr indent="-457200" lvl="0" marL="660400" rtl="0" algn="l">
              <a:lnSpc>
                <a:spcPct val="115000"/>
              </a:lnSpc>
              <a:spcBef>
                <a:spcPts val="1300"/>
              </a:spcBef>
              <a:spcAft>
                <a:spcPts val="0"/>
              </a:spcAft>
              <a:buSzPts val="2400"/>
              <a:buFont typeface="Arial"/>
              <a:buAutoNum type="arabicPeriod" startAt="6"/>
            </a:pPr>
            <a:r>
              <a:rPr lang="fr-FR">
                <a:latin typeface="Garamond"/>
                <a:ea typeface="Garamond"/>
                <a:cs typeface="Garamond"/>
                <a:sym typeface="Garamond"/>
              </a:rPr>
              <a:t>Identifiez les compétences et les capacités dont vous avez besoin au sein de votre conseil d'administration. (Voir la matrice des compétences du conseil d'administration)</a:t>
            </a:r>
            <a:endParaRPr>
              <a:latin typeface="Garamond"/>
              <a:ea typeface="Garamond"/>
              <a:cs typeface="Garamond"/>
              <a:sym typeface="Garamon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57"/>
          <p:cNvSpPr txBox="1"/>
          <p:nvPr>
            <p:ph type="title"/>
          </p:nvPr>
        </p:nvSpPr>
        <p:spPr>
          <a:xfrm>
            <a:off x="415600" y="327175"/>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 Points clés</a:t>
            </a:r>
            <a:endParaRPr>
              <a:latin typeface="Arial"/>
              <a:ea typeface="Arial"/>
              <a:cs typeface="Arial"/>
              <a:sym typeface="Arial"/>
            </a:endParaRPr>
          </a:p>
        </p:txBody>
      </p:sp>
      <p:sp>
        <p:nvSpPr>
          <p:cNvPr id="1002" name="Google Shape;1002;p157"/>
          <p:cNvSpPr txBox="1"/>
          <p:nvPr>
            <p:ph idx="1" type="body"/>
          </p:nvPr>
        </p:nvSpPr>
        <p:spPr>
          <a:xfrm>
            <a:off x="1133856" y="1261873"/>
            <a:ext cx="9503700" cy="4694100"/>
          </a:xfrm>
          <a:prstGeom prst="rect">
            <a:avLst/>
          </a:prstGeom>
          <a:noFill/>
          <a:ln>
            <a:noFill/>
          </a:ln>
        </p:spPr>
        <p:txBody>
          <a:bodyPr anchorCtr="0" anchor="t" bIns="121900" lIns="121900" spcFirstLastPara="1" rIns="121900" wrap="square" tIns="121900">
            <a:noAutofit/>
          </a:bodyPr>
          <a:lstStyle/>
          <a:p>
            <a:pPr indent="-431800" lvl="0" marL="609600" rtl="0" algn="l">
              <a:lnSpc>
                <a:spcPct val="100000"/>
              </a:lnSpc>
              <a:spcBef>
                <a:spcPts val="0"/>
              </a:spcBef>
              <a:spcAft>
                <a:spcPts val="0"/>
              </a:spcAft>
              <a:buSzPts val="2400"/>
              <a:buChar char="●"/>
            </a:pPr>
            <a:r>
              <a:rPr b="1" lang="fr-FR">
                <a:latin typeface="Garamond"/>
                <a:ea typeface="Garamond"/>
                <a:cs typeface="Garamond"/>
                <a:sym typeface="Garamond"/>
              </a:rPr>
              <a:t>Responsabilité</a:t>
            </a:r>
            <a:r>
              <a:rPr lang="fr-FR">
                <a:latin typeface="Garamond"/>
                <a:ea typeface="Garamond"/>
                <a:cs typeface="Garamond"/>
                <a:sym typeface="Garamond"/>
              </a:rPr>
              <a:t> : Les membres du conseil d'administration les plus compétents se tiennent eux-mêmes, ainsi que l'organisation, responsables de l'avancement de la mission.</a:t>
            </a:r>
            <a:endParaRPr/>
          </a:p>
          <a:p>
            <a:pPr indent="-431800" lvl="0" marL="609600" rtl="0" algn="l">
              <a:lnSpc>
                <a:spcPct val="100000"/>
              </a:lnSpc>
              <a:spcBef>
                <a:spcPts val="0"/>
              </a:spcBef>
              <a:spcAft>
                <a:spcPts val="0"/>
              </a:spcAft>
              <a:buSzPts val="2400"/>
              <a:buChar char="●"/>
            </a:pPr>
            <a:r>
              <a:rPr b="1" lang="fr-FR">
                <a:latin typeface="Garamond"/>
                <a:ea typeface="Garamond"/>
                <a:cs typeface="Garamond"/>
                <a:sym typeface="Garamond"/>
              </a:rPr>
              <a:t>Passion pour la mission </a:t>
            </a:r>
            <a:r>
              <a:rPr lang="fr-FR">
                <a:latin typeface="Garamond"/>
                <a:ea typeface="Garamond"/>
                <a:cs typeface="Garamond"/>
                <a:sym typeface="Garamond"/>
              </a:rPr>
              <a:t>: La passion du conseil d'administration est sincère et contagieuse, ce qui contribue à susciter l'enthousiasme des autres à l'égard de la mission.</a:t>
            </a:r>
            <a:endParaRPr/>
          </a:p>
          <a:p>
            <a:pPr indent="-431800" lvl="0" marL="609600" rtl="0" algn="l">
              <a:lnSpc>
                <a:spcPct val="100000"/>
              </a:lnSpc>
              <a:spcBef>
                <a:spcPts val="0"/>
              </a:spcBef>
              <a:spcAft>
                <a:spcPts val="0"/>
              </a:spcAft>
              <a:buSzPts val="2400"/>
              <a:buChar char="●"/>
            </a:pPr>
            <a:r>
              <a:rPr b="1" lang="fr-FR">
                <a:latin typeface="Garamond"/>
                <a:ea typeface="Garamond"/>
                <a:cs typeface="Garamond"/>
                <a:sym typeface="Garamond"/>
              </a:rPr>
              <a:t>Engagement financier </a:t>
            </a:r>
            <a:r>
              <a:rPr lang="fr-FR">
                <a:latin typeface="Garamond"/>
                <a:ea typeface="Garamond"/>
                <a:cs typeface="Garamond"/>
                <a:sym typeface="Garamond"/>
              </a:rPr>
              <a:t>: Les grands membres du conseil d'administration font preuve d'un engagement financier envers l'organisation et donnent accès à d'autres personnes qui peuvent faire de même</a:t>
            </a:r>
            <a:r>
              <a:rPr b="1" lang="fr-FR">
                <a:latin typeface="Garamond"/>
                <a:ea typeface="Garamond"/>
                <a:cs typeface="Garamond"/>
                <a:sym typeface="Garamond"/>
              </a:rPr>
              <a:t>.</a:t>
            </a:r>
            <a:endParaRPr>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1"/>
          <p:cNvSpPr txBox="1"/>
          <p:nvPr>
            <p:ph idx="1" type="body"/>
          </p:nvPr>
        </p:nvSpPr>
        <p:spPr>
          <a:xfrm>
            <a:off x="1545337" y="1186688"/>
            <a:ext cx="9218000" cy="43188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L'obligation de rendre compte est essentielle, en particulier en ce qui concerne l'autorité décisionnelle qui organise la prise de décisions clés.</a:t>
            </a:r>
            <a:endParaRPr/>
          </a:p>
          <a:p>
            <a:pPr indent="-457188" lvl="0" marL="609585" rtl="0" algn="l">
              <a:lnSpc>
                <a:spcPct val="110000"/>
              </a:lnSpc>
              <a:spcBef>
                <a:spcPts val="1600"/>
              </a:spcBef>
              <a:spcAft>
                <a:spcPts val="0"/>
              </a:spcAft>
              <a:buClr>
                <a:schemeClr val="dk1"/>
              </a:buClr>
              <a:buSzPts val="2000"/>
              <a:buFont typeface="Noto Sans Symbols"/>
              <a:buChar char="▪"/>
            </a:pPr>
            <a:r>
              <a:rPr lang="fr-FR">
                <a:latin typeface="Arial"/>
                <a:ea typeface="Arial"/>
                <a:cs typeface="Arial"/>
                <a:sym typeface="Arial"/>
              </a:rPr>
              <a:t>Des structures organisationnelles sont nécessaires pour définir et clarifier les responsabilités en matière d'opérations, de contrôles internes et de processus d'établissement de rapports. </a:t>
            </a:r>
            <a:endParaRPr/>
          </a:p>
          <a:p>
            <a:pPr indent="-457188" lvl="0" marL="609585" rtl="0" algn="l">
              <a:lnSpc>
                <a:spcPct val="110000"/>
              </a:lnSpc>
              <a:spcBef>
                <a:spcPts val="1600"/>
              </a:spcBef>
              <a:spcAft>
                <a:spcPts val="0"/>
              </a:spcAft>
              <a:buClr>
                <a:schemeClr val="dk1"/>
              </a:buClr>
              <a:buSzPts val="2000"/>
              <a:buFont typeface="Noto Sans Symbols"/>
              <a:buChar char="▪"/>
            </a:pPr>
            <a:r>
              <a:rPr lang="fr-FR">
                <a:latin typeface="Arial"/>
                <a:ea typeface="Arial"/>
                <a:cs typeface="Arial"/>
                <a:sym typeface="Arial"/>
              </a:rPr>
              <a:t>Une conception/stratégie organisationnelle comprise par les dirigeants, les employés et les parties prenantes externes.</a:t>
            </a:r>
            <a:endParaRPr/>
          </a:p>
          <a:p>
            <a:pPr indent="-457188" lvl="0" marL="609585" rtl="0" algn="l">
              <a:lnSpc>
                <a:spcPct val="110000"/>
              </a:lnSpc>
              <a:spcBef>
                <a:spcPts val="1600"/>
              </a:spcBef>
              <a:spcAft>
                <a:spcPts val="800"/>
              </a:spcAft>
              <a:buClr>
                <a:schemeClr val="dk1"/>
              </a:buClr>
              <a:buSzPts val="2000"/>
              <a:buFont typeface="Noto Sans Symbols"/>
              <a:buChar char="▪"/>
            </a:pPr>
            <a:r>
              <a:rPr lang="fr-FR">
                <a:latin typeface="Arial"/>
                <a:ea typeface="Arial"/>
                <a:cs typeface="Arial"/>
                <a:sym typeface="Arial"/>
              </a:rPr>
              <a:t>La responsabilité ne peut être mise en œuvre sans transparence et dans le respect de l'État de droit.</a:t>
            </a:r>
            <a:endParaRPr/>
          </a:p>
        </p:txBody>
      </p:sp>
      <p:sp>
        <p:nvSpPr>
          <p:cNvPr id="287" name="Google Shape;287;p4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REDEVABILITÉ DE LA GOUVERNANCE</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158"/>
          <p:cNvSpPr txBox="1"/>
          <p:nvPr>
            <p:ph type="title"/>
          </p:nvPr>
        </p:nvSpPr>
        <p:spPr>
          <a:xfrm>
            <a:off x="415600" y="327175"/>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 Points clés(Cont.)</a:t>
            </a:r>
            <a:endParaRPr>
              <a:latin typeface="Arial"/>
              <a:ea typeface="Arial"/>
              <a:cs typeface="Arial"/>
              <a:sym typeface="Arial"/>
            </a:endParaRPr>
          </a:p>
        </p:txBody>
      </p:sp>
      <p:sp>
        <p:nvSpPr>
          <p:cNvPr id="1008" name="Google Shape;1008;p158"/>
          <p:cNvSpPr txBox="1"/>
          <p:nvPr>
            <p:ph idx="1" type="body"/>
          </p:nvPr>
        </p:nvSpPr>
        <p:spPr>
          <a:xfrm>
            <a:off x="1133856" y="1030224"/>
            <a:ext cx="9613200" cy="5395200"/>
          </a:xfrm>
          <a:prstGeom prst="rect">
            <a:avLst/>
          </a:prstGeom>
          <a:noFill/>
          <a:ln>
            <a:noFill/>
          </a:ln>
        </p:spPr>
        <p:txBody>
          <a:bodyPr anchorCtr="0" anchor="t" bIns="121900" lIns="121900" spcFirstLastPara="1" rIns="121900" wrap="square" tIns="121900">
            <a:noAutofit/>
          </a:bodyPr>
          <a:lstStyle/>
          <a:p>
            <a:pPr indent="-431800" lvl="0" marL="609600" rtl="0" algn="l">
              <a:lnSpc>
                <a:spcPct val="100000"/>
              </a:lnSpc>
              <a:spcBef>
                <a:spcPts val="1300"/>
              </a:spcBef>
              <a:spcAft>
                <a:spcPts val="0"/>
              </a:spcAft>
              <a:buSzPts val="2400"/>
              <a:buChar char="●"/>
            </a:pPr>
            <a:r>
              <a:rPr b="1" lang="fr-FR">
                <a:latin typeface="Garamond"/>
                <a:ea typeface="Garamond"/>
                <a:cs typeface="Garamond"/>
                <a:sym typeface="Garamond"/>
              </a:rPr>
              <a:t>Vue d'ensemble : </a:t>
            </a:r>
            <a:r>
              <a:rPr lang="fr-FR">
                <a:latin typeface="Garamond"/>
                <a:ea typeface="Garamond"/>
                <a:cs typeface="Garamond"/>
                <a:sym typeface="Garamond"/>
              </a:rPr>
              <a:t>Les membres du conseil d'administration les plus compétents envisagent la mission sous l'angle de la stratégie et de la vision d'ensemble.</a:t>
            </a:r>
            <a:endParaRPr/>
          </a:p>
          <a:p>
            <a:pPr indent="-431800" lvl="0" marL="609600" rtl="0" algn="l">
              <a:lnSpc>
                <a:spcPct val="100000"/>
              </a:lnSpc>
              <a:spcBef>
                <a:spcPts val="1300"/>
              </a:spcBef>
              <a:spcAft>
                <a:spcPts val="0"/>
              </a:spcAft>
              <a:buSzPts val="2400"/>
              <a:buChar char="●"/>
            </a:pPr>
            <a:r>
              <a:rPr b="1" lang="fr-FR">
                <a:latin typeface="Garamond"/>
                <a:ea typeface="Garamond"/>
                <a:cs typeface="Garamond"/>
                <a:sym typeface="Garamond"/>
              </a:rPr>
              <a:t>Nature curieuse </a:t>
            </a:r>
            <a:r>
              <a:rPr lang="fr-FR">
                <a:latin typeface="Garamond"/>
                <a:ea typeface="Garamond"/>
                <a:cs typeface="Garamond"/>
                <a:sym typeface="Garamond"/>
              </a:rPr>
              <a:t>: Les membres du conseil d'administration n'ont pas peur de poser des questions difficiles ou fréquentes pour progresser.</a:t>
            </a:r>
            <a:endParaRPr/>
          </a:p>
          <a:p>
            <a:pPr indent="-431800" lvl="0" marL="609600" rtl="0" algn="l">
              <a:lnSpc>
                <a:spcPct val="100000"/>
              </a:lnSpc>
              <a:spcBef>
                <a:spcPts val="1300"/>
              </a:spcBef>
              <a:spcAft>
                <a:spcPts val="0"/>
              </a:spcAft>
              <a:buSzPts val="2400"/>
              <a:buChar char="●"/>
            </a:pPr>
            <a:r>
              <a:rPr b="1" lang="fr-FR">
                <a:latin typeface="Garamond"/>
                <a:ea typeface="Garamond"/>
                <a:cs typeface="Garamond"/>
                <a:sym typeface="Garamond"/>
              </a:rPr>
              <a:t>Comités du conseil d'administration </a:t>
            </a:r>
            <a:r>
              <a:rPr lang="fr-FR">
                <a:latin typeface="Garamond"/>
                <a:ea typeface="Garamond"/>
                <a:cs typeface="Garamond"/>
                <a:sym typeface="Garamond"/>
              </a:rPr>
              <a:t>: Les bons conseils d'administration créent des comités chargés de traiter des questions de performance spécifiques qui nécessitent des domaines d'expertise spécialisés (par exemple, finances et audit, ressources humaines, mobilisation des ressources).</a:t>
            </a:r>
            <a:endParaRPr>
              <a:latin typeface="Garamond"/>
              <a:ea typeface="Garamond"/>
              <a:cs typeface="Garamond"/>
              <a:sym typeface="Garamon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59"/>
          <p:cNvSpPr txBox="1"/>
          <p:nvPr>
            <p:ph type="title"/>
          </p:nvPr>
        </p:nvSpPr>
        <p:spPr>
          <a:xfrm>
            <a:off x="943428" y="3136392"/>
            <a:ext cx="9994500" cy="118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9100"/>
              <a:buFont typeface="Avenir"/>
              <a:buNone/>
            </a:pPr>
            <a:r>
              <a:rPr lang="fr-FR" sz="6700">
                <a:latin typeface="Arial"/>
                <a:ea typeface="Arial"/>
                <a:cs typeface="Arial"/>
                <a:sym typeface="Arial"/>
              </a:rPr>
              <a:t>QUESTIONS?</a:t>
            </a:r>
            <a:endParaRPr sz="6700">
              <a:latin typeface="Arial"/>
              <a:ea typeface="Arial"/>
              <a:cs typeface="Arial"/>
              <a:sym typeface="Arial"/>
            </a:endParaRPr>
          </a:p>
        </p:txBody>
      </p:sp>
      <p:pic>
        <p:nvPicPr>
          <p:cNvPr descr="A picture containing logo&#10;&#10;Description automatically generated" id="1014" name="Google Shape;1014;p159"/>
          <p:cNvPicPr preferRelativeResize="0"/>
          <p:nvPr/>
        </p:nvPicPr>
        <p:blipFill rotWithShape="1">
          <a:blip r:embed="rId3">
            <a:alphaModFix/>
          </a:blip>
          <a:srcRect b="0" l="0" r="0" t="0"/>
          <a:stretch/>
        </p:blipFill>
        <p:spPr>
          <a:xfrm>
            <a:off x="5854836" y="4694661"/>
            <a:ext cx="2105421" cy="1239387"/>
          </a:xfrm>
          <a:prstGeom prst="rect">
            <a:avLst/>
          </a:prstGeom>
          <a:noFill/>
          <a:ln>
            <a:noFill/>
          </a:ln>
        </p:spPr>
      </p:pic>
      <p:pic>
        <p:nvPicPr>
          <p:cNvPr descr="Logo&#10;&#10;Description automatically generated" id="1015" name="Google Shape;1015;p159"/>
          <p:cNvPicPr preferRelativeResize="0"/>
          <p:nvPr/>
        </p:nvPicPr>
        <p:blipFill rotWithShape="1">
          <a:blip r:embed="rId4">
            <a:alphaModFix/>
          </a:blip>
          <a:srcRect b="0" l="0" r="0" t="0"/>
          <a:stretch/>
        </p:blipFill>
        <p:spPr>
          <a:xfrm>
            <a:off x="7764407" y="4782644"/>
            <a:ext cx="3299763" cy="1275983"/>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60"/>
          <p:cNvSpPr txBox="1"/>
          <p:nvPr>
            <p:ph type="title"/>
          </p:nvPr>
        </p:nvSpPr>
        <p:spPr>
          <a:xfrm>
            <a:off x="943428" y="2291508"/>
            <a:ext cx="8918400" cy="22152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3F3F3F"/>
              </a:buClr>
              <a:buSzPct val="100000"/>
              <a:buFont typeface="Avenir"/>
              <a:buNone/>
            </a:pPr>
            <a:r>
              <a:rPr lang="fr-FR" sz="8000">
                <a:latin typeface="Arial"/>
                <a:ea typeface="Arial"/>
                <a:cs typeface="Arial"/>
                <a:sym typeface="Arial"/>
              </a:rPr>
              <a:t>MERCI POUR VOTRE ATTENTION.</a:t>
            </a:r>
            <a:endParaRPr>
              <a:latin typeface="Arial"/>
              <a:ea typeface="Arial"/>
              <a:cs typeface="Arial"/>
              <a:sym typeface="Arial"/>
            </a:endParaRPr>
          </a:p>
        </p:txBody>
      </p:sp>
      <p:pic>
        <p:nvPicPr>
          <p:cNvPr descr="A picture containing logo&#10;&#10;Description automatically generated" id="1021" name="Google Shape;1021;p160"/>
          <p:cNvPicPr preferRelativeResize="0"/>
          <p:nvPr/>
        </p:nvPicPr>
        <p:blipFill rotWithShape="1">
          <a:blip r:embed="rId3">
            <a:alphaModFix/>
          </a:blip>
          <a:srcRect b="0" l="0" r="0" t="0"/>
          <a:stretch/>
        </p:blipFill>
        <p:spPr>
          <a:xfrm>
            <a:off x="5489143" y="5281112"/>
            <a:ext cx="2105421" cy="1239387"/>
          </a:xfrm>
          <a:prstGeom prst="rect">
            <a:avLst/>
          </a:prstGeom>
          <a:noFill/>
          <a:ln>
            <a:noFill/>
          </a:ln>
        </p:spPr>
      </p:pic>
      <p:pic>
        <p:nvPicPr>
          <p:cNvPr descr="Logo&#10;&#10;Description automatically generated" id="1022" name="Google Shape;1022;p160"/>
          <p:cNvPicPr preferRelativeResize="0"/>
          <p:nvPr/>
        </p:nvPicPr>
        <p:blipFill rotWithShape="1">
          <a:blip r:embed="rId4">
            <a:alphaModFix/>
          </a:blip>
          <a:srcRect b="0" l="0" r="0" t="0"/>
          <a:stretch/>
        </p:blipFill>
        <p:spPr>
          <a:xfrm>
            <a:off x="7949601" y="5432229"/>
            <a:ext cx="3299763" cy="1275983"/>
          </a:xfrm>
          <a:prstGeom prst="rect">
            <a:avLst/>
          </a:prstGeom>
          <a:noFill/>
          <a:ln>
            <a:noFill/>
          </a:ln>
        </p:spPr>
      </p:pic>
      <p:sp>
        <p:nvSpPr>
          <p:cNvPr id="1023" name="Google Shape;1023;p160"/>
          <p:cNvSpPr txBox="1"/>
          <p:nvPr>
            <p:ph type="title"/>
          </p:nvPr>
        </p:nvSpPr>
        <p:spPr>
          <a:xfrm>
            <a:off x="3910453" y="1333856"/>
            <a:ext cx="5262900" cy="34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100"/>
              <a:buNone/>
            </a:pPr>
            <a:r>
              <a:rPr b="1" lang="fr-FR" sz="2400">
                <a:latin typeface="Garamond"/>
                <a:ea typeface="Garamond"/>
                <a:cs typeface="Garamond"/>
                <a:sym typeface="Garamond"/>
              </a:rPr>
              <a:t> </a:t>
            </a:r>
            <a:endParaRPr sz="2400">
              <a:latin typeface="Garamond"/>
              <a:ea typeface="Garamond"/>
              <a:cs typeface="Garamond"/>
              <a:sym typeface="Garamond"/>
            </a:endParaRPr>
          </a:p>
        </p:txBody>
      </p:sp>
      <p:sp>
        <p:nvSpPr>
          <p:cNvPr id="1024" name="Google Shape;1024;p160"/>
          <p:cNvSpPr/>
          <p:nvPr/>
        </p:nvSpPr>
        <p:spPr>
          <a:xfrm>
            <a:off x="1759352" y="533433"/>
            <a:ext cx="9489300" cy="6396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1" i="0" lang="fr-FR" sz="2900" u="none" cap="none" strike="noStrike">
                <a:solidFill>
                  <a:schemeClr val="lt1"/>
                </a:solidFill>
                <a:latin typeface="Arial"/>
                <a:ea typeface="Arial"/>
                <a:cs typeface="Arial"/>
                <a:sym typeface="Arial"/>
              </a:rPr>
              <a:t>MANUEL DE FORMATION DISPONIBLE EN LIGNE</a:t>
            </a:r>
            <a:endParaRPr b="0" i="0" sz="2400" u="none" cap="none" strike="noStrike">
              <a:solidFill>
                <a:schemeClr val="lt1"/>
              </a:solidFill>
              <a:latin typeface="Arial"/>
              <a:ea typeface="Arial"/>
              <a:cs typeface="Arial"/>
              <a:sym typeface="Arial"/>
            </a:endParaRPr>
          </a:p>
        </p:txBody>
      </p:sp>
      <p:pic>
        <p:nvPicPr>
          <p:cNvPr id="1025" name="Google Shape;1025;p160">
            <a:hlinkClick r:id="rId5"/>
          </p:cNvPr>
          <p:cNvPicPr preferRelativeResize="0"/>
          <p:nvPr/>
        </p:nvPicPr>
        <p:blipFill rotWithShape="1">
          <a:blip r:embed="rId6">
            <a:alphaModFix/>
          </a:blip>
          <a:srcRect b="0" l="0" r="0" t="0"/>
          <a:stretch/>
        </p:blipFill>
        <p:spPr>
          <a:xfrm rot="355938">
            <a:off x="9035246" y="1938987"/>
            <a:ext cx="2080182" cy="2684248"/>
          </a:xfrm>
          <a:prstGeom prst="rect">
            <a:avLst/>
          </a:prstGeom>
          <a:noFill/>
          <a:ln>
            <a:noFill/>
          </a:ln>
          <a:effectLst>
            <a:outerShdw blurRad="57150" rotWithShape="0" algn="bl" dir="5400000" dist="38100">
              <a:srgbClr val="000000">
                <a:alpha val="498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2"/>
          <p:cNvSpPr txBox="1"/>
          <p:nvPr>
            <p:ph idx="1" type="body"/>
          </p:nvPr>
        </p:nvSpPr>
        <p:spPr>
          <a:xfrm>
            <a:off x="1745269" y="1196682"/>
            <a:ext cx="9117066" cy="44300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Superviser les performances de l'encadrement supérieur. </a:t>
            </a:r>
            <a:endParaRPr/>
          </a:p>
          <a:p>
            <a:pPr indent="-457188" lvl="0" marL="609585" rtl="0" algn="l">
              <a:lnSpc>
                <a:spcPct val="110000"/>
              </a:lnSpc>
              <a:spcBef>
                <a:spcPts val="1600"/>
              </a:spcBef>
              <a:spcAft>
                <a:spcPts val="0"/>
              </a:spcAft>
              <a:buClr>
                <a:schemeClr val="dk1"/>
              </a:buClr>
              <a:buSzPts val="2000"/>
              <a:buFont typeface="Noto Sans Symbols"/>
              <a:buChar char="▪"/>
            </a:pPr>
            <a:r>
              <a:rPr lang="fr-FR">
                <a:latin typeface="Arial"/>
                <a:ea typeface="Arial"/>
                <a:cs typeface="Arial"/>
                <a:sym typeface="Arial"/>
              </a:rPr>
              <a:t>Assurer la responsabilité individuelle en matière de conformité réglementaire et de gestion des risques.</a:t>
            </a:r>
            <a:endParaRPr/>
          </a:p>
          <a:p>
            <a:pPr indent="-457188" lvl="0" marL="609585" rtl="0" algn="l">
              <a:lnSpc>
                <a:spcPct val="110000"/>
              </a:lnSpc>
              <a:spcBef>
                <a:spcPts val="1600"/>
              </a:spcBef>
              <a:spcAft>
                <a:spcPts val="0"/>
              </a:spcAft>
              <a:buClr>
                <a:schemeClr val="dk1"/>
              </a:buClr>
              <a:buSzPts val="2000"/>
              <a:buFont typeface="Noto Sans Symbols"/>
              <a:buChar char="▪"/>
            </a:pPr>
            <a:r>
              <a:rPr lang="fr-FR">
                <a:latin typeface="Arial"/>
                <a:ea typeface="Arial"/>
                <a:cs typeface="Arial"/>
                <a:sym typeface="Arial"/>
              </a:rPr>
              <a:t>Avoir une visibilité suffisante sur les opérations et les processus de l'organisation.</a:t>
            </a:r>
            <a:endParaRPr/>
          </a:p>
          <a:p>
            <a:pPr indent="-457188" lvl="0" marL="609585" rtl="0" algn="l">
              <a:lnSpc>
                <a:spcPct val="110000"/>
              </a:lnSpc>
              <a:spcBef>
                <a:spcPts val="1600"/>
              </a:spcBef>
              <a:spcAft>
                <a:spcPts val="0"/>
              </a:spcAft>
              <a:buClr>
                <a:schemeClr val="dk1"/>
              </a:buClr>
              <a:buSzPts val="2000"/>
              <a:buFont typeface="Noto Sans Symbols"/>
              <a:buChar char="▪"/>
            </a:pPr>
            <a:r>
              <a:rPr lang="fr-FR">
                <a:latin typeface="Arial"/>
                <a:ea typeface="Arial"/>
                <a:cs typeface="Arial"/>
                <a:sym typeface="Arial"/>
              </a:rPr>
              <a:t>Comprendre les risques et s'assurer que la gestion des risques est en place.</a:t>
            </a:r>
            <a:endParaRPr/>
          </a:p>
          <a:p>
            <a:pPr indent="-457188" lvl="0" marL="609585" rtl="0" algn="l">
              <a:lnSpc>
                <a:spcPct val="110000"/>
              </a:lnSpc>
              <a:spcBef>
                <a:spcPts val="1600"/>
              </a:spcBef>
              <a:spcAft>
                <a:spcPts val="800"/>
              </a:spcAft>
              <a:buClr>
                <a:schemeClr val="dk1"/>
              </a:buClr>
              <a:buSzPts val="2000"/>
              <a:buFont typeface="Noto Sans Symbols"/>
              <a:buChar char="▪"/>
            </a:pPr>
            <a:r>
              <a:rPr lang="fr-FR">
                <a:latin typeface="Arial"/>
                <a:ea typeface="Arial"/>
                <a:cs typeface="Arial"/>
                <a:sym typeface="Arial"/>
              </a:rPr>
              <a:t>Veiller à ce que les actions soient conformes aux lois du pays.</a:t>
            </a:r>
            <a:endParaRPr/>
          </a:p>
        </p:txBody>
      </p:sp>
      <p:sp>
        <p:nvSpPr>
          <p:cNvPr id="293" name="Google Shape;293;p4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SURVEILLANCE ET CONFORMITÉ DU CONSEIL D’ADMINISTRATION</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idx="1" type="body"/>
          </p:nvPr>
        </p:nvSpPr>
        <p:spPr>
          <a:xfrm>
            <a:off x="1830830" y="1097611"/>
            <a:ext cx="9393583" cy="4534800"/>
          </a:xfrm>
          <a:prstGeom prst="rect">
            <a:avLst/>
          </a:prstGeom>
          <a:noFill/>
          <a:ln>
            <a:noFill/>
          </a:ln>
        </p:spPr>
        <p:txBody>
          <a:bodyPr anchorCtr="0" anchor="t" bIns="121900" lIns="121900" spcFirstLastPara="1" rIns="121900" wrap="square" tIns="121900">
            <a:normAutofit lnSpcReduction="10000"/>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Éviter les conflits d'intérêts et s'engager à divulguer et à traiter correctement ceux qui surviennent.</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Orienter l'organisation vers des activités qui contribuent à ses objectifs généraux. </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Veiller à l'utilisation efficace des ressources.</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Veiller à ce que l'organisation soit gérée au mieux des intérêts de ses parties prenantes.</a:t>
            </a:r>
            <a:endParaRPr/>
          </a:p>
          <a:p>
            <a:pPr indent="-457188" lvl="0" marL="609585" rtl="0" algn="l">
              <a:lnSpc>
                <a:spcPct val="120000"/>
              </a:lnSpc>
              <a:spcBef>
                <a:spcPts val="1600"/>
              </a:spcBef>
              <a:spcAft>
                <a:spcPts val="800"/>
              </a:spcAft>
              <a:buClr>
                <a:schemeClr val="dk1"/>
              </a:buClr>
              <a:buSzPts val="2000"/>
              <a:buFont typeface="Noto Sans Symbols"/>
              <a:buChar char="▪"/>
            </a:pPr>
            <a:r>
              <a:rPr lang="fr-FR">
                <a:latin typeface="Arial"/>
                <a:ea typeface="Arial"/>
                <a:cs typeface="Arial"/>
                <a:sym typeface="Arial"/>
              </a:rPr>
              <a:t>Veiller à ce que des politiques claires en matière de passation de marchés et de contrats soient établies et respectées.</a:t>
            </a:r>
            <a:endParaRPr/>
          </a:p>
        </p:txBody>
      </p:sp>
      <p:sp>
        <p:nvSpPr>
          <p:cNvPr id="299" name="Google Shape;299;p4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LOYAUTÉ DU CONSEIL D'ADMINISTRATION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idx="1" type="body"/>
          </p:nvPr>
        </p:nvSpPr>
        <p:spPr>
          <a:xfrm>
            <a:off x="1574800" y="1239334"/>
            <a:ext cx="9218000" cy="3777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Le CA est le gardien légal et moral de l'organisation. Il doit donc être attentif à la santé financière de l'organisation et se poser la question suivante : "Avons-nous assez d'argent pour mettre en œuvre notre plan stratégique ? </a:t>
            </a:r>
            <a:endParaRPr/>
          </a:p>
          <a:p>
            <a:pPr indent="-457188" lvl="0" marL="609585" rtl="0" algn="l">
              <a:lnSpc>
                <a:spcPct val="120000"/>
              </a:lnSpc>
              <a:spcBef>
                <a:spcPts val="1600"/>
              </a:spcBef>
              <a:spcAft>
                <a:spcPts val="800"/>
              </a:spcAft>
              <a:buClr>
                <a:schemeClr val="dk1"/>
              </a:buClr>
              <a:buSzPts val="2000"/>
              <a:buFont typeface="Noto Sans Symbols"/>
              <a:buChar char="▪"/>
            </a:pPr>
            <a:r>
              <a:rPr lang="fr-FR">
                <a:latin typeface="Arial"/>
                <a:ea typeface="Arial"/>
                <a:cs typeface="Arial"/>
                <a:sym typeface="Arial"/>
              </a:rPr>
              <a:t>Le CA doit s'assurer que les ressources financières sont disponibles pour mener à bien les programmes et les services du portefeuille de l'organisation et garantir aux parties prenantes que la gestion financière est entre de bonnes mains.</a:t>
            </a:r>
            <a:endParaRPr/>
          </a:p>
        </p:txBody>
      </p:sp>
      <p:sp>
        <p:nvSpPr>
          <p:cNvPr id="305" name="Google Shape;305;p4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RÉSUMÉ</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5"/>
          <p:cNvSpPr/>
          <p:nvPr/>
        </p:nvSpPr>
        <p:spPr>
          <a:xfrm>
            <a:off x="2079400" y="2884200"/>
            <a:ext cx="8033200" cy="10896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fr-FR" sz="3200" u="none" cap="none" strike="noStrike">
                <a:solidFill>
                  <a:schemeClr val="lt1"/>
                </a:solidFill>
                <a:latin typeface="Arial"/>
                <a:ea typeface="Arial"/>
                <a:cs typeface="Arial"/>
                <a:sym typeface="Arial"/>
              </a:rPr>
              <a:t>Section 3: Rôles et responsabilités du conseil d'administration</a:t>
            </a:r>
            <a:endParaRPr b="1" i="0" sz="3200" u="none" cap="none" strike="noStrike">
              <a:solidFill>
                <a:schemeClr val="lt1"/>
              </a:solidFill>
              <a:latin typeface="Arial"/>
              <a:ea typeface="Arial"/>
              <a:cs typeface="Arial"/>
              <a:sym typeface="Arial"/>
            </a:endParaRPr>
          </a:p>
        </p:txBody>
      </p:sp>
      <p:sp>
        <p:nvSpPr>
          <p:cNvPr id="311" name="Google Shape;311;p4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6"/>
          <p:cNvSpPr txBox="1"/>
          <p:nvPr>
            <p:ph idx="1" type="body"/>
          </p:nvPr>
        </p:nvSpPr>
        <p:spPr>
          <a:xfrm>
            <a:off x="2435567" y="1643313"/>
            <a:ext cx="7231200" cy="1623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1600"/>
              </a:spcAft>
              <a:buSzPts val="1800"/>
              <a:buNone/>
            </a:pPr>
            <a:r>
              <a:rPr lang="fr-FR" sz="2400">
                <a:latin typeface="Arial"/>
                <a:ea typeface="Arial"/>
                <a:cs typeface="Arial"/>
                <a:sym typeface="Arial"/>
              </a:rPr>
              <a:t>Quels sont les rôles clés du Conseil d’Administration ?</a:t>
            </a:r>
            <a:endParaRPr/>
          </a:p>
        </p:txBody>
      </p:sp>
      <p:sp>
        <p:nvSpPr>
          <p:cNvPr id="317" name="Google Shape;317;p4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 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7"/>
          <p:cNvSpPr txBox="1"/>
          <p:nvPr>
            <p:ph idx="1" type="body"/>
          </p:nvPr>
        </p:nvSpPr>
        <p:spPr>
          <a:xfrm>
            <a:off x="1660717" y="1211377"/>
            <a:ext cx="9218000" cy="3777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Définir l'orientation stratégique de l'organisation.</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Veiller à ce que l'organisation dispose de ressources financières.</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Assurer la surveillance et la responsabilité. </a:t>
            </a:r>
            <a:endParaRPr/>
          </a:p>
          <a:p>
            <a:pPr indent="0" lvl="0" marL="152396" rtl="0" algn="l">
              <a:lnSpc>
                <a:spcPct val="120000"/>
              </a:lnSpc>
              <a:spcBef>
                <a:spcPts val="1600"/>
              </a:spcBef>
              <a:spcAft>
                <a:spcPts val="800"/>
              </a:spcAft>
              <a:buClr>
                <a:schemeClr val="dk1"/>
              </a:buClr>
              <a:buSzPts val="2000"/>
              <a:buNone/>
            </a:pPr>
            <a:r>
              <a:rPr lang="fr-FR">
                <a:latin typeface="Arial"/>
                <a:ea typeface="Arial"/>
                <a:cs typeface="Arial"/>
                <a:sym typeface="Arial"/>
              </a:rPr>
              <a:t>Dans ces trois domaines, le conseil d'administration veille à ce que des politiques soient mises en place pour guider le personnel et les processus. Le rôle de supervision du conseil d'administration et des principaux membres du personnel implique une réflexion stratégique et tournée vers l'avenir. </a:t>
            </a:r>
            <a:endParaRPr/>
          </a:p>
        </p:txBody>
      </p:sp>
      <p:sp>
        <p:nvSpPr>
          <p:cNvPr id="323" name="Google Shape;323;p4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RÔLES CLÉS DU CONSEIL D'ADMINISTRATION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nvSpPr>
        <p:spPr>
          <a:xfrm>
            <a:off x="2211524" y="1352018"/>
            <a:ext cx="8375200" cy="2708393"/>
          </a:xfrm>
          <a:prstGeom prst="rect">
            <a:avLst/>
          </a:prstGeom>
          <a:noFill/>
          <a:ln>
            <a:noFill/>
          </a:ln>
        </p:spPr>
        <p:txBody>
          <a:bodyPr anchorCtr="0" anchor="t" bIns="121900" lIns="121900" spcFirstLastPara="1" rIns="121900" wrap="square" tIns="121900">
            <a:spAutoFit/>
          </a:bodyPr>
          <a:lstStyle/>
          <a:p>
            <a:pPr indent="-457189" lvl="0" marL="457189" marR="0" rtl="0" algn="l">
              <a:spcBef>
                <a:spcPts val="800"/>
              </a:spcBef>
              <a:spcAft>
                <a:spcPts val="0"/>
              </a:spcAft>
              <a:buClr>
                <a:schemeClr val="dk1"/>
              </a:buClr>
              <a:buSzPts val="2000"/>
              <a:buFont typeface="Noto Sans Symbols"/>
              <a:buChar char="▪"/>
            </a:pPr>
            <a:r>
              <a:rPr b="0" i="0" lang="fr-FR" sz="2000" u="none" cap="none" strike="noStrike">
                <a:solidFill>
                  <a:schemeClr val="dk1"/>
                </a:solidFill>
                <a:latin typeface="Arial"/>
                <a:ea typeface="Arial"/>
                <a:cs typeface="Arial"/>
                <a:sym typeface="Arial"/>
              </a:rPr>
              <a:t>Aperçu de la session et contexte général</a:t>
            </a:r>
            <a:endParaRPr/>
          </a:p>
          <a:p>
            <a:pPr indent="-457189" lvl="0" marL="457189" marR="0" rtl="0" algn="l">
              <a:spcBef>
                <a:spcPts val="1600"/>
              </a:spcBef>
              <a:spcAft>
                <a:spcPts val="0"/>
              </a:spcAft>
              <a:buClr>
                <a:schemeClr val="dk1"/>
              </a:buClr>
              <a:buSzPts val="2000"/>
              <a:buFont typeface="Noto Sans Symbols"/>
              <a:buChar char="▪"/>
            </a:pPr>
            <a:r>
              <a:rPr b="0" i="0" lang="fr-FR" sz="2000" u="none" cap="none" strike="noStrike">
                <a:solidFill>
                  <a:schemeClr val="dk1"/>
                </a:solidFill>
                <a:latin typeface="Arial"/>
                <a:ea typeface="Arial"/>
                <a:cs typeface="Arial"/>
                <a:sym typeface="Arial"/>
              </a:rPr>
              <a:t>Gouvernance, rôles et responsabilités du Conseil d’Administration (CA)</a:t>
            </a:r>
            <a:endParaRPr/>
          </a:p>
          <a:p>
            <a:pPr indent="-457189" lvl="0" marL="457189" marR="0" rtl="0" algn="l">
              <a:spcBef>
                <a:spcPts val="1600"/>
              </a:spcBef>
              <a:spcAft>
                <a:spcPts val="0"/>
              </a:spcAft>
              <a:buClr>
                <a:schemeClr val="dk1"/>
              </a:buClr>
              <a:buSzPts val="2000"/>
              <a:buFont typeface="Noto Sans Symbols"/>
              <a:buChar char="▪"/>
            </a:pPr>
            <a:r>
              <a:rPr b="0" i="0" lang="fr-FR" sz="2000" u="none" cap="none" strike="noStrike">
                <a:solidFill>
                  <a:schemeClr val="dk1"/>
                </a:solidFill>
                <a:latin typeface="Arial"/>
                <a:ea typeface="Arial"/>
                <a:cs typeface="Arial"/>
                <a:sym typeface="Arial"/>
              </a:rPr>
              <a:t>Fonctionnement efficace des Conseils d’Administration</a:t>
            </a:r>
            <a:r>
              <a:rPr b="1" i="0" lang="fr-FR"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ctr">
              <a:lnSpc>
                <a:spcPct val="150000"/>
              </a:lnSpc>
              <a:spcBef>
                <a:spcPts val="800"/>
              </a:spcBef>
              <a:spcAft>
                <a:spcPts val="0"/>
              </a:spcAft>
              <a:buNone/>
            </a:pPr>
            <a:r>
              <a:t/>
            </a:r>
            <a:endParaRPr b="0" i="0" sz="2000" u="none" cap="none" strike="noStrike">
              <a:solidFill>
                <a:schemeClr val="dk1"/>
              </a:solidFill>
              <a:latin typeface="Arial"/>
              <a:ea typeface="Arial"/>
              <a:cs typeface="Arial"/>
              <a:sym typeface="Arial"/>
            </a:endParaRPr>
          </a:p>
          <a:p>
            <a:pPr indent="0" lvl="0" marL="186262" marR="0" rtl="0" algn="ctr">
              <a:lnSpc>
                <a:spcPct val="15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212" name="Google Shape;212;p30"/>
          <p:cNvSpPr/>
          <p:nvPr/>
        </p:nvSpPr>
        <p:spPr>
          <a:xfrm>
            <a:off x="0" y="1"/>
            <a:ext cx="12192000" cy="896112"/>
          </a:xfrm>
          <a:prstGeom prst="rect">
            <a:avLst/>
          </a:prstGeom>
          <a:solidFill>
            <a:srgbClr val="BA0C2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1" i="0" sz="4267" u="none" cap="none" strike="noStrike">
              <a:solidFill>
                <a:srgbClr val="FFFFFF"/>
              </a:solidFill>
              <a:latin typeface="Arial"/>
              <a:ea typeface="Arial"/>
              <a:cs typeface="Arial"/>
              <a:sym typeface="Arial"/>
            </a:endParaRPr>
          </a:p>
        </p:txBody>
      </p:sp>
      <p:sp>
        <p:nvSpPr>
          <p:cNvPr id="213" name="Google Shape;213;p3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8"/>
          <p:cNvSpPr txBox="1"/>
          <p:nvPr>
            <p:ph idx="1" type="body"/>
          </p:nvPr>
        </p:nvSpPr>
        <p:spPr>
          <a:xfrm>
            <a:off x="1478485" y="1751425"/>
            <a:ext cx="9628800" cy="1623200"/>
          </a:xfrm>
          <a:prstGeom prst="rect">
            <a:avLst/>
          </a:prstGeom>
          <a:noFill/>
          <a:ln>
            <a:noFill/>
          </a:ln>
        </p:spPr>
        <p:txBody>
          <a:bodyPr anchorCtr="0" anchor="t" bIns="121900" lIns="121900" spcFirstLastPara="1" rIns="121900" wrap="square" tIns="121900">
            <a:no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 Quels sont les exemples de politiques dont le conseil d'administration est responsable ? </a:t>
            </a:r>
            <a:endParaRPr/>
          </a:p>
          <a:p>
            <a:pPr indent="0" lvl="0" marL="0" rtl="0" algn="l">
              <a:lnSpc>
                <a:spcPct val="110000"/>
              </a:lnSpc>
              <a:spcBef>
                <a:spcPts val="0"/>
              </a:spcBef>
              <a:spcAft>
                <a:spcPts val="0"/>
              </a:spcAft>
              <a:buSzPts val="1800"/>
              <a:buNone/>
            </a:pPr>
            <a:r>
              <a:t/>
            </a:r>
            <a:endParaRPr>
              <a:latin typeface="Arial"/>
              <a:ea typeface="Arial"/>
              <a:cs typeface="Arial"/>
              <a:sym typeface="Arial"/>
            </a:endParaRPr>
          </a:p>
          <a:p>
            <a:pPr indent="0" lvl="0" marL="0" rtl="0" algn="l">
              <a:lnSpc>
                <a:spcPct val="110000"/>
              </a:lnSpc>
              <a:spcBef>
                <a:spcPts val="0"/>
              </a:spcBef>
              <a:spcAft>
                <a:spcPts val="0"/>
              </a:spcAft>
              <a:buSzPts val="1800"/>
              <a:buNone/>
            </a:pPr>
            <a:r>
              <a:rPr lang="fr-FR">
                <a:latin typeface="Arial"/>
                <a:ea typeface="Arial"/>
                <a:cs typeface="Arial"/>
                <a:sym typeface="Arial"/>
              </a:rPr>
              <a:t>  Identifiez quelques politiques de G&amp;L qui devraient être mises en place.</a:t>
            </a:r>
            <a:endParaRPr/>
          </a:p>
          <a:p>
            <a:pPr indent="0" lvl="0" marL="0" rtl="0" algn="ctr">
              <a:lnSpc>
                <a:spcPct val="114999"/>
              </a:lnSpc>
              <a:spcBef>
                <a:spcPts val="1600"/>
              </a:spcBef>
              <a:spcAft>
                <a:spcPts val="1600"/>
              </a:spcAft>
              <a:buSzPts val="1800"/>
              <a:buNone/>
            </a:pPr>
            <a:r>
              <a:rPr b="1" lang="fr-FR">
                <a:highlight>
                  <a:srgbClr val="FFFF00"/>
                </a:highlight>
                <a:latin typeface="Arial"/>
                <a:ea typeface="Arial"/>
                <a:cs typeface="Arial"/>
                <a:sym typeface="Arial"/>
              </a:rPr>
              <a:t> </a:t>
            </a:r>
            <a:endParaRPr>
              <a:highlight>
                <a:srgbClr val="FFFF00"/>
              </a:highlight>
              <a:latin typeface="Arial"/>
              <a:ea typeface="Arial"/>
              <a:cs typeface="Arial"/>
              <a:sym typeface="Arial"/>
            </a:endParaRPr>
          </a:p>
        </p:txBody>
      </p:sp>
      <p:sp>
        <p:nvSpPr>
          <p:cNvPr id="329" name="Google Shape;329;p4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9"/>
          <p:cNvSpPr txBox="1"/>
          <p:nvPr>
            <p:ph idx="1" type="body"/>
          </p:nvPr>
        </p:nvSpPr>
        <p:spPr>
          <a:xfrm>
            <a:off x="1407220" y="1341368"/>
            <a:ext cx="9218000" cy="3777200"/>
          </a:xfrm>
          <a:prstGeom prst="rect">
            <a:avLst/>
          </a:prstGeom>
          <a:noFill/>
          <a:ln>
            <a:noFill/>
          </a:ln>
        </p:spPr>
        <p:txBody>
          <a:bodyPr anchorCtr="0" anchor="t" bIns="121900" lIns="121900" spcFirstLastPara="1" rIns="121900" wrap="square" tIns="121900">
            <a:noAutofit/>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Le CA délègue au directeur exécutif la responsabilité de la mise en œuvre des politiques de l'organisation. </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Le directeur exécutif est responsable devant le CA</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Le directeur exécutif demandera aux autres membres du personnel de rendre compte de leur travail dans le cadre des lignes directrices établies par le CA. </a:t>
            </a:r>
            <a:endParaRPr/>
          </a:p>
          <a:p>
            <a:pPr indent="-457188" lvl="0" marL="609585" rtl="0" algn="l">
              <a:lnSpc>
                <a:spcPct val="120000"/>
              </a:lnSpc>
              <a:spcBef>
                <a:spcPts val="1600"/>
              </a:spcBef>
              <a:spcAft>
                <a:spcPts val="800"/>
              </a:spcAft>
              <a:buClr>
                <a:schemeClr val="dk1"/>
              </a:buClr>
              <a:buSzPts val="2000"/>
              <a:buFont typeface="Noto Sans Symbols"/>
              <a:buChar char="▪"/>
            </a:pPr>
            <a:r>
              <a:rPr lang="fr-FR">
                <a:latin typeface="Arial"/>
                <a:ea typeface="Arial"/>
                <a:cs typeface="Arial"/>
                <a:sym typeface="Arial"/>
              </a:rPr>
              <a:t>Le directeur exécutif et les autres responsables peuvent établir des politiques pour des domaines spécifiques des activités du PIL qui s'alignent sur les politiques établies par le CA</a:t>
            </a:r>
            <a:endParaRPr/>
          </a:p>
        </p:txBody>
      </p:sp>
      <p:sp>
        <p:nvSpPr>
          <p:cNvPr id="335" name="Google Shape;335;p4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RESPONSABILITÉS DU CA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0"/>
          <p:cNvSpPr txBox="1"/>
          <p:nvPr>
            <p:ph idx="1" type="body"/>
          </p:nvPr>
        </p:nvSpPr>
        <p:spPr>
          <a:xfrm>
            <a:off x="2106496" y="2150324"/>
            <a:ext cx="7909600" cy="1623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1600"/>
              </a:spcAft>
              <a:buSzPts val="1800"/>
              <a:buNone/>
            </a:pPr>
            <a:r>
              <a:rPr lang="fr-FR">
                <a:latin typeface="Arial"/>
                <a:ea typeface="Arial"/>
                <a:cs typeface="Arial"/>
                <a:sym typeface="Arial"/>
              </a:rPr>
              <a:t> Pouvez-vous donner des exemples de politiques que le directeur exécutif ou d'autres cadres supérieurs pourraient élaborer ?</a:t>
            </a:r>
            <a:endParaRPr/>
          </a:p>
        </p:txBody>
      </p:sp>
      <p:sp>
        <p:nvSpPr>
          <p:cNvPr id="341" name="Google Shape;341;p5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1"/>
          <p:cNvSpPr txBox="1"/>
          <p:nvPr>
            <p:ph idx="1" type="body"/>
          </p:nvPr>
        </p:nvSpPr>
        <p:spPr>
          <a:xfrm>
            <a:off x="920536" y="920497"/>
            <a:ext cx="11271463" cy="5304812"/>
          </a:xfrm>
          <a:prstGeom prst="rect">
            <a:avLst/>
          </a:prstGeom>
          <a:noFill/>
          <a:ln>
            <a:noFill/>
          </a:ln>
        </p:spPr>
        <p:txBody>
          <a:bodyPr anchorCtr="0" anchor="t" bIns="121900" lIns="121900" spcFirstLastPara="1" rIns="121900" wrap="square" tIns="121900">
            <a:noAutofit/>
          </a:bodyPr>
          <a:lstStyle/>
          <a:p>
            <a:pPr indent="-457188" lvl="0" marL="609585" rtl="0" algn="l">
              <a:lnSpc>
                <a:spcPct val="100000"/>
              </a:lnSpc>
              <a:spcBef>
                <a:spcPts val="600"/>
              </a:spcBef>
              <a:spcAft>
                <a:spcPts val="0"/>
              </a:spcAft>
              <a:buClr>
                <a:schemeClr val="dk1"/>
              </a:buClr>
              <a:buSzPts val="2000"/>
              <a:buFont typeface="Noto Sans Symbols"/>
              <a:buChar char="▪"/>
            </a:pPr>
            <a:r>
              <a:rPr lang="fr-FR">
                <a:latin typeface="Arial"/>
                <a:ea typeface="Arial"/>
                <a:cs typeface="Arial"/>
                <a:sym typeface="Arial"/>
              </a:rPr>
              <a:t>L'une des principales priorités du CA et du Directeur Exécutif est d'anticiper les menaces éventuelles pesant sur les actifs de l'organisation et d'établir des politiques de gestion des risques pour les atténuer. </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D'autres politiques essentielles consistent à déterminer qui peut prendre des décisions, qui a le pouvoir d'agir au nom de l'organisation et qui est responsable du comportement et des performances de l'organisation et de son personnel, et qui est autorisé à faire des achats importants. </a:t>
            </a:r>
            <a:endParaRPr/>
          </a:p>
          <a:p>
            <a:pPr indent="0" lvl="0" marL="152396" rtl="0" algn="l">
              <a:lnSpc>
                <a:spcPct val="120000"/>
              </a:lnSpc>
              <a:spcBef>
                <a:spcPts val="1400"/>
              </a:spcBef>
              <a:spcAft>
                <a:spcPts val="0"/>
              </a:spcAft>
              <a:buClr>
                <a:schemeClr val="dk1"/>
              </a:buClr>
              <a:buSzPts val="2000"/>
              <a:buNone/>
            </a:pPr>
            <a:r>
              <a:rPr lang="fr-FR">
                <a:latin typeface="Arial"/>
                <a:ea typeface="Arial"/>
                <a:cs typeface="Arial"/>
                <a:sym typeface="Arial"/>
              </a:rPr>
              <a:t>Liste des politiques:</a:t>
            </a:r>
            <a:endParaRPr/>
          </a:p>
          <a:p>
            <a:pPr indent="-422263" lvl="1" marL="1219170" rtl="0" algn="l">
              <a:lnSpc>
                <a:spcPct val="115000"/>
              </a:lnSpc>
              <a:spcBef>
                <a:spcPts val="800"/>
              </a:spcBef>
              <a:spcAft>
                <a:spcPts val="0"/>
              </a:spcAft>
              <a:buClr>
                <a:schemeClr val="dk1"/>
              </a:buClr>
              <a:buSzPts val="2000"/>
              <a:buFont typeface="Arial"/>
              <a:buAutoNum type="arabicPeriod"/>
            </a:pPr>
            <a:r>
              <a:rPr i="1" lang="fr-FR"/>
              <a:t>Politique de gestion des risques</a:t>
            </a:r>
            <a:endParaRPr/>
          </a:p>
          <a:p>
            <a:pPr indent="-422263" lvl="1" marL="1219170" rtl="0" algn="l">
              <a:lnSpc>
                <a:spcPct val="115000"/>
              </a:lnSpc>
              <a:spcBef>
                <a:spcPts val="0"/>
              </a:spcBef>
              <a:spcAft>
                <a:spcPts val="0"/>
              </a:spcAft>
              <a:buClr>
                <a:schemeClr val="dk1"/>
              </a:buClr>
              <a:buSzPts val="2000"/>
              <a:buFont typeface="Arial"/>
              <a:buAutoNum type="arabicPeriod"/>
            </a:pPr>
            <a:r>
              <a:rPr i="1" lang="fr-FR"/>
              <a:t>Politique de délégation de pouvoirs</a:t>
            </a:r>
            <a:endParaRPr/>
          </a:p>
          <a:p>
            <a:pPr indent="-422263" lvl="1" marL="1219170" rtl="0" algn="l">
              <a:lnSpc>
                <a:spcPct val="115000"/>
              </a:lnSpc>
              <a:spcBef>
                <a:spcPts val="0"/>
              </a:spcBef>
              <a:spcAft>
                <a:spcPts val="0"/>
              </a:spcAft>
              <a:buClr>
                <a:schemeClr val="dk1"/>
              </a:buClr>
              <a:buSzPts val="2000"/>
              <a:buFont typeface="Arial"/>
              <a:buAutoNum type="arabicPeriod"/>
            </a:pPr>
            <a:r>
              <a:rPr i="1" lang="fr-FR"/>
              <a:t>Politique en matière de conflits d'intérêts</a:t>
            </a:r>
            <a:endParaRPr/>
          </a:p>
          <a:p>
            <a:pPr indent="-422263" lvl="1" marL="1219170" rtl="0" algn="l">
              <a:lnSpc>
                <a:spcPct val="115000"/>
              </a:lnSpc>
              <a:spcBef>
                <a:spcPts val="0"/>
              </a:spcBef>
              <a:spcAft>
                <a:spcPts val="0"/>
              </a:spcAft>
              <a:buClr>
                <a:schemeClr val="dk1"/>
              </a:buClr>
              <a:buSzPts val="2000"/>
              <a:buFont typeface="Arial"/>
              <a:buAutoNum type="arabicPeriod"/>
            </a:pPr>
            <a:r>
              <a:rPr i="1" lang="fr-FR"/>
              <a:t>Politique en matière de code de conduite</a:t>
            </a:r>
            <a:endParaRPr/>
          </a:p>
          <a:p>
            <a:pPr indent="-422263" lvl="1" marL="1219170" rtl="0" algn="l">
              <a:lnSpc>
                <a:spcPct val="115000"/>
              </a:lnSpc>
              <a:spcBef>
                <a:spcPts val="0"/>
              </a:spcBef>
              <a:spcAft>
                <a:spcPts val="0"/>
              </a:spcAft>
              <a:buClr>
                <a:schemeClr val="dk1"/>
              </a:buClr>
              <a:buSzPts val="2000"/>
              <a:buFont typeface="Arial"/>
              <a:buAutoNum type="arabicPeriod"/>
            </a:pPr>
            <a:r>
              <a:rPr i="1" lang="fr-FR"/>
              <a:t>Politique de succession</a:t>
            </a:r>
            <a:endParaRPr/>
          </a:p>
          <a:p>
            <a:pPr indent="-422263" lvl="1" marL="1219170" rtl="0" algn="l">
              <a:lnSpc>
                <a:spcPct val="115000"/>
              </a:lnSpc>
              <a:spcBef>
                <a:spcPts val="0"/>
              </a:spcBef>
              <a:spcAft>
                <a:spcPts val="0"/>
              </a:spcAft>
              <a:buClr>
                <a:schemeClr val="dk1"/>
              </a:buClr>
              <a:buSzPts val="2000"/>
              <a:buFont typeface="Arial"/>
              <a:buAutoNum type="arabicPeriod"/>
            </a:pPr>
            <a:r>
              <a:rPr i="1" lang="fr-FR"/>
              <a:t>Politique de dénonciation</a:t>
            </a:r>
            <a:endParaRPr/>
          </a:p>
        </p:txBody>
      </p:sp>
      <p:sp>
        <p:nvSpPr>
          <p:cNvPr id="347" name="Google Shape;347;p5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PRIORITÉS ET POLITIQUES CLÉS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2"/>
          <p:cNvSpPr txBox="1"/>
          <p:nvPr>
            <p:ph idx="1" type="body"/>
          </p:nvPr>
        </p:nvSpPr>
        <p:spPr>
          <a:xfrm>
            <a:off x="1138443" y="1201363"/>
            <a:ext cx="10182320" cy="4078377"/>
          </a:xfrm>
          <a:prstGeom prst="rect">
            <a:avLst/>
          </a:prstGeom>
          <a:noFill/>
          <a:ln>
            <a:noFill/>
          </a:ln>
        </p:spPr>
        <p:txBody>
          <a:bodyPr anchorCtr="0" anchor="t" bIns="121900" lIns="121900" spcFirstLastPara="1" rIns="121900" wrap="square" tIns="121900">
            <a:noAutofit/>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Le terme de bonne gouvernance n'est pas toujours compris dans tous les contextes de gouvernance. La bonne gouvernance permet à la direction et au CA d'atteindre leur objectif en gérant leur organisation de manière légale, éthique, durable et fructueuse au profit des principales parties prenantes, y compris les donateurs, le personnel, les clients et/ou les bénéficiaires de ses services, et pour le bien de la société dans son ensemble.</a:t>
            </a:r>
            <a:endParaRPr/>
          </a:p>
          <a:p>
            <a:pPr indent="-457188" lvl="0" marL="609585" rtl="0" algn="l">
              <a:lnSpc>
                <a:spcPct val="120000"/>
              </a:lnSpc>
              <a:spcBef>
                <a:spcPts val="1600"/>
              </a:spcBef>
              <a:spcAft>
                <a:spcPts val="800"/>
              </a:spcAft>
              <a:buClr>
                <a:schemeClr val="dk1"/>
              </a:buClr>
              <a:buSzPts val="2000"/>
              <a:buFont typeface="Noto Sans Symbols"/>
              <a:buChar char="▪"/>
            </a:pPr>
            <a:r>
              <a:rPr lang="fr-FR">
                <a:latin typeface="Arial"/>
                <a:ea typeface="Arial"/>
                <a:cs typeface="Arial"/>
                <a:sym typeface="Arial"/>
              </a:rPr>
              <a:t>La gouvernance comporte deux aspects : un aspect pratique, qui consiste à savoir quoi et comment exécuter les tâches, et un aspect procédural qui informe sur la manière dont les décisions sont prises et sur les personnes qui les prennent. Pour que l'approche de la gouvernance fonctionne, il est important de suivre ces principes.</a:t>
            </a:r>
            <a:endParaRPr/>
          </a:p>
        </p:txBody>
      </p:sp>
      <p:sp>
        <p:nvSpPr>
          <p:cNvPr id="353" name="Google Shape;353;p5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SECTION 4: PRINCIPES DE BONNE GOUVERNANCE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txBox="1"/>
          <p:nvPr>
            <p:ph idx="1" type="body"/>
          </p:nvPr>
        </p:nvSpPr>
        <p:spPr>
          <a:xfrm>
            <a:off x="2505395" y="1640961"/>
            <a:ext cx="7909600" cy="1623200"/>
          </a:xfrm>
          <a:prstGeom prst="rect">
            <a:avLst/>
          </a:prstGeom>
          <a:noFill/>
          <a:ln>
            <a:noFill/>
          </a:ln>
        </p:spPr>
        <p:txBody>
          <a:bodyPr anchorCtr="0" anchor="t" bIns="121900" lIns="121900" spcFirstLastPara="1" rIns="121900" wrap="square" tIns="121900">
            <a:no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Qu'entend-on par bonne gouvernance ? </a:t>
            </a:r>
            <a:endParaRPr/>
          </a:p>
          <a:p>
            <a:pPr indent="0" lvl="0" marL="0" rtl="0" algn="l">
              <a:lnSpc>
                <a:spcPct val="110000"/>
              </a:lnSpc>
              <a:spcBef>
                <a:spcPts val="0"/>
              </a:spcBef>
              <a:spcAft>
                <a:spcPts val="0"/>
              </a:spcAft>
              <a:buSzPts val="1800"/>
              <a:buNone/>
            </a:pPr>
            <a:r>
              <a:t/>
            </a:r>
            <a:endParaRPr>
              <a:latin typeface="Arial"/>
              <a:ea typeface="Arial"/>
              <a:cs typeface="Arial"/>
              <a:sym typeface="Arial"/>
            </a:endParaRPr>
          </a:p>
          <a:p>
            <a:pPr indent="0" lvl="0" marL="0" rtl="0" algn="l">
              <a:lnSpc>
                <a:spcPct val="110000"/>
              </a:lnSpc>
              <a:spcBef>
                <a:spcPts val="0"/>
              </a:spcBef>
              <a:spcAft>
                <a:spcPts val="0"/>
              </a:spcAft>
              <a:buSzPts val="1800"/>
              <a:buNone/>
            </a:pPr>
            <a:r>
              <a:rPr lang="fr-FR">
                <a:latin typeface="Arial"/>
                <a:ea typeface="Arial"/>
                <a:cs typeface="Arial"/>
                <a:sym typeface="Arial"/>
              </a:rPr>
              <a:t>Donnez quelques exemples.</a:t>
            </a:r>
            <a:endParaRPr/>
          </a:p>
        </p:txBody>
      </p:sp>
      <p:sp>
        <p:nvSpPr>
          <p:cNvPr id="359" name="Google Shape;359;p5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 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4"/>
          <p:cNvSpPr txBox="1"/>
          <p:nvPr>
            <p:ph idx="1" type="body"/>
          </p:nvPr>
        </p:nvSpPr>
        <p:spPr>
          <a:xfrm>
            <a:off x="740419" y="988490"/>
            <a:ext cx="11165192" cy="5135820"/>
          </a:xfrm>
          <a:prstGeom prst="rect">
            <a:avLst/>
          </a:prstGeom>
          <a:noFill/>
          <a:ln>
            <a:noFill/>
          </a:ln>
        </p:spPr>
        <p:txBody>
          <a:bodyPr anchorCtr="0" anchor="t" bIns="121900" lIns="121900" spcFirstLastPara="1" rIns="121900" wrap="square" tIns="121900">
            <a:noAutofit/>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Agir dans le meilleur intérêt de leur organisation. </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Agir avec ouverture, transparence et bonne conscience - sans arrière-pensée.</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Faire preuve d'attention, de diligence, de rigueur et de discernement, en comprenant bien les activités et le travail de l'organisation.</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S'abstenir de tout conflit d'intérêts.</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Se conformer à la législation et aux réglementations nationales en vigueur.</a:t>
            </a:r>
            <a:endParaRPr/>
          </a:p>
          <a:p>
            <a:pPr indent="0" lvl="0" marL="0" rtl="0" algn="l">
              <a:lnSpc>
                <a:spcPct val="110000"/>
              </a:lnSpc>
              <a:spcBef>
                <a:spcPts val="2133"/>
              </a:spcBef>
              <a:spcAft>
                <a:spcPts val="1333"/>
              </a:spcAft>
              <a:buSzPts val="1800"/>
              <a:buNone/>
            </a:pPr>
            <a:r>
              <a:rPr lang="fr-FR">
                <a:latin typeface="Arial"/>
                <a:ea typeface="Arial"/>
                <a:cs typeface="Arial"/>
                <a:sym typeface="Arial"/>
              </a:rPr>
              <a:t>Le CA et les dirigeants qui respectent ces principes fondamentaux de gouvernance s'acquitteront de leurs obligations et responsabilités fiduciaires et individuelles. C'est pourquoi le conseil d'administration occupe une position de confiance légale et éthique.</a:t>
            </a:r>
            <a:endParaRPr/>
          </a:p>
        </p:txBody>
      </p:sp>
      <p:sp>
        <p:nvSpPr>
          <p:cNvPr id="365" name="Google Shape;365;p5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LE CA DEVRAIT TOUJOURS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5"/>
          <p:cNvSpPr txBox="1"/>
          <p:nvPr>
            <p:ph idx="1" type="body"/>
          </p:nvPr>
        </p:nvSpPr>
        <p:spPr>
          <a:xfrm>
            <a:off x="1182038" y="1110938"/>
            <a:ext cx="9861296" cy="4676800"/>
          </a:xfrm>
          <a:prstGeom prst="rect">
            <a:avLst/>
          </a:prstGeom>
          <a:noFill/>
          <a:ln>
            <a:noFill/>
          </a:ln>
        </p:spPr>
        <p:txBody>
          <a:bodyPr anchorCtr="0" anchor="t" bIns="121900" lIns="121900" spcFirstLastPara="1" rIns="121900" wrap="square" tIns="121900">
            <a:noAutofit/>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Il donne aux parties prenantes l'assurance que leurs intérêts seront préservés et accroît leur confiance dans l'organisation. </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Il fournit un cadre et une capacité solides permettant à une organisation performante de concrétiser sa vision, sa mission et ses objectifs stratégiques grâce à un personnel compétent et capable de planifier, de suivre et de mettre en œuvre des résultats durables.</a:t>
            </a:r>
            <a:endParaRPr/>
          </a:p>
          <a:p>
            <a:pPr indent="-457188" lvl="0" marL="609585" rtl="0" algn="l">
              <a:lnSpc>
                <a:spcPct val="120000"/>
              </a:lnSpc>
              <a:spcBef>
                <a:spcPts val="1600"/>
              </a:spcBef>
              <a:spcAft>
                <a:spcPts val="800"/>
              </a:spcAft>
              <a:buClr>
                <a:schemeClr val="dk1"/>
              </a:buClr>
              <a:buSzPts val="2000"/>
              <a:buFont typeface="Noto Sans Symbols"/>
              <a:buChar char="▪"/>
            </a:pPr>
            <a:r>
              <a:rPr lang="fr-FR">
                <a:latin typeface="Arial"/>
                <a:ea typeface="Arial"/>
                <a:cs typeface="Arial"/>
                <a:sym typeface="Arial"/>
              </a:rPr>
              <a:t>Elle garantit que le CA est informé des facteurs environnementaux externes qui affectent l'organisation. En particulier, le rôle de gouvernance du conseil d'administration est de veiller à ce que des stratégies, des systèmes et des processus solides soient en place, y compris la mise en place d'un leadership et de ressources adéquats pour soutenir la mise en œuvre des programmes.</a:t>
            </a:r>
            <a:endParaRPr/>
          </a:p>
        </p:txBody>
      </p:sp>
      <p:sp>
        <p:nvSpPr>
          <p:cNvPr id="371" name="Google Shape;371;p5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POURQUOI LA BONNE GOUVERNANCE EST-ELLE IMPORTANTE?</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6"/>
          <p:cNvSpPr txBox="1"/>
          <p:nvPr>
            <p:ph idx="1" type="body"/>
          </p:nvPr>
        </p:nvSpPr>
        <p:spPr>
          <a:xfrm>
            <a:off x="1574800" y="1638233"/>
            <a:ext cx="921800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Les principes de bonne gouvernance sont conçus pour guider le CA dans son rôle de supervision, en tant que conseiller de la direction générale, et pour veiller à ce que l'organisation fonctionne efficacement. </a:t>
            </a:r>
            <a:endParaRPr/>
          </a:p>
          <a:p>
            <a:pPr indent="0" lvl="0" marL="0" rtl="0" algn="l">
              <a:lnSpc>
                <a:spcPct val="110000"/>
              </a:lnSpc>
              <a:spcBef>
                <a:spcPts val="1600"/>
              </a:spcBef>
              <a:spcAft>
                <a:spcPts val="0"/>
              </a:spcAft>
              <a:buSzPts val="1800"/>
              <a:buNone/>
            </a:pPr>
            <a:r>
              <a:rPr lang="fr-FR">
                <a:latin typeface="Arial"/>
                <a:ea typeface="Arial"/>
                <a:cs typeface="Arial"/>
                <a:sym typeface="Arial"/>
              </a:rPr>
              <a:t>Les principes peuvent être utilisés pour s'assurer que les différents domaines des systèmes de Leadership &amp; Gouvernance sont solides et alignés. </a:t>
            </a:r>
            <a:endParaRPr/>
          </a:p>
          <a:p>
            <a:pPr indent="0" lvl="0" marL="0" rtl="0" algn="l">
              <a:lnSpc>
                <a:spcPct val="110000"/>
              </a:lnSpc>
              <a:spcBef>
                <a:spcPts val="1600"/>
              </a:spcBef>
              <a:spcAft>
                <a:spcPts val="1600"/>
              </a:spcAft>
              <a:buSzPts val="1800"/>
              <a:buNone/>
            </a:pPr>
            <a:r>
              <a:rPr lang="fr-FR">
                <a:latin typeface="Arial"/>
                <a:ea typeface="Arial"/>
                <a:cs typeface="Arial"/>
                <a:sym typeface="Arial"/>
              </a:rPr>
              <a:t>Les principes sont également utiles pour améliorer les connaissances des nouveaux administrateurs qui peuvent être moins expérimentés en matière de gouvernance.</a:t>
            </a:r>
            <a:endParaRPr/>
          </a:p>
        </p:txBody>
      </p:sp>
      <p:sp>
        <p:nvSpPr>
          <p:cNvPr id="377" name="Google Shape;377;p5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PRINCIPES DE BONNE GOUVERNANCE DU CA</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7"/>
          <p:cNvSpPr txBox="1"/>
          <p:nvPr>
            <p:ph idx="1" type="body"/>
          </p:nvPr>
        </p:nvSpPr>
        <p:spPr>
          <a:xfrm>
            <a:off x="1895047" y="1336453"/>
            <a:ext cx="9163669" cy="3777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00000"/>
              </a:lnSpc>
              <a:spcBef>
                <a:spcPts val="600"/>
              </a:spcBef>
              <a:spcAft>
                <a:spcPts val="0"/>
              </a:spcAft>
              <a:buClr>
                <a:schemeClr val="dk1"/>
              </a:buClr>
              <a:buSzPts val="2000"/>
              <a:buAutoNum type="arabicPeriod"/>
            </a:pPr>
            <a:r>
              <a:rPr lang="fr-FR">
                <a:latin typeface="Arial"/>
                <a:ea typeface="Arial"/>
                <a:cs typeface="Arial"/>
                <a:sym typeface="Arial"/>
              </a:rPr>
              <a:t>Être clair sur l'objectif à atteindre.</a:t>
            </a:r>
            <a:endParaRPr/>
          </a:p>
          <a:p>
            <a:pPr indent="-457188"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Protéger les actifs de l'organisation.</a:t>
            </a:r>
            <a:endParaRPr/>
          </a:p>
          <a:p>
            <a:pPr indent="-457188"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S'assurer de l'existence de documents de gouvernance assortis de termes de référence (TdR).</a:t>
            </a:r>
            <a:endParaRPr/>
          </a:p>
          <a:p>
            <a:pPr indent="-457188"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Fixer le calendrier des questions réservées à l'examen du conseil d'administration.</a:t>
            </a:r>
            <a:endParaRPr/>
          </a:p>
          <a:p>
            <a:pPr indent="-457188"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Superviser les résultats financiers de l'organisation.</a:t>
            </a:r>
            <a:endParaRPr/>
          </a:p>
          <a:p>
            <a:pPr indent="-457188" lvl="0" marL="609585" rtl="0" algn="l">
              <a:lnSpc>
                <a:spcPct val="100000"/>
              </a:lnSpc>
              <a:spcBef>
                <a:spcPts val="1200"/>
              </a:spcBef>
              <a:spcAft>
                <a:spcPts val="600"/>
              </a:spcAft>
              <a:buClr>
                <a:schemeClr val="dk1"/>
              </a:buClr>
              <a:buSzPts val="2000"/>
              <a:buAutoNum type="arabicPeriod"/>
            </a:pPr>
            <a:r>
              <a:rPr lang="fr-FR">
                <a:latin typeface="Arial"/>
                <a:ea typeface="Arial"/>
                <a:cs typeface="Arial"/>
                <a:sym typeface="Arial"/>
              </a:rPr>
              <a:t>Gérer, conseiller et soutenir le personnel et les bénévoles.</a:t>
            </a:r>
            <a:endParaRPr/>
          </a:p>
        </p:txBody>
      </p:sp>
      <p:sp>
        <p:nvSpPr>
          <p:cNvPr id="383" name="Google Shape;383;p5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PRINCIPE 1: COMPRENDRE LE RÔLE DU CA</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415600" y="3071000"/>
            <a:ext cx="11360800" cy="1515600"/>
          </a:xfrm>
          <a:prstGeom prst="rect">
            <a:avLst/>
          </a:prstGeom>
          <a:noFill/>
          <a:ln>
            <a:noFill/>
          </a:ln>
        </p:spPr>
        <p:txBody>
          <a:bodyPr anchorCtr="0" anchor="ctr" bIns="121900" lIns="121900" spcFirstLastPara="1" rIns="121900" wrap="square" tIns="121900">
            <a:normAutofit/>
          </a:bodyPr>
          <a:lstStyle/>
          <a:p>
            <a:pPr indent="0" lvl="0" marL="0" rtl="0" algn="ctr">
              <a:lnSpc>
                <a:spcPct val="90000"/>
              </a:lnSpc>
              <a:spcBef>
                <a:spcPts val="0"/>
              </a:spcBef>
              <a:spcAft>
                <a:spcPts val="0"/>
              </a:spcAft>
              <a:buClr>
                <a:schemeClr val="dk1"/>
              </a:buClr>
              <a:buSzPts val="3600"/>
              <a:buFont typeface="Arial"/>
              <a:buNone/>
            </a:pPr>
            <a:r>
              <a:rPr lang="fr-FR" sz="4000">
                <a:latin typeface="Arial"/>
                <a:ea typeface="Arial"/>
                <a:cs typeface="Arial"/>
                <a:sym typeface="Arial"/>
              </a:rPr>
              <a:t>Gouvernance, rôles et responsabilités </a:t>
            </a:r>
            <a:br>
              <a:rPr lang="fr-FR" sz="4000">
                <a:latin typeface="Arial"/>
                <a:ea typeface="Arial"/>
                <a:cs typeface="Arial"/>
                <a:sym typeface="Arial"/>
              </a:rPr>
            </a:br>
            <a:r>
              <a:rPr lang="fr-FR" sz="4000">
                <a:latin typeface="Arial"/>
                <a:ea typeface="Arial"/>
                <a:cs typeface="Arial"/>
                <a:sym typeface="Arial"/>
              </a:rPr>
              <a:t>du Conseil d’Administration (CA)</a:t>
            </a:r>
            <a:endParaRPr sz="4000">
              <a:latin typeface="Arial"/>
              <a:ea typeface="Arial"/>
              <a:cs typeface="Arial"/>
              <a:sym typeface="Arial"/>
            </a:endParaRPr>
          </a:p>
        </p:txBody>
      </p:sp>
      <p:sp>
        <p:nvSpPr>
          <p:cNvPr id="219" name="Google Shape;219;p31"/>
          <p:cNvSpPr/>
          <p:nvPr/>
        </p:nvSpPr>
        <p:spPr>
          <a:xfrm>
            <a:off x="3322400" y="1981400"/>
            <a:ext cx="5547200" cy="1089600"/>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fr-FR" sz="4000" u="none" cap="none" strike="noStrike">
                <a:solidFill>
                  <a:schemeClr val="lt1"/>
                </a:solidFill>
                <a:latin typeface="Arial"/>
                <a:ea typeface="Arial"/>
                <a:cs typeface="Arial"/>
                <a:sym typeface="Arial"/>
              </a:rPr>
              <a:t>1ÈRE PARTIE</a:t>
            </a:r>
            <a:endParaRPr/>
          </a:p>
        </p:txBody>
      </p:sp>
      <p:sp>
        <p:nvSpPr>
          <p:cNvPr id="220" name="Google Shape;220;p31"/>
          <p:cNvSpPr/>
          <p:nvPr/>
        </p:nvSpPr>
        <p:spPr>
          <a:xfrm>
            <a:off x="0" y="1"/>
            <a:ext cx="12192000" cy="896112"/>
          </a:xfrm>
          <a:prstGeom prst="rect">
            <a:avLst/>
          </a:prstGeom>
          <a:solidFill>
            <a:srgbClr val="BA0C2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1" i="0" sz="4267" u="none" cap="none" strike="noStrik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8"/>
          <p:cNvSpPr txBox="1"/>
          <p:nvPr>
            <p:ph idx="1" type="body"/>
          </p:nvPr>
        </p:nvSpPr>
        <p:spPr>
          <a:xfrm>
            <a:off x="2051596" y="1197783"/>
            <a:ext cx="9218000" cy="3777200"/>
          </a:xfrm>
          <a:prstGeom prst="rect">
            <a:avLst/>
          </a:prstGeom>
          <a:noFill/>
          <a:ln>
            <a:noFill/>
          </a:ln>
        </p:spPr>
        <p:txBody>
          <a:bodyPr anchorCtr="0" anchor="t" bIns="121900" lIns="121900" spcFirstLastPara="1" rIns="121900" wrap="square" tIns="121900">
            <a:normAutofit/>
          </a:bodyPr>
          <a:lstStyle/>
          <a:p>
            <a:pPr indent="-457200" lvl="0" marL="609596" rtl="0" algn="l">
              <a:lnSpc>
                <a:spcPct val="100000"/>
              </a:lnSpc>
              <a:spcBef>
                <a:spcPts val="600"/>
              </a:spcBef>
              <a:spcAft>
                <a:spcPts val="0"/>
              </a:spcAft>
              <a:buClr>
                <a:schemeClr val="dk1"/>
              </a:buClr>
              <a:buSzPts val="2000"/>
              <a:buFont typeface="Avenir"/>
              <a:buAutoNum type="arabicPeriod" startAt="7"/>
            </a:pPr>
            <a:r>
              <a:rPr lang="fr-FR">
                <a:latin typeface="Arial"/>
                <a:ea typeface="Arial"/>
                <a:cs typeface="Arial"/>
                <a:sym typeface="Arial"/>
              </a:rPr>
              <a:t>Veiller à ce que la stratégie reste pertinente et valable.</a:t>
            </a:r>
            <a:endParaRPr/>
          </a:p>
          <a:p>
            <a:pPr indent="-457200" lvl="0" marL="609596" rtl="0" algn="l">
              <a:lnSpc>
                <a:spcPct val="100000"/>
              </a:lnSpc>
              <a:spcBef>
                <a:spcPts val="1200"/>
              </a:spcBef>
              <a:spcAft>
                <a:spcPts val="0"/>
              </a:spcAft>
              <a:buClr>
                <a:schemeClr val="dk1"/>
              </a:buClr>
              <a:buSzPts val="2000"/>
              <a:buFont typeface="Avenir"/>
              <a:buAutoNum type="arabicPeriod" startAt="7"/>
            </a:pPr>
            <a:r>
              <a:rPr lang="fr-FR">
                <a:latin typeface="Arial"/>
                <a:ea typeface="Arial"/>
                <a:cs typeface="Arial"/>
                <a:sym typeface="Arial"/>
              </a:rPr>
              <a:t>Élaborer et approuver une stratégie à long terme.</a:t>
            </a:r>
            <a:endParaRPr/>
          </a:p>
          <a:p>
            <a:pPr indent="-457200" lvl="0" marL="609596" rtl="0" algn="l">
              <a:lnSpc>
                <a:spcPct val="100000"/>
              </a:lnSpc>
              <a:spcBef>
                <a:spcPts val="1200"/>
              </a:spcBef>
              <a:spcAft>
                <a:spcPts val="0"/>
              </a:spcAft>
              <a:buClr>
                <a:schemeClr val="dk1"/>
              </a:buClr>
              <a:buSzPts val="2000"/>
              <a:buFont typeface="Avenir"/>
              <a:buAutoNum type="arabicPeriod" startAt="7"/>
            </a:pPr>
            <a:r>
              <a:rPr lang="fr-FR">
                <a:latin typeface="Arial"/>
                <a:ea typeface="Arial"/>
                <a:cs typeface="Arial"/>
                <a:sym typeface="Arial"/>
              </a:rPr>
              <a:t>Convenir de plans et de budgets opérationnels.</a:t>
            </a:r>
            <a:endParaRPr/>
          </a:p>
          <a:p>
            <a:pPr indent="-457200" lvl="0" marL="609596" rtl="0" algn="l">
              <a:lnSpc>
                <a:spcPct val="100000"/>
              </a:lnSpc>
              <a:spcBef>
                <a:spcPts val="1200"/>
              </a:spcBef>
              <a:spcAft>
                <a:spcPts val="0"/>
              </a:spcAft>
              <a:buClr>
                <a:schemeClr val="dk1"/>
              </a:buClr>
              <a:buSzPts val="2000"/>
              <a:buFont typeface="Avenir"/>
              <a:buAutoNum type="arabicPeriod" startAt="7"/>
            </a:pPr>
            <a:r>
              <a:rPr lang="fr-FR">
                <a:latin typeface="Arial"/>
                <a:ea typeface="Arial"/>
                <a:cs typeface="Arial"/>
                <a:sym typeface="Arial"/>
              </a:rPr>
              <a:t>Suivre les progrès réalisés par rapport aux plans et aux budgets.</a:t>
            </a:r>
            <a:endParaRPr/>
          </a:p>
          <a:p>
            <a:pPr indent="-457200" lvl="0" marL="609596" rtl="0" algn="l">
              <a:lnSpc>
                <a:spcPct val="100000"/>
              </a:lnSpc>
              <a:spcBef>
                <a:spcPts val="1200"/>
              </a:spcBef>
              <a:spcAft>
                <a:spcPts val="600"/>
              </a:spcAft>
              <a:buClr>
                <a:schemeClr val="dk1"/>
              </a:buClr>
              <a:buSzPts val="2000"/>
              <a:buFont typeface="Avenir"/>
              <a:buAutoNum type="arabicPeriod" startAt="7"/>
            </a:pPr>
            <a:r>
              <a:rPr lang="fr-FR">
                <a:latin typeface="Arial"/>
                <a:ea typeface="Arial"/>
                <a:cs typeface="Arial"/>
                <a:sym typeface="Arial"/>
              </a:rPr>
              <a:t>Évaluer les résultats et les effets.</a:t>
            </a:r>
            <a:endParaRPr/>
          </a:p>
        </p:txBody>
      </p:sp>
      <p:sp>
        <p:nvSpPr>
          <p:cNvPr id="389" name="Google Shape;389;p5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PRINCIPLE 2: METTRE EN ŒUVRE LA FEUILLE DE ROUTE DE L'ORGANISATION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9"/>
          <p:cNvSpPr txBox="1"/>
          <p:nvPr>
            <p:ph idx="1" type="body"/>
          </p:nvPr>
        </p:nvSpPr>
        <p:spPr>
          <a:xfrm>
            <a:off x="1912279" y="1160034"/>
            <a:ext cx="8528400" cy="4567600"/>
          </a:xfrm>
          <a:prstGeom prst="rect">
            <a:avLst/>
          </a:prstGeom>
          <a:noFill/>
          <a:ln>
            <a:noFill/>
          </a:ln>
        </p:spPr>
        <p:txBody>
          <a:bodyPr anchorCtr="0" anchor="t" bIns="121900" lIns="121900" spcFirstLastPara="1" rIns="121900" wrap="square" tIns="121900">
            <a:normAutofit/>
          </a:bodyPr>
          <a:lstStyle/>
          <a:p>
            <a:pPr indent="-457200" lvl="0" marL="609596" rtl="0" algn="l">
              <a:lnSpc>
                <a:spcPct val="100000"/>
              </a:lnSpc>
              <a:spcBef>
                <a:spcPts val="0"/>
              </a:spcBef>
              <a:spcAft>
                <a:spcPts val="0"/>
              </a:spcAft>
              <a:buClr>
                <a:schemeClr val="dk1"/>
              </a:buClr>
              <a:buSzPts val="2000"/>
              <a:buFont typeface="Avenir"/>
              <a:buAutoNum type="arabicPeriod" startAt="12"/>
            </a:pPr>
            <a:r>
              <a:rPr lang="fr-FR">
                <a:latin typeface="Arial"/>
                <a:ea typeface="Arial"/>
                <a:cs typeface="Arial"/>
                <a:sym typeface="Arial"/>
              </a:rPr>
              <a:t>Veiller à ce que le CA reçoive des informations précises et opportunes de la part de la direction.</a:t>
            </a:r>
            <a:endParaRPr/>
          </a:p>
          <a:p>
            <a:pPr indent="-457200" lvl="0" marL="609596" rtl="0" algn="l">
              <a:lnSpc>
                <a:spcPct val="100000"/>
              </a:lnSpc>
              <a:spcBef>
                <a:spcPts val="0"/>
              </a:spcBef>
              <a:spcAft>
                <a:spcPts val="0"/>
              </a:spcAft>
              <a:buClr>
                <a:schemeClr val="dk1"/>
              </a:buClr>
              <a:buSzPts val="2000"/>
              <a:buFont typeface="Avenir"/>
              <a:buAutoNum type="arabicPeriod" startAt="12"/>
            </a:pPr>
            <a:r>
              <a:rPr lang="fr-FR">
                <a:latin typeface="Arial"/>
                <a:ea typeface="Arial"/>
                <a:cs typeface="Arial"/>
                <a:sym typeface="Arial"/>
              </a:rPr>
              <a:t>Veiller à ce que les politiques, les attitudes et les comportements aident le CA et le personnel à travailler efficacement. </a:t>
            </a:r>
            <a:endParaRPr/>
          </a:p>
          <a:p>
            <a:pPr indent="-457200" lvl="0" marL="609596" rtl="0" algn="l">
              <a:lnSpc>
                <a:spcPct val="100000"/>
              </a:lnSpc>
              <a:spcBef>
                <a:spcPts val="0"/>
              </a:spcBef>
              <a:spcAft>
                <a:spcPts val="0"/>
              </a:spcAft>
              <a:buClr>
                <a:schemeClr val="dk1"/>
              </a:buClr>
              <a:buSzPts val="2000"/>
              <a:buFont typeface="Avenir"/>
              <a:buAutoNum type="arabicPeriod" startAt="12"/>
            </a:pPr>
            <a:r>
              <a:rPr lang="fr-FR">
                <a:latin typeface="Arial"/>
                <a:ea typeface="Arial"/>
                <a:cs typeface="Arial"/>
                <a:sym typeface="Arial"/>
              </a:rPr>
              <a:t>Recruter des membres du CA ayant des compétences, une expérience et une expertise diverses. </a:t>
            </a:r>
            <a:endParaRPr/>
          </a:p>
          <a:p>
            <a:pPr indent="-457200" lvl="0" marL="609596" rtl="0" algn="l">
              <a:lnSpc>
                <a:spcPct val="100000"/>
              </a:lnSpc>
              <a:spcBef>
                <a:spcPts val="0"/>
              </a:spcBef>
              <a:spcAft>
                <a:spcPts val="0"/>
              </a:spcAft>
              <a:buClr>
                <a:schemeClr val="dk1"/>
              </a:buClr>
              <a:buSzPts val="2000"/>
              <a:buFont typeface="Avenir"/>
              <a:buAutoNum type="arabicPeriod" startAt="12"/>
            </a:pPr>
            <a:r>
              <a:rPr lang="fr-FR">
                <a:latin typeface="Arial"/>
                <a:ea typeface="Arial"/>
                <a:cs typeface="Arial"/>
                <a:sym typeface="Arial"/>
              </a:rPr>
              <a:t>Élaborer un programme d'intégration pour les nouveaux membres du CA</a:t>
            </a:r>
            <a:endParaRPr/>
          </a:p>
          <a:p>
            <a:pPr indent="-457200" lvl="0" marL="609596" rtl="0" algn="l">
              <a:lnSpc>
                <a:spcPct val="100000"/>
              </a:lnSpc>
              <a:spcBef>
                <a:spcPts val="0"/>
              </a:spcBef>
              <a:spcAft>
                <a:spcPts val="0"/>
              </a:spcAft>
              <a:buClr>
                <a:schemeClr val="dk1"/>
              </a:buClr>
              <a:buSzPts val="2000"/>
              <a:buFont typeface="Avenir"/>
              <a:buAutoNum type="arabicPeriod" startAt="12"/>
            </a:pPr>
            <a:r>
              <a:rPr lang="fr-FR">
                <a:latin typeface="Arial"/>
                <a:ea typeface="Arial"/>
                <a:cs typeface="Arial"/>
                <a:sym typeface="Arial"/>
              </a:rPr>
              <a:t>Offrir des possibilités de formation aux membres du CA. </a:t>
            </a:r>
            <a:endParaRPr/>
          </a:p>
          <a:p>
            <a:pPr indent="-457200" lvl="0" marL="609596" rtl="0" algn="l">
              <a:lnSpc>
                <a:spcPct val="100000"/>
              </a:lnSpc>
              <a:spcBef>
                <a:spcPts val="0"/>
              </a:spcBef>
              <a:spcAft>
                <a:spcPts val="0"/>
              </a:spcAft>
              <a:buClr>
                <a:schemeClr val="dk1"/>
              </a:buClr>
              <a:buSzPts val="2000"/>
              <a:buFont typeface="Avenir"/>
              <a:buAutoNum type="arabicPeriod" startAt="12"/>
            </a:pPr>
            <a:r>
              <a:rPr lang="fr-FR">
                <a:latin typeface="Arial"/>
                <a:ea typeface="Arial"/>
                <a:cs typeface="Arial"/>
                <a:sym typeface="Arial"/>
              </a:rPr>
              <a:t>Procéder à une auto-évaluation continue du CA, individuellement et collectivement.</a:t>
            </a:r>
            <a:endParaRPr/>
          </a:p>
        </p:txBody>
      </p:sp>
      <p:sp>
        <p:nvSpPr>
          <p:cNvPr id="395" name="Google Shape;395;p5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PRINCIPE 3: ÊTRE EFFICACE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0"/>
          <p:cNvSpPr txBox="1"/>
          <p:nvPr>
            <p:ph idx="1" type="body"/>
          </p:nvPr>
        </p:nvSpPr>
        <p:spPr>
          <a:xfrm>
            <a:off x="1869371" y="1128127"/>
            <a:ext cx="9218000" cy="4587200"/>
          </a:xfrm>
          <a:prstGeom prst="rect">
            <a:avLst/>
          </a:prstGeom>
          <a:noFill/>
          <a:ln>
            <a:noFill/>
          </a:ln>
        </p:spPr>
        <p:txBody>
          <a:bodyPr anchorCtr="0" anchor="t" bIns="121900" lIns="121900" spcFirstLastPara="1" rIns="121900" wrap="square" tIns="121900">
            <a:normAutofit/>
          </a:bodyPr>
          <a:lstStyle/>
          <a:p>
            <a:pPr indent="-457200" lvl="0" marL="609596" rtl="0" algn="l">
              <a:lnSpc>
                <a:spcPct val="100000"/>
              </a:lnSpc>
              <a:spcBef>
                <a:spcPts val="600"/>
              </a:spcBef>
              <a:spcAft>
                <a:spcPts val="0"/>
              </a:spcAft>
              <a:buClr>
                <a:schemeClr val="dk1"/>
              </a:buClr>
              <a:buSzPts val="2000"/>
              <a:buFont typeface="Avenir"/>
              <a:buAutoNum type="arabicPeriod" startAt="18"/>
            </a:pPr>
            <a:r>
              <a:rPr lang="fr-FR">
                <a:latin typeface="Arial"/>
                <a:ea typeface="Arial"/>
                <a:cs typeface="Arial"/>
                <a:sym typeface="Arial"/>
              </a:rPr>
              <a:t>Veiller au respect de toutes les exigences réglementaires et légales.</a:t>
            </a:r>
            <a:endParaRPr/>
          </a:p>
          <a:p>
            <a:pPr indent="-457200" lvl="0" marL="609596" rtl="0" algn="l">
              <a:lnSpc>
                <a:spcPct val="100000"/>
              </a:lnSpc>
              <a:spcBef>
                <a:spcPts val="1200"/>
              </a:spcBef>
              <a:spcAft>
                <a:spcPts val="0"/>
              </a:spcAft>
              <a:buClr>
                <a:schemeClr val="dk1"/>
              </a:buClr>
              <a:buSzPts val="2000"/>
              <a:buFont typeface="Avenir"/>
              <a:buAutoNum type="arabicPeriod" startAt="18"/>
            </a:pPr>
            <a:r>
              <a:rPr lang="fr-FR">
                <a:latin typeface="Arial"/>
                <a:ea typeface="Arial"/>
                <a:cs typeface="Arial"/>
                <a:sym typeface="Arial"/>
              </a:rPr>
              <a:t>Assurer une bonne gestion interne et de bons systèmes de contrôle financier.</a:t>
            </a:r>
            <a:endParaRPr/>
          </a:p>
          <a:p>
            <a:pPr indent="-457200" lvl="0" marL="609596" rtl="0" algn="l">
              <a:lnSpc>
                <a:spcPct val="100000"/>
              </a:lnSpc>
              <a:spcBef>
                <a:spcPts val="1200"/>
              </a:spcBef>
              <a:spcAft>
                <a:spcPts val="0"/>
              </a:spcAft>
              <a:buClr>
                <a:schemeClr val="dk1"/>
              </a:buClr>
              <a:buSzPts val="2000"/>
              <a:buFont typeface="Avenir"/>
              <a:buAutoNum type="arabicPeriod" startAt="18"/>
            </a:pPr>
            <a:r>
              <a:rPr lang="fr-FR">
                <a:latin typeface="Arial"/>
                <a:ea typeface="Arial"/>
                <a:cs typeface="Arial"/>
                <a:sym typeface="Arial"/>
              </a:rPr>
              <a:t>Identifier les risques et mettre en place des systèmes pour les gérer.</a:t>
            </a:r>
            <a:endParaRPr/>
          </a:p>
          <a:p>
            <a:pPr indent="-457200" lvl="0" marL="609596" rtl="0" algn="l">
              <a:lnSpc>
                <a:spcPct val="100000"/>
              </a:lnSpc>
              <a:spcBef>
                <a:spcPts val="1200"/>
              </a:spcBef>
              <a:spcAft>
                <a:spcPts val="0"/>
              </a:spcAft>
              <a:buClr>
                <a:schemeClr val="dk1"/>
              </a:buClr>
              <a:buSzPts val="2000"/>
              <a:buFont typeface="Avenir"/>
              <a:buAutoNum type="arabicPeriod" startAt="18"/>
            </a:pPr>
            <a:r>
              <a:rPr lang="fr-FR">
                <a:latin typeface="Arial"/>
                <a:ea typeface="Arial"/>
                <a:cs typeface="Arial"/>
                <a:sym typeface="Arial"/>
              </a:rPr>
              <a:t>Présenter une politique et une matrice de délégation de pouvoirs.</a:t>
            </a:r>
            <a:endParaRPr/>
          </a:p>
          <a:p>
            <a:pPr indent="-457200" lvl="0" marL="609596" rtl="0" algn="l">
              <a:lnSpc>
                <a:spcPct val="100000"/>
              </a:lnSpc>
              <a:spcBef>
                <a:spcPts val="1200"/>
              </a:spcBef>
              <a:spcAft>
                <a:spcPts val="600"/>
              </a:spcAft>
              <a:buClr>
                <a:schemeClr val="dk1"/>
              </a:buClr>
              <a:buSzPts val="2000"/>
              <a:buFont typeface="Avenir"/>
              <a:buAutoNum type="arabicPeriod" startAt="18"/>
            </a:pPr>
            <a:r>
              <a:rPr lang="fr-FR">
                <a:latin typeface="Arial"/>
                <a:ea typeface="Arial"/>
                <a:cs typeface="Arial"/>
                <a:sym typeface="Arial"/>
              </a:rPr>
              <a:t>Faire remonter le processus d'examen des questions fondamentales au conseil d'administration.</a:t>
            </a:r>
            <a:endParaRPr/>
          </a:p>
        </p:txBody>
      </p:sp>
      <p:sp>
        <p:nvSpPr>
          <p:cNvPr id="401" name="Google Shape;401;p6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PRINCIPLE 4: EXERCISE CONTROL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1"/>
          <p:cNvSpPr txBox="1"/>
          <p:nvPr>
            <p:ph idx="1" type="body"/>
          </p:nvPr>
        </p:nvSpPr>
        <p:spPr>
          <a:xfrm>
            <a:off x="1843432" y="1221759"/>
            <a:ext cx="9988000" cy="4178000"/>
          </a:xfrm>
          <a:prstGeom prst="rect">
            <a:avLst/>
          </a:prstGeom>
          <a:noFill/>
          <a:ln>
            <a:noFill/>
          </a:ln>
        </p:spPr>
        <p:txBody>
          <a:bodyPr anchorCtr="0" anchor="t" bIns="121900" lIns="121900" spcFirstLastPara="1" rIns="121900" wrap="square" tIns="121900">
            <a:normAutofit/>
          </a:bodyPr>
          <a:lstStyle/>
          <a:p>
            <a:pPr indent="-457200" lvl="0" marL="609596" rtl="0" algn="l">
              <a:lnSpc>
                <a:spcPct val="100000"/>
              </a:lnSpc>
              <a:spcBef>
                <a:spcPts val="1333"/>
              </a:spcBef>
              <a:spcAft>
                <a:spcPts val="0"/>
              </a:spcAft>
              <a:buClr>
                <a:schemeClr val="dk1"/>
              </a:buClr>
              <a:buSzPts val="2000"/>
              <a:buFont typeface="Avenir"/>
              <a:buAutoNum type="arabicPeriod" startAt="23"/>
            </a:pPr>
            <a:r>
              <a:rPr lang="fr-FR">
                <a:latin typeface="Arial"/>
                <a:ea typeface="Arial"/>
                <a:cs typeface="Arial"/>
                <a:sym typeface="Arial"/>
              </a:rPr>
              <a:t>Sauvegarder et promouvoir la réputation de l'organisation. </a:t>
            </a:r>
            <a:endParaRPr/>
          </a:p>
          <a:p>
            <a:pPr indent="-457200" lvl="0" marL="609596" rtl="0" algn="l">
              <a:lnSpc>
                <a:spcPct val="100000"/>
              </a:lnSpc>
              <a:spcBef>
                <a:spcPts val="1333"/>
              </a:spcBef>
              <a:spcAft>
                <a:spcPts val="0"/>
              </a:spcAft>
              <a:buClr>
                <a:schemeClr val="dk1"/>
              </a:buClr>
              <a:buSzPts val="2000"/>
              <a:buFont typeface="Avenir"/>
              <a:buAutoNum type="arabicPeriod" startAt="23"/>
            </a:pPr>
            <a:r>
              <a:rPr lang="fr-FR">
                <a:latin typeface="Arial"/>
                <a:ea typeface="Arial"/>
                <a:cs typeface="Arial"/>
                <a:sym typeface="Arial"/>
              </a:rPr>
              <a:t>Agir selon des normes éthiques élevées.</a:t>
            </a:r>
            <a:endParaRPr/>
          </a:p>
          <a:p>
            <a:pPr indent="-457200" lvl="0" marL="609596" rtl="0" algn="l">
              <a:lnSpc>
                <a:spcPct val="100000"/>
              </a:lnSpc>
              <a:spcBef>
                <a:spcPts val="1333"/>
              </a:spcBef>
              <a:spcAft>
                <a:spcPts val="0"/>
              </a:spcAft>
              <a:buClr>
                <a:schemeClr val="dk1"/>
              </a:buClr>
              <a:buSzPts val="2000"/>
              <a:buFont typeface="Avenir"/>
              <a:buAutoNum type="arabicPeriod" startAt="23"/>
            </a:pPr>
            <a:r>
              <a:rPr lang="fr-FR">
                <a:latin typeface="Arial"/>
                <a:ea typeface="Arial"/>
                <a:cs typeface="Arial"/>
                <a:sym typeface="Arial"/>
              </a:rPr>
              <a:t>Gérer les conflits d'intérêts et la loyauté.</a:t>
            </a:r>
            <a:endParaRPr/>
          </a:p>
          <a:p>
            <a:pPr indent="-457200" lvl="0" marL="609596" rtl="0" algn="l">
              <a:lnSpc>
                <a:spcPct val="100000"/>
              </a:lnSpc>
              <a:spcBef>
                <a:spcPts val="1333"/>
              </a:spcBef>
              <a:spcAft>
                <a:spcPts val="0"/>
              </a:spcAft>
              <a:buClr>
                <a:schemeClr val="dk1"/>
              </a:buClr>
              <a:buSzPts val="2000"/>
              <a:buFont typeface="Avenir"/>
              <a:buAutoNum type="arabicPeriod" startAt="23"/>
            </a:pPr>
            <a:r>
              <a:rPr lang="fr-FR">
                <a:latin typeface="Arial"/>
                <a:ea typeface="Arial"/>
                <a:cs typeface="Arial"/>
                <a:sym typeface="Arial"/>
              </a:rPr>
              <a:t>Maintenir l'indépendance de la prise de décision.</a:t>
            </a:r>
            <a:endParaRPr/>
          </a:p>
          <a:p>
            <a:pPr indent="-457200" lvl="0" marL="609596" rtl="0" algn="l">
              <a:lnSpc>
                <a:spcPct val="100000"/>
              </a:lnSpc>
              <a:spcBef>
                <a:spcPts val="1333"/>
              </a:spcBef>
              <a:spcAft>
                <a:spcPts val="0"/>
              </a:spcAft>
              <a:buClr>
                <a:schemeClr val="dk1"/>
              </a:buClr>
              <a:buSzPts val="2000"/>
              <a:buFont typeface="Avenir"/>
              <a:buAutoNum type="arabicPeriod" startAt="23"/>
            </a:pPr>
            <a:r>
              <a:rPr lang="fr-FR">
                <a:latin typeface="Arial"/>
                <a:ea typeface="Arial"/>
                <a:cs typeface="Arial"/>
                <a:sym typeface="Arial"/>
              </a:rPr>
              <a:t>Pratiquer l'intelligence émotionnelle, individuellement et en équipe.</a:t>
            </a:r>
            <a:endParaRPr/>
          </a:p>
        </p:txBody>
      </p:sp>
      <p:sp>
        <p:nvSpPr>
          <p:cNvPr id="407" name="Google Shape;407;p6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PRINCIPE 5 : SE COMPORTER AVEC INTÉGRITÉ EN TANT QUE CA ÉMOTIONNELLEMENT INTELLIGENT</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2"/>
          <p:cNvSpPr txBox="1"/>
          <p:nvPr>
            <p:ph idx="1" type="body"/>
          </p:nvPr>
        </p:nvSpPr>
        <p:spPr>
          <a:xfrm>
            <a:off x="1568663" y="1217863"/>
            <a:ext cx="9218000" cy="4332000"/>
          </a:xfrm>
          <a:prstGeom prst="rect">
            <a:avLst/>
          </a:prstGeom>
          <a:noFill/>
          <a:ln>
            <a:noFill/>
          </a:ln>
        </p:spPr>
        <p:txBody>
          <a:bodyPr anchorCtr="0" anchor="t" bIns="121900" lIns="121900" spcFirstLastPara="1" rIns="121900" wrap="square" tIns="121900">
            <a:normAutofit/>
          </a:bodyPr>
          <a:lstStyle/>
          <a:p>
            <a:pPr indent="-457200" lvl="0" marL="609596" rtl="0" algn="l">
              <a:lnSpc>
                <a:spcPct val="100000"/>
              </a:lnSpc>
              <a:spcBef>
                <a:spcPts val="1333"/>
              </a:spcBef>
              <a:spcAft>
                <a:spcPts val="0"/>
              </a:spcAft>
              <a:buClr>
                <a:schemeClr val="dk1"/>
              </a:buClr>
              <a:buSzPts val="2000"/>
              <a:buFont typeface="Avenir"/>
              <a:buAutoNum type="arabicPeriod" startAt="28"/>
            </a:pPr>
            <a:r>
              <a:rPr lang="fr-FR">
                <a:latin typeface="Arial"/>
                <a:ea typeface="Arial"/>
                <a:cs typeface="Arial"/>
                <a:sym typeface="Arial"/>
              </a:rPr>
              <a:t>Faire preuve d'une communication ouverte en partageant des informations sur le travail de l'organisation.</a:t>
            </a:r>
            <a:endParaRPr/>
          </a:p>
          <a:p>
            <a:pPr indent="-457200" lvl="0" marL="609596" rtl="0" algn="l">
              <a:lnSpc>
                <a:spcPct val="100000"/>
              </a:lnSpc>
              <a:spcBef>
                <a:spcPts val="1333"/>
              </a:spcBef>
              <a:spcAft>
                <a:spcPts val="0"/>
              </a:spcAft>
              <a:buClr>
                <a:schemeClr val="dk1"/>
              </a:buClr>
              <a:buSzPts val="2000"/>
              <a:buFont typeface="Avenir"/>
              <a:buAutoNum type="arabicPeriod" startAt="28"/>
            </a:pPr>
            <a:r>
              <a:rPr lang="fr-FR">
                <a:latin typeface="Arial"/>
                <a:ea typeface="Arial"/>
                <a:cs typeface="Arial"/>
                <a:sym typeface="Arial"/>
              </a:rPr>
              <a:t>Consulter les gens de manière appropriée.</a:t>
            </a:r>
            <a:endParaRPr/>
          </a:p>
          <a:p>
            <a:pPr indent="-457200" lvl="0" marL="609596" rtl="0" algn="l">
              <a:lnSpc>
                <a:spcPct val="100000"/>
              </a:lnSpc>
              <a:spcBef>
                <a:spcPts val="1333"/>
              </a:spcBef>
              <a:spcAft>
                <a:spcPts val="0"/>
              </a:spcAft>
              <a:buClr>
                <a:schemeClr val="dk1"/>
              </a:buClr>
              <a:buSzPts val="2000"/>
              <a:buFont typeface="Avenir"/>
              <a:buAutoNum type="arabicPeriod" startAt="28"/>
            </a:pPr>
            <a:r>
              <a:rPr lang="fr-FR">
                <a:latin typeface="Arial"/>
                <a:ea typeface="Arial"/>
                <a:cs typeface="Arial"/>
                <a:sym typeface="Arial"/>
              </a:rPr>
              <a:t>Écouter et répondre à toutes les parties prenantes.</a:t>
            </a:r>
            <a:endParaRPr/>
          </a:p>
          <a:p>
            <a:pPr indent="-457200" lvl="0" marL="609596" rtl="0" algn="l">
              <a:lnSpc>
                <a:spcPct val="100000"/>
              </a:lnSpc>
              <a:spcBef>
                <a:spcPts val="1333"/>
              </a:spcBef>
              <a:spcAft>
                <a:spcPts val="0"/>
              </a:spcAft>
              <a:buClr>
                <a:schemeClr val="dk1"/>
              </a:buClr>
              <a:buSzPts val="2000"/>
              <a:buFont typeface="Avenir"/>
              <a:buAutoNum type="arabicPeriod" startAt="28"/>
            </a:pPr>
            <a:r>
              <a:rPr lang="fr-FR">
                <a:latin typeface="Arial"/>
                <a:ea typeface="Arial"/>
                <a:cs typeface="Arial"/>
                <a:sym typeface="Arial"/>
              </a:rPr>
              <a:t>Traiter les plaintes de manière constructive, impartiale et efficace.</a:t>
            </a:r>
            <a:endParaRPr/>
          </a:p>
        </p:txBody>
      </p:sp>
      <p:sp>
        <p:nvSpPr>
          <p:cNvPr id="413" name="Google Shape;413;p6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PRINCIPE 6: ÊTRE OUVERT ET RESPONSABLE</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3"/>
          <p:cNvSpPr txBox="1"/>
          <p:nvPr>
            <p:ph idx="1" type="body"/>
          </p:nvPr>
        </p:nvSpPr>
        <p:spPr>
          <a:xfrm>
            <a:off x="1554213" y="1348760"/>
            <a:ext cx="958680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Il est important de souligner la signification de l'expression "partie prenante clé" dans le cadre de la bonne gouvernance, car il est du devoir des membres du CA de rester concentrés sur les besoins des parties prenantes (par exemple, les bénéficiaires et les bailleurs de fonds du programme), dont l'intérêt est de vous voir produire de bons résultats. </a:t>
            </a:r>
            <a:endParaRPr/>
          </a:p>
          <a:p>
            <a:pPr indent="0" lvl="0" marL="0" rtl="0" algn="l">
              <a:lnSpc>
                <a:spcPct val="110000"/>
              </a:lnSpc>
              <a:spcBef>
                <a:spcPts val="1600"/>
              </a:spcBef>
              <a:spcAft>
                <a:spcPts val="1600"/>
              </a:spcAft>
              <a:buSzPts val="1800"/>
              <a:buNone/>
            </a:pPr>
            <a:r>
              <a:rPr lang="fr-FR">
                <a:latin typeface="Arial"/>
                <a:ea typeface="Arial"/>
                <a:cs typeface="Arial"/>
                <a:sym typeface="Arial"/>
              </a:rPr>
              <a:t>Les programmes échouent souvent parce que les cadres supérieurs oublient l'importance des bailleurs de fonds du programme, dont l'intérêt est de vous voir produire de bons résultats.</a:t>
            </a:r>
            <a:endParaRPr/>
          </a:p>
        </p:txBody>
      </p:sp>
      <p:sp>
        <p:nvSpPr>
          <p:cNvPr id="419" name="Google Shape;419;p6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RÉSUMÉ</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4"/>
          <p:cNvSpPr txBox="1"/>
          <p:nvPr>
            <p:ph idx="1" type="body"/>
          </p:nvPr>
        </p:nvSpPr>
        <p:spPr>
          <a:xfrm>
            <a:off x="2510850" y="1726878"/>
            <a:ext cx="8282400" cy="1623200"/>
          </a:xfrm>
          <a:prstGeom prst="rect">
            <a:avLst/>
          </a:prstGeom>
          <a:noFill/>
          <a:ln>
            <a:noFill/>
          </a:ln>
        </p:spPr>
        <p:txBody>
          <a:bodyPr anchorCtr="0" anchor="t" bIns="121900" lIns="121900" spcFirstLastPara="1" rIns="121900" wrap="square" tIns="121900">
            <a:no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Qu'est-ce que la mauvaise gouvernance ? </a:t>
            </a:r>
            <a:endParaRPr/>
          </a:p>
          <a:p>
            <a:pPr indent="0" lvl="0" marL="0" rtl="0" algn="l">
              <a:lnSpc>
                <a:spcPct val="110000"/>
              </a:lnSpc>
              <a:spcBef>
                <a:spcPts val="0"/>
              </a:spcBef>
              <a:spcAft>
                <a:spcPts val="0"/>
              </a:spcAft>
              <a:buSzPts val="1800"/>
              <a:buNone/>
            </a:pPr>
            <a:r>
              <a:t/>
            </a:r>
            <a:endParaRPr>
              <a:latin typeface="Arial"/>
              <a:ea typeface="Arial"/>
              <a:cs typeface="Arial"/>
              <a:sym typeface="Arial"/>
            </a:endParaRPr>
          </a:p>
          <a:p>
            <a:pPr indent="0" lvl="0" marL="0" rtl="0" algn="l">
              <a:lnSpc>
                <a:spcPct val="110000"/>
              </a:lnSpc>
              <a:spcBef>
                <a:spcPts val="0"/>
              </a:spcBef>
              <a:spcAft>
                <a:spcPts val="0"/>
              </a:spcAft>
              <a:buSzPts val="1800"/>
              <a:buNone/>
            </a:pPr>
            <a:r>
              <a:rPr lang="fr-FR">
                <a:latin typeface="Arial"/>
                <a:ea typeface="Arial"/>
                <a:cs typeface="Arial"/>
                <a:sym typeface="Arial"/>
              </a:rPr>
              <a:t>Quels sont les défis auxquels est confronté le CA?</a:t>
            </a:r>
            <a:endParaRPr/>
          </a:p>
        </p:txBody>
      </p:sp>
      <p:sp>
        <p:nvSpPr>
          <p:cNvPr id="425" name="Google Shape;425;p6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QUESTIONS FONDAMENTALES N° 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graphicFrame>
        <p:nvGraphicFramePr>
          <p:cNvPr id="430" name="Google Shape;430;p65"/>
          <p:cNvGraphicFramePr/>
          <p:nvPr/>
        </p:nvGraphicFramePr>
        <p:xfrm>
          <a:off x="692346" y="914400"/>
          <a:ext cx="3000000" cy="3000000"/>
        </p:xfrm>
        <a:graphic>
          <a:graphicData uri="http://schemas.openxmlformats.org/drawingml/2006/table">
            <a:tbl>
              <a:tblPr>
                <a:noFill/>
                <a:tableStyleId>{DC9F28AC-514F-4526-9451-8C9C39A5AAA8}</a:tableStyleId>
              </a:tblPr>
              <a:tblGrid>
                <a:gridCol w="5411025"/>
                <a:gridCol w="5531300"/>
              </a:tblGrid>
              <a:tr h="561600">
                <a:tc>
                  <a:txBody>
                    <a:bodyPr/>
                    <a:lstStyle/>
                    <a:p>
                      <a:pPr indent="0" lvl="0" marL="0" marR="0" rtl="0" algn="l">
                        <a:lnSpc>
                          <a:spcPct val="115000"/>
                        </a:lnSpc>
                        <a:spcBef>
                          <a:spcPts val="0"/>
                        </a:spcBef>
                        <a:spcAft>
                          <a:spcPts val="0"/>
                        </a:spcAft>
                        <a:buClr>
                          <a:srgbClr val="FFFFFF"/>
                        </a:buClr>
                        <a:buSzPts val="2000"/>
                        <a:buFont typeface="Arial"/>
                        <a:buNone/>
                      </a:pPr>
                      <a:r>
                        <a:rPr b="1" lang="fr-FR" sz="2000" u="none" cap="none" strike="noStrike">
                          <a:solidFill>
                            <a:srgbClr val="FFFFFF"/>
                          </a:solidFill>
                          <a:latin typeface="Arial"/>
                          <a:ea typeface="Arial"/>
                          <a:cs typeface="Arial"/>
                          <a:sym typeface="Arial"/>
                        </a:rPr>
                        <a:t>DÉFI</a:t>
                      </a:r>
                      <a:endParaRPr b="1" sz="2000" u="none" cap="none" strike="noStrike">
                        <a:solidFill>
                          <a:srgbClr val="FFFFFF"/>
                        </a:solidFill>
                        <a:latin typeface="Arial"/>
                        <a:ea typeface="Arial"/>
                        <a:cs typeface="Arial"/>
                        <a:sym typeface="Arial"/>
                      </a:endParaRPr>
                    </a:p>
                  </a:txBody>
                  <a:tcPr marT="45725" marB="45725"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l">
                        <a:lnSpc>
                          <a:spcPct val="115000"/>
                        </a:lnSpc>
                        <a:spcBef>
                          <a:spcPts val="0"/>
                        </a:spcBef>
                        <a:spcAft>
                          <a:spcPts val="0"/>
                        </a:spcAft>
                        <a:buClr>
                          <a:srgbClr val="FFFFFF"/>
                        </a:buClr>
                        <a:buSzPts val="2000"/>
                        <a:buFont typeface="Arial"/>
                        <a:buNone/>
                      </a:pPr>
                      <a:r>
                        <a:rPr b="1" lang="fr-FR" sz="2000" u="none" cap="none" strike="noStrike">
                          <a:solidFill>
                            <a:srgbClr val="FFFFFF"/>
                          </a:solidFill>
                          <a:latin typeface="Arial"/>
                          <a:ea typeface="Arial"/>
                          <a:cs typeface="Arial"/>
                          <a:sym typeface="Arial"/>
                        </a:rPr>
                        <a:t>SOLUTION</a:t>
                      </a:r>
                      <a:endParaRPr b="1" sz="2000" u="none" cap="none" strike="noStrike">
                        <a:solidFill>
                          <a:srgbClr val="FFFFFF"/>
                        </a:solidFill>
                        <a:latin typeface="Arial"/>
                        <a:ea typeface="Arial"/>
                        <a:cs typeface="Arial"/>
                        <a:sym typeface="Arial"/>
                      </a:endParaRPr>
                    </a:p>
                  </a:txBody>
                  <a:tcPr marT="45725" marB="45725"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r>
              <a:tr h="794200">
                <a:tc>
                  <a:txBody>
                    <a:bodyPr/>
                    <a:lstStyle/>
                    <a:p>
                      <a:pPr indent="0" lvl="0" marL="0" marR="0" rtl="0" algn="l">
                        <a:spcBef>
                          <a:spcPts val="0"/>
                        </a:spcBef>
                        <a:spcAft>
                          <a:spcPts val="0"/>
                        </a:spcAft>
                        <a:buNone/>
                      </a:pPr>
                      <a:r>
                        <a:rPr lang="fr-FR" sz="1400" u="none" cap="none" strike="noStrike"/>
                        <a:t>Conflit d'intérêts : Éroder la confiance dans les membres du CA</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1400"/>
                        <a:t>Assurez-vous que vous pouvez vérifier toutes les transactions pour détecter tout conflit</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523150">
                <a:tc>
                  <a:txBody>
                    <a:bodyPr/>
                    <a:lstStyle/>
                    <a:p>
                      <a:pPr indent="0" lvl="0" marL="0" marR="0" rtl="0" algn="l">
                        <a:spcBef>
                          <a:spcPts val="0"/>
                        </a:spcBef>
                        <a:spcAft>
                          <a:spcPts val="0"/>
                        </a:spcAft>
                        <a:buNone/>
                      </a:pPr>
                      <a:r>
                        <a:rPr lang="fr-FR" sz="1400"/>
                        <a:t>Normes de gouvernance : Disposer de règles et de politiques.	</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fr-FR" sz="1400"/>
                        <a:t>Mettre en place un mécanisme d'application.</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87350">
                <a:tc>
                  <a:txBody>
                    <a:bodyPr/>
                    <a:lstStyle/>
                    <a:p>
                      <a:pPr indent="0" lvl="0" marL="0" marR="0" rtl="0" algn="l">
                        <a:spcBef>
                          <a:spcPts val="0"/>
                        </a:spcBef>
                        <a:spcAft>
                          <a:spcPts val="0"/>
                        </a:spcAft>
                        <a:buNone/>
                      </a:pPr>
                      <a:r>
                        <a:rPr lang="fr-FR" sz="1400"/>
                        <a:t>Le court-termisme : Les mandats de courte durée peuvent priver le conseil d'administration d'un contrôle à long terme et d'une expertise essentielle de la surveillance à long terme et de l'expertise critique</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1400"/>
                        <a:t>Se concentrer sur des plans et des résultats durables à long terme.</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529775">
                <a:tc>
                  <a:txBody>
                    <a:bodyPr/>
                    <a:lstStyle/>
                    <a:p>
                      <a:pPr indent="0" lvl="0" marL="0" marR="0" rtl="0" algn="l">
                        <a:spcBef>
                          <a:spcPts val="0"/>
                        </a:spcBef>
                        <a:spcAft>
                          <a:spcPts val="0"/>
                        </a:spcAft>
                        <a:buNone/>
                      </a:pPr>
                      <a:r>
                        <a:rPr lang="fr-FR" sz="1400"/>
                        <a:t>Administrateurs/CA : Siéger trop longtemps</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tcPr>
                </a:tc>
                <a:tc>
                  <a:txBody>
                    <a:bodyPr/>
                    <a:lstStyle/>
                    <a:p>
                      <a:pPr indent="0" lvl="0" marL="0" marR="0" rtl="0" algn="l">
                        <a:spcBef>
                          <a:spcPts val="0"/>
                        </a:spcBef>
                        <a:spcAft>
                          <a:spcPts val="0"/>
                        </a:spcAft>
                        <a:buNone/>
                      </a:pPr>
                      <a:r>
                        <a:rPr lang="fr-FR" sz="1400"/>
                        <a:t>Demandez-vous s'ils peuvent rester indépendants</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tcPr>
                </a:tc>
              </a:tr>
              <a:tr h="844200">
                <a:tc>
                  <a:txBody>
                    <a:bodyPr/>
                    <a:lstStyle/>
                    <a:p>
                      <a:pPr indent="0" lvl="0" marL="0" marR="0" rtl="0" algn="l">
                        <a:spcBef>
                          <a:spcPts val="0"/>
                        </a:spcBef>
                        <a:spcAft>
                          <a:spcPts val="0"/>
                        </a:spcAft>
                        <a:buNone/>
                      </a:pPr>
                      <a:r>
                        <a:rPr lang="fr-FR" sz="1400"/>
                        <a:t>Composition du conseil d'administration : La composition du conseil d'administration n'est pas adéquate </a:t>
                      </a:r>
                      <a:endParaRPr sz="1400">
                        <a:latin typeface="Calibri"/>
                        <a:ea typeface="Calibri"/>
                        <a:cs typeface="Calibri"/>
                        <a:sym typeface="Calibri"/>
                      </a:endParaRPr>
                    </a:p>
                  </a:txBody>
                  <a:tcPr marT="31025" marB="31025" marR="62050" marL="62050">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fr-FR" sz="1400"/>
                        <a:t>Veillez à ce que le conseil d'administration comprenne un mélange de compétences, d'âges, de races et de sexes</a:t>
                      </a:r>
                      <a:endParaRPr sz="1400">
                        <a:latin typeface="Calibri"/>
                        <a:ea typeface="Calibri"/>
                        <a:cs typeface="Calibri"/>
                        <a:sym typeface="Calibri"/>
                      </a:endParaRPr>
                    </a:p>
                  </a:txBody>
                  <a:tcPr marT="31025" marB="31025" marR="62050" marL="62050">
                    <a:lnB cap="flat" cmpd="sng" w="12700">
                      <a:solidFill>
                        <a:srgbClr val="000000"/>
                      </a:solidFill>
                      <a:prstDash val="solid"/>
                      <a:round/>
                      <a:headEnd len="sm" w="sm" type="none"/>
                      <a:tailEnd len="sm" w="sm" type="none"/>
                    </a:lnB>
                    <a:solidFill>
                      <a:srgbClr val="F2F2F2"/>
                    </a:solidFill>
                  </a:tcPr>
                </a:tc>
              </a:tr>
              <a:tr h="1143600">
                <a:tc>
                  <a:txBody>
                    <a:bodyPr/>
                    <a:lstStyle/>
                    <a:p>
                      <a:pPr indent="0" lvl="0" marL="0" marR="0" rtl="0" algn="l">
                        <a:spcBef>
                          <a:spcPts val="0"/>
                        </a:spcBef>
                        <a:spcAft>
                          <a:spcPts val="0"/>
                        </a:spcAft>
                        <a:buNone/>
                      </a:pPr>
                      <a:r>
                        <a:rPr lang="fr-FR" sz="1400"/>
                        <a:t>Problèmes de responsabilité : Manque de clarté des rôles : qui est responsable de quoi ?</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fr-FR" sz="1400"/>
                        <a:t> Protégez toujours les intérêts des parties prenantes.</a:t>
                      </a:r>
                      <a:endParaRPr sz="1400">
                        <a:latin typeface="Calibri"/>
                        <a:ea typeface="Calibri"/>
                        <a:cs typeface="Calibri"/>
                        <a:sym typeface="Calibri"/>
                      </a:endParaRPr>
                    </a:p>
                  </a:txBody>
                  <a:tcPr marT="31025" marB="31025" marR="62050" marL="6205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1" name="Google Shape;431;p6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6"/>
          <p:cNvSpPr txBox="1"/>
          <p:nvPr>
            <p:ph idx="1" type="body"/>
          </p:nvPr>
        </p:nvSpPr>
        <p:spPr>
          <a:xfrm>
            <a:off x="1444053" y="1892574"/>
            <a:ext cx="9488000" cy="1623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 Pouvez-vous penser à des défis qui ne figurent pas dans la liste ci-dessus ?</a:t>
            </a:r>
            <a:endParaRPr/>
          </a:p>
          <a:p>
            <a:pPr indent="0" lvl="0" marL="0" rtl="0" algn="l">
              <a:lnSpc>
                <a:spcPct val="114999"/>
              </a:lnSpc>
              <a:spcBef>
                <a:spcPts val="1600"/>
              </a:spcBef>
              <a:spcAft>
                <a:spcPts val="1600"/>
              </a:spcAft>
              <a:buSzPts val="1800"/>
              <a:buNone/>
            </a:pPr>
            <a:r>
              <a:rPr b="1" lang="fr-FR">
                <a:highlight>
                  <a:srgbClr val="FFFF00"/>
                </a:highlight>
                <a:latin typeface="Arial"/>
                <a:ea typeface="Arial"/>
                <a:cs typeface="Arial"/>
                <a:sym typeface="Arial"/>
              </a:rPr>
              <a:t> </a:t>
            </a:r>
            <a:endParaRPr>
              <a:highlight>
                <a:srgbClr val="FFFF00"/>
              </a:highlight>
              <a:latin typeface="Arial"/>
              <a:ea typeface="Arial"/>
              <a:cs typeface="Arial"/>
              <a:sym typeface="Arial"/>
            </a:endParaRPr>
          </a:p>
        </p:txBody>
      </p:sp>
      <p:sp>
        <p:nvSpPr>
          <p:cNvPr id="437" name="Google Shape;437;p6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N°3</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7"/>
          <p:cNvSpPr txBox="1"/>
          <p:nvPr>
            <p:ph idx="1" type="body"/>
          </p:nvPr>
        </p:nvSpPr>
        <p:spPr>
          <a:xfrm>
            <a:off x="1115486" y="952543"/>
            <a:ext cx="10648640" cy="5110889"/>
          </a:xfrm>
          <a:prstGeom prst="rect">
            <a:avLst/>
          </a:prstGeom>
          <a:noFill/>
          <a:ln>
            <a:noFill/>
          </a:ln>
        </p:spPr>
        <p:txBody>
          <a:bodyPr anchorCtr="0" anchor="t" bIns="121900" lIns="121900" spcFirstLastPara="1" rIns="121900" wrap="square" tIns="121900">
            <a:noAutofit/>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Le Directeur Exécutif est dominant et ne rassure pas le CA sur le fait que tout va bien dans l'organisation ; vous n'êtes pas sûr que le CA renforce ses performances au fil du temps.</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Le CA n'est pas actif et les réunions ne sont pas programmées régulièrement.</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Les membres du conseil ne sont pas sûrs de leur rôle et de leurs responsabilités et ne s'engagent pas pleinement.</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Le CA ne travaille pas en partenariat avec le directeur exécutif et ne le supervise pas par l'intermédiaire du président.</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Le CA ne fait pas preuve d'engagement envers les donateurs, les bailleurs de fonds et les membres de la communauté. </a:t>
            </a:r>
            <a:endParaRPr/>
          </a:p>
          <a:p>
            <a:pPr indent="-457188" lvl="0" marL="609585" rtl="0" algn="l">
              <a:lnSpc>
                <a:spcPct val="120000"/>
              </a:lnSpc>
              <a:spcBef>
                <a:spcPts val="1600"/>
              </a:spcBef>
              <a:spcAft>
                <a:spcPts val="800"/>
              </a:spcAft>
              <a:buClr>
                <a:schemeClr val="dk1"/>
              </a:buClr>
              <a:buSzPts val="2000"/>
              <a:buFont typeface="Noto Sans Symbols"/>
              <a:buChar char="▪"/>
            </a:pPr>
            <a:r>
              <a:rPr lang="fr-FR">
                <a:latin typeface="Arial"/>
                <a:ea typeface="Arial"/>
                <a:cs typeface="Arial"/>
                <a:sym typeface="Arial"/>
              </a:rPr>
              <a:t>Le CA n'évalue pas ses performances et ne donne pas la priorité aux processus de planification stratégique.</a:t>
            </a:r>
            <a:endParaRPr/>
          </a:p>
        </p:txBody>
      </p:sp>
      <p:sp>
        <p:nvSpPr>
          <p:cNvPr id="443" name="Google Shape;443;p6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RÉSUMÉ</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idx="1" type="body"/>
          </p:nvPr>
        </p:nvSpPr>
        <p:spPr>
          <a:xfrm>
            <a:off x="1879600" y="1367977"/>
            <a:ext cx="921800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b="1" lang="fr-FR">
                <a:latin typeface="Arial"/>
                <a:ea typeface="Arial"/>
                <a:cs typeface="Arial"/>
                <a:sym typeface="Arial"/>
              </a:rPr>
              <a:t>Objectifs: </a:t>
            </a:r>
            <a:endParaRPr/>
          </a:p>
          <a:p>
            <a:pPr indent="-457188" lvl="0" marL="609585" rtl="0" algn="l">
              <a:lnSpc>
                <a:spcPct val="100000"/>
              </a:lnSpc>
              <a:spcBef>
                <a:spcPts val="800"/>
              </a:spcBef>
              <a:spcAft>
                <a:spcPts val="0"/>
              </a:spcAft>
              <a:buClr>
                <a:schemeClr val="dk1"/>
              </a:buClr>
              <a:buSzPts val="2000"/>
              <a:buFont typeface="Noto Sans Symbols"/>
              <a:buChar char="▪"/>
            </a:pPr>
            <a:r>
              <a:rPr lang="fr-FR">
                <a:latin typeface="Arial"/>
                <a:ea typeface="Arial"/>
                <a:cs typeface="Arial"/>
                <a:sym typeface="Arial"/>
              </a:rPr>
              <a:t>Comprendre la gouvernance et le leadership des CA</a:t>
            </a:r>
            <a:endParaRPr/>
          </a:p>
          <a:p>
            <a:pPr indent="-457188" lvl="0" marL="609585" rtl="0" algn="l">
              <a:lnSpc>
                <a:spcPct val="100000"/>
              </a:lnSpc>
              <a:spcBef>
                <a:spcPts val="1600"/>
              </a:spcBef>
              <a:spcAft>
                <a:spcPts val="0"/>
              </a:spcAft>
              <a:buClr>
                <a:schemeClr val="dk1"/>
              </a:buClr>
              <a:buSzPts val="2000"/>
              <a:buFont typeface="Noto Sans Symbols"/>
              <a:buChar char="▪"/>
            </a:pPr>
            <a:r>
              <a:rPr lang="fr-FR">
                <a:latin typeface="Arial"/>
                <a:ea typeface="Arial"/>
                <a:cs typeface="Arial"/>
                <a:sym typeface="Arial"/>
              </a:rPr>
              <a:t>Expliquer le rôle de la gouvernance et les responsabilités des membres du CA en matière de leadership</a:t>
            </a:r>
            <a:endParaRPr/>
          </a:p>
          <a:p>
            <a:pPr indent="-457188" lvl="0" marL="609585" rtl="0" algn="l">
              <a:lnSpc>
                <a:spcPct val="100000"/>
              </a:lnSpc>
              <a:spcBef>
                <a:spcPts val="1600"/>
              </a:spcBef>
              <a:spcAft>
                <a:spcPts val="800"/>
              </a:spcAft>
              <a:buClr>
                <a:schemeClr val="dk1"/>
              </a:buClr>
              <a:buSzPts val="2000"/>
              <a:buFont typeface="Noto Sans Symbols"/>
              <a:buChar char="▪"/>
            </a:pPr>
            <a:r>
              <a:rPr lang="fr-FR">
                <a:latin typeface="Arial"/>
                <a:ea typeface="Arial"/>
                <a:cs typeface="Arial"/>
                <a:sym typeface="Arial"/>
              </a:rPr>
              <a:t>Promouvoir un leadership et un contrôle efficaces du CA, des activités, des politiques et des procédures essentielles.</a:t>
            </a:r>
            <a:endParaRPr/>
          </a:p>
        </p:txBody>
      </p:sp>
      <p:sp>
        <p:nvSpPr>
          <p:cNvPr id="226" name="Google Shape;226;p3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SECTION 1: COMPRENDRE LA GOUVERNANCE DU CONSEIL D’ADMINISTRATION (CA)</a:t>
            </a:r>
            <a:endParaRPr/>
          </a:p>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8"/>
          <p:cNvSpPr/>
          <p:nvPr/>
        </p:nvSpPr>
        <p:spPr>
          <a:xfrm>
            <a:off x="2079399" y="2791400"/>
            <a:ext cx="8320745" cy="12752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fr-FR" sz="3200" u="none" cap="none" strike="noStrike">
                <a:solidFill>
                  <a:schemeClr val="lt1"/>
                </a:solidFill>
                <a:latin typeface="Arial"/>
                <a:ea typeface="Arial"/>
                <a:cs typeface="Arial"/>
                <a:sym typeface="Arial"/>
              </a:rPr>
              <a:t>Section 5: Activités, politiques et procédures essentielles du conseil d'administration</a:t>
            </a:r>
            <a:endParaRPr b="1" i="0" sz="3200" u="none" cap="none" strike="noStrike">
              <a:solidFill>
                <a:schemeClr val="lt1"/>
              </a:solidFill>
              <a:latin typeface="Arial"/>
              <a:ea typeface="Arial"/>
              <a:cs typeface="Arial"/>
              <a:sym typeface="Arial"/>
            </a:endParaRPr>
          </a:p>
        </p:txBody>
      </p:sp>
      <p:sp>
        <p:nvSpPr>
          <p:cNvPr id="449" name="Google Shape;449;p6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graphicFrame>
        <p:nvGraphicFramePr>
          <p:cNvPr id="454" name="Google Shape;454;p69"/>
          <p:cNvGraphicFramePr/>
          <p:nvPr/>
        </p:nvGraphicFramePr>
        <p:xfrm>
          <a:off x="1050270" y="903746"/>
          <a:ext cx="3000000" cy="3000000"/>
        </p:xfrm>
        <a:graphic>
          <a:graphicData uri="http://schemas.openxmlformats.org/drawingml/2006/table">
            <a:tbl>
              <a:tblPr>
                <a:noFill/>
                <a:tableStyleId>{DC9F28AC-514F-4526-9451-8C9C39A5AAA8}</a:tableStyleId>
              </a:tblPr>
              <a:tblGrid>
                <a:gridCol w="2330250"/>
                <a:gridCol w="7960500"/>
              </a:tblGrid>
              <a:tr h="722050">
                <a:tc>
                  <a:txBody>
                    <a:bodyPr/>
                    <a:lstStyle/>
                    <a:p>
                      <a:pPr indent="0" lvl="0" marL="0" marR="0" rtl="0" algn="l">
                        <a:lnSpc>
                          <a:spcPct val="100000"/>
                        </a:lnSpc>
                        <a:spcBef>
                          <a:spcPts val="0"/>
                        </a:spcBef>
                        <a:spcAft>
                          <a:spcPts val="0"/>
                        </a:spcAft>
                        <a:buClr>
                          <a:srgbClr val="FFFFFF"/>
                        </a:buClr>
                        <a:buSzPts val="1700"/>
                        <a:buFont typeface="Arial"/>
                        <a:buNone/>
                      </a:pPr>
                      <a:r>
                        <a:rPr b="1" lang="fr-FR" sz="1700">
                          <a:solidFill>
                            <a:srgbClr val="FFFFFF"/>
                          </a:solidFill>
                          <a:latin typeface="Arial"/>
                          <a:ea typeface="Arial"/>
                          <a:cs typeface="Arial"/>
                          <a:sym typeface="Arial"/>
                        </a:rPr>
                        <a:t>DOMAINE D’INTERVENTION DU CA</a:t>
                      </a:r>
                      <a:endParaRPr/>
                    </a:p>
                  </a:txBody>
                  <a:tcPr marT="121900" marB="121900" marR="91425" marL="91425">
                    <a:lnB cap="flat" cmpd="sng" w="12700">
                      <a:solidFill>
                        <a:srgbClr val="666666"/>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FFFFFF"/>
                        </a:buClr>
                        <a:buSzPts val="1700"/>
                        <a:buFont typeface="Arial"/>
                        <a:buNone/>
                      </a:pPr>
                      <a:r>
                        <a:rPr b="1" lang="fr-FR" sz="1700">
                          <a:solidFill>
                            <a:srgbClr val="FFFFFF"/>
                          </a:solidFill>
                          <a:latin typeface="Arial"/>
                          <a:ea typeface="Arial"/>
                          <a:cs typeface="Arial"/>
                          <a:sym typeface="Arial"/>
                        </a:rPr>
                        <a:t>CE QUI DOIT ÊTRE EN PLACE</a:t>
                      </a:r>
                      <a:endParaRPr/>
                    </a:p>
                  </a:txBody>
                  <a:tcPr marT="121900" marB="121900" marR="91425" marL="91425">
                    <a:lnB cap="flat" cmpd="sng" w="12700">
                      <a:solidFill>
                        <a:srgbClr val="666666"/>
                      </a:solidFill>
                      <a:prstDash val="solid"/>
                      <a:round/>
                      <a:headEnd len="sm" w="sm" type="none"/>
                      <a:tailEnd len="sm" w="sm" type="none"/>
                    </a:lnB>
                    <a:solidFill>
                      <a:srgbClr val="808080"/>
                    </a:solidFill>
                  </a:tcPr>
                </a:tc>
              </a:tr>
              <a:tr h="689300">
                <a:tc>
                  <a:txBody>
                    <a:bodyPr/>
                    <a:lstStyle/>
                    <a:p>
                      <a:pPr indent="0" lvl="0" marL="0" marR="0" rtl="0" algn="l">
                        <a:spcBef>
                          <a:spcPts val="0"/>
                        </a:spcBef>
                        <a:spcAft>
                          <a:spcPts val="0"/>
                        </a:spcAft>
                        <a:buNone/>
                      </a:pPr>
                      <a:r>
                        <a:rPr b="1" lang="fr-FR" sz="1700">
                          <a:latin typeface="Arial"/>
                          <a:ea typeface="Arial"/>
                          <a:cs typeface="Arial"/>
                          <a:sym typeface="Arial"/>
                        </a:rPr>
                        <a:t>Environnement stratégique</a:t>
                      </a:r>
                      <a:endParaRPr b="1" sz="1700">
                        <a:latin typeface="Arial"/>
                        <a:ea typeface="Arial"/>
                        <a:cs typeface="Arial"/>
                        <a:sym typeface="Arial"/>
                      </a:endParaRPr>
                    </a:p>
                  </a:txBody>
                  <a:tcPr marT="79525" marB="79525" marR="59625" marL="596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Existence d'une feuille de route claire : vision, mission, objectifs et actions stratégiques.</a:t>
                      </a:r>
                      <a:endParaRPr/>
                    </a:p>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Communication de la stratégie au personnel et aux parties prenantes.</a:t>
                      </a:r>
                      <a:endParaRPr/>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014200">
                <a:tc>
                  <a:txBody>
                    <a:bodyPr/>
                    <a:lstStyle/>
                    <a:p>
                      <a:pPr indent="0" lvl="0" marL="0" marR="0" rtl="0" algn="l">
                        <a:spcBef>
                          <a:spcPts val="0"/>
                        </a:spcBef>
                        <a:spcAft>
                          <a:spcPts val="0"/>
                        </a:spcAft>
                        <a:buNone/>
                      </a:pPr>
                      <a:r>
                        <a:rPr b="1" lang="fr-FR" sz="1700">
                          <a:latin typeface="Arial"/>
                          <a:ea typeface="Arial"/>
                          <a:cs typeface="Arial"/>
                          <a:sym typeface="Arial"/>
                        </a:rPr>
                        <a:t>Leadership et prise de décision</a:t>
                      </a:r>
                      <a:endParaRPr b="1" sz="1700">
                        <a:latin typeface="Arial"/>
                        <a:ea typeface="Arial"/>
                        <a:cs typeface="Arial"/>
                        <a:sym typeface="Arial"/>
                      </a:endParaRPr>
                    </a:p>
                  </a:txBody>
                  <a:tcPr marT="79525" marB="79525" marR="59625" marL="596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Structures claires pour la prise de décision, la communication et l'appropriation des décisions</a:t>
                      </a:r>
                      <a:endParaRPr/>
                    </a:p>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Un système de gouvernance fonctionnel conforme aux structures de gouvernance</a:t>
                      </a:r>
                      <a:endParaRPr/>
                    </a:p>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Des preuves de mentorat et de soutien de la part des dirigeants.</a:t>
                      </a:r>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14200">
                <a:tc>
                  <a:txBody>
                    <a:bodyPr/>
                    <a:lstStyle/>
                    <a:p>
                      <a:pPr indent="0" lvl="0" marL="0" marR="0" rtl="0" algn="l">
                        <a:spcBef>
                          <a:spcPts val="0"/>
                        </a:spcBef>
                        <a:spcAft>
                          <a:spcPts val="0"/>
                        </a:spcAft>
                        <a:buNone/>
                      </a:pPr>
                      <a:r>
                        <a:rPr b="1" lang="fr-FR" sz="1700">
                          <a:latin typeface="Arial"/>
                          <a:ea typeface="Arial"/>
                          <a:cs typeface="Arial"/>
                          <a:sym typeface="Arial"/>
                        </a:rPr>
                        <a:t>Structures organisationnelles</a:t>
                      </a:r>
                      <a:endParaRPr b="1" sz="1700">
                        <a:latin typeface="Arial"/>
                        <a:ea typeface="Arial"/>
                        <a:cs typeface="Arial"/>
                        <a:sym typeface="Arial"/>
                      </a:endParaRPr>
                    </a:p>
                  </a:txBody>
                  <a:tcPr marT="79525" marB="79525" marR="59625" marL="596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Une structure alignée sur la stratégie.</a:t>
                      </a:r>
                      <a:endParaRPr/>
                    </a:p>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Une structure adéquate pour répondre aux besoins de l'organisation.</a:t>
                      </a:r>
                      <a:endParaRPr/>
                    </a:p>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Clarté des rôles et des responsabilités</a:t>
                      </a:r>
                      <a:endParaRPr/>
                    </a:p>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Efficacité de la chaîne de commandement</a:t>
                      </a:r>
                      <a:endParaRPr/>
                    </a:p>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Relations interservices.</a:t>
                      </a:r>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938125">
                <a:tc>
                  <a:txBody>
                    <a:bodyPr/>
                    <a:lstStyle/>
                    <a:p>
                      <a:pPr indent="0" lvl="0" marL="0" marR="0" rtl="0" algn="l">
                        <a:spcBef>
                          <a:spcPts val="0"/>
                        </a:spcBef>
                        <a:spcAft>
                          <a:spcPts val="0"/>
                        </a:spcAft>
                        <a:buNone/>
                      </a:pPr>
                      <a:r>
                        <a:rPr b="1" lang="fr-FR" sz="1700">
                          <a:latin typeface="Arial"/>
                          <a:ea typeface="Arial"/>
                          <a:cs typeface="Arial"/>
                          <a:sym typeface="Arial"/>
                        </a:rPr>
                        <a:t>Culture organisationnelle</a:t>
                      </a:r>
                      <a:endParaRPr b="1" sz="1700">
                        <a:latin typeface="Arial"/>
                        <a:ea typeface="Arial"/>
                        <a:cs typeface="Arial"/>
                        <a:sym typeface="Arial"/>
                      </a:endParaRPr>
                    </a:p>
                  </a:txBody>
                  <a:tcPr marT="79525" marB="79525" marR="59625" marL="596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Valeurs et comportements qui assurent la cohésion de l'organisation.</a:t>
                      </a:r>
                      <a:endParaRPr/>
                    </a:p>
                    <a:p>
                      <a:pPr indent="-342900" lvl="0" marL="342900" marR="0" rtl="0" algn="l">
                        <a:lnSpc>
                          <a:spcPct val="100000"/>
                        </a:lnSpc>
                        <a:spcBef>
                          <a:spcPts val="0"/>
                        </a:spcBef>
                        <a:spcAft>
                          <a:spcPts val="0"/>
                        </a:spcAft>
                        <a:buClr>
                          <a:schemeClr val="dk1"/>
                        </a:buClr>
                        <a:buSzPts val="1600"/>
                        <a:buFont typeface="Noto Sans Symbols"/>
                        <a:buChar char="▪"/>
                      </a:pPr>
                      <a:r>
                        <a:rPr lang="fr-FR" sz="1600">
                          <a:latin typeface="Arial"/>
                          <a:ea typeface="Arial"/>
                          <a:cs typeface="Arial"/>
                          <a:sym typeface="Arial"/>
                        </a:rPr>
                        <a:t>Impact de la culture de performance actuelle et durabilité des bonnes performances.</a:t>
                      </a:r>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55" name="Google Shape;455;p69"/>
          <p:cNvSpPr/>
          <p:nvPr/>
        </p:nvSpPr>
        <p:spPr>
          <a:xfrm>
            <a:off x="0" y="-316144"/>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LES DOMAINES D'INTERVENTION DU CA DEVRAIENT ÊTRE LES SUIVANTS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aphicFrame>
        <p:nvGraphicFramePr>
          <p:cNvPr id="460" name="Google Shape;460;p70"/>
          <p:cNvGraphicFramePr/>
          <p:nvPr/>
        </p:nvGraphicFramePr>
        <p:xfrm>
          <a:off x="1329951" y="914461"/>
          <a:ext cx="3000000" cy="3000000"/>
        </p:xfrm>
        <a:graphic>
          <a:graphicData uri="http://schemas.openxmlformats.org/drawingml/2006/table">
            <a:tbl>
              <a:tblPr>
                <a:noFill/>
                <a:tableStyleId>{DC9F28AC-514F-4526-9451-8C9C39A5AAA8}</a:tableStyleId>
              </a:tblPr>
              <a:tblGrid>
                <a:gridCol w="3663675"/>
                <a:gridCol w="5906875"/>
              </a:tblGrid>
              <a:tr h="617500">
                <a:tc>
                  <a:txBody>
                    <a:bodyPr/>
                    <a:lstStyle/>
                    <a:p>
                      <a:pPr indent="0" lvl="0" marL="0" marR="0" rtl="0" algn="l">
                        <a:lnSpc>
                          <a:spcPct val="100000"/>
                        </a:lnSpc>
                        <a:spcBef>
                          <a:spcPts val="0"/>
                        </a:spcBef>
                        <a:spcAft>
                          <a:spcPts val="0"/>
                        </a:spcAft>
                        <a:buClr>
                          <a:srgbClr val="FFFFFF"/>
                        </a:buClr>
                        <a:buSzPts val="1700"/>
                        <a:buFont typeface="Arial"/>
                        <a:buNone/>
                      </a:pPr>
                      <a:r>
                        <a:rPr b="1" lang="fr-FR" sz="1700">
                          <a:solidFill>
                            <a:srgbClr val="FFFFFF"/>
                          </a:solidFill>
                          <a:latin typeface="Arial"/>
                          <a:ea typeface="Arial"/>
                          <a:cs typeface="Arial"/>
                          <a:sym typeface="Arial"/>
                        </a:rPr>
                        <a:t>DOMAINE D’INTERVENTION DU CA</a:t>
                      </a:r>
                      <a:endParaRPr b="1" sz="1700">
                        <a:solidFill>
                          <a:srgbClr val="FFFFFF"/>
                        </a:solidFill>
                        <a:latin typeface="Arial"/>
                        <a:ea typeface="Arial"/>
                        <a:cs typeface="Arial"/>
                        <a:sym typeface="Arial"/>
                      </a:endParaRPr>
                    </a:p>
                  </a:txBody>
                  <a:tcPr marT="79525" marB="79525" marR="59625" marL="59625">
                    <a:lnB cap="flat" cmpd="sng" w="12700">
                      <a:solidFill>
                        <a:srgbClr val="666666"/>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FFFFFF"/>
                        </a:buClr>
                        <a:buSzPts val="2000"/>
                        <a:buFont typeface="Arial"/>
                        <a:buNone/>
                      </a:pPr>
                      <a:r>
                        <a:rPr b="1" lang="fr-FR" sz="2000">
                          <a:solidFill>
                            <a:srgbClr val="FFFFFF"/>
                          </a:solidFill>
                          <a:latin typeface="Arial"/>
                          <a:ea typeface="Arial"/>
                          <a:cs typeface="Arial"/>
                          <a:sym typeface="Arial"/>
                        </a:rPr>
                        <a:t>CE QUI DOIT ÊTRE EN PLACE</a:t>
                      </a:r>
                      <a:endParaRPr/>
                    </a:p>
                  </a:txBody>
                  <a:tcPr marT="121900" marB="121900" marR="91425" marL="91425">
                    <a:lnB cap="flat" cmpd="sng" w="12700">
                      <a:solidFill>
                        <a:srgbClr val="666666"/>
                      </a:solidFill>
                      <a:prstDash val="solid"/>
                      <a:round/>
                      <a:headEnd len="sm" w="sm" type="none"/>
                      <a:tailEnd len="sm" w="sm" type="none"/>
                    </a:lnB>
                    <a:solidFill>
                      <a:srgbClr val="808080"/>
                    </a:solidFill>
                  </a:tcPr>
                </a:tc>
              </a:tr>
              <a:tr h="1005775">
                <a:tc>
                  <a:txBody>
                    <a:bodyPr/>
                    <a:lstStyle/>
                    <a:p>
                      <a:pPr indent="0" lvl="0" marL="0" marR="0" rtl="0" algn="l">
                        <a:spcBef>
                          <a:spcPts val="0"/>
                        </a:spcBef>
                        <a:spcAft>
                          <a:spcPts val="0"/>
                        </a:spcAft>
                        <a:buNone/>
                      </a:pPr>
                      <a:r>
                        <a:rPr b="1" i="0" lang="fr-FR" sz="2000" u="none" cap="none" strike="noStrike">
                          <a:solidFill>
                            <a:srgbClr val="000000"/>
                          </a:solidFill>
                          <a:latin typeface="Arial"/>
                          <a:ea typeface="Arial"/>
                          <a:cs typeface="Arial"/>
                          <a:sym typeface="Arial"/>
                        </a:rPr>
                        <a:t>Personnes, talents et compétences</a:t>
                      </a:r>
                      <a:endParaRPr/>
                    </a:p>
                  </a:txBody>
                  <a:tcPr marT="79525" marB="79525" marR="59625" marL="596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Un personnel possédant les compétences adéquates pour votre organisation des personnes capables de faire face au changement.</a:t>
                      </a:r>
                      <a:endParaRPr/>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481425">
                <a:tc>
                  <a:txBody>
                    <a:bodyPr/>
                    <a:lstStyle/>
                    <a:p>
                      <a:pPr indent="0" lvl="0" marL="0" marR="0" rtl="0" algn="l">
                        <a:spcBef>
                          <a:spcPts val="0"/>
                        </a:spcBef>
                        <a:spcAft>
                          <a:spcPts val="0"/>
                        </a:spcAft>
                        <a:buNone/>
                      </a:pPr>
                      <a:r>
                        <a:rPr b="1" i="0" lang="fr-FR" sz="2000" u="none" cap="none" strike="noStrike">
                          <a:solidFill>
                            <a:srgbClr val="000000"/>
                          </a:solidFill>
                          <a:latin typeface="Arial"/>
                          <a:ea typeface="Arial"/>
                          <a:cs typeface="Arial"/>
                          <a:sym typeface="Arial"/>
                        </a:rPr>
                        <a:t>Gestion des performances et des résultats</a:t>
                      </a:r>
                      <a:endParaRPr/>
                    </a:p>
                  </a:txBody>
                  <a:tcPr marT="79525" marB="79525" marR="59625" marL="596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700"/>
                        <a:buFont typeface="Noto Sans Symbols"/>
                        <a:buChar char="▪"/>
                      </a:pPr>
                      <a:r>
                        <a:rPr lang="fr-FR" sz="1700">
                          <a:solidFill>
                            <a:schemeClr val="dk1"/>
                          </a:solidFill>
                          <a:latin typeface="Arial"/>
                          <a:ea typeface="Arial"/>
                          <a:cs typeface="Arial"/>
                          <a:sym typeface="Arial"/>
                        </a:rPr>
                        <a:t>Plans de gestion des performances individuelles et organisationnelles</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solidFill>
                            <a:schemeClr val="dk1"/>
                          </a:solidFill>
                          <a:latin typeface="Arial"/>
                          <a:ea typeface="Arial"/>
                          <a:cs typeface="Arial"/>
                          <a:sym typeface="Arial"/>
                        </a:rPr>
                        <a:t>Fixer d'objectifs clairs</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solidFill>
                            <a:schemeClr val="dk1"/>
                          </a:solidFill>
                          <a:latin typeface="Arial"/>
                          <a:ea typeface="Arial"/>
                          <a:cs typeface="Arial"/>
                          <a:sym typeface="Arial"/>
                        </a:rPr>
                        <a:t>Système d'évaluation des performances.</a:t>
                      </a:r>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9225">
                <a:tc>
                  <a:txBody>
                    <a:bodyPr/>
                    <a:lstStyle/>
                    <a:p>
                      <a:pPr indent="0" lvl="0" marL="0" marR="0" rtl="0" algn="l">
                        <a:spcBef>
                          <a:spcPts val="0"/>
                        </a:spcBef>
                        <a:spcAft>
                          <a:spcPts val="0"/>
                        </a:spcAft>
                        <a:buNone/>
                      </a:pPr>
                      <a:r>
                        <a:rPr b="1" i="0" lang="fr-FR" sz="2000" u="none" cap="none" strike="noStrike">
                          <a:solidFill>
                            <a:srgbClr val="000000"/>
                          </a:solidFill>
                          <a:latin typeface="Arial"/>
                          <a:ea typeface="Arial"/>
                          <a:cs typeface="Arial"/>
                          <a:sym typeface="Arial"/>
                        </a:rPr>
                        <a:t>Gestion financière et durabilité</a:t>
                      </a:r>
                      <a:endParaRPr/>
                    </a:p>
                  </a:txBody>
                  <a:tcPr marT="79525" marB="79525" marR="59625" marL="596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Planification, budgétisation et mise en œuvre</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Contrôles internes et gestion des risques</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Rapports financiers</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Connaissance des ressources financières disponibles pour la mise en œuvre des programmes.</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Stratégies de mobilisation des ressources </a:t>
                      </a:r>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
        <p:nvSpPr>
          <p:cNvPr id="461" name="Google Shape;461;p7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LES DOMAINES D'INTERVENTION DU CA DOIVENT ÊTRE LES SUIVANTS (2):</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aphicFrame>
        <p:nvGraphicFramePr>
          <p:cNvPr id="466" name="Google Shape;466;p71"/>
          <p:cNvGraphicFramePr/>
          <p:nvPr/>
        </p:nvGraphicFramePr>
        <p:xfrm>
          <a:off x="1378428" y="941411"/>
          <a:ext cx="3000000" cy="3000000"/>
        </p:xfrm>
        <a:graphic>
          <a:graphicData uri="http://schemas.openxmlformats.org/drawingml/2006/table">
            <a:tbl>
              <a:tblPr>
                <a:noFill/>
                <a:tableStyleId>{DC9F28AC-514F-4526-9451-8C9C39A5AAA8}</a:tableStyleId>
              </a:tblPr>
              <a:tblGrid>
                <a:gridCol w="4052550"/>
                <a:gridCol w="6160650"/>
              </a:tblGrid>
              <a:tr h="632400">
                <a:tc>
                  <a:txBody>
                    <a:bodyPr/>
                    <a:lstStyle/>
                    <a:p>
                      <a:pPr indent="0" lvl="0" marL="0" marR="0" rtl="0" algn="l">
                        <a:lnSpc>
                          <a:spcPct val="100000"/>
                        </a:lnSpc>
                        <a:spcBef>
                          <a:spcPts val="0"/>
                        </a:spcBef>
                        <a:spcAft>
                          <a:spcPts val="0"/>
                        </a:spcAft>
                        <a:buClr>
                          <a:srgbClr val="FFFFFF"/>
                        </a:buClr>
                        <a:buSzPts val="2400"/>
                        <a:buFont typeface="Garamond"/>
                        <a:buNone/>
                      </a:pPr>
                      <a:r>
                        <a:rPr b="1" lang="fr-FR" sz="2400">
                          <a:solidFill>
                            <a:srgbClr val="FFFFFF"/>
                          </a:solidFill>
                          <a:latin typeface="Garamond"/>
                          <a:ea typeface="Garamond"/>
                          <a:cs typeface="Garamond"/>
                          <a:sym typeface="Garamond"/>
                        </a:rPr>
                        <a:t>DOMAINE D’INTERVENTION DU CA</a:t>
                      </a:r>
                      <a:endParaRPr/>
                    </a:p>
                  </a:txBody>
                  <a:tcPr marT="121900" marB="121900" marR="91425" marL="91425">
                    <a:lnB cap="flat" cmpd="sng" w="12700">
                      <a:solidFill>
                        <a:srgbClr val="666666"/>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FFFFFF"/>
                        </a:buClr>
                        <a:buSzPts val="2400"/>
                        <a:buFont typeface="Garamond"/>
                        <a:buNone/>
                      </a:pPr>
                      <a:r>
                        <a:rPr b="1" lang="fr-FR" sz="2400">
                          <a:solidFill>
                            <a:srgbClr val="FFFFFF"/>
                          </a:solidFill>
                          <a:latin typeface="Garamond"/>
                          <a:ea typeface="Garamond"/>
                          <a:cs typeface="Garamond"/>
                          <a:sym typeface="Garamond"/>
                        </a:rPr>
                        <a:t>CE QUI DOIT ÊTRE EN PLACE</a:t>
                      </a:r>
                      <a:endParaRPr/>
                    </a:p>
                  </a:txBody>
                  <a:tcPr marT="121900" marB="121900" marR="91425" marL="91425">
                    <a:lnB cap="flat" cmpd="sng" w="12700">
                      <a:solidFill>
                        <a:srgbClr val="666666"/>
                      </a:solidFill>
                      <a:prstDash val="solid"/>
                      <a:round/>
                      <a:headEnd len="sm" w="sm" type="none"/>
                      <a:tailEnd len="sm" w="sm" type="none"/>
                    </a:lnB>
                    <a:solidFill>
                      <a:srgbClr val="808080"/>
                    </a:solidFill>
                  </a:tcPr>
                </a:tc>
              </a:tr>
              <a:tr h="1842300">
                <a:tc>
                  <a:txBody>
                    <a:bodyPr/>
                    <a:lstStyle/>
                    <a:p>
                      <a:pPr indent="0" lvl="0" marL="0" marR="0" rtl="0" algn="l">
                        <a:lnSpc>
                          <a:spcPct val="100000"/>
                        </a:lnSpc>
                        <a:spcBef>
                          <a:spcPts val="0"/>
                        </a:spcBef>
                        <a:spcAft>
                          <a:spcPts val="0"/>
                        </a:spcAft>
                        <a:buClr>
                          <a:schemeClr val="dk1"/>
                        </a:buClr>
                        <a:buSzPts val="1700"/>
                        <a:buFont typeface="Arial"/>
                        <a:buNone/>
                      </a:pPr>
                      <a:r>
                        <a:rPr b="1" lang="fr-FR" sz="1700">
                          <a:latin typeface="Arial"/>
                          <a:ea typeface="Arial"/>
                          <a:cs typeface="Arial"/>
                          <a:sym typeface="Arial"/>
                        </a:rPr>
                        <a:t>Processus, politiques et procédures</a:t>
                      </a:r>
                      <a:endParaRPr b="1" sz="1700">
                        <a:latin typeface="Arial"/>
                        <a:ea typeface="Arial"/>
                        <a:cs typeface="Arial"/>
                        <a:sym typeface="Arial"/>
                      </a:endParaRPr>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Politiques, processus et procédures applicables</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Alignement de chaque politique/processus/procédure sur la stratégie, la mission et la vision</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Conformité avec les politiques existantes</a:t>
                      </a:r>
                      <a:endParaRPr/>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tcPr>
                </a:tc>
              </a:tr>
              <a:tr h="1910050">
                <a:tc>
                  <a:txBody>
                    <a:bodyPr/>
                    <a:lstStyle/>
                    <a:p>
                      <a:pPr indent="0" lvl="0" marL="0" marR="0" rtl="0" algn="l">
                        <a:lnSpc>
                          <a:spcPct val="100000"/>
                        </a:lnSpc>
                        <a:spcBef>
                          <a:spcPts val="0"/>
                        </a:spcBef>
                        <a:spcAft>
                          <a:spcPts val="0"/>
                        </a:spcAft>
                        <a:buClr>
                          <a:schemeClr val="dk1"/>
                        </a:buClr>
                        <a:buSzPts val="1700"/>
                        <a:buFont typeface="Arial"/>
                        <a:buNone/>
                      </a:pPr>
                      <a:r>
                        <a:rPr b="1" lang="fr-FR" sz="1700">
                          <a:latin typeface="Arial"/>
                          <a:ea typeface="Arial"/>
                          <a:cs typeface="Arial"/>
                          <a:sym typeface="Arial"/>
                        </a:rPr>
                        <a:t>Technologies de l'information et de la communication (TIC)</a:t>
                      </a:r>
                      <a:endParaRPr b="1" sz="1700">
                        <a:latin typeface="Arial"/>
                        <a:ea typeface="Arial"/>
                        <a:cs typeface="Arial"/>
                        <a:sym typeface="Arial"/>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Utilisation des technologies</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Infrastructure - logiciels, systèmes et matériel</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Compétences informatiques disponibles</a:t>
                      </a:r>
                      <a:endParaRPr/>
                    </a:p>
                    <a:p>
                      <a:pPr indent="-285750" lvl="0" marL="285750" marR="0" rtl="0" algn="l">
                        <a:lnSpc>
                          <a:spcPct val="100000"/>
                        </a:lnSpc>
                        <a:spcBef>
                          <a:spcPts val="0"/>
                        </a:spcBef>
                        <a:spcAft>
                          <a:spcPts val="0"/>
                        </a:spcAft>
                        <a:buClr>
                          <a:schemeClr val="dk1"/>
                        </a:buClr>
                        <a:buSzPts val="1700"/>
                        <a:buFont typeface="Noto Sans Symbols"/>
                        <a:buChar char="▪"/>
                      </a:pPr>
                      <a:r>
                        <a:rPr lang="fr-FR" sz="1700">
                          <a:latin typeface="Arial"/>
                          <a:ea typeface="Arial"/>
                          <a:cs typeface="Arial"/>
                          <a:sym typeface="Arial"/>
                        </a:rPr>
                        <a:t>Gestion des connaissances.</a:t>
                      </a:r>
                      <a:endParaRPr/>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
        <p:nvSpPr>
          <p:cNvPr id="467" name="Google Shape;467;p7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LES DOMAINES D'INTERVENTION DU CA DOIVENT ÊTRE LES SUIVANTS (3)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aphicFrame>
        <p:nvGraphicFramePr>
          <p:cNvPr id="472" name="Google Shape;472;p72"/>
          <p:cNvGraphicFramePr/>
          <p:nvPr/>
        </p:nvGraphicFramePr>
        <p:xfrm>
          <a:off x="1127177" y="918632"/>
          <a:ext cx="3000000" cy="3000000"/>
        </p:xfrm>
        <a:graphic>
          <a:graphicData uri="http://schemas.openxmlformats.org/drawingml/2006/table">
            <a:tbl>
              <a:tblPr>
                <a:noFill/>
                <a:tableStyleId>{DC9F28AC-514F-4526-9451-8C9C39A5AAA8}</a:tableStyleId>
              </a:tblPr>
              <a:tblGrid>
                <a:gridCol w="1880275"/>
                <a:gridCol w="8708400"/>
              </a:tblGrid>
              <a:tr h="1368250">
                <a:tc>
                  <a:txBody>
                    <a:bodyPr/>
                    <a:lstStyle/>
                    <a:p>
                      <a:pPr indent="0" lvl="0" marL="0" marR="0" rtl="0" algn="l">
                        <a:lnSpc>
                          <a:spcPct val="100000"/>
                        </a:lnSpc>
                        <a:spcBef>
                          <a:spcPts val="0"/>
                        </a:spcBef>
                        <a:spcAft>
                          <a:spcPts val="0"/>
                        </a:spcAft>
                        <a:buClr>
                          <a:schemeClr val="dk1"/>
                        </a:buClr>
                        <a:buSzPts val="1700"/>
                        <a:buFont typeface="Arial"/>
                        <a:buNone/>
                      </a:pPr>
                      <a:r>
                        <a:rPr b="1" lang="fr-FR" sz="1700">
                          <a:solidFill>
                            <a:schemeClr val="dk1"/>
                          </a:solidFill>
                          <a:latin typeface="Arial"/>
                          <a:ea typeface="Arial"/>
                          <a:cs typeface="Arial"/>
                          <a:sym typeface="Arial"/>
                        </a:rPr>
                        <a:t>Responsabilité/ Redevabilité</a:t>
                      </a:r>
                      <a:endParaRPr/>
                    </a:p>
                  </a:txBody>
                  <a:tcPr marT="91425" marB="91425" marR="68575" marL="68575">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000000"/>
                        </a:buClr>
                        <a:buSzPts val="1200"/>
                        <a:buFont typeface="Noto Sans Symbols"/>
                        <a:buChar char="▪"/>
                      </a:pPr>
                      <a:r>
                        <a:rPr lang="fr-FR" sz="1700">
                          <a:solidFill>
                            <a:schemeClr val="dk1"/>
                          </a:solidFill>
                          <a:latin typeface="Arial"/>
                          <a:ea typeface="Arial"/>
                          <a:cs typeface="Arial"/>
                          <a:sym typeface="Arial"/>
                        </a:rPr>
                        <a:t>La direction est responsable devant le conseil d'administration.</a:t>
                      </a:r>
                      <a:endParaRPr/>
                    </a:p>
                    <a:p>
                      <a:pPr indent="-285750" lvl="0" marL="285750" marR="0" rtl="0" algn="l">
                        <a:lnSpc>
                          <a:spcPct val="100000"/>
                        </a:lnSpc>
                        <a:spcBef>
                          <a:spcPts val="0"/>
                        </a:spcBef>
                        <a:spcAft>
                          <a:spcPts val="0"/>
                        </a:spcAft>
                        <a:buClr>
                          <a:srgbClr val="000000"/>
                        </a:buClr>
                        <a:buSzPts val="1200"/>
                        <a:buFont typeface="Noto Sans Symbols"/>
                        <a:buChar char="▪"/>
                      </a:pPr>
                      <a:r>
                        <a:rPr lang="fr-FR" sz="1700">
                          <a:solidFill>
                            <a:schemeClr val="dk1"/>
                          </a:solidFill>
                          <a:latin typeface="Arial"/>
                          <a:ea typeface="Arial"/>
                          <a:cs typeface="Arial"/>
                          <a:sym typeface="Arial"/>
                        </a:rPr>
                        <a:t>Le conseil d'administration est responsable devant les parties prenantes.</a:t>
                      </a:r>
                      <a:endParaRPr/>
                    </a:p>
                    <a:p>
                      <a:pPr indent="-285750" lvl="0" marL="285750" marR="0" rtl="0" algn="l">
                        <a:lnSpc>
                          <a:spcPct val="100000"/>
                        </a:lnSpc>
                        <a:spcBef>
                          <a:spcPts val="0"/>
                        </a:spcBef>
                        <a:spcAft>
                          <a:spcPts val="0"/>
                        </a:spcAft>
                        <a:buClr>
                          <a:srgbClr val="000000"/>
                        </a:buClr>
                        <a:buSzPts val="1200"/>
                        <a:buFont typeface="Noto Sans Symbols"/>
                        <a:buChar char="▪"/>
                      </a:pPr>
                      <a:r>
                        <a:rPr lang="fr-FR" sz="1700">
                          <a:solidFill>
                            <a:schemeClr val="dk1"/>
                          </a:solidFill>
                          <a:latin typeface="Arial"/>
                          <a:ea typeface="Arial"/>
                          <a:cs typeface="Arial"/>
                          <a:sym typeface="Arial"/>
                        </a:rPr>
                        <a:t>L'organisation est responsable de ses actions et de l'utilisation de ses ressources devant les donateurs, les autorités légales et les employés </a:t>
                      </a:r>
                      <a:endParaRPr sz="1700">
                        <a:solidFill>
                          <a:schemeClr val="dk1"/>
                        </a:solidFill>
                        <a:latin typeface="Arial"/>
                        <a:ea typeface="Arial"/>
                        <a:cs typeface="Arial"/>
                        <a:sym typeface="Arial"/>
                      </a:endParaRPr>
                    </a:p>
                  </a:txBody>
                  <a:tcPr marT="91425" marB="91425" marR="68575" marL="6857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80625">
                <a:tc>
                  <a:txBody>
                    <a:bodyPr/>
                    <a:lstStyle/>
                    <a:p>
                      <a:pPr indent="0" lvl="0" marL="0" marR="0" rtl="0" algn="l">
                        <a:lnSpc>
                          <a:spcPct val="100000"/>
                        </a:lnSpc>
                        <a:spcBef>
                          <a:spcPts val="0"/>
                        </a:spcBef>
                        <a:spcAft>
                          <a:spcPts val="0"/>
                        </a:spcAft>
                        <a:buClr>
                          <a:schemeClr val="dk1"/>
                        </a:buClr>
                        <a:buSzPts val="1700"/>
                        <a:buFont typeface="Arial"/>
                        <a:buNone/>
                      </a:pPr>
                      <a:r>
                        <a:rPr b="1" lang="fr-FR" sz="1700">
                          <a:solidFill>
                            <a:schemeClr val="dk1"/>
                          </a:solidFill>
                          <a:latin typeface="Arial"/>
                          <a:ea typeface="Arial"/>
                          <a:cs typeface="Arial"/>
                          <a:sym typeface="Arial"/>
                        </a:rPr>
                        <a:t>L'équité</a:t>
                      </a:r>
                      <a:endParaRPr/>
                    </a:p>
                  </a:txBody>
                  <a:tcPr marT="91425" marB="91425" marR="68575" marL="68575">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000000"/>
                        </a:buClr>
                        <a:buSzPts val="1200"/>
                        <a:buFont typeface="Noto Sans Symbols"/>
                        <a:buChar char="▪"/>
                      </a:pPr>
                      <a:r>
                        <a:rPr lang="fr-FR" sz="1700">
                          <a:solidFill>
                            <a:schemeClr val="dk1"/>
                          </a:solidFill>
                          <a:latin typeface="Arial"/>
                          <a:ea typeface="Arial"/>
                          <a:cs typeface="Arial"/>
                          <a:sym typeface="Arial"/>
                        </a:rPr>
                        <a:t>Protection des droits et des intérêts des parties prenantes.</a:t>
                      </a:r>
                      <a:endParaRPr/>
                    </a:p>
                    <a:p>
                      <a:pPr indent="-285750" lvl="0" marL="285750" marR="0" rtl="0" algn="l">
                        <a:lnSpc>
                          <a:spcPct val="100000"/>
                        </a:lnSpc>
                        <a:spcBef>
                          <a:spcPts val="0"/>
                        </a:spcBef>
                        <a:spcAft>
                          <a:spcPts val="0"/>
                        </a:spcAft>
                        <a:buClr>
                          <a:srgbClr val="000000"/>
                        </a:buClr>
                        <a:buSzPts val="1200"/>
                        <a:buFont typeface="Noto Sans Symbols"/>
                        <a:buChar char="▪"/>
                      </a:pPr>
                      <a:r>
                        <a:rPr lang="fr-FR" sz="1700">
                          <a:solidFill>
                            <a:schemeClr val="dk1"/>
                          </a:solidFill>
                          <a:latin typeface="Arial"/>
                          <a:ea typeface="Arial"/>
                          <a:cs typeface="Arial"/>
                          <a:sym typeface="Arial"/>
                        </a:rPr>
                        <a:t>Traitement équitable de toutes les parties prenantes </a:t>
                      </a:r>
                      <a:endParaRPr/>
                    </a:p>
                    <a:p>
                      <a:pPr indent="-285750" lvl="0" marL="285750" marR="0" rtl="0" algn="l">
                        <a:lnSpc>
                          <a:spcPct val="100000"/>
                        </a:lnSpc>
                        <a:spcBef>
                          <a:spcPts val="0"/>
                        </a:spcBef>
                        <a:spcAft>
                          <a:spcPts val="0"/>
                        </a:spcAft>
                        <a:buClr>
                          <a:srgbClr val="000000"/>
                        </a:buClr>
                        <a:buSzPts val="1200"/>
                        <a:buFont typeface="Noto Sans Symbols"/>
                        <a:buChar char="▪"/>
                      </a:pPr>
                      <a:r>
                        <a:rPr lang="fr-FR" sz="1700">
                          <a:solidFill>
                            <a:schemeClr val="dk1"/>
                          </a:solidFill>
                          <a:latin typeface="Arial"/>
                          <a:ea typeface="Arial"/>
                          <a:cs typeface="Arial"/>
                          <a:sym typeface="Arial"/>
                        </a:rPr>
                        <a:t>Réparation prévue en cas de violation</a:t>
                      </a:r>
                      <a:endParaRPr/>
                    </a:p>
                  </a:txBody>
                  <a:tcPr marT="91425" marB="91425" marR="68575" marL="6857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80625">
                <a:tc>
                  <a:txBody>
                    <a:bodyPr/>
                    <a:lstStyle/>
                    <a:p>
                      <a:pPr indent="0" lvl="0" marL="0" marR="0" rtl="0" algn="l">
                        <a:lnSpc>
                          <a:spcPct val="100000"/>
                        </a:lnSpc>
                        <a:spcBef>
                          <a:spcPts val="0"/>
                        </a:spcBef>
                        <a:spcAft>
                          <a:spcPts val="0"/>
                        </a:spcAft>
                        <a:buClr>
                          <a:schemeClr val="dk1"/>
                        </a:buClr>
                        <a:buSzPts val="1700"/>
                        <a:buFont typeface="Arial"/>
                        <a:buNone/>
                      </a:pPr>
                      <a:r>
                        <a:rPr b="1" lang="fr-FR" sz="1700">
                          <a:solidFill>
                            <a:schemeClr val="dk1"/>
                          </a:solidFill>
                          <a:latin typeface="Arial"/>
                          <a:ea typeface="Arial"/>
                          <a:cs typeface="Arial"/>
                          <a:sym typeface="Arial"/>
                        </a:rPr>
                        <a:t>Transparence</a:t>
                      </a:r>
                      <a:endParaRPr b="1" sz="1700">
                        <a:solidFill>
                          <a:schemeClr val="dk1"/>
                        </a:solidFill>
                        <a:latin typeface="Arial"/>
                        <a:ea typeface="Arial"/>
                        <a:cs typeface="Arial"/>
                        <a:sym typeface="Arial"/>
                      </a:endParaRPr>
                    </a:p>
                  </a:txBody>
                  <a:tcPr marT="91425" marB="91425" marR="68575" marL="68575">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000000"/>
                        </a:buClr>
                        <a:buSzPts val="1200"/>
                        <a:buFont typeface="Noto Sans Symbols"/>
                        <a:buChar char="▪"/>
                      </a:pPr>
                      <a:r>
                        <a:rPr lang="fr-FR" sz="1700">
                          <a:solidFill>
                            <a:schemeClr val="dk1"/>
                          </a:solidFill>
                          <a:latin typeface="Arial"/>
                          <a:ea typeface="Arial"/>
                          <a:cs typeface="Arial"/>
                          <a:sym typeface="Arial"/>
                        </a:rPr>
                        <a:t>Un leadership ouvert est assuré.</a:t>
                      </a:r>
                      <a:endParaRPr/>
                    </a:p>
                    <a:p>
                      <a:pPr indent="-285750" lvl="0" marL="285750" marR="0" rtl="0" algn="l">
                        <a:lnSpc>
                          <a:spcPct val="100000"/>
                        </a:lnSpc>
                        <a:spcBef>
                          <a:spcPts val="0"/>
                        </a:spcBef>
                        <a:spcAft>
                          <a:spcPts val="0"/>
                        </a:spcAft>
                        <a:buClr>
                          <a:srgbClr val="000000"/>
                        </a:buClr>
                        <a:buSzPts val="1200"/>
                        <a:buFont typeface="Noto Sans Symbols"/>
                        <a:buChar char="▪"/>
                      </a:pPr>
                      <a:r>
                        <a:rPr lang="fr-FR" sz="1700">
                          <a:solidFill>
                            <a:schemeClr val="dk1"/>
                          </a:solidFill>
                          <a:latin typeface="Arial"/>
                          <a:ea typeface="Arial"/>
                          <a:cs typeface="Arial"/>
                          <a:sym typeface="Arial"/>
                        </a:rPr>
                        <a:t>Une divulgation opportune et précise de la situation financière, des performances, de l'intendance et de la gouvernance est assurée </a:t>
                      </a:r>
                      <a:endParaRPr sz="1700">
                        <a:solidFill>
                          <a:schemeClr val="dk1"/>
                        </a:solidFill>
                        <a:latin typeface="Arial"/>
                        <a:ea typeface="Arial"/>
                        <a:cs typeface="Arial"/>
                        <a:sym typeface="Arial"/>
                      </a:endParaRPr>
                    </a:p>
                  </a:txBody>
                  <a:tcPr marT="91425" marB="91425" marR="68575" marL="6857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55875">
                <a:tc>
                  <a:txBody>
                    <a:bodyPr/>
                    <a:lstStyle/>
                    <a:p>
                      <a:pPr indent="0" lvl="0" marL="0" marR="0" rtl="0" algn="l">
                        <a:lnSpc>
                          <a:spcPct val="100000"/>
                        </a:lnSpc>
                        <a:spcBef>
                          <a:spcPts val="0"/>
                        </a:spcBef>
                        <a:spcAft>
                          <a:spcPts val="0"/>
                        </a:spcAft>
                        <a:buClr>
                          <a:schemeClr val="dk1"/>
                        </a:buClr>
                        <a:buSzPts val="1700"/>
                        <a:buFont typeface="Arial"/>
                        <a:buNone/>
                      </a:pPr>
                      <a:r>
                        <a:rPr b="1" lang="fr-FR" sz="1700">
                          <a:solidFill>
                            <a:schemeClr val="dk1"/>
                          </a:solidFill>
                          <a:latin typeface="Arial"/>
                          <a:ea typeface="Arial"/>
                          <a:cs typeface="Arial"/>
                          <a:sym typeface="Arial"/>
                        </a:rPr>
                        <a:t>Reconnaissance &amp; Information</a:t>
                      </a:r>
                      <a:endParaRPr b="1" sz="1700">
                        <a:solidFill>
                          <a:schemeClr val="dk1"/>
                        </a:solidFill>
                        <a:latin typeface="Arial"/>
                        <a:ea typeface="Arial"/>
                        <a:cs typeface="Arial"/>
                        <a:sym typeface="Arial"/>
                      </a:endParaRPr>
                    </a:p>
                  </a:txBody>
                  <a:tcPr marT="91425" marB="91425" marR="68575" marL="68575">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200"/>
                        <a:buFont typeface="Noto Sans Symbols"/>
                        <a:buChar char="▪"/>
                      </a:pPr>
                      <a:r>
                        <a:rPr lang="fr-FR" sz="1700">
                          <a:solidFill>
                            <a:schemeClr val="dk1"/>
                          </a:solidFill>
                          <a:latin typeface="Arial"/>
                          <a:ea typeface="Arial"/>
                          <a:cs typeface="Arial"/>
                          <a:sym typeface="Arial"/>
                        </a:rPr>
                        <a:t>Les droits des parties prenantes sont reconnus.</a:t>
                      </a:r>
                      <a:endParaRPr/>
                    </a:p>
                    <a:p>
                      <a:pPr indent="-285750" lvl="0" marL="285750" marR="0" rtl="0" algn="l">
                        <a:lnSpc>
                          <a:spcPct val="100000"/>
                        </a:lnSpc>
                        <a:spcBef>
                          <a:spcPts val="0"/>
                        </a:spcBef>
                        <a:spcAft>
                          <a:spcPts val="0"/>
                        </a:spcAft>
                        <a:buClr>
                          <a:schemeClr val="dk1"/>
                        </a:buClr>
                        <a:buSzPts val="1200"/>
                        <a:buFont typeface="Noto Sans Symbols"/>
                        <a:buChar char="▪"/>
                      </a:pPr>
                      <a:r>
                        <a:rPr lang="fr-FR" sz="1700">
                          <a:solidFill>
                            <a:schemeClr val="dk1"/>
                          </a:solidFill>
                          <a:latin typeface="Arial"/>
                          <a:ea typeface="Arial"/>
                          <a:cs typeface="Arial"/>
                          <a:sym typeface="Arial"/>
                        </a:rPr>
                        <a:t>La coopération pour atteindre les objectifs est encouragée.</a:t>
                      </a:r>
                      <a:endParaRPr/>
                    </a:p>
                    <a:p>
                      <a:pPr indent="-285750" lvl="0" marL="285750" marR="0" rtl="0" algn="l">
                        <a:lnSpc>
                          <a:spcPct val="100000"/>
                        </a:lnSpc>
                        <a:spcBef>
                          <a:spcPts val="0"/>
                        </a:spcBef>
                        <a:spcAft>
                          <a:spcPts val="0"/>
                        </a:spcAft>
                        <a:buClr>
                          <a:schemeClr val="dk1"/>
                        </a:buClr>
                        <a:buSzPts val="1200"/>
                        <a:buFont typeface="Noto Sans Symbols"/>
                        <a:buChar char="▪"/>
                      </a:pPr>
                      <a:r>
                        <a:rPr lang="fr-FR" sz="1700">
                          <a:solidFill>
                            <a:schemeClr val="dk1"/>
                          </a:solidFill>
                          <a:latin typeface="Arial"/>
                          <a:ea typeface="Arial"/>
                          <a:cs typeface="Arial"/>
                          <a:sym typeface="Arial"/>
                        </a:rPr>
                        <a:t>Un leadership capable, responsable, représentatif et conscient de ses obligations est assuré.  </a:t>
                      </a:r>
                      <a:endParaRPr/>
                    </a:p>
                    <a:p>
                      <a:pPr indent="-285750" lvl="0" marL="285750" marR="0" rtl="0" algn="l">
                        <a:lnSpc>
                          <a:spcPct val="100000"/>
                        </a:lnSpc>
                        <a:spcBef>
                          <a:spcPts val="0"/>
                        </a:spcBef>
                        <a:spcAft>
                          <a:spcPts val="0"/>
                        </a:spcAft>
                        <a:buClr>
                          <a:schemeClr val="dk1"/>
                        </a:buClr>
                        <a:buSzPts val="1200"/>
                        <a:buFont typeface="Noto Sans Symbols"/>
                        <a:buChar char="▪"/>
                      </a:pPr>
                      <a:r>
                        <a:rPr lang="fr-FR" sz="1700">
                          <a:solidFill>
                            <a:schemeClr val="dk1"/>
                          </a:solidFill>
                          <a:latin typeface="Arial"/>
                          <a:ea typeface="Arial"/>
                          <a:cs typeface="Arial"/>
                          <a:sym typeface="Arial"/>
                        </a:rPr>
                        <a:t>L'efficacité et l'efficience sont assurées dans l'utilisation des ressources et l'obtention de résultats</a:t>
                      </a:r>
                      <a:endParaRPr sz="1700">
                        <a:solidFill>
                          <a:schemeClr val="dk1"/>
                        </a:solidFill>
                        <a:latin typeface="Arial"/>
                        <a:ea typeface="Arial"/>
                        <a:cs typeface="Arial"/>
                        <a:sym typeface="Arial"/>
                      </a:endParaRPr>
                    </a:p>
                  </a:txBody>
                  <a:tcPr marT="91425" marB="91425" marR="68575" marL="6857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73" name="Google Shape;473;p7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PRINCIPES DE BONNE GOVERNANCE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3"/>
          <p:cNvSpPr txBox="1"/>
          <p:nvPr>
            <p:ph type="title"/>
          </p:nvPr>
        </p:nvSpPr>
        <p:spPr>
          <a:xfrm>
            <a:off x="1097280" y="286606"/>
            <a:ext cx="8438606" cy="66773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2400"/>
              <a:buFont typeface="Arial"/>
              <a:buNone/>
            </a:pPr>
            <a:r>
              <a:rPr b="1" lang="fr-FR" sz="2400">
                <a:solidFill>
                  <a:srgbClr val="0070C0"/>
                </a:solidFill>
              </a:rPr>
              <a:t>ORGANIGRAMME DU CONSEIL D’ADMINISTRATION</a:t>
            </a:r>
            <a:endParaRPr/>
          </a:p>
        </p:txBody>
      </p:sp>
      <p:pic>
        <p:nvPicPr>
          <p:cNvPr id="479" name="Google Shape;479;p73"/>
          <p:cNvPicPr preferRelativeResize="0"/>
          <p:nvPr/>
        </p:nvPicPr>
        <p:blipFill rotWithShape="1">
          <a:blip r:embed="rId3">
            <a:alphaModFix/>
          </a:blip>
          <a:srcRect b="0" l="0" r="0" t="0"/>
          <a:stretch/>
        </p:blipFill>
        <p:spPr>
          <a:xfrm>
            <a:off x="1097280" y="873406"/>
            <a:ext cx="9997440" cy="599910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4"/>
          <p:cNvSpPr txBox="1"/>
          <p:nvPr>
            <p:ph type="title"/>
          </p:nvPr>
        </p:nvSpPr>
        <p:spPr>
          <a:xfrm>
            <a:off x="1493330" y="598046"/>
            <a:ext cx="8911687" cy="53406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2400"/>
              <a:buFont typeface="Arial"/>
              <a:buNone/>
            </a:pPr>
            <a:r>
              <a:rPr b="1" lang="fr-FR" sz="2400">
                <a:solidFill>
                  <a:srgbClr val="0070C0"/>
                </a:solidFill>
              </a:rPr>
              <a:t>ORGANIGRAMME DE LA DIRECTION DES PROGRAMME</a:t>
            </a:r>
            <a:endParaRPr b="1" sz="2400">
              <a:solidFill>
                <a:srgbClr val="0070C0"/>
              </a:solidFill>
            </a:endParaRPr>
          </a:p>
        </p:txBody>
      </p:sp>
      <p:pic>
        <p:nvPicPr>
          <p:cNvPr id="485" name="Google Shape;485;p74"/>
          <p:cNvPicPr preferRelativeResize="0"/>
          <p:nvPr/>
        </p:nvPicPr>
        <p:blipFill rotWithShape="1">
          <a:blip r:embed="rId3">
            <a:alphaModFix/>
          </a:blip>
          <a:srcRect b="0" l="0" r="0" t="0"/>
          <a:stretch/>
        </p:blipFill>
        <p:spPr>
          <a:xfrm>
            <a:off x="707984" y="1132114"/>
            <a:ext cx="10776031" cy="527603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5"/>
          <p:cNvSpPr txBox="1"/>
          <p:nvPr>
            <p:ph type="title"/>
          </p:nvPr>
        </p:nvSpPr>
        <p:spPr>
          <a:xfrm>
            <a:off x="415600" y="3071000"/>
            <a:ext cx="11360800" cy="1515600"/>
          </a:xfrm>
          <a:prstGeom prst="rect">
            <a:avLst/>
          </a:prstGeom>
          <a:noFill/>
          <a:ln>
            <a:noFill/>
          </a:ln>
        </p:spPr>
        <p:txBody>
          <a:bodyPr anchorCtr="0" anchor="ctr" bIns="121900" lIns="121900" spcFirstLastPara="1" rIns="121900" wrap="square" tIns="121900">
            <a:normAutofit/>
          </a:bodyPr>
          <a:lstStyle/>
          <a:p>
            <a:pPr indent="0" lvl="0" marL="0" rtl="0" algn="ctr">
              <a:lnSpc>
                <a:spcPct val="90000"/>
              </a:lnSpc>
              <a:spcBef>
                <a:spcPts val="0"/>
              </a:spcBef>
              <a:spcAft>
                <a:spcPts val="0"/>
              </a:spcAft>
              <a:buClr>
                <a:schemeClr val="dk1"/>
              </a:buClr>
              <a:buSzPts val="3600"/>
              <a:buFont typeface="Arial"/>
              <a:buNone/>
            </a:pPr>
            <a:r>
              <a:rPr lang="fr-FR" sz="4000"/>
              <a:t>Les conseils efficaces et fonctionnels</a:t>
            </a:r>
            <a:endParaRPr sz="4000"/>
          </a:p>
        </p:txBody>
      </p:sp>
      <p:sp>
        <p:nvSpPr>
          <p:cNvPr id="491" name="Google Shape;491;p75"/>
          <p:cNvSpPr/>
          <p:nvPr/>
        </p:nvSpPr>
        <p:spPr>
          <a:xfrm>
            <a:off x="3322400" y="1981400"/>
            <a:ext cx="5547200" cy="1089600"/>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fr-FR" sz="4000" u="none" cap="none" strike="noStrike">
                <a:solidFill>
                  <a:schemeClr val="lt1"/>
                </a:solidFill>
                <a:latin typeface="Arial"/>
                <a:ea typeface="Arial"/>
                <a:cs typeface="Arial"/>
                <a:sym typeface="Arial"/>
              </a:rPr>
              <a:t>2IÈME PARTIE</a:t>
            </a:r>
            <a:endParaRPr/>
          </a:p>
        </p:txBody>
      </p:sp>
      <p:sp>
        <p:nvSpPr>
          <p:cNvPr id="492" name="Google Shape;492;p7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6"/>
          <p:cNvSpPr txBox="1"/>
          <p:nvPr>
            <p:ph idx="1" type="body"/>
          </p:nvPr>
        </p:nvSpPr>
        <p:spPr>
          <a:xfrm>
            <a:off x="1777318" y="1281611"/>
            <a:ext cx="921800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1333"/>
              </a:spcAft>
              <a:buSzPts val="1800"/>
              <a:buNone/>
            </a:pPr>
            <a:r>
              <a:rPr lang="fr-FR">
                <a:latin typeface="Arial"/>
                <a:ea typeface="Arial"/>
                <a:cs typeface="Arial"/>
                <a:sym typeface="Arial"/>
              </a:rPr>
              <a:t>La responsabilité du CA est de s'assurer que l'organisation dispose d'un leadership compétent et engagé, tant au niveau du personnel qu'au niveau de la gouvernance du conseil. Il est essentiel que le CA soit équilibré, qu'il reste concentré, qu'il procède à des révisions régulières et qu'il veille à ce que ses principes de bonne gouvernance prévalent toujours.</a:t>
            </a:r>
            <a:endParaRPr/>
          </a:p>
        </p:txBody>
      </p:sp>
      <p:sp>
        <p:nvSpPr>
          <p:cNvPr id="498" name="Google Shape;498;p7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SECTION 1: LES COMPOSANTES D'UN CONSEIL D'ADMINISTRATION ÉQUILIBRÉ</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7"/>
          <p:cNvSpPr txBox="1"/>
          <p:nvPr>
            <p:ph idx="1" type="body"/>
          </p:nvPr>
        </p:nvSpPr>
        <p:spPr>
          <a:xfrm>
            <a:off x="2211168" y="1941670"/>
            <a:ext cx="9488000" cy="1623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Pourquoi pensez-vous que la taille du conseil d'administration est importante ?</a:t>
            </a:r>
            <a:endParaRPr/>
          </a:p>
          <a:p>
            <a:pPr indent="0" lvl="0" marL="0" rtl="0" algn="l">
              <a:lnSpc>
                <a:spcPct val="114999"/>
              </a:lnSpc>
              <a:spcBef>
                <a:spcPts val="1600"/>
              </a:spcBef>
              <a:spcAft>
                <a:spcPts val="1600"/>
              </a:spcAft>
              <a:buSzPts val="1800"/>
              <a:buNone/>
            </a:pPr>
            <a:r>
              <a:rPr b="1" lang="fr-FR">
                <a:highlight>
                  <a:srgbClr val="FFFF00"/>
                </a:highlight>
                <a:latin typeface="Arial"/>
                <a:ea typeface="Arial"/>
                <a:cs typeface="Arial"/>
                <a:sym typeface="Arial"/>
              </a:rPr>
              <a:t> </a:t>
            </a:r>
            <a:endParaRPr>
              <a:highlight>
                <a:srgbClr val="FFFF00"/>
              </a:highlight>
              <a:latin typeface="Arial"/>
              <a:ea typeface="Arial"/>
              <a:cs typeface="Arial"/>
              <a:sym typeface="Arial"/>
            </a:endParaRPr>
          </a:p>
        </p:txBody>
      </p:sp>
      <p:sp>
        <p:nvSpPr>
          <p:cNvPr id="504" name="Google Shape;504;p7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idx="1" type="body"/>
          </p:nvPr>
        </p:nvSpPr>
        <p:spPr>
          <a:xfrm>
            <a:off x="2732655" y="1235924"/>
            <a:ext cx="7150253"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sz="2000">
                <a:latin typeface="Arial"/>
                <a:ea typeface="Arial"/>
                <a:cs typeface="Arial"/>
                <a:sym typeface="Arial"/>
              </a:rPr>
              <a:t>Le conseil d'administration d'une organisation est responsable de la gouvernance de l'organisation. </a:t>
            </a:r>
            <a:endParaRPr/>
          </a:p>
          <a:p>
            <a:pPr indent="0" lvl="0" marL="0" rtl="0" algn="l">
              <a:lnSpc>
                <a:spcPct val="110000"/>
              </a:lnSpc>
              <a:spcBef>
                <a:spcPts val="0"/>
              </a:spcBef>
              <a:spcAft>
                <a:spcPts val="0"/>
              </a:spcAft>
              <a:buSzPts val="1800"/>
              <a:buNone/>
            </a:pPr>
            <a:r>
              <a:t/>
            </a:r>
            <a:endParaRPr sz="2000">
              <a:latin typeface="Arial"/>
              <a:ea typeface="Arial"/>
              <a:cs typeface="Arial"/>
              <a:sym typeface="Arial"/>
            </a:endParaRPr>
          </a:p>
          <a:p>
            <a:pPr indent="0" lvl="0" marL="0" rtl="0" algn="l">
              <a:lnSpc>
                <a:spcPct val="110000"/>
              </a:lnSpc>
              <a:spcBef>
                <a:spcPts val="0"/>
              </a:spcBef>
              <a:spcAft>
                <a:spcPts val="0"/>
              </a:spcAft>
              <a:buSzPts val="1800"/>
              <a:buNone/>
            </a:pPr>
            <a:r>
              <a:rPr b="1" lang="fr-FR" sz="2000">
                <a:latin typeface="Arial"/>
                <a:ea typeface="Arial"/>
                <a:cs typeface="Arial"/>
                <a:sym typeface="Arial"/>
              </a:rPr>
              <a:t>Qu'entendez-vous par "gouvernance" ?</a:t>
            </a:r>
            <a:endParaRPr b="1" sz="2000">
              <a:latin typeface="Arial"/>
              <a:ea typeface="Arial"/>
              <a:cs typeface="Arial"/>
              <a:sym typeface="Arial"/>
            </a:endParaRPr>
          </a:p>
          <a:p>
            <a:pPr indent="0" lvl="0" marL="0" rtl="0" algn="l">
              <a:lnSpc>
                <a:spcPct val="110000"/>
              </a:lnSpc>
              <a:spcBef>
                <a:spcPts val="0"/>
              </a:spcBef>
              <a:spcAft>
                <a:spcPts val="0"/>
              </a:spcAft>
              <a:buSzPts val="1800"/>
              <a:buNone/>
            </a:pPr>
            <a:r>
              <a:t/>
            </a:r>
            <a:endParaRPr>
              <a:latin typeface="Arial"/>
              <a:ea typeface="Arial"/>
              <a:cs typeface="Arial"/>
              <a:sym typeface="Arial"/>
            </a:endParaRPr>
          </a:p>
          <a:p>
            <a:pPr indent="0" lvl="0" marL="0" rtl="0" algn="l">
              <a:lnSpc>
                <a:spcPct val="114999"/>
              </a:lnSpc>
              <a:spcBef>
                <a:spcPts val="1600"/>
              </a:spcBef>
              <a:spcAft>
                <a:spcPts val="0"/>
              </a:spcAft>
              <a:buSzPts val="1800"/>
              <a:buNone/>
            </a:pPr>
            <a:r>
              <a:t/>
            </a:r>
            <a:endParaRPr b="1">
              <a:latin typeface="Arial"/>
              <a:ea typeface="Arial"/>
              <a:cs typeface="Arial"/>
              <a:sym typeface="Arial"/>
            </a:endParaRPr>
          </a:p>
          <a:p>
            <a:pPr indent="0" lvl="0" marL="0" rtl="0" algn="l">
              <a:lnSpc>
                <a:spcPct val="110000"/>
              </a:lnSpc>
              <a:spcBef>
                <a:spcPts val="3200"/>
              </a:spcBef>
              <a:spcAft>
                <a:spcPts val="1600"/>
              </a:spcAft>
              <a:buSzPts val="1800"/>
              <a:buNone/>
            </a:pPr>
            <a:r>
              <a:t/>
            </a:r>
            <a:endParaRPr b="1">
              <a:latin typeface="Arial"/>
              <a:ea typeface="Arial"/>
              <a:cs typeface="Arial"/>
              <a:sym typeface="Arial"/>
            </a:endParaRPr>
          </a:p>
        </p:txBody>
      </p:sp>
      <p:sp>
        <p:nvSpPr>
          <p:cNvPr id="232" name="Google Shape;232;p3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8"/>
          <p:cNvSpPr txBox="1"/>
          <p:nvPr>
            <p:ph idx="1" type="body"/>
          </p:nvPr>
        </p:nvSpPr>
        <p:spPr>
          <a:xfrm>
            <a:off x="1310558" y="942762"/>
            <a:ext cx="10363200" cy="5095959"/>
          </a:xfrm>
          <a:prstGeom prst="rect">
            <a:avLst/>
          </a:prstGeom>
          <a:noFill/>
          <a:ln>
            <a:noFill/>
          </a:ln>
        </p:spPr>
        <p:txBody>
          <a:bodyPr anchorCtr="0" anchor="t" bIns="121900" lIns="121900" spcFirstLastPara="1" rIns="121900" wrap="square" tIns="121900">
            <a:noAutofit/>
          </a:bodyPr>
          <a:lstStyle/>
          <a:p>
            <a:pPr indent="-457188" lvl="0" marL="609585" rtl="0" algn="l">
              <a:lnSpc>
                <a:spcPct val="120000"/>
              </a:lnSpc>
              <a:spcBef>
                <a:spcPts val="800"/>
              </a:spcBef>
              <a:spcAft>
                <a:spcPts val="0"/>
              </a:spcAft>
              <a:buClr>
                <a:schemeClr val="dk1"/>
              </a:buClr>
              <a:buSzPts val="2000"/>
              <a:buFont typeface="Noto Sans Symbols"/>
              <a:buChar char="▪"/>
            </a:pPr>
            <a:r>
              <a:rPr lang="fr-FR">
                <a:latin typeface="Arial"/>
                <a:ea typeface="Arial"/>
                <a:cs typeface="Arial"/>
                <a:sym typeface="Arial"/>
              </a:rPr>
              <a:t>La bonne combinaison d'expériences, de compétences et d'expertise.</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Expertise financière : il est toujours prudent d'avoir un membre du conseil très expérimenté qui peut conseiller le conseil sur les questions de gestion fiduciaire.</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Une expérience pertinente en matière de développement de programmes, en particulier pour les conseils d'administration des PL.</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Expérience en matière de ressources humaines.</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Expertise juridique.</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Des représentants des principales parties prenantes.</a:t>
            </a:r>
            <a:endParaRPr/>
          </a:p>
          <a:p>
            <a:pPr indent="-457188" lvl="0" marL="609585" rtl="0" algn="l">
              <a:lnSpc>
                <a:spcPct val="120000"/>
              </a:lnSpc>
              <a:spcBef>
                <a:spcPts val="1600"/>
              </a:spcBef>
              <a:spcAft>
                <a:spcPts val="0"/>
              </a:spcAft>
              <a:buClr>
                <a:schemeClr val="dk1"/>
              </a:buClr>
              <a:buSzPts val="2000"/>
              <a:buFont typeface="Noto Sans Symbols"/>
              <a:buChar char="▪"/>
            </a:pPr>
            <a:r>
              <a:rPr lang="fr-FR">
                <a:latin typeface="Arial"/>
                <a:ea typeface="Arial"/>
                <a:cs typeface="Arial"/>
                <a:sym typeface="Arial"/>
              </a:rPr>
              <a:t>Honnêteté et intégrité - la capacité de s'y fier.</a:t>
            </a:r>
            <a:endParaRPr/>
          </a:p>
          <a:p>
            <a:pPr indent="-457188" lvl="0" marL="609585" rtl="0" algn="l">
              <a:lnSpc>
                <a:spcPct val="120000"/>
              </a:lnSpc>
              <a:spcBef>
                <a:spcPts val="1600"/>
              </a:spcBef>
              <a:spcAft>
                <a:spcPts val="800"/>
              </a:spcAft>
              <a:buClr>
                <a:schemeClr val="dk1"/>
              </a:buClr>
              <a:buSzPts val="2000"/>
              <a:buFont typeface="Noto Sans Symbols"/>
              <a:buChar char="▪"/>
            </a:pPr>
            <a:r>
              <a:rPr lang="fr-FR">
                <a:latin typeface="Arial"/>
                <a:ea typeface="Arial"/>
                <a:cs typeface="Arial"/>
                <a:sym typeface="Arial"/>
              </a:rPr>
              <a:t>Diversité, y compris répartition des sexes et des âges.</a:t>
            </a:r>
            <a:endParaRPr/>
          </a:p>
        </p:txBody>
      </p:sp>
      <p:sp>
        <p:nvSpPr>
          <p:cNvPr id="510" name="Google Shape;510;p7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LA TAILLE IDÉALE DÉPEND DE PLUSIEURS FACTEURS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9"/>
          <p:cNvSpPr txBox="1"/>
          <p:nvPr>
            <p:ph idx="1" type="body"/>
          </p:nvPr>
        </p:nvSpPr>
        <p:spPr>
          <a:xfrm>
            <a:off x="2327769" y="1788246"/>
            <a:ext cx="9488000" cy="1623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Combien d'administrateurs doit compter un conseil d'administration ?</a:t>
            </a:r>
            <a:endParaRPr/>
          </a:p>
          <a:p>
            <a:pPr indent="0" lvl="0" marL="0" rtl="0" algn="l">
              <a:lnSpc>
                <a:spcPct val="114999"/>
              </a:lnSpc>
              <a:spcBef>
                <a:spcPts val="1600"/>
              </a:spcBef>
              <a:spcAft>
                <a:spcPts val="1600"/>
              </a:spcAft>
              <a:buSzPts val="1800"/>
              <a:buNone/>
            </a:pPr>
            <a:r>
              <a:rPr b="1" lang="fr-FR">
                <a:highlight>
                  <a:srgbClr val="FFFF00"/>
                </a:highlight>
                <a:latin typeface="Arial"/>
                <a:ea typeface="Arial"/>
                <a:cs typeface="Arial"/>
                <a:sym typeface="Arial"/>
              </a:rPr>
              <a:t> </a:t>
            </a:r>
            <a:endParaRPr>
              <a:highlight>
                <a:srgbClr val="FFFF00"/>
              </a:highlight>
              <a:latin typeface="Arial"/>
              <a:ea typeface="Arial"/>
              <a:cs typeface="Arial"/>
              <a:sym typeface="Arial"/>
            </a:endParaRPr>
          </a:p>
        </p:txBody>
      </p:sp>
      <p:sp>
        <p:nvSpPr>
          <p:cNvPr id="516" name="Google Shape;516;p7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0"/>
          <p:cNvSpPr txBox="1"/>
          <p:nvPr>
            <p:ph idx="1" type="body"/>
          </p:nvPr>
        </p:nvSpPr>
        <p:spPr>
          <a:xfrm>
            <a:off x="1444052" y="1125459"/>
            <a:ext cx="10050385" cy="4974631"/>
          </a:xfrm>
          <a:prstGeom prst="rect">
            <a:avLst/>
          </a:prstGeom>
          <a:noFill/>
          <a:ln>
            <a:noFill/>
          </a:ln>
        </p:spPr>
        <p:txBody>
          <a:bodyPr anchorCtr="0" anchor="t" bIns="121900" lIns="121900" spcFirstLastPara="1" rIns="121900" wrap="square" tIns="121900">
            <a:noAutofit/>
          </a:bodyPr>
          <a:lstStyle/>
          <a:p>
            <a:pPr indent="0" lvl="0" marL="152396" rtl="0" algn="l">
              <a:lnSpc>
                <a:spcPct val="140000"/>
              </a:lnSpc>
              <a:spcBef>
                <a:spcPts val="800"/>
              </a:spcBef>
              <a:spcAft>
                <a:spcPts val="0"/>
              </a:spcAft>
              <a:buClr>
                <a:schemeClr val="dk1"/>
              </a:buClr>
              <a:buSzPts val="2000"/>
              <a:buNone/>
            </a:pPr>
            <a:r>
              <a:rPr b="1" lang="fr-FR">
                <a:latin typeface="Arial"/>
                <a:ea typeface="Arial"/>
                <a:cs typeface="Arial"/>
                <a:sym typeface="Arial"/>
              </a:rPr>
              <a:t>Bien que la taille des CA varie d'une organisation à l'autre, le CA moyen compte entre sept et dix membres, et sa taille doit être adaptée :</a:t>
            </a:r>
            <a:endParaRPr/>
          </a:p>
          <a:p>
            <a:pPr indent="-457188" lvl="0" marL="609585" rtl="0" algn="l">
              <a:lnSpc>
                <a:spcPct val="140000"/>
              </a:lnSpc>
              <a:spcBef>
                <a:spcPts val="1600"/>
              </a:spcBef>
              <a:spcAft>
                <a:spcPts val="0"/>
              </a:spcAft>
              <a:buClr>
                <a:schemeClr val="dk1"/>
              </a:buClr>
              <a:buSzPts val="2000"/>
              <a:buFont typeface="Noto Sans Symbols"/>
              <a:buChar char="▪"/>
            </a:pPr>
            <a:r>
              <a:rPr lang="fr-FR">
                <a:latin typeface="Arial"/>
                <a:ea typeface="Arial"/>
                <a:cs typeface="Arial"/>
                <a:sym typeface="Arial"/>
              </a:rPr>
              <a:t>Permettre des discussions productives et bénéfiques et la capacité de prendre des décisions rapides et rationnelles,</a:t>
            </a:r>
            <a:endParaRPr/>
          </a:p>
          <a:p>
            <a:pPr indent="-457188" lvl="0" marL="609585" rtl="0" algn="l">
              <a:lnSpc>
                <a:spcPct val="140000"/>
              </a:lnSpc>
              <a:spcBef>
                <a:spcPts val="1600"/>
              </a:spcBef>
              <a:spcAft>
                <a:spcPts val="0"/>
              </a:spcAft>
              <a:buClr>
                <a:schemeClr val="dk1"/>
              </a:buClr>
              <a:buSzPts val="2000"/>
              <a:buFont typeface="Noto Sans Symbols"/>
              <a:buChar char="▪"/>
            </a:pPr>
            <a:r>
              <a:rPr lang="fr-FR">
                <a:latin typeface="Arial"/>
                <a:ea typeface="Arial"/>
                <a:cs typeface="Arial"/>
                <a:sym typeface="Arial"/>
              </a:rPr>
              <a:t>Permettre une organisation efficace du travail des comités du CA</a:t>
            </a:r>
            <a:endParaRPr/>
          </a:p>
          <a:p>
            <a:pPr indent="-457188" lvl="0" marL="609585" rtl="0" algn="l">
              <a:lnSpc>
                <a:spcPct val="140000"/>
              </a:lnSpc>
              <a:spcBef>
                <a:spcPts val="1600"/>
              </a:spcBef>
              <a:spcAft>
                <a:spcPts val="0"/>
              </a:spcAft>
              <a:buClr>
                <a:schemeClr val="dk1"/>
              </a:buClr>
              <a:buSzPts val="2000"/>
              <a:buFont typeface="Noto Sans Symbols"/>
              <a:buChar char="▪"/>
            </a:pPr>
            <a:r>
              <a:rPr lang="fr-FR">
                <a:latin typeface="Arial"/>
                <a:ea typeface="Arial"/>
                <a:cs typeface="Arial"/>
                <a:sym typeface="Arial"/>
              </a:rPr>
              <a:t>Permettre un vote efficace, sans problème de conflit d'intérêts (par lequel un arrangement pourrait bénéficier à un membre du CA ou à un employé à un niveau personnel).</a:t>
            </a:r>
            <a:endParaRPr/>
          </a:p>
          <a:p>
            <a:pPr indent="-457188" lvl="0" marL="609585" rtl="0" algn="l">
              <a:lnSpc>
                <a:spcPct val="140000"/>
              </a:lnSpc>
              <a:spcBef>
                <a:spcPts val="1600"/>
              </a:spcBef>
              <a:spcAft>
                <a:spcPts val="0"/>
              </a:spcAft>
              <a:buClr>
                <a:schemeClr val="dk1"/>
              </a:buClr>
              <a:buSzPts val="2000"/>
              <a:buFont typeface="Noto Sans Symbols"/>
              <a:buChar char="▪"/>
            </a:pPr>
            <a:r>
              <a:rPr lang="fr-FR">
                <a:latin typeface="Arial"/>
                <a:ea typeface="Arial"/>
                <a:cs typeface="Arial"/>
                <a:sym typeface="Arial"/>
              </a:rPr>
              <a:t>Veillez à consulter les statuts de votre CA pour plus de clarté.</a:t>
            </a:r>
            <a:endParaRPr/>
          </a:p>
          <a:p>
            <a:pPr indent="-457188" lvl="0" marL="609585" rtl="0" algn="l">
              <a:lnSpc>
                <a:spcPct val="140000"/>
              </a:lnSpc>
              <a:spcBef>
                <a:spcPts val="1600"/>
              </a:spcBef>
              <a:spcAft>
                <a:spcPts val="800"/>
              </a:spcAft>
              <a:buClr>
                <a:schemeClr val="dk1"/>
              </a:buClr>
              <a:buSzPts val="2000"/>
              <a:buFont typeface="Noto Sans Symbols"/>
              <a:buChar char="▪"/>
            </a:pPr>
            <a:br>
              <a:rPr lang="fr-FR">
                <a:latin typeface="Arial"/>
                <a:ea typeface="Arial"/>
                <a:cs typeface="Arial"/>
                <a:sym typeface="Arial"/>
              </a:rPr>
            </a:br>
            <a:endParaRPr>
              <a:latin typeface="Arial"/>
              <a:ea typeface="Arial"/>
              <a:cs typeface="Arial"/>
              <a:sym typeface="Arial"/>
            </a:endParaRPr>
          </a:p>
        </p:txBody>
      </p:sp>
      <p:sp>
        <p:nvSpPr>
          <p:cNvPr id="522" name="Google Shape;522;p8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1"/>
          <p:cNvSpPr txBox="1"/>
          <p:nvPr>
            <p:ph idx="1" type="body"/>
          </p:nvPr>
        </p:nvSpPr>
        <p:spPr>
          <a:xfrm>
            <a:off x="1544116" y="1162281"/>
            <a:ext cx="1015284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a:latin typeface="Garamond"/>
                <a:ea typeface="Garamond"/>
                <a:cs typeface="Garamond"/>
                <a:sym typeface="Garamond"/>
              </a:rPr>
              <a:t>Pour recruter les bons membres dotés des compétences nécessaires pour soutenir la gouvernance, le conseil d'administration devra prendre en compte les qualités suivantes que chaque membre potentiel du conseil d'administration devrait posséder :</a:t>
            </a:r>
            <a:endParaRPr/>
          </a:p>
          <a:p>
            <a:pPr indent="-457188" lvl="0" marL="609585" rtl="0" algn="l">
              <a:lnSpc>
                <a:spcPct val="100000"/>
              </a:lnSpc>
              <a:spcBef>
                <a:spcPts val="1600"/>
              </a:spcBef>
              <a:spcAft>
                <a:spcPts val="0"/>
              </a:spcAft>
              <a:buClr>
                <a:schemeClr val="dk1"/>
              </a:buClr>
              <a:buSzPts val="2000"/>
              <a:buFont typeface="Noto Sans Symbols"/>
              <a:buChar char="▪"/>
            </a:pPr>
            <a:r>
              <a:rPr lang="fr-FR">
                <a:latin typeface="Arial"/>
                <a:ea typeface="Arial"/>
                <a:cs typeface="Arial"/>
                <a:sym typeface="Arial"/>
              </a:rPr>
              <a:t>Une compréhension de l'agenda et des enjeux de l'organisation : une compréhension de l'environnement économique et professionnel dans lequel l'organisation opère.</a:t>
            </a:r>
            <a:endParaRPr/>
          </a:p>
          <a:p>
            <a:pPr indent="-457188" lvl="0" marL="609585" rtl="0" algn="l">
              <a:lnSpc>
                <a:spcPct val="100000"/>
              </a:lnSpc>
              <a:spcBef>
                <a:spcPts val="0"/>
              </a:spcBef>
              <a:spcAft>
                <a:spcPts val="0"/>
              </a:spcAft>
              <a:buClr>
                <a:schemeClr val="dk1"/>
              </a:buClr>
              <a:buSzPts val="2000"/>
              <a:buFont typeface="Noto Sans Symbols"/>
              <a:buChar char="▪"/>
            </a:pPr>
            <a:r>
              <a:rPr lang="fr-FR">
                <a:latin typeface="Arial"/>
                <a:ea typeface="Arial"/>
                <a:cs typeface="Arial"/>
                <a:sym typeface="Arial"/>
              </a:rPr>
              <a:t>Des connaissances uniques qui aideront le CA: quelqu'un qui posera les bonnes questions, qui pourra interpréter les informations et accomplir des tâches spécifiques.</a:t>
            </a:r>
            <a:endParaRPr/>
          </a:p>
          <a:p>
            <a:pPr indent="0" lvl="0" marL="0" rtl="0" algn="l">
              <a:lnSpc>
                <a:spcPct val="110000"/>
              </a:lnSpc>
              <a:spcBef>
                <a:spcPts val="0"/>
              </a:spcBef>
              <a:spcAft>
                <a:spcPts val="1600"/>
              </a:spcAft>
              <a:buSzPts val="1800"/>
              <a:buNone/>
            </a:pPr>
            <a:r>
              <a:t/>
            </a:r>
            <a:endParaRPr>
              <a:latin typeface="Garamond"/>
              <a:ea typeface="Garamond"/>
              <a:cs typeface="Garamond"/>
              <a:sym typeface="Garamond"/>
            </a:endParaRPr>
          </a:p>
        </p:txBody>
      </p:sp>
      <p:sp>
        <p:nvSpPr>
          <p:cNvPr id="528" name="Google Shape;528;p8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CARACTÉRISTIQUES DES MEMBRES DU CA</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2"/>
          <p:cNvSpPr txBox="1"/>
          <p:nvPr>
            <p:ph idx="1" type="body"/>
          </p:nvPr>
        </p:nvSpPr>
        <p:spPr>
          <a:xfrm>
            <a:off x="1117901" y="936370"/>
            <a:ext cx="10540871" cy="5266944"/>
          </a:xfrm>
          <a:prstGeom prst="rect">
            <a:avLst/>
          </a:prstGeom>
          <a:noFill/>
          <a:ln>
            <a:noFill/>
          </a:ln>
        </p:spPr>
        <p:txBody>
          <a:bodyPr anchorCtr="0" anchor="t" bIns="121900" lIns="121900" spcFirstLastPara="1" rIns="121900" wrap="square" tIns="121900">
            <a:normAutofit/>
          </a:bodyPr>
          <a:lstStyle/>
          <a:p>
            <a:pPr indent="-342900" lvl="0" marL="457200" rtl="0" algn="l">
              <a:lnSpc>
                <a:spcPct val="110000"/>
              </a:lnSpc>
              <a:spcBef>
                <a:spcPts val="0"/>
              </a:spcBef>
              <a:spcAft>
                <a:spcPts val="0"/>
              </a:spcAft>
              <a:buClr>
                <a:schemeClr val="dk1"/>
              </a:buClr>
              <a:buSzPts val="2000"/>
              <a:buFont typeface="Noto Sans Symbols"/>
              <a:buChar char="▪"/>
            </a:pPr>
            <a:r>
              <a:rPr b="1" lang="fr-FR">
                <a:latin typeface="Garamond"/>
                <a:ea typeface="Garamond"/>
                <a:cs typeface="Garamond"/>
                <a:sym typeface="Garamond"/>
              </a:rPr>
              <a:t>Compétences qui faciliteront le travail du CA, notamment</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Bonnes aptitudes à la communication,</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Capacité à présider des réunions,</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Bonnes compétences en matière de planification. </a:t>
            </a:r>
            <a:endParaRPr/>
          </a:p>
          <a:p>
            <a:pPr indent="-342900" lvl="0" marL="457200" rtl="0" algn="l">
              <a:lnSpc>
                <a:spcPct val="110000"/>
              </a:lnSpc>
              <a:spcBef>
                <a:spcPts val="0"/>
              </a:spcBef>
              <a:spcAft>
                <a:spcPts val="0"/>
              </a:spcAft>
              <a:buClr>
                <a:schemeClr val="dk1"/>
              </a:buClr>
              <a:buSzPts val="2000"/>
              <a:buFont typeface="Noto Sans Symbols"/>
              <a:buChar char="▪"/>
            </a:pPr>
            <a:r>
              <a:rPr b="1" lang="fr-FR">
                <a:latin typeface="Garamond"/>
                <a:ea typeface="Garamond"/>
                <a:cs typeface="Garamond"/>
                <a:sym typeface="Garamond"/>
              </a:rPr>
              <a:t>Un réseau solide, des relations et/ou une influence au sein de la communauté :</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Au sein de réseaux politiques, commerciaux, professionnels ou religieux</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Avec des sources de financement potentielles.</a:t>
            </a:r>
            <a:endParaRPr/>
          </a:p>
          <a:p>
            <a:pPr indent="-342900" lvl="0" marL="457200" rtl="0" algn="l">
              <a:lnSpc>
                <a:spcPct val="110000"/>
              </a:lnSpc>
              <a:spcBef>
                <a:spcPts val="0"/>
              </a:spcBef>
              <a:spcAft>
                <a:spcPts val="0"/>
              </a:spcAft>
              <a:buClr>
                <a:schemeClr val="dk1"/>
              </a:buClr>
              <a:buSzPts val="2000"/>
              <a:buFont typeface="Noto Sans Symbols"/>
              <a:buChar char="▪"/>
            </a:pPr>
            <a:r>
              <a:rPr b="1" lang="fr-FR">
                <a:latin typeface="Garamond"/>
                <a:ea typeface="Garamond"/>
                <a:cs typeface="Garamond"/>
                <a:sym typeface="Garamond"/>
              </a:rPr>
              <a:t>Une personnalité qui renforcera le CA en tant qu'équipe, y compris :</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Une vision </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la capacité à établir un consensus entre les membres du conseil d'administration </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Des compétences en matière de stratégie et une vision d'ensemble</a:t>
            </a:r>
            <a:endParaRPr/>
          </a:p>
          <a:p>
            <a:pPr indent="-423323" lvl="1" marL="1219170" rtl="0" algn="l">
              <a:lnSpc>
                <a:spcPct val="110000"/>
              </a:lnSpc>
              <a:spcBef>
                <a:spcPts val="0"/>
              </a:spcBef>
              <a:spcAft>
                <a:spcPts val="0"/>
              </a:spcAft>
              <a:buClr>
                <a:schemeClr val="dk1"/>
              </a:buClr>
              <a:buSzPts val="2000"/>
              <a:buFont typeface="Courier New"/>
              <a:buChar char="o"/>
            </a:pPr>
            <a:r>
              <a:rPr lang="fr-FR">
                <a:latin typeface="Garamond"/>
                <a:ea typeface="Garamond"/>
                <a:cs typeface="Garamond"/>
                <a:sym typeface="Garamond"/>
              </a:rPr>
              <a:t>la capacité à mettre les autres au défi sur le plan professionnel.</a:t>
            </a:r>
            <a:endParaRPr>
              <a:latin typeface="Garamond"/>
              <a:ea typeface="Garamond"/>
              <a:cs typeface="Garamond"/>
              <a:sym typeface="Garamond"/>
            </a:endParaRPr>
          </a:p>
        </p:txBody>
      </p:sp>
      <p:sp>
        <p:nvSpPr>
          <p:cNvPr id="534" name="Google Shape;534;p8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CARACTÉRISTIQUES DES MEMBRES DU CA(CONT.)</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3"/>
          <p:cNvSpPr txBox="1"/>
          <p:nvPr>
            <p:ph idx="1" type="body"/>
          </p:nvPr>
        </p:nvSpPr>
        <p:spPr>
          <a:xfrm>
            <a:off x="1703624" y="1184101"/>
            <a:ext cx="945942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1600"/>
              </a:spcAft>
              <a:buSzPts val="1800"/>
              <a:buNone/>
            </a:pPr>
            <a:r>
              <a:rPr lang="fr-FR">
                <a:latin typeface="Arial"/>
                <a:ea typeface="Arial"/>
                <a:cs typeface="Arial"/>
                <a:sym typeface="Arial"/>
              </a:rPr>
              <a:t>Un conseil d'administration équilibré est conscient des dysfonctionnements qui peuvent causer des problèmes et s'efforce de les éliminer. Les dysfonctionnements peuvent inclure l'absence de confiance, l'inattention aux résultats, le manque d'engagement, l'évitement de la responsabilité et la peur du conflit.</a:t>
            </a:r>
            <a:endParaRPr/>
          </a:p>
        </p:txBody>
      </p:sp>
      <p:sp>
        <p:nvSpPr>
          <p:cNvPr id="540" name="Google Shape;540;p8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RÉSUMÉ</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4"/>
          <p:cNvSpPr txBox="1"/>
          <p:nvPr>
            <p:ph idx="1" type="body"/>
          </p:nvPr>
        </p:nvSpPr>
        <p:spPr>
          <a:xfrm>
            <a:off x="1636169" y="1269336"/>
            <a:ext cx="921800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Une relation fructueuse entre le président du conseil d'administration et la direction générale fonctionne comme un partenariat où les deux parties ont des rôles différents mais sont mutuellement indépendantes. </a:t>
            </a:r>
            <a:endParaRPr/>
          </a:p>
          <a:p>
            <a:pPr indent="0" lvl="0" marL="0" rtl="0" algn="l">
              <a:lnSpc>
                <a:spcPct val="110000"/>
              </a:lnSpc>
              <a:spcBef>
                <a:spcPts val="1333"/>
              </a:spcBef>
              <a:spcAft>
                <a:spcPts val="1333"/>
              </a:spcAft>
              <a:buSzPts val="1800"/>
              <a:buNone/>
            </a:pPr>
            <a:r>
              <a:rPr lang="fr-FR">
                <a:latin typeface="Arial"/>
                <a:ea typeface="Arial"/>
                <a:cs typeface="Arial"/>
                <a:sym typeface="Arial"/>
              </a:rPr>
              <a:t>Une relation fructueuse entre le président et la direction générale dépend de la clarté des attentes quant à la manière de travailler ensemble, le directeur général recevant des directives du conseil d'administration et non de membres individuels.</a:t>
            </a:r>
            <a:endParaRPr/>
          </a:p>
        </p:txBody>
      </p:sp>
      <p:sp>
        <p:nvSpPr>
          <p:cNvPr id="546" name="Google Shape;546;p8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SECTION 2: LA RELATION ENTRE LE PRÉSIDENT DU CONSEIL D'ADMINISTRATION ET LE DIRECTEUR EXÉCUTIF</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5"/>
          <p:cNvSpPr txBox="1"/>
          <p:nvPr>
            <p:ph idx="1" type="body"/>
          </p:nvPr>
        </p:nvSpPr>
        <p:spPr>
          <a:xfrm>
            <a:off x="1943040" y="1190680"/>
            <a:ext cx="8882000" cy="4269600"/>
          </a:xfrm>
          <a:prstGeom prst="rect">
            <a:avLst/>
          </a:prstGeom>
          <a:noFill/>
          <a:ln>
            <a:noFill/>
          </a:ln>
        </p:spPr>
        <p:txBody>
          <a:bodyPr anchorCtr="0" anchor="t" bIns="121900" lIns="121900" spcFirstLastPara="1" rIns="121900" wrap="square" tIns="121900">
            <a:noAutofit/>
          </a:bodyPr>
          <a:lstStyle/>
          <a:p>
            <a:pPr indent="0" lvl="0" marL="152396" rtl="0" algn="l">
              <a:lnSpc>
                <a:spcPct val="140000"/>
              </a:lnSpc>
              <a:spcBef>
                <a:spcPts val="800"/>
              </a:spcBef>
              <a:spcAft>
                <a:spcPts val="0"/>
              </a:spcAft>
              <a:buClr>
                <a:schemeClr val="dk1"/>
              </a:buClr>
              <a:buSzPts val="2000"/>
              <a:buNone/>
            </a:pPr>
            <a:r>
              <a:rPr b="1" lang="fr-FR"/>
              <a:t>Les rôles de la Présidence et de la Direction du CA sont clairement séparés :</a:t>
            </a:r>
            <a:endParaRPr/>
          </a:p>
          <a:p>
            <a:pPr indent="-457188" lvl="0" marL="609585" rtl="0" algn="l">
              <a:lnSpc>
                <a:spcPct val="100000"/>
              </a:lnSpc>
              <a:spcBef>
                <a:spcPts val="1400"/>
              </a:spcBef>
              <a:spcAft>
                <a:spcPts val="0"/>
              </a:spcAft>
              <a:buClr>
                <a:schemeClr val="dk1"/>
              </a:buClr>
              <a:buSzPts val="2000"/>
              <a:buFont typeface="Noto Sans Symbols"/>
              <a:buChar char="▪"/>
            </a:pPr>
            <a:r>
              <a:rPr lang="fr-FR">
                <a:latin typeface="Arial"/>
                <a:ea typeface="Arial"/>
                <a:cs typeface="Arial"/>
                <a:sym typeface="Arial"/>
              </a:rPr>
              <a:t>Le conseil d'administration gouverne et le personnel gère,</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Le conseil d'administration délègue des responsabilités au Directeur Exécutif.</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Le conseil d'administration et le Directeur Exécutif. travaillent en partenariat,</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Le conseil d'administration évalue régulièrement le Directeur Exécutif.</a:t>
            </a:r>
            <a:endParaRPr/>
          </a:p>
          <a:p>
            <a:pPr indent="-457188" lvl="0" marL="609585" rtl="0" algn="l">
              <a:lnSpc>
                <a:spcPct val="100000"/>
              </a:lnSpc>
              <a:spcBef>
                <a:spcPts val="1200"/>
              </a:spcBef>
              <a:spcAft>
                <a:spcPts val="600"/>
              </a:spcAft>
              <a:buClr>
                <a:schemeClr val="dk1"/>
              </a:buClr>
              <a:buSzPts val="2000"/>
              <a:buFont typeface="Noto Sans Symbols"/>
              <a:buChar char="▪"/>
            </a:pPr>
            <a:r>
              <a:rPr lang="fr-FR">
                <a:latin typeface="Arial"/>
                <a:ea typeface="Arial"/>
                <a:cs typeface="Arial"/>
                <a:sym typeface="Arial"/>
              </a:rPr>
              <a:t>Le conseil planifie la succession du Directeur Exécutif.</a:t>
            </a:r>
            <a:endParaRPr/>
          </a:p>
        </p:txBody>
      </p:sp>
      <p:sp>
        <p:nvSpPr>
          <p:cNvPr id="552" name="Google Shape;552;p8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RÔLE DU PRÉSIDENT (E) DU CA</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6"/>
          <p:cNvSpPr txBox="1"/>
          <p:nvPr>
            <p:ph idx="1" type="body"/>
          </p:nvPr>
        </p:nvSpPr>
        <p:spPr>
          <a:xfrm>
            <a:off x="1685263" y="1102323"/>
            <a:ext cx="9767827" cy="4607200"/>
          </a:xfrm>
          <a:prstGeom prst="rect">
            <a:avLst/>
          </a:prstGeom>
          <a:noFill/>
          <a:ln>
            <a:noFill/>
          </a:ln>
        </p:spPr>
        <p:txBody>
          <a:bodyPr anchorCtr="0" anchor="t" bIns="121900" lIns="121900" spcFirstLastPara="1" rIns="121900" wrap="square" tIns="121900">
            <a:noAutofit/>
          </a:bodyPr>
          <a:lstStyle/>
          <a:p>
            <a:pPr indent="0" lvl="0" marL="152396" rtl="0" algn="l">
              <a:lnSpc>
                <a:spcPct val="100000"/>
              </a:lnSpc>
              <a:spcBef>
                <a:spcPts val="600"/>
              </a:spcBef>
              <a:spcAft>
                <a:spcPts val="0"/>
              </a:spcAft>
              <a:buClr>
                <a:schemeClr val="dk1"/>
              </a:buClr>
              <a:buSzPts val="2000"/>
              <a:buNone/>
            </a:pPr>
            <a:r>
              <a:rPr b="1" lang="fr-FR">
                <a:latin typeface="Arial"/>
                <a:ea typeface="Arial"/>
                <a:cs typeface="Arial"/>
                <a:sym typeface="Arial"/>
              </a:rPr>
              <a:t>Le rôle du Président (e)du conseil d'administration est le suivant: </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Façonner la culture dans la salle du conseil,</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Encourager tous les membres du CA à s'impliquer dans les réunions du conseil et des comités en mettant à profit leurs compétences, leur expérience et leurs connaissances,</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Veiller à ce que les relations soient fondées sur la confiance, le respect mutuel et une communication ouverte, tant à l'intérieur qu'à l'extérieur de la salle du conseil,</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Développer une relation de travail productive avec le directeur exécutif, </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Servir de guide et de mentor aux nouveaux administrateurs,</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Diriger les évaluations annuelles du CA et agir en fonction des résultats, </a:t>
            </a:r>
            <a:endParaRPr/>
          </a:p>
          <a:p>
            <a:pPr indent="-457188" lvl="0" marL="609585" rtl="0" algn="l">
              <a:lnSpc>
                <a:spcPct val="100000"/>
              </a:lnSpc>
              <a:spcBef>
                <a:spcPts val="1200"/>
              </a:spcBef>
              <a:spcAft>
                <a:spcPts val="600"/>
              </a:spcAft>
              <a:buClr>
                <a:schemeClr val="dk1"/>
              </a:buClr>
              <a:buSzPts val="2000"/>
              <a:buFont typeface="Noto Sans Symbols"/>
              <a:buChar char="▪"/>
            </a:pPr>
            <a:r>
              <a:rPr lang="fr-FR">
                <a:latin typeface="Arial"/>
                <a:ea typeface="Arial"/>
                <a:cs typeface="Arial"/>
                <a:sym typeface="Arial"/>
              </a:rPr>
              <a:t>Organiser des évaluations régulières du CA avec l'aide d'une personne extérieure.</a:t>
            </a:r>
            <a:endParaRPr/>
          </a:p>
        </p:txBody>
      </p:sp>
      <p:sp>
        <p:nvSpPr>
          <p:cNvPr id="558" name="Google Shape;558;p8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RÔLE DU PRÉSIDENT (E) DU CA</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graphicFrame>
        <p:nvGraphicFramePr>
          <p:cNvPr id="563" name="Google Shape;563;p87"/>
          <p:cNvGraphicFramePr/>
          <p:nvPr/>
        </p:nvGraphicFramePr>
        <p:xfrm>
          <a:off x="639712" y="917223"/>
          <a:ext cx="3000000" cy="3000000"/>
        </p:xfrm>
        <a:graphic>
          <a:graphicData uri="http://schemas.openxmlformats.org/drawingml/2006/table">
            <a:tbl>
              <a:tblPr>
                <a:noFill/>
                <a:tableStyleId>{DC9F28AC-514F-4526-9451-8C9C39A5AAA8}</a:tableStyleId>
              </a:tblPr>
              <a:tblGrid>
                <a:gridCol w="5720275"/>
                <a:gridCol w="5484175"/>
              </a:tblGrid>
              <a:tr h="552125">
                <a:tc>
                  <a:txBody>
                    <a:bodyPr/>
                    <a:lstStyle/>
                    <a:p>
                      <a:pPr indent="0" lvl="0" marL="0" marR="0" rtl="0" algn="l">
                        <a:lnSpc>
                          <a:spcPct val="100000"/>
                        </a:lnSpc>
                        <a:spcBef>
                          <a:spcPts val="0"/>
                        </a:spcBef>
                        <a:spcAft>
                          <a:spcPts val="0"/>
                        </a:spcAft>
                        <a:buClr>
                          <a:srgbClr val="FFFFFF"/>
                        </a:buClr>
                        <a:buSzPts val="2000"/>
                        <a:buFont typeface="Arial"/>
                        <a:buNone/>
                      </a:pPr>
                      <a:r>
                        <a:rPr b="1" lang="fr-FR" sz="2000">
                          <a:solidFill>
                            <a:srgbClr val="FFFFFF"/>
                          </a:solidFill>
                          <a:latin typeface="Arial"/>
                          <a:ea typeface="Arial"/>
                          <a:cs typeface="Arial"/>
                          <a:sym typeface="Arial"/>
                        </a:rPr>
                        <a:t>CONSEIL DIRIGÉ PAR UN PRÉSIDENT ( E)</a:t>
                      </a:r>
                      <a:endParaRPr b="1" sz="2000">
                        <a:solidFill>
                          <a:srgbClr val="FFFFFF"/>
                        </a:solidFill>
                        <a:latin typeface="Arial"/>
                        <a:ea typeface="Arial"/>
                        <a:cs typeface="Arial"/>
                        <a:sym typeface="Arial"/>
                      </a:endParaRPr>
                    </a:p>
                  </a:txBody>
                  <a:tcPr marT="121900" marB="121900" marR="91425" marL="91425">
                    <a:lnB cap="flat" cmpd="sng" w="12700">
                      <a:solidFill>
                        <a:srgbClr val="666666"/>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FFFFFF"/>
                        </a:buClr>
                        <a:buSzPts val="2000"/>
                        <a:buFont typeface="Arial"/>
                        <a:buNone/>
                      </a:pPr>
                      <a:r>
                        <a:rPr b="1" lang="fr-FR" sz="2000">
                          <a:solidFill>
                            <a:srgbClr val="FFFFFF"/>
                          </a:solidFill>
                          <a:latin typeface="Arial"/>
                          <a:ea typeface="Arial"/>
                          <a:cs typeface="Arial"/>
                          <a:sym typeface="Arial"/>
                        </a:rPr>
                        <a:t>GESTION DIRIGÉE PAR UN DIRECTEUR EXÉCUTIF</a:t>
                      </a:r>
                      <a:endParaRPr b="1" sz="2000">
                        <a:solidFill>
                          <a:srgbClr val="FFFFFF"/>
                        </a:solidFill>
                        <a:latin typeface="Arial"/>
                        <a:ea typeface="Arial"/>
                        <a:cs typeface="Arial"/>
                        <a:sym typeface="Arial"/>
                      </a:endParaRPr>
                    </a:p>
                  </a:txBody>
                  <a:tcPr marT="121900" marB="121900" marR="91425" marL="91425">
                    <a:lnB cap="flat" cmpd="sng" w="12700">
                      <a:solidFill>
                        <a:srgbClr val="666666"/>
                      </a:solidFill>
                      <a:prstDash val="solid"/>
                      <a:round/>
                      <a:headEnd len="sm" w="sm" type="none"/>
                      <a:tailEnd len="sm" w="sm" type="none"/>
                    </a:lnB>
                    <a:solidFill>
                      <a:srgbClr val="808080"/>
                    </a:solidFill>
                  </a:tcPr>
                </a:tc>
              </a:tr>
              <a:tr h="4751375">
                <a:tc>
                  <a:txBody>
                    <a:bodyPr/>
                    <a:lstStyle/>
                    <a:p>
                      <a:pPr indent="0" lvl="0" marL="0" marR="0" rtl="0" algn="l">
                        <a:lnSpc>
                          <a:spcPct val="115000"/>
                        </a:lnSpc>
                        <a:spcBef>
                          <a:spcPts val="0"/>
                        </a:spcBef>
                        <a:spcAft>
                          <a:spcPts val="0"/>
                        </a:spcAft>
                        <a:buClr>
                          <a:schemeClr val="dk1"/>
                        </a:buClr>
                        <a:buSzPts val="2000"/>
                        <a:buFont typeface="Arial"/>
                        <a:buNone/>
                      </a:pPr>
                      <a:r>
                        <a:rPr i="1" lang="fr-FR" sz="2000">
                          <a:latin typeface="Arial"/>
                          <a:ea typeface="Arial"/>
                          <a:cs typeface="Arial"/>
                          <a:sym typeface="Arial"/>
                        </a:rPr>
                        <a:t>   Définit les attentes de l'organisation:</a:t>
                      </a:r>
                      <a:endParaRPr i="1" sz="2000">
                        <a:latin typeface="Arial"/>
                        <a:ea typeface="Arial"/>
                        <a:cs typeface="Arial"/>
                        <a:sym typeface="Arial"/>
                      </a:endParaRPr>
                    </a:p>
                    <a:p>
                      <a:pPr indent="-457188" lvl="0" marL="609585" marR="0" rtl="0" algn="l">
                        <a:lnSpc>
                          <a:spcPct val="100000"/>
                        </a:lnSpc>
                        <a:spcBef>
                          <a:spcPts val="6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élabore une stratégie (plan stratégique)</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Accorde le pouvoir</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Vérifie les performances</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Veille au respect des documents de gouvernance (par exemple, une charte)</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Veille à la responsabilité et au respect des lois et des règlements       </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assure un contrôle fiscal adéquat.</a:t>
                      </a:r>
                      <a:endParaRPr/>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i="1" lang="fr-FR" sz="2000">
                          <a:latin typeface="Arial"/>
                          <a:ea typeface="Arial"/>
                          <a:cs typeface="Arial"/>
                          <a:sym typeface="Arial"/>
                        </a:rPr>
                        <a:t>  Accepte les directives du conseil d'administration:</a:t>
                      </a:r>
                      <a:endParaRPr i="1" sz="2000">
                        <a:latin typeface="Arial"/>
                        <a:ea typeface="Arial"/>
                        <a:cs typeface="Arial"/>
                        <a:sym typeface="Arial"/>
                      </a:endParaRPr>
                    </a:p>
                    <a:p>
                      <a:pPr indent="-457188" lvl="0" marL="609585" marR="0" rtl="0" algn="l">
                        <a:lnSpc>
                          <a:spcPct val="100000"/>
                        </a:lnSpc>
                        <a:spcBef>
                          <a:spcPts val="6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Communique ses attentes</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Met en œuvre la stratégie et les politiques (plans à court terme)</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Gère les opérations quotidiennes</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Gère la mise en œuvre du programme pour répondre aux attentes</a:t>
                      </a:r>
                      <a:endParaRPr/>
                    </a:p>
                    <a:p>
                      <a:pPr indent="-457188" lvl="0" marL="609585" marR="0" rtl="0" algn="l">
                        <a:lnSpc>
                          <a:spcPct val="100000"/>
                        </a:lnSpc>
                        <a:spcBef>
                          <a:spcPts val="120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Rend compte des résultats au conseil d'administration.</a:t>
                      </a:r>
                      <a:endParaRPr/>
                    </a:p>
                  </a:txBody>
                  <a:tcPr marT="121900" marB="121900" marR="91425" marL="9142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64" name="Google Shape;564;p8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RESPONSABILITÉS DU CA ET DE LA DIRECTION GÉNÉRALE</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idx="1" type="body"/>
          </p:nvPr>
        </p:nvSpPr>
        <p:spPr>
          <a:xfrm>
            <a:off x="495379" y="1180693"/>
            <a:ext cx="6347200" cy="4555200"/>
          </a:xfrm>
          <a:prstGeom prst="rect">
            <a:avLst/>
          </a:prstGeom>
          <a:noFill/>
          <a:ln>
            <a:noFill/>
          </a:ln>
        </p:spPr>
        <p:txBody>
          <a:bodyPr anchorCtr="0" anchor="t" bIns="121900" lIns="121900" spcFirstLastPara="1" rIns="121900" wrap="square" tIns="121900">
            <a:noAutofit/>
          </a:bodyPr>
          <a:lstStyle/>
          <a:p>
            <a:pPr indent="-457188" lvl="0" marL="609585" rtl="0" algn="l">
              <a:lnSpc>
                <a:spcPct val="100000"/>
              </a:lnSpc>
              <a:spcBef>
                <a:spcPts val="800"/>
              </a:spcBef>
              <a:spcAft>
                <a:spcPts val="0"/>
              </a:spcAft>
              <a:buClr>
                <a:schemeClr val="dk1"/>
              </a:buClr>
              <a:buSzPts val="2000"/>
              <a:buFont typeface="Noto Sans Symbols"/>
              <a:buChar char="▪"/>
            </a:pPr>
            <a:r>
              <a:rPr lang="fr-FR">
                <a:latin typeface="Arial"/>
                <a:ea typeface="Arial"/>
                <a:cs typeface="Arial"/>
                <a:sym typeface="Arial"/>
              </a:rPr>
              <a:t>La gouvernance fait référence à l'autorité et au pouvoir conférés au CA pour prendre des décisions au nom d'une organisation. </a:t>
            </a:r>
            <a:endParaRPr/>
          </a:p>
          <a:p>
            <a:pPr indent="-457188" lvl="0" marL="609585" rtl="0" algn="l">
              <a:lnSpc>
                <a:spcPct val="100000"/>
              </a:lnSpc>
              <a:spcBef>
                <a:spcPts val="1600"/>
              </a:spcBef>
              <a:spcAft>
                <a:spcPts val="0"/>
              </a:spcAft>
              <a:buClr>
                <a:schemeClr val="dk1"/>
              </a:buClr>
              <a:buSzPts val="2000"/>
              <a:buFont typeface="Noto Sans Symbols"/>
              <a:buChar char="▪"/>
            </a:pPr>
            <a:r>
              <a:rPr lang="fr-FR">
                <a:latin typeface="Arial"/>
                <a:ea typeface="Arial"/>
                <a:cs typeface="Arial"/>
                <a:sym typeface="Arial"/>
              </a:rPr>
              <a:t>"La gouvernance est l'ensemble des systèmes et des processus visant à assurer la direction générale, l'efficacité, la supervision et la responsabilité d'une organisation.  </a:t>
            </a:r>
            <a:endParaRPr/>
          </a:p>
          <a:p>
            <a:pPr indent="-457188" lvl="0" marL="609585" rtl="0" algn="l">
              <a:lnSpc>
                <a:spcPct val="100000"/>
              </a:lnSpc>
              <a:spcBef>
                <a:spcPts val="1600"/>
              </a:spcBef>
              <a:spcAft>
                <a:spcPts val="800"/>
              </a:spcAft>
              <a:buClr>
                <a:schemeClr val="dk1"/>
              </a:buClr>
              <a:buSzPts val="2000"/>
              <a:buFont typeface="Noto Sans Symbols"/>
              <a:buChar char="▪"/>
            </a:pPr>
            <a:r>
              <a:rPr lang="fr-FR">
                <a:latin typeface="Arial"/>
                <a:ea typeface="Arial"/>
                <a:cs typeface="Arial"/>
                <a:sym typeface="Arial"/>
              </a:rPr>
              <a:t>Le CA, la direction et les parties prenantes sont tous des acteurs clés des systèmes de gouvernance.</a:t>
            </a:r>
            <a:endParaRPr>
              <a:latin typeface="Arial"/>
              <a:ea typeface="Arial"/>
              <a:cs typeface="Arial"/>
              <a:sym typeface="Arial"/>
            </a:endParaRPr>
          </a:p>
        </p:txBody>
      </p:sp>
      <p:sp>
        <p:nvSpPr>
          <p:cNvPr id="238" name="Google Shape;238;p3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QU'EST-CE QUE LA GOUVERNANCE?</a:t>
            </a:r>
            <a:endParaRPr/>
          </a:p>
        </p:txBody>
      </p:sp>
      <p:grpSp>
        <p:nvGrpSpPr>
          <p:cNvPr id="239" name="Google Shape;239;p34"/>
          <p:cNvGrpSpPr/>
          <p:nvPr/>
        </p:nvGrpSpPr>
        <p:grpSpPr>
          <a:xfrm>
            <a:off x="7180695" y="1351089"/>
            <a:ext cx="4549486" cy="4395722"/>
            <a:chOff x="0" y="-352775"/>
            <a:chExt cx="4549486" cy="4395722"/>
          </a:xfrm>
        </p:grpSpPr>
        <p:sp>
          <p:nvSpPr>
            <p:cNvPr id="240" name="Google Shape;240;p34"/>
            <p:cNvSpPr/>
            <p:nvPr/>
          </p:nvSpPr>
          <p:spPr>
            <a:xfrm>
              <a:off x="540578" y="-352775"/>
              <a:ext cx="3297299" cy="2950758"/>
            </a:xfrm>
            <a:prstGeom prst="ellipse">
              <a:avLst/>
            </a:prstGeom>
            <a:gradFill>
              <a:gsLst>
                <a:gs pos="0">
                  <a:srgbClr val="8EC5F1">
                    <a:alpha val="49803"/>
                  </a:srgbClr>
                </a:gs>
                <a:gs pos="45000">
                  <a:srgbClr val="A2CFF4">
                    <a:alpha val="49803"/>
                  </a:srgbClr>
                </a:gs>
                <a:gs pos="100000">
                  <a:srgbClr val="A6D6FE">
                    <a:alpha val="49803"/>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4"/>
            <p:cNvSpPr txBox="1"/>
            <p:nvPr/>
          </p:nvSpPr>
          <p:spPr>
            <a:xfrm>
              <a:off x="980218" y="163606"/>
              <a:ext cx="2418019" cy="132784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Arial"/>
                <a:buNone/>
              </a:pPr>
              <a:r>
                <a:rPr b="1" i="0" lang="fr-FR" sz="2000" u="none" cap="none" strike="noStrike">
                  <a:solidFill>
                    <a:schemeClr val="dk1"/>
                  </a:solidFill>
                  <a:latin typeface="Arial"/>
                  <a:ea typeface="Arial"/>
                  <a:cs typeface="Arial"/>
                  <a:sym typeface="Arial"/>
                </a:rPr>
                <a:t>Conseil d’Administration</a:t>
              </a:r>
              <a:endParaRPr/>
            </a:p>
          </p:txBody>
        </p:sp>
        <p:sp>
          <p:nvSpPr>
            <p:cNvPr id="242" name="Google Shape;242;p34"/>
            <p:cNvSpPr/>
            <p:nvPr/>
          </p:nvSpPr>
          <p:spPr>
            <a:xfrm>
              <a:off x="1438211" y="886339"/>
              <a:ext cx="3111275" cy="3151742"/>
            </a:xfrm>
            <a:prstGeom prst="ellipse">
              <a:avLst/>
            </a:prstGeom>
            <a:gradFill>
              <a:gsLst>
                <a:gs pos="0">
                  <a:srgbClr val="8EC5F1">
                    <a:alpha val="49803"/>
                  </a:srgbClr>
                </a:gs>
                <a:gs pos="45000">
                  <a:srgbClr val="A2CFF4">
                    <a:alpha val="49803"/>
                  </a:srgbClr>
                </a:gs>
                <a:gs pos="100000">
                  <a:srgbClr val="A6D6FE">
                    <a:alpha val="49803"/>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4"/>
            <p:cNvSpPr txBox="1"/>
            <p:nvPr/>
          </p:nvSpPr>
          <p:spPr>
            <a:xfrm>
              <a:off x="2389743" y="1700539"/>
              <a:ext cx="1866765" cy="17334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Arial"/>
                <a:buNone/>
              </a:pPr>
              <a:r>
                <a:rPr b="1" i="0" lang="fr-FR" sz="2000" u="none" cap="none" strike="noStrike">
                  <a:solidFill>
                    <a:schemeClr val="dk1"/>
                  </a:solidFill>
                  <a:latin typeface="Arial"/>
                  <a:ea typeface="Arial"/>
                  <a:cs typeface="Arial"/>
                  <a:sym typeface="Arial"/>
                </a:rPr>
                <a:t>Gestion</a:t>
              </a:r>
              <a:endParaRPr/>
            </a:p>
          </p:txBody>
        </p:sp>
        <p:sp>
          <p:nvSpPr>
            <p:cNvPr id="244" name="Google Shape;244;p34"/>
            <p:cNvSpPr/>
            <p:nvPr/>
          </p:nvSpPr>
          <p:spPr>
            <a:xfrm>
              <a:off x="0" y="881474"/>
              <a:ext cx="2843118" cy="3161473"/>
            </a:xfrm>
            <a:prstGeom prst="ellipse">
              <a:avLst/>
            </a:prstGeom>
            <a:gradFill>
              <a:gsLst>
                <a:gs pos="0">
                  <a:srgbClr val="8EC5F1">
                    <a:alpha val="49803"/>
                  </a:srgbClr>
                </a:gs>
                <a:gs pos="45000">
                  <a:srgbClr val="A2CFF4">
                    <a:alpha val="49803"/>
                  </a:srgbClr>
                </a:gs>
                <a:gs pos="100000">
                  <a:srgbClr val="A6D6FE">
                    <a:alpha val="49803"/>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4"/>
            <p:cNvSpPr txBox="1"/>
            <p:nvPr/>
          </p:nvSpPr>
          <p:spPr>
            <a:xfrm>
              <a:off x="267726" y="1698188"/>
              <a:ext cx="1705871" cy="173881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Arial"/>
                <a:buNone/>
              </a:pPr>
              <a:r>
                <a:rPr b="1" i="0" lang="fr-FR" sz="2000" u="none" cap="none" strike="noStrike">
                  <a:solidFill>
                    <a:schemeClr val="dk1"/>
                  </a:solidFill>
                  <a:latin typeface="Arial"/>
                  <a:ea typeface="Arial"/>
                  <a:cs typeface="Arial"/>
                  <a:sym typeface="Arial"/>
                </a:rPr>
                <a:t>Partenaire</a:t>
              </a: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88"/>
          <p:cNvSpPr txBox="1"/>
          <p:nvPr>
            <p:ph idx="1" type="body"/>
          </p:nvPr>
        </p:nvSpPr>
        <p:spPr>
          <a:xfrm>
            <a:off x="1334600" y="1112576"/>
            <a:ext cx="10503832" cy="4656000"/>
          </a:xfrm>
          <a:prstGeom prst="rect">
            <a:avLst/>
          </a:prstGeom>
          <a:noFill/>
          <a:ln>
            <a:noFill/>
          </a:ln>
        </p:spPr>
        <p:txBody>
          <a:bodyPr anchorCtr="0" anchor="t" bIns="121900" lIns="121900" spcFirstLastPara="1" rIns="121900" wrap="square" tIns="121900">
            <a:noAutofit/>
          </a:bodyPr>
          <a:lstStyle/>
          <a:p>
            <a:pPr indent="-457188" lvl="0" marL="609585" rtl="0" algn="l">
              <a:lnSpc>
                <a:spcPct val="100000"/>
              </a:lnSpc>
              <a:spcBef>
                <a:spcPts val="600"/>
              </a:spcBef>
              <a:spcAft>
                <a:spcPts val="0"/>
              </a:spcAft>
              <a:buClr>
                <a:schemeClr val="dk1"/>
              </a:buClr>
              <a:buSzPts val="2000"/>
              <a:buFont typeface="Noto Sans Symbols"/>
              <a:buChar char="▪"/>
            </a:pPr>
            <a:r>
              <a:rPr lang="fr-FR">
                <a:latin typeface="Arial"/>
                <a:ea typeface="Arial"/>
                <a:cs typeface="Arial"/>
                <a:sym typeface="Arial"/>
              </a:rPr>
              <a:t>Un président non indépendant</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La plupart des membres du CA ne sont pas indépendants</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Présence de conflits d'intérêts considérables </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Les membres du CA sont des amis ou des anciens affiliés et s'entendent pour abuser du pouvoir et influencer la prise de décision.</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Absence d'indicateurs clés des performances des directeurs exécutifs </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Pas de processus formel d'évaluation annuelle du directeur exécutif</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Les réunions du CA sont davantage axées sur les opérations que sur la réflexion stratégique ou le développement.</a:t>
            </a:r>
            <a:endParaRPr/>
          </a:p>
          <a:p>
            <a:pPr indent="-457188" lvl="0" marL="609585" rtl="0" algn="l">
              <a:lnSpc>
                <a:spcPct val="100000"/>
              </a:lnSpc>
              <a:spcBef>
                <a:spcPts val="1200"/>
              </a:spcBef>
              <a:spcAft>
                <a:spcPts val="600"/>
              </a:spcAft>
              <a:buClr>
                <a:schemeClr val="dk1"/>
              </a:buClr>
              <a:buSzPts val="2000"/>
              <a:buFont typeface="Noto Sans Symbols"/>
              <a:buChar char="▪"/>
            </a:pPr>
            <a:r>
              <a:rPr lang="fr-FR">
                <a:latin typeface="Arial"/>
                <a:ea typeface="Arial"/>
                <a:cs typeface="Arial"/>
                <a:sym typeface="Arial"/>
              </a:rPr>
              <a:t>Pas d'accord entre le CA et la direction sur les risques de l'organisation.</a:t>
            </a:r>
            <a:endParaRPr/>
          </a:p>
        </p:txBody>
      </p:sp>
      <p:sp>
        <p:nvSpPr>
          <p:cNvPr id="570" name="Google Shape;570;p8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CARACTÉRISTIQUES DE LA MAUVAISE GOUVERNANCE</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9"/>
          <p:cNvSpPr txBox="1"/>
          <p:nvPr>
            <p:ph idx="1" type="body"/>
          </p:nvPr>
        </p:nvSpPr>
        <p:spPr>
          <a:xfrm>
            <a:off x="1311540" y="1074668"/>
            <a:ext cx="9710355" cy="4732937"/>
          </a:xfrm>
          <a:prstGeom prst="rect">
            <a:avLst/>
          </a:prstGeom>
          <a:noFill/>
          <a:ln>
            <a:noFill/>
          </a:ln>
        </p:spPr>
        <p:txBody>
          <a:bodyPr anchorCtr="0" anchor="t" bIns="121900" lIns="121900" spcFirstLastPara="1" rIns="121900" wrap="square" tIns="121900">
            <a:noAutofit/>
          </a:bodyPr>
          <a:lstStyle/>
          <a:p>
            <a:pPr indent="-457188" lvl="0" marL="609585" rtl="0" algn="l">
              <a:lnSpc>
                <a:spcPct val="100000"/>
              </a:lnSpc>
              <a:spcBef>
                <a:spcPts val="600"/>
              </a:spcBef>
              <a:spcAft>
                <a:spcPts val="0"/>
              </a:spcAft>
              <a:buClr>
                <a:schemeClr val="dk1"/>
              </a:buClr>
              <a:buSzPts val="2000"/>
              <a:buFont typeface="Noto Sans Symbols"/>
              <a:buChar char="▪"/>
            </a:pPr>
            <a:r>
              <a:rPr lang="fr-FR">
                <a:latin typeface="Arial"/>
                <a:ea typeface="Arial"/>
                <a:cs typeface="Arial"/>
                <a:sym typeface="Arial"/>
              </a:rPr>
              <a:t>Prise de décision non éthique </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Rapports médiatiques négatifs sur un conseil d'administration dysfonctionnel</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Examens informels du conseil d'administration menés par le président sous forme de discussions individuelles et amicales.</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Discussions négatives régulières sur l'organisation</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Présence de corruption à tous les niveaux</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Centralisation du pouvoir et de l'autorité</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Criminalisation politique </a:t>
            </a:r>
            <a:endParaRPr/>
          </a:p>
          <a:p>
            <a:pPr indent="-457188" lvl="0" marL="609585" rtl="0" algn="l">
              <a:lnSpc>
                <a:spcPct val="100000"/>
              </a:lnSpc>
              <a:spcBef>
                <a:spcPts val="1200"/>
              </a:spcBef>
              <a:spcAft>
                <a:spcPts val="0"/>
              </a:spcAft>
              <a:buClr>
                <a:schemeClr val="dk1"/>
              </a:buClr>
              <a:buSzPts val="2000"/>
              <a:buFont typeface="Noto Sans Symbols"/>
              <a:buChar char="▪"/>
            </a:pPr>
            <a:r>
              <a:rPr lang="fr-FR">
                <a:latin typeface="Arial"/>
                <a:ea typeface="Arial"/>
                <a:cs typeface="Arial"/>
                <a:sym typeface="Arial"/>
              </a:rPr>
              <a:t>Faible connaissance des questions de développement</a:t>
            </a:r>
            <a:endParaRPr/>
          </a:p>
          <a:p>
            <a:pPr indent="-457188" lvl="0" marL="609585" rtl="0" algn="l">
              <a:lnSpc>
                <a:spcPct val="100000"/>
              </a:lnSpc>
              <a:spcBef>
                <a:spcPts val="1200"/>
              </a:spcBef>
              <a:spcAft>
                <a:spcPts val="600"/>
              </a:spcAft>
              <a:buClr>
                <a:schemeClr val="dk1"/>
              </a:buClr>
              <a:buSzPts val="2000"/>
              <a:buFont typeface="Noto Sans Symbols"/>
              <a:buChar char="▪"/>
            </a:pPr>
            <a:r>
              <a:rPr lang="fr-FR">
                <a:latin typeface="Arial"/>
                <a:ea typeface="Arial"/>
                <a:cs typeface="Arial"/>
                <a:sym typeface="Arial"/>
              </a:rPr>
              <a:t>Faible niveau d'éducation des membres du conseil d'administration ; incapacité à contribuer efficacement.</a:t>
            </a:r>
            <a:endParaRPr/>
          </a:p>
        </p:txBody>
      </p:sp>
      <p:sp>
        <p:nvSpPr>
          <p:cNvPr id="576" name="Google Shape;576;p8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VEILLER À LA MAUVAISE GOUVERNANCE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90"/>
          <p:cNvSpPr txBox="1"/>
          <p:nvPr>
            <p:ph idx="1" type="body"/>
          </p:nvPr>
        </p:nvSpPr>
        <p:spPr>
          <a:xfrm>
            <a:off x="1677256" y="1751425"/>
            <a:ext cx="9488000" cy="1623200"/>
          </a:xfrm>
          <a:prstGeom prst="rect">
            <a:avLst/>
          </a:prstGeom>
          <a:noFill/>
          <a:ln>
            <a:noFill/>
          </a:ln>
        </p:spPr>
        <p:txBody>
          <a:bodyPr anchorCtr="0" anchor="t" bIns="121900" lIns="121900" spcFirstLastPara="1" rIns="121900" wrap="square" tIns="121900">
            <a:normAutofit lnSpcReduction="10000"/>
          </a:bodyPr>
          <a:lstStyle/>
          <a:p>
            <a:pPr indent="0" lvl="0" marL="0" rtl="0" algn="l">
              <a:lnSpc>
                <a:spcPct val="110000"/>
              </a:lnSpc>
              <a:spcBef>
                <a:spcPts val="0"/>
              </a:spcBef>
              <a:spcAft>
                <a:spcPts val="0"/>
              </a:spcAft>
              <a:buSzPts val="1800"/>
              <a:buNone/>
            </a:pPr>
            <a:r>
              <a:rPr lang="fr-FR">
                <a:latin typeface="Arial"/>
                <a:ea typeface="Arial"/>
                <a:cs typeface="Arial"/>
                <a:sym typeface="Arial"/>
              </a:rPr>
              <a:t>Quand le conseil d'administration s'implique-t-il dans le fonctionnement de l'organisation ?</a:t>
            </a:r>
            <a:endParaRPr/>
          </a:p>
          <a:p>
            <a:pPr indent="0" lvl="0" marL="0" rtl="0" algn="l">
              <a:lnSpc>
                <a:spcPct val="114999"/>
              </a:lnSpc>
              <a:spcBef>
                <a:spcPts val="1600"/>
              </a:spcBef>
              <a:spcAft>
                <a:spcPts val="1600"/>
              </a:spcAft>
              <a:buSzPts val="1800"/>
              <a:buNone/>
            </a:pPr>
            <a:r>
              <a:rPr b="1" lang="fr-FR">
                <a:highlight>
                  <a:srgbClr val="FFFF00"/>
                </a:highlight>
                <a:latin typeface="Arial"/>
                <a:ea typeface="Arial"/>
                <a:cs typeface="Arial"/>
                <a:sym typeface="Arial"/>
              </a:rPr>
              <a:t> </a:t>
            </a:r>
            <a:endParaRPr>
              <a:highlight>
                <a:srgbClr val="FFFF00"/>
              </a:highlight>
              <a:latin typeface="Arial"/>
              <a:ea typeface="Arial"/>
              <a:cs typeface="Arial"/>
              <a:sym typeface="Arial"/>
            </a:endParaRPr>
          </a:p>
        </p:txBody>
      </p:sp>
      <p:sp>
        <p:nvSpPr>
          <p:cNvPr id="582" name="Google Shape;582;p9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N°3</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91"/>
          <p:cNvSpPr txBox="1"/>
          <p:nvPr>
            <p:ph idx="1" type="body"/>
          </p:nvPr>
        </p:nvSpPr>
        <p:spPr>
          <a:xfrm>
            <a:off x="1055753" y="958067"/>
            <a:ext cx="10892480" cy="5019449"/>
          </a:xfrm>
          <a:prstGeom prst="rect">
            <a:avLst/>
          </a:prstGeom>
          <a:noFill/>
          <a:ln>
            <a:noFill/>
          </a:ln>
        </p:spPr>
        <p:txBody>
          <a:bodyPr anchorCtr="0" anchor="t" bIns="121900" lIns="121900" spcFirstLastPara="1" rIns="121900" wrap="square" tIns="121900">
            <a:noAutofit/>
          </a:bodyPr>
          <a:lstStyle/>
          <a:p>
            <a:pPr indent="-342899" lvl="0" marL="467994" rtl="0" algn="l">
              <a:lnSpc>
                <a:spcPct val="100000"/>
              </a:lnSpc>
              <a:spcBef>
                <a:spcPts val="600"/>
              </a:spcBef>
              <a:spcAft>
                <a:spcPts val="0"/>
              </a:spcAft>
              <a:buClr>
                <a:schemeClr val="dk1"/>
              </a:buClr>
              <a:buSzPts val="2000"/>
              <a:buFont typeface="Noto Sans Symbols"/>
              <a:buChar char="▪"/>
            </a:pPr>
            <a:r>
              <a:rPr b="1" lang="fr-FR">
                <a:latin typeface="Garamond"/>
                <a:ea typeface="Garamond"/>
                <a:cs typeface="Garamond"/>
                <a:sym typeface="Garamond"/>
              </a:rPr>
              <a:t>Les grandes décisions : </a:t>
            </a:r>
            <a:r>
              <a:rPr lang="fr-FR">
                <a:latin typeface="Garamond"/>
                <a:ea typeface="Garamond"/>
                <a:cs typeface="Garamond"/>
                <a:sym typeface="Garamond"/>
              </a:rPr>
              <a:t>Lorsqu'une question peut avoir un impact négatif ou que des enjeux financiers importants sont en jeu.</a:t>
            </a:r>
            <a:endParaRPr/>
          </a:p>
          <a:p>
            <a:pPr indent="-342899" lvl="0" marL="467994" rtl="0" algn="l">
              <a:lnSpc>
                <a:spcPct val="100000"/>
              </a:lnSpc>
              <a:spcBef>
                <a:spcPts val="1200"/>
              </a:spcBef>
              <a:spcAft>
                <a:spcPts val="0"/>
              </a:spcAft>
              <a:buClr>
                <a:schemeClr val="dk1"/>
              </a:buClr>
              <a:buSzPts val="2000"/>
              <a:buFont typeface="Noto Sans Symbols"/>
              <a:buChar char="▪"/>
            </a:pPr>
            <a:r>
              <a:rPr b="1" lang="fr-FR">
                <a:latin typeface="Garamond"/>
                <a:ea typeface="Garamond"/>
                <a:cs typeface="Garamond"/>
                <a:sym typeface="Garamond"/>
              </a:rPr>
              <a:t>Sur l'orientation future : </a:t>
            </a:r>
            <a:r>
              <a:rPr lang="fr-FR">
                <a:latin typeface="Garamond"/>
                <a:ea typeface="Garamond"/>
                <a:cs typeface="Garamond"/>
                <a:sym typeface="Garamond"/>
              </a:rPr>
              <a:t>La vision à long terme de l'organisation</a:t>
            </a:r>
            <a:r>
              <a:rPr b="1" lang="fr-FR">
                <a:latin typeface="Garamond"/>
                <a:ea typeface="Garamond"/>
                <a:cs typeface="Garamond"/>
                <a:sym typeface="Garamond"/>
              </a:rPr>
              <a:t>.</a:t>
            </a:r>
            <a:endParaRPr/>
          </a:p>
          <a:p>
            <a:pPr indent="-342899" lvl="0" marL="467994" rtl="0" algn="l">
              <a:lnSpc>
                <a:spcPct val="100000"/>
              </a:lnSpc>
              <a:spcBef>
                <a:spcPts val="1200"/>
              </a:spcBef>
              <a:spcAft>
                <a:spcPts val="0"/>
              </a:spcAft>
              <a:buClr>
                <a:schemeClr val="dk1"/>
              </a:buClr>
              <a:buSzPts val="2000"/>
              <a:buFont typeface="Noto Sans Symbols"/>
              <a:buChar char="▪"/>
            </a:pPr>
            <a:r>
              <a:rPr b="1" lang="fr-FR">
                <a:latin typeface="Garamond"/>
                <a:ea typeface="Garamond"/>
                <a:cs typeface="Garamond"/>
                <a:sym typeface="Garamond"/>
              </a:rPr>
              <a:t>Pertinence : </a:t>
            </a:r>
            <a:r>
              <a:rPr lang="fr-FR">
                <a:latin typeface="Garamond"/>
                <a:ea typeface="Garamond"/>
                <a:cs typeface="Garamond"/>
                <a:sym typeface="Garamond"/>
              </a:rPr>
              <a:t>Aider l'organisation à se concentrer sur ce qui est actuellement important. </a:t>
            </a:r>
            <a:endParaRPr/>
          </a:p>
          <a:p>
            <a:pPr indent="-342899" lvl="0" marL="467994" rtl="0" algn="l">
              <a:lnSpc>
                <a:spcPct val="100000"/>
              </a:lnSpc>
              <a:spcBef>
                <a:spcPts val="1200"/>
              </a:spcBef>
              <a:spcAft>
                <a:spcPts val="0"/>
              </a:spcAft>
              <a:buClr>
                <a:schemeClr val="dk1"/>
              </a:buClr>
              <a:buSzPts val="2000"/>
              <a:buFont typeface="Noto Sans Symbols"/>
              <a:buChar char="▪"/>
            </a:pPr>
            <a:r>
              <a:rPr b="1" lang="fr-FR">
                <a:latin typeface="Garamond"/>
                <a:ea typeface="Garamond"/>
                <a:cs typeface="Garamond"/>
                <a:sym typeface="Garamond"/>
              </a:rPr>
              <a:t>Décisions politiques de haut niveau : </a:t>
            </a:r>
            <a:r>
              <a:rPr lang="fr-FR">
                <a:latin typeface="Garamond"/>
                <a:ea typeface="Garamond"/>
                <a:cs typeface="Garamond"/>
                <a:sym typeface="Garamond"/>
              </a:rPr>
              <a:t>Il s'agit notamment des achats importants, de l'orientation future, de l'évaluation du directeur exécutif et des questions juridiques. </a:t>
            </a:r>
            <a:endParaRPr/>
          </a:p>
          <a:p>
            <a:pPr indent="-342899" lvl="0" marL="467994" rtl="0" algn="l">
              <a:lnSpc>
                <a:spcPct val="100000"/>
              </a:lnSpc>
              <a:spcBef>
                <a:spcPts val="1200"/>
              </a:spcBef>
              <a:spcAft>
                <a:spcPts val="0"/>
              </a:spcAft>
              <a:buClr>
                <a:schemeClr val="dk1"/>
              </a:buClr>
              <a:buSzPts val="2000"/>
              <a:buFont typeface="Noto Sans Symbols"/>
              <a:buChar char="▪"/>
            </a:pPr>
            <a:r>
              <a:rPr b="1" lang="fr-FR">
                <a:latin typeface="Garamond"/>
                <a:ea typeface="Garamond"/>
                <a:cs typeface="Garamond"/>
                <a:sym typeface="Garamond"/>
              </a:rPr>
              <a:t>Supervision des tendances : </a:t>
            </a:r>
            <a:r>
              <a:rPr lang="fr-FR">
                <a:latin typeface="Garamond"/>
                <a:ea typeface="Garamond"/>
                <a:cs typeface="Garamond"/>
                <a:sym typeface="Garamond"/>
              </a:rPr>
              <a:t>Examen des tendances négatives et positives (par exemple, faibles performances, questions contraires à l'éthique ou mauvaises performances continues).</a:t>
            </a:r>
            <a:endParaRPr/>
          </a:p>
          <a:p>
            <a:pPr indent="-342899" lvl="0" marL="467994" rtl="0" algn="l">
              <a:lnSpc>
                <a:spcPct val="100000"/>
              </a:lnSpc>
              <a:spcBef>
                <a:spcPts val="1200"/>
              </a:spcBef>
              <a:spcAft>
                <a:spcPts val="0"/>
              </a:spcAft>
              <a:buClr>
                <a:schemeClr val="dk1"/>
              </a:buClr>
              <a:buSzPts val="2000"/>
              <a:buFont typeface="Noto Sans Symbols"/>
              <a:buChar char="▪"/>
            </a:pPr>
            <a:r>
              <a:rPr b="1" lang="fr-FR">
                <a:latin typeface="Garamond"/>
                <a:ea typeface="Garamond"/>
                <a:cs typeface="Garamond"/>
                <a:sym typeface="Garamond"/>
              </a:rPr>
              <a:t>Questions juridiques et médiatiques : </a:t>
            </a:r>
            <a:r>
              <a:rPr lang="fr-FR">
                <a:latin typeface="Garamond"/>
                <a:ea typeface="Garamond"/>
                <a:cs typeface="Garamond"/>
                <a:sym typeface="Garamond"/>
              </a:rPr>
              <a:t>Questions fiscales, relations avec le gouvernement, etc.</a:t>
            </a:r>
            <a:endParaRPr/>
          </a:p>
          <a:p>
            <a:pPr indent="-342899" lvl="0" marL="467994" rtl="0" algn="l">
              <a:lnSpc>
                <a:spcPct val="100000"/>
              </a:lnSpc>
              <a:spcBef>
                <a:spcPts val="1200"/>
              </a:spcBef>
              <a:spcAft>
                <a:spcPts val="600"/>
              </a:spcAft>
              <a:buClr>
                <a:schemeClr val="dk1"/>
              </a:buClr>
              <a:buSzPts val="2000"/>
              <a:buFont typeface="Noto Sans Symbols"/>
              <a:buChar char="▪"/>
            </a:pPr>
            <a:r>
              <a:rPr b="1" lang="fr-FR">
                <a:latin typeface="Garamond"/>
                <a:ea typeface="Garamond"/>
                <a:cs typeface="Garamond"/>
                <a:sym typeface="Garamond"/>
              </a:rPr>
              <a:t>Soutien au directeur exécutif : </a:t>
            </a:r>
            <a:r>
              <a:rPr lang="fr-FR">
                <a:latin typeface="Garamond"/>
                <a:ea typeface="Garamond"/>
                <a:cs typeface="Garamond"/>
                <a:sym typeface="Garamond"/>
              </a:rPr>
              <a:t>Mise en œuvre des décisions du conseil d'administration (telles que la réduction des coûts de l'organisation).</a:t>
            </a:r>
            <a:endParaRPr/>
          </a:p>
        </p:txBody>
      </p:sp>
      <p:sp>
        <p:nvSpPr>
          <p:cNvPr id="588" name="Google Shape;588;p9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QUAND LE CONSEIL D'ADMINISTRATION INTERVIENT-IL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92"/>
          <p:cNvSpPr txBox="1"/>
          <p:nvPr>
            <p:ph idx="1" type="body"/>
          </p:nvPr>
        </p:nvSpPr>
        <p:spPr>
          <a:xfrm>
            <a:off x="2266985" y="1374704"/>
            <a:ext cx="8871511" cy="2784000"/>
          </a:xfrm>
          <a:prstGeom prst="rect">
            <a:avLst/>
          </a:prstGeom>
          <a:noFill/>
          <a:ln>
            <a:noFill/>
          </a:ln>
        </p:spPr>
        <p:txBody>
          <a:bodyPr anchorCtr="0" anchor="t" bIns="121900" lIns="121900" spcFirstLastPara="1" rIns="121900" wrap="square" tIns="121900">
            <a:noAutofit/>
          </a:bodyPr>
          <a:lstStyle/>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 Comment le conseil d'administration s'assure-t-il que vous êtes au courant de tout problème grave au sein de votre organisation ?</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Le conseil d'administration reçoit-il et utilise-t-il des informations adéquates pour s'acquitter de ses responsabilités en matière de contrôle ?</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Quels sont les documents utilisés par votre conseil d'administration pour l'aider à remplir son rôle ?</a:t>
            </a:r>
            <a:endParaRPr/>
          </a:p>
        </p:txBody>
      </p:sp>
      <p:sp>
        <p:nvSpPr>
          <p:cNvPr id="594" name="Google Shape;594;p9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POSEZ-VOUS LA QUESTION: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3"/>
          <p:cNvSpPr txBox="1"/>
          <p:nvPr>
            <p:ph idx="1" type="body"/>
          </p:nvPr>
        </p:nvSpPr>
        <p:spPr>
          <a:xfrm>
            <a:off x="1741714" y="1542771"/>
            <a:ext cx="9939043" cy="1886229"/>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sz="2600">
                <a:latin typeface="Arial"/>
                <a:ea typeface="Arial"/>
                <a:cs typeface="Arial"/>
                <a:sym typeface="Arial"/>
              </a:rPr>
              <a:t>Quels sont les signes d'une bonne collaboration entre le conseil d'administration et la direction ?</a:t>
            </a:r>
            <a:endParaRPr/>
          </a:p>
          <a:p>
            <a:pPr indent="0" lvl="0" marL="0" rtl="0" algn="l">
              <a:lnSpc>
                <a:spcPct val="114999"/>
              </a:lnSpc>
              <a:spcBef>
                <a:spcPts val="1600"/>
              </a:spcBef>
              <a:spcAft>
                <a:spcPts val="1600"/>
              </a:spcAft>
              <a:buSzPts val="1800"/>
              <a:buNone/>
            </a:pPr>
            <a:r>
              <a:rPr b="1" lang="fr-FR">
                <a:highlight>
                  <a:srgbClr val="FFFF00"/>
                </a:highlight>
                <a:latin typeface="Arial"/>
                <a:ea typeface="Arial"/>
                <a:cs typeface="Arial"/>
                <a:sym typeface="Arial"/>
              </a:rPr>
              <a:t> </a:t>
            </a:r>
            <a:endParaRPr>
              <a:highlight>
                <a:srgbClr val="FFFF00"/>
              </a:highlight>
              <a:latin typeface="Arial"/>
              <a:ea typeface="Arial"/>
              <a:cs typeface="Arial"/>
              <a:sym typeface="Arial"/>
            </a:endParaRPr>
          </a:p>
        </p:txBody>
      </p:sp>
      <p:sp>
        <p:nvSpPr>
          <p:cNvPr id="600" name="Google Shape;600;p9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N°4</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94"/>
          <p:cNvSpPr txBox="1"/>
          <p:nvPr>
            <p:ph idx="1" type="body"/>
          </p:nvPr>
        </p:nvSpPr>
        <p:spPr>
          <a:xfrm>
            <a:off x="1072855" y="1041394"/>
            <a:ext cx="10832592" cy="4889179"/>
          </a:xfrm>
          <a:prstGeom prst="rect">
            <a:avLst/>
          </a:prstGeom>
          <a:noFill/>
          <a:ln>
            <a:noFill/>
          </a:ln>
        </p:spPr>
        <p:txBody>
          <a:bodyPr anchorCtr="0" anchor="t" bIns="121900" lIns="121900" spcFirstLastPara="1" rIns="121900" wrap="square" tIns="121900">
            <a:noAutofit/>
          </a:bodyPr>
          <a:lstStyle/>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La composition du conseil d'administration fonctionne bien,</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Tous les membres du CA se respectent et se font confiance,</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Il existe un fort esprit d'équipe,</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Les membres du conseil font preuve d'intelligence émotionnelle, </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Le CA consacre du temps à l'établissement de relations de qualité avec les membres individuels, le conseil d'administration et la haute direction,</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Le CA encourage toujours le directeur général et le personnel lorsque des progrès sont réalisés,</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Le conseil est un allié, une caisse de résonance et un conseiller de confiance pour le PDG,</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Le CA s'efforce de remédier aux dysfonctionnements susceptibles d'affecter ses performances,</a:t>
            </a:r>
            <a:endParaRPr/>
          </a:p>
          <a:p>
            <a:pPr indent="-457188" lvl="0" marL="609585" rtl="0" algn="l">
              <a:lnSpc>
                <a:spcPct val="110000"/>
              </a:lnSpc>
              <a:spcBef>
                <a:spcPts val="0"/>
              </a:spcBef>
              <a:spcAft>
                <a:spcPts val="0"/>
              </a:spcAft>
              <a:buClr>
                <a:schemeClr val="dk1"/>
              </a:buClr>
              <a:buSzPts val="2000"/>
              <a:buFont typeface="Noto Sans Symbols"/>
              <a:buChar char="▪"/>
            </a:pPr>
            <a:r>
              <a:rPr lang="fr-FR">
                <a:latin typeface="Arial"/>
                <a:ea typeface="Arial"/>
                <a:cs typeface="Arial"/>
                <a:sym typeface="Arial"/>
              </a:rPr>
              <a:t>Le président et le directeur général s'investissent continuellement dans le développement d'une bonne relation au bénéfice de l'avenir de l'organisation..</a:t>
            </a:r>
            <a:endParaRPr/>
          </a:p>
        </p:txBody>
      </p:sp>
      <p:sp>
        <p:nvSpPr>
          <p:cNvPr id="606" name="Google Shape;606;p9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RÉSUMÉ</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95"/>
          <p:cNvSpPr/>
          <p:nvPr/>
        </p:nvSpPr>
        <p:spPr>
          <a:xfrm>
            <a:off x="2079400" y="2588200"/>
            <a:ext cx="8033200" cy="12752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fr-FR" sz="3200" u="none" cap="none" strike="noStrike">
                <a:solidFill>
                  <a:schemeClr val="lt1"/>
                </a:solidFill>
                <a:latin typeface="Arial"/>
                <a:ea typeface="Arial"/>
                <a:cs typeface="Arial"/>
                <a:sym typeface="Arial"/>
              </a:rPr>
              <a:t>Section 3: Charte ou constitution du conseil d'administration</a:t>
            </a:r>
            <a:endParaRPr b="1" i="0" sz="3200" u="none" cap="none" strike="noStrike">
              <a:solidFill>
                <a:schemeClr val="lt1"/>
              </a:solidFill>
              <a:latin typeface="Arial"/>
              <a:ea typeface="Arial"/>
              <a:cs typeface="Arial"/>
              <a:sym typeface="Arial"/>
            </a:endParaRPr>
          </a:p>
        </p:txBody>
      </p:sp>
      <p:sp>
        <p:nvSpPr>
          <p:cNvPr id="612" name="Google Shape;612;p9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96"/>
          <p:cNvSpPr txBox="1"/>
          <p:nvPr>
            <p:ph idx="1" type="body"/>
          </p:nvPr>
        </p:nvSpPr>
        <p:spPr>
          <a:xfrm>
            <a:off x="1769310" y="1923258"/>
            <a:ext cx="9488000" cy="1623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0"/>
              </a:spcAft>
              <a:buSzPts val="1800"/>
              <a:buNone/>
            </a:pPr>
            <a:r>
              <a:rPr lang="fr-FR">
                <a:latin typeface="Arial"/>
                <a:ea typeface="Arial"/>
                <a:cs typeface="Arial"/>
                <a:sym typeface="Arial"/>
              </a:rPr>
              <a:t>Qu'est-ce qu'une charte constituante du Conseil?</a:t>
            </a:r>
            <a:endParaRPr/>
          </a:p>
          <a:p>
            <a:pPr indent="0" lvl="0" marL="0" rtl="0" algn="l">
              <a:lnSpc>
                <a:spcPct val="114999"/>
              </a:lnSpc>
              <a:spcBef>
                <a:spcPts val="1600"/>
              </a:spcBef>
              <a:spcAft>
                <a:spcPts val="1600"/>
              </a:spcAft>
              <a:buSzPts val="1800"/>
              <a:buNone/>
            </a:pPr>
            <a:r>
              <a:rPr b="1" lang="fr-FR">
                <a:highlight>
                  <a:srgbClr val="FFFF00"/>
                </a:highlight>
                <a:latin typeface="Arial"/>
                <a:ea typeface="Arial"/>
                <a:cs typeface="Arial"/>
                <a:sym typeface="Arial"/>
              </a:rPr>
              <a:t> </a:t>
            </a:r>
            <a:endParaRPr>
              <a:highlight>
                <a:srgbClr val="FFFF00"/>
              </a:highlight>
              <a:latin typeface="Arial"/>
              <a:ea typeface="Arial"/>
              <a:cs typeface="Arial"/>
              <a:sym typeface="Arial"/>
            </a:endParaRPr>
          </a:p>
        </p:txBody>
      </p:sp>
      <p:sp>
        <p:nvSpPr>
          <p:cNvPr id="618" name="Google Shape;618;p9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QUESTION FONDAMENTALE N°1</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7"/>
          <p:cNvSpPr txBox="1"/>
          <p:nvPr>
            <p:ph idx="1" type="body"/>
          </p:nvPr>
        </p:nvSpPr>
        <p:spPr>
          <a:xfrm>
            <a:off x="896112" y="987125"/>
            <a:ext cx="10960608" cy="5486051"/>
          </a:xfrm>
          <a:prstGeom prst="rect">
            <a:avLst/>
          </a:prstGeom>
          <a:noFill/>
          <a:ln>
            <a:noFill/>
          </a:ln>
        </p:spPr>
        <p:txBody>
          <a:bodyPr anchorCtr="0" anchor="t" bIns="121900" lIns="121900" spcFirstLastPara="1" rIns="121900" wrap="square" tIns="121900">
            <a:noAutofit/>
          </a:bodyPr>
          <a:lstStyle/>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Une charte est une politique écrite qui définit clairement les rôles, les responsabilités et les pouvoirs du CA, à la fois individuellement et collectivement ; les membres du conseil doivent être prêts à assumer les responsabilités fixées par l'organisation.</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La charte est importante pour assurer une gouvernance efficace ; on attend des membres du CA qu'ils s'engagent à remplir la mission de l'organisation.</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La charte encourage les CA à se concentrer sur l'amélioration continue de leurs processus de gouvernance dans l'intérêt de l'organisation ; les CA doivent s'intéresser au travail de leur organisation et être prêts à se porter volontaires pour le soutenir.</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La charte offre un forum pour discuter des questions de gouvernance "difficiles à mentionner".</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La charte jette les bases d'une auto-évaluation du CA et de la direction générale.</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La charte contribue à la mise en place d'un système de contrôle et d'équilibrage afin de prévenir les activités frauduleuses.</a:t>
            </a:r>
            <a:endParaRPr/>
          </a:p>
        </p:txBody>
      </p:sp>
      <p:sp>
        <p:nvSpPr>
          <p:cNvPr id="624" name="Google Shape;624;p9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CHARTE DU CONSEIL D'ADMINISTRATION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5"/>
          <p:cNvSpPr txBox="1"/>
          <p:nvPr>
            <p:ph idx="1" type="body"/>
          </p:nvPr>
        </p:nvSpPr>
        <p:spPr>
          <a:xfrm>
            <a:off x="1695655" y="1123763"/>
            <a:ext cx="9218000" cy="4275737"/>
          </a:xfrm>
          <a:prstGeom prst="rect">
            <a:avLst/>
          </a:prstGeom>
          <a:noFill/>
          <a:ln>
            <a:noFill/>
          </a:ln>
        </p:spPr>
        <p:txBody>
          <a:bodyPr anchorCtr="0" anchor="t" bIns="121900" lIns="121900" spcFirstLastPara="1" rIns="121900" wrap="square" tIns="121900">
            <a:noAutofit/>
          </a:bodyPr>
          <a:lstStyle/>
          <a:p>
            <a:pPr indent="-457188" lvl="0" marL="609585" rtl="0" algn="l">
              <a:lnSpc>
                <a:spcPct val="100000"/>
              </a:lnSpc>
              <a:spcBef>
                <a:spcPts val="800"/>
              </a:spcBef>
              <a:spcAft>
                <a:spcPts val="0"/>
              </a:spcAft>
              <a:buClr>
                <a:schemeClr val="dk1"/>
              </a:buClr>
              <a:buSzPts val="2000"/>
              <a:buFont typeface="Noto Sans Symbols"/>
              <a:buChar char="▪"/>
            </a:pPr>
            <a:r>
              <a:rPr lang="fr-FR">
                <a:latin typeface="Arial"/>
                <a:ea typeface="Arial"/>
                <a:cs typeface="Arial"/>
                <a:sym typeface="Arial"/>
              </a:rPr>
              <a:t>Le CA est chargé d'assurer un leadership stratégique fort et confiant, tout en garantissant l'orientation actuelle et future de l'organisation.</a:t>
            </a:r>
            <a:endParaRPr/>
          </a:p>
          <a:p>
            <a:pPr indent="-457188" lvl="0" marL="609585" rtl="0" algn="l">
              <a:lnSpc>
                <a:spcPct val="100000"/>
              </a:lnSpc>
              <a:spcBef>
                <a:spcPts val="1600"/>
              </a:spcBef>
              <a:spcAft>
                <a:spcPts val="0"/>
              </a:spcAft>
              <a:buClr>
                <a:schemeClr val="dk1"/>
              </a:buClr>
              <a:buSzPts val="2000"/>
              <a:buFont typeface="Noto Sans Symbols"/>
              <a:buChar char="▪"/>
            </a:pPr>
            <a:r>
              <a:rPr lang="fr-FR">
                <a:latin typeface="Arial"/>
                <a:ea typeface="Arial"/>
                <a:cs typeface="Arial"/>
                <a:sym typeface="Arial"/>
              </a:rPr>
              <a:t>Le conseil n'a pas seulement l'autorité ultime pour agir au nom de l'organisation, il est également responsable du résultat de toutes les décisions, ainsi que du processus par lequel elles ont été prises.</a:t>
            </a:r>
            <a:endParaRPr/>
          </a:p>
          <a:p>
            <a:pPr indent="-457188" lvl="0" marL="609585" rtl="0" algn="l">
              <a:lnSpc>
                <a:spcPct val="100000"/>
              </a:lnSpc>
              <a:spcBef>
                <a:spcPts val="1600"/>
              </a:spcBef>
              <a:spcAft>
                <a:spcPts val="800"/>
              </a:spcAft>
              <a:buClr>
                <a:schemeClr val="dk1"/>
              </a:buClr>
              <a:buSzPts val="2000"/>
              <a:buFont typeface="Noto Sans Symbols"/>
              <a:buChar char="▪"/>
            </a:pPr>
            <a:r>
              <a:rPr lang="fr-FR">
                <a:latin typeface="Arial"/>
                <a:ea typeface="Arial"/>
                <a:cs typeface="Arial"/>
                <a:sym typeface="Arial"/>
              </a:rPr>
              <a:t>Le leadership du CA exige que ses membres s'engagent à travailler ensemble pour garantir une responsabilité, un contrôle et une assurance solides en vue d'excellentes performances organisationnelles et financières.</a:t>
            </a:r>
            <a:endParaRPr/>
          </a:p>
        </p:txBody>
      </p:sp>
      <p:sp>
        <p:nvSpPr>
          <p:cNvPr id="251" name="Google Shape;251;p3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LE RÔLE DU CONSEIL D’ADMINISTRATION</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graphicFrame>
        <p:nvGraphicFramePr>
          <p:cNvPr id="629" name="Google Shape;629;p98"/>
          <p:cNvGraphicFramePr/>
          <p:nvPr/>
        </p:nvGraphicFramePr>
        <p:xfrm>
          <a:off x="653688" y="919392"/>
          <a:ext cx="3000000" cy="3000000"/>
        </p:xfrm>
        <a:graphic>
          <a:graphicData uri="http://schemas.openxmlformats.org/drawingml/2006/table">
            <a:tbl>
              <a:tblPr>
                <a:noFill/>
                <a:tableStyleId>{DC9F28AC-514F-4526-9451-8C9C39A5AAA8}</a:tableStyleId>
              </a:tblPr>
              <a:tblGrid>
                <a:gridCol w="2837775"/>
                <a:gridCol w="2964775"/>
                <a:gridCol w="2399925"/>
                <a:gridCol w="2682150"/>
              </a:tblGrid>
              <a:tr h="1285425">
                <a:tc>
                  <a:txBody>
                    <a:bodyPr/>
                    <a:lstStyle/>
                    <a:p>
                      <a:pPr indent="0" lvl="0" marL="0" marR="0" rtl="0" algn="l">
                        <a:lnSpc>
                          <a:spcPct val="100000"/>
                        </a:lnSpc>
                        <a:spcBef>
                          <a:spcPts val="0"/>
                        </a:spcBef>
                        <a:spcAft>
                          <a:spcPts val="0"/>
                        </a:spcAft>
                        <a:buClr>
                          <a:srgbClr val="FFFFFF"/>
                        </a:buClr>
                        <a:buSzPts val="2000"/>
                        <a:buFont typeface="Arial"/>
                        <a:buNone/>
                      </a:pPr>
                      <a:r>
                        <a:rPr b="1" lang="fr-FR" sz="2000">
                          <a:solidFill>
                            <a:srgbClr val="FFFFFF"/>
                          </a:solidFill>
                          <a:latin typeface="Arial"/>
                          <a:ea typeface="Arial"/>
                          <a:cs typeface="Arial"/>
                          <a:sym typeface="Arial"/>
                        </a:rPr>
                        <a:t>DÉFINIR LES RÔLES CLÉS DE LA GOUVERNANCE</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FFFFFF"/>
                        </a:buClr>
                        <a:buSzPts val="2000"/>
                        <a:buFont typeface="Arial"/>
                        <a:buNone/>
                      </a:pPr>
                      <a:r>
                        <a:rPr b="1" lang="fr-FR" sz="2000">
                          <a:solidFill>
                            <a:srgbClr val="FFFFFF"/>
                          </a:solidFill>
                          <a:latin typeface="Arial"/>
                          <a:ea typeface="Arial"/>
                          <a:cs typeface="Arial"/>
                          <a:sym typeface="Arial"/>
                        </a:rPr>
                        <a:t>FONCTIONS CLÉS DU CA</a:t>
                      </a:r>
                      <a:endParaRPr b="1" sz="2000">
                        <a:solidFill>
                          <a:srgbClr val="FFFFFF"/>
                        </a:solidFill>
                        <a:latin typeface="Arial"/>
                        <a:ea typeface="Arial"/>
                        <a:cs typeface="Arial"/>
                        <a:sym typeface="Aria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FFFFFF"/>
                        </a:buClr>
                        <a:buSzPts val="2000"/>
                        <a:buFont typeface="Arial"/>
                        <a:buNone/>
                      </a:pPr>
                      <a:r>
                        <a:rPr b="1" lang="fr-FR" sz="2000">
                          <a:solidFill>
                            <a:srgbClr val="FFFFFF"/>
                          </a:solidFill>
                          <a:latin typeface="Arial"/>
                          <a:ea typeface="Arial"/>
                          <a:cs typeface="Arial"/>
                          <a:sym typeface="Arial"/>
                        </a:rPr>
                        <a:t>AMÉLIORER LES PROCESSUS DU CA</a:t>
                      </a:r>
                      <a:endParaRPr b="1" sz="2000">
                        <a:solidFill>
                          <a:srgbClr val="FFFFFF"/>
                        </a:solidFill>
                        <a:latin typeface="Arial"/>
                        <a:ea typeface="Arial"/>
                        <a:cs typeface="Arial"/>
                        <a:sym typeface="Aria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l">
                        <a:lnSpc>
                          <a:spcPct val="100000"/>
                        </a:lnSpc>
                        <a:spcBef>
                          <a:spcPts val="0"/>
                        </a:spcBef>
                        <a:spcAft>
                          <a:spcPts val="0"/>
                        </a:spcAft>
                        <a:buClr>
                          <a:srgbClr val="FFFFFF"/>
                        </a:buClr>
                        <a:buSzPts val="2000"/>
                        <a:buFont typeface="Arial"/>
                        <a:buNone/>
                      </a:pPr>
                      <a:r>
                        <a:rPr b="1" lang="fr-FR" sz="2000">
                          <a:solidFill>
                            <a:srgbClr val="FFFFFF"/>
                          </a:solidFill>
                          <a:latin typeface="Arial"/>
                          <a:ea typeface="Arial"/>
                          <a:cs typeface="Arial"/>
                          <a:sym typeface="Arial"/>
                        </a:rPr>
                        <a:t>EFFICACITÉ DU CA</a:t>
                      </a:r>
                      <a:endParaRPr b="1" sz="2000">
                        <a:solidFill>
                          <a:srgbClr val="FFFFFF"/>
                        </a:solidFill>
                        <a:latin typeface="Arial"/>
                        <a:ea typeface="Arial"/>
                        <a:cs typeface="Arial"/>
                        <a:sym typeface="Aria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r>
              <a:tr h="3981200">
                <a:tc>
                  <a:txBody>
                    <a:bodyPr/>
                    <a:lstStyle/>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Composition du CA</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Rôle du CA</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Rôle du président</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Rôle des administrateurs individuels</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Rôle du directeur général</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Rôle du secrétaire général</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Planification stratégique</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Surveillance</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Gestion des risques</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Conformité</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Cadre politique</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Réseau</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Communication avec les parties prenantes</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Prise de décision</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Réunions du CA</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Ordre du jour de la réunion du CA</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Document du CA</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Calendrier du conseil</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Comités</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Protection du directeur</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Évaluation du CA</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Rémunération du directeur</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Sélection du directeur</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Intégration du directeur</a:t>
                      </a:r>
                      <a:endParaRPr/>
                    </a:p>
                    <a:p>
                      <a:pPr indent="-457188" lvl="0" marL="609585" marR="0" rtl="0" algn="l">
                        <a:lnSpc>
                          <a:spcPct val="100000"/>
                        </a:lnSpc>
                        <a:spcBef>
                          <a:spcPts val="0"/>
                        </a:spcBef>
                        <a:spcAft>
                          <a:spcPts val="0"/>
                        </a:spcAft>
                        <a:buClr>
                          <a:schemeClr val="dk1"/>
                        </a:buClr>
                        <a:buSzPts val="2000"/>
                        <a:buFont typeface="Noto Sans Symbols"/>
                        <a:buChar char="▪"/>
                      </a:pPr>
                      <a:r>
                        <a:rPr lang="fr-FR" sz="2000">
                          <a:solidFill>
                            <a:schemeClr val="dk1"/>
                          </a:solidFill>
                          <a:latin typeface="Arial"/>
                          <a:ea typeface="Arial"/>
                          <a:cs typeface="Arial"/>
                          <a:sym typeface="Arial"/>
                        </a:rPr>
                        <a:t>Développement du directeur</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30" name="Google Shape;630;p9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CHARTE DU CONSEIL D'ADMINISTRATION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99"/>
          <p:cNvSpPr txBox="1"/>
          <p:nvPr>
            <p:ph idx="1" type="body"/>
          </p:nvPr>
        </p:nvSpPr>
        <p:spPr>
          <a:xfrm>
            <a:off x="1752771" y="1361390"/>
            <a:ext cx="921800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1333"/>
              </a:spcAft>
              <a:buSzPts val="1800"/>
              <a:buNone/>
            </a:pPr>
            <a:r>
              <a:rPr lang="fr-FR">
                <a:latin typeface="Arial"/>
                <a:ea typeface="Arial"/>
                <a:cs typeface="Arial"/>
                <a:sym typeface="Arial"/>
              </a:rPr>
              <a:t> Le rôle de surveillance du conseil d'administration est généralement mis en œuvre par des comités du conseil d'administration qui traitent de questions organisationnelles spécifiques et rendent compte à l'ensemble du conseil d'administration.</a:t>
            </a:r>
            <a:endParaRPr/>
          </a:p>
        </p:txBody>
      </p:sp>
      <p:sp>
        <p:nvSpPr>
          <p:cNvPr id="636" name="Google Shape;636;p9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SECTION 4: COMITÉS DU CONSEIL D'ADMINISTRATION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00"/>
          <p:cNvSpPr txBox="1"/>
          <p:nvPr>
            <p:ph idx="1" type="body"/>
          </p:nvPr>
        </p:nvSpPr>
        <p:spPr>
          <a:xfrm>
            <a:off x="987717" y="994207"/>
            <a:ext cx="10753343" cy="5378000"/>
          </a:xfrm>
          <a:prstGeom prst="rect">
            <a:avLst/>
          </a:prstGeom>
          <a:noFill/>
          <a:ln>
            <a:noFill/>
          </a:ln>
        </p:spPr>
        <p:txBody>
          <a:bodyPr anchorCtr="0" anchor="t" bIns="121900" lIns="121900" spcFirstLastPara="1" rIns="121900" wrap="square" tIns="121900">
            <a:noAutofit/>
          </a:bodyPr>
          <a:lstStyle/>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Les comités du CA sont nommés par le conseil pour se concentrer sur des domaines d'intérêt spécifiques et prendre des décisions éclairées dans le cadre de l'autorité déléguée du CA.</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Les comités permettent aux conseils d'administration de traiter des questions spécifiques qui requièrent des domaines d'expertise spécialisés.</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Chaque comité a une responsabilité particulière (par exemple, les ressources humaines, l'audit, la collecte de fonds) et rend compte régulièrement de ses progrès au CA ou fait des recommandations spécifiques sur des questions relevant de son domaine. </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Chaque comité est présidé par un administrateur et présente ses décisions et recommandations au CA lors de chaque réunion, pour information ou approbation.</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Les comités du CA opèrent au niveau du conseil d'administration et non au niveau du personnel.</a:t>
            </a:r>
            <a:endParaRPr/>
          </a:p>
        </p:txBody>
      </p:sp>
      <p:sp>
        <p:nvSpPr>
          <p:cNvPr id="642" name="Google Shape;642;p10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FONCTIONS D'UN COMITÉ DU CONSEIL D'ADMINISTRATION (1)</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01"/>
          <p:cNvSpPr txBox="1"/>
          <p:nvPr>
            <p:ph idx="1" type="body"/>
          </p:nvPr>
        </p:nvSpPr>
        <p:spPr>
          <a:xfrm>
            <a:off x="975442" y="1049440"/>
            <a:ext cx="10753343" cy="4927914"/>
          </a:xfrm>
          <a:prstGeom prst="rect">
            <a:avLst/>
          </a:prstGeom>
          <a:noFill/>
          <a:ln>
            <a:noFill/>
          </a:ln>
        </p:spPr>
        <p:txBody>
          <a:bodyPr anchorCtr="0" anchor="t" bIns="121900" lIns="121900" spcFirstLastPara="1" rIns="121900" wrap="square" tIns="121900">
            <a:normAutofit/>
          </a:bodyPr>
          <a:lstStyle/>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Il est essentiel de diversifier les membres du conseil d'administration et de veiller à ce qu'un même membre du conseil d'administration ne soit pas actif dans plusieurs comités, car cela peut constituer un conflit d'intérêts.</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Lors de chaque réunion du conseil d'administration, les présidents des commissions rendent compte des travaux de la commission depuis la réunion précédente.</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Toutes les commissions doivent se conformer aux exigences du règlement intérieur. </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Les membres du conseil d'administration doivent être prêts à assumer des tâches supplémentaires.</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Chaque conseil d'administration doit mettre en place une structure claire concernant les interactions entre le conseil d'administration et la direction. </a:t>
            </a:r>
            <a:endParaRPr/>
          </a:p>
        </p:txBody>
      </p:sp>
      <p:sp>
        <p:nvSpPr>
          <p:cNvPr id="648" name="Google Shape;648;p10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FONCTIONS D'UN COMITÉ DU CONSEIL D'ADMINISTRATION (2)</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graphicFrame>
        <p:nvGraphicFramePr>
          <p:cNvPr id="653" name="Google Shape;653;p102"/>
          <p:cNvGraphicFramePr/>
          <p:nvPr/>
        </p:nvGraphicFramePr>
        <p:xfrm>
          <a:off x="1030184" y="930929"/>
          <a:ext cx="3000000" cy="3000000"/>
        </p:xfrm>
        <a:graphic>
          <a:graphicData uri="http://schemas.openxmlformats.org/drawingml/2006/table">
            <a:tbl>
              <a:tblPr>
                <a:noFill/>
                <a:tableStyleId>{DC9F28AC-514F-4526-9451-8C9C39A5AAA8}</a:tableStyleId>
              </a:tblPr>
              <a:tblGrid>
                <a:gridCol w="1933975"/>
                <a:gridCol w="8490175"/>
              </a:tblGrid>
              <a:tr h="1280125">
                <a:tc>
                  <a:txBody>
                    <a:bodyPr/>
                    <a:lstStyle/>
                    <a:p>
                      <a:pPr indent="0" lvl="0" marL="0" marR="0" rtl="0" algn="l">
                        <a:lnSpc>
                          <a:spcPct val="100000"/>
                        </a:lnSpc>
                        <a:spcBef>
                          <a:spcPts val="0"/>
                        </a:spcBef>
                        <a:spcAft>
                          <a:spcPts val="0"/>
                        </a:spcAft>
                        <a:buClr>
                          <a:schemeClr val="dk1"/>
                        </a:buClr>
                        <a:buSzPts val="2000"/>
                        <a:buFont typeface="Arial"/>
                        <a:buNone/>
                      </a:pPr>
                      <a:r>
                        <a:rPr b="1" lang="fr-FR" sz="2000">
                          <a:latin typeface="Arial"/>
                          <a:ea typeface="Arial"/>
                          <a:cs typeface="Arial"/>
                          <a:sym typeface="Arial"/>
                        </a:rPr>
                        <a:t>Finances</a:t>
                      </a:r>
                      <a:endParaRPr b="1" sz="2000">
                        <a:latin typeface="Arial"/>
                        <a:ea typeface="Arial"/>
                        <a:cs typeface="Arial"/>
                        <a:sym typeface="Arial"/>
                      </a:endParaRPr>
                    </a:p>
                  </a:txBody>
                  <a:tcPr marT="91425" marB="91425" marR="68575" marL="68575">
                    <a:lnT cap="flat" cmpd="sng" w="127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lang="fr-FR" sz="2000">
                          <a:latin typeface="Arial"/>
                          <a:ea typeface="Arial"/>
                          <a:cs typeface="Arial"/>
                          <a:sym typeface="Arial"/>
                        </a:rPr>
                        <a:t>Supervise le budget, assure le suivi, la surveillance et la responsabilité des fonds et veille à ce que des contrôles financiers adéquats soient mis en place.</a:t>
                      </a:r>
                      <a:endParaRPr/>
                    </a:p>
                  </a:txBody>
                  <a:tcPr marT="91425" marB="91425" marR="68575" marL="68575">
                    <a:lnT cap="flat" cmpd="sng" w="127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r>
              <a:tr h="538300">
                <a:tc>
                  <a:txBody>
                    <a:bodyPr/>
                    <a:lstStyle/>
                    <a:p>
                      <a:pPr indent="0" lvl="0" marL="0" marR="0" rtl="0" algn="l">
                        <a:lnSpc>
                          <a:spcPct val="100000"/>
                        </a:lnSpc>
                        <a:spcBef>
                          <a:spcPts val="0"/>
                        </a:spcBef>
                        <a:spcAft>
                          <a:spcPts val="0"/>
                        </a:spcAft>
                        <a:buClr>
                          <a:schemeClr val="dk1"/>
                        </a:buClr>
                        <a:buSzPts val="2000"/>
                        <a:buFont typeface="Arial"/>
                        <a:buNone/>
                      </a:pPr>
                      <a:r>
                        <a:rPr b="1" lang="fr-FR" sz="2000">
                          <a:latin typeface="Arial"/>
                          <a:ea typeface="Arial"/>
                          <a:cs typeface="Arial"/>
                          <a:sym typeface="Arial"/>
                        </a:rPr>
                        <a:t>Audit</a:t>
                      </a:r>
                      <a:endParaRPr b="1" sz="2000">
                        <a:latin typeface="Arial"/>
                        <a:ea typeface="Arial"/>
                        <a:cs typeface="Arial"/>
                        <a:sym typeface="Arial"/>
                      </a:endParaRPr>
                    </a:p>
                  </a:txBody>
                  <a:tcPr marT="91425" marB="91425" marR="68575" marL="6857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2000"/>
                        <a:buFont typeface="Arial"/>
                        <a:buNone/>
                      </a:pPr>
                      <a:r>
                        <a:rPr lang="fr-FR" sz="2000">
                          <a:latin typeface="Arial"/>
                          <a:ea typeface="Arial"/>
                          <a:cs typeface="Arial"/>
                          <a:sym typeface="Arial"/>
                        </a:rPr>
                        <a:t>Planifie et soutient l'audit des principales fonctions (finances, programmes, etc.).</a:t>
                      </a:r>
                      <a:endParaRPr/>
                    </a:p>
                  </a:txBody>
                  <a:tcPr marT="91425" marB="91425" marR="68575" marL="68575">
                    <a:lnT cap="flat" cmpd="sng" w="12700">
                      <a:solidFill>
                        <a:srgbClr val="666666"/>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812025">
                <a:tc>
                  <a:txBody>
                    <a:bodyPr/>
                    <a:lstStyle/>
                    <a:p>
                      <a:pPr indent="0" lvl="0" marL="0" marR="0" rtl="0" algn="l">
                        <a:lnSpc>
                          <a:spcPct val="100000"/>
                        </a:lnSpc>
                        <a:spcBef>
                          <a:spcPts val="0"/>
                        </a:spcBef>
                        <a:spcAft>
                          <a:spcPts val="0"/>
                        </a:spcAft>
                        <a:buClr>
                          <a:schemeClr val="dk1"/>
                        </a:buClr>
                        <a:buSzPts val="2000"/>
                        <a:buFont typeface="Arial"/>
                        <a:buNone/>
                      </a:pPr>
                      <a:r>
                        <a:rPr b="1" lang="fr-FR" sz="2000">
                          <a:latin typeface="Arial"/>
                          <a:ea typeface="Arial"/>
                          <a:cs typeface="Arial"/>
                          <a:sym typeface="Arial"/>
                        </a:rPr>
                        <a:t>Relations publiques</a:t>
                      </a:r>
                      <a:endParaRPr/>
                    </a:p>
                  </a:txBody>
                  <a:tcPr marT="91425" marB="91425" marR="68575" marL="6857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fr-FR" sz="2000">
                          <a:latin typeface="Arial"/>
                          <a:ea typeface="Arial"/>
                          <a:cs typeface="Arial"/>
                          <a:sym typeface="Arial"/>
                        </a:rPr>
                        <a:t> Représenter l'organisation au sein de la communauté et améliorer l'image de l'organisation, y compris toute communication avec la presse.</a:t>
                      </a:r>
                      <a:endParaRPr/>
                    </a:p>
                  </a:txBody>
                  <a:tcPr marT="91425" marB="91425" marR="68575" marL="6857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36925">
                <a:tc>
                  <a:txBody>
                    <a:bodyPr/>
                    <a:lstStyle/>
                    <a:p>
                      <a:pPr indent="0" lvl="0" marL="0" marR="0" rtl="0" algn="l">
                        <a:lnSpc>
                          <a:spcPct val="100000"/>
                        </a:lnSpc>
                        <a:spcBef>
                          <a:spcPts val="0"/>
                        </a:spcBef>
                        <a:spcAft>
                          <a:spcPts val="0"/>
                        </a:spcAft>
                        <a:buClr>
                          <a:schemeClr val="dk1"/>
                        </a:buClr>
                        <a:buSzPts val="2000"/>
                        <a:buFont typeface="Arial"/>
                        <a:buNone/>
                      </a:pPr>
                      <a:r>
                        <a:rPr b="1" lang="fr-FR" sz="2000">
                          <a:latin typeface="Arial"/>
                          <a:ea typeface="Arial"/>
                          <a:cs typeface="Arial"/>
                          <a:sym typeface="Arial"/>
                        </a:rPr>
                        <a:t>Ressources humaines</a:t>
                      </a:r>
                      <a:endParaRPr/>
                    </a:p>
                  </a:txBody>
                  <a:tcPr marT="91425" marB="91425" marR="68575" marL="6857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2000"/>
                        <a:buFont typeface="Arial"/>
                        <a:buNone/>
                      </a:pPr>
                      <a:r>
                        <a:rPr lang="fr-FR" sz="2000">
                          <a:latin typeface="Arial"/>
                          <a:ea typeface="Arial"/>
                          <a:cs typeface="Arial"/>
                          <a:sym typeface="Arial"/>
                        </a:rPr>
                        <a:t>Traite les questions relatives au capital humain, y compris les politiques et procédures en matière de ressources humaines, les contrats et les processus de recrutement ; et soutient l'évaluation du directeur exécutif par le conseil d'administration. </a:t>
                      </a:r>
                      <a:endParaRPr sz="2000">
                        <a:latin typeface="Arial"/>
                        <a:ea typeface="Arial"/>
                        <a:cs typeface="Arial"/>
                        <a:sym typeface="Arial"/>
                      </a:endParaRPr>
                    </a:p>
                  </a:txBody>
                  <a:tcPr marT="91425" marB="91425" marR="68575" marL="6857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883375">
                <a:tc>
                  <a:txBody>
                    <a:bodyPr/>
                    <a:lstStyle/>
                    <a:p>
                      <a:pPr indent="0" lvl="0" marL="0" marR="0" rtl="0" algn="l">
                        <a:lnSpc>
                          <a:spcPct val="100000"/>
                        </a:lnSpc>
                        <a:spcBef>
                          <a:spcPts val="0"/>
                        </a:spcBef>
                        <a:spcAft>
                          <a:spcPts val="0"/>
                        </a:spcAft>
                        <a:buClr>
                          <a:schemeClr val="dk1"/>
                        </a:buClr>
                        <a:buSzPts val="2000"/>
                        <a:buFont typeface="Arial"/>
                        <a:buNone/>
                      </a:pPr>
                      <a:r>
                        <a:rPr b="1" lang="fr-FR" sz="2000">
                          <a:latin typeface="Arial"/>
                          <a:ea typeface="Arial"/>
                          <a:cs typeface="Arial"/>
                          <a:sym typeface="Arial"/>
                        </a:rPr>
                        <a:t>Collecte des fonds</a:t>
                      </a:r>
                      <a:endParaRPr b="1" sz="2000">
                        <a:latin typeface="Arial"/>
                        <a:ea typeface="Arial"/>
                        <a:cs typeface="Arial"/>
                        <a:sym typeface="Arial"/>
                      </a:endParaRPr>
                    </a:p>
                  </a:txBody>
                  <a:tcPr marT="91425" marB="91425" marR="68575" marL="6857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fr-FR" sz="2000">
                          <a:latin typeface="Arial"/>
                          <a:ea typeface="Arial"/>
                          <a:cs typeface="Arial"/>
                          <a:sym typeface="Arial"/>
                        </a:rPr>
                        <a:t> Supervise le plan de développement de la collecte de fonds pour l'organisation.</a:t>
                      </a:r>
                      <a:endParaRPr/>
                    </a:p>
                  </a:txBody>
                  <a:tcPr marT="91425" marB="91425" marR="68575" marL="6857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54" name="Google Shape;654;p10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EXEMPLES TYPE DE COMITÉS DU CONSEIL D'ADMINISTRATION</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03"/>
          <p:cNvSpPr txBox="1"/>
          <p:nvPr>
            <p:ph idx="1" type="body"/>
          </p:nvPr>
        </p:nvSpPr>
        <p:spPr>
          <a:xfrm>
            <a:off x="1556389" y="1072895"/>
            <a:ext cx="9218000" cy="4587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00000"/>
              </a:lnSpc>
              <a:spcBef>
                <a:spcPts val="0"/>
              </a:spcBef>
              <a:spcAft>
                <a:spcPts val="0"/>
              </a:spcAft>
              <a:buClr>
                <a:schemeClr val="dk1"/>
              </a:buClr>
              <a:buSzPts val="2000"/>
              <a:buFont typeface="Noto Sans Symbols"/>
              <a:buChar char="▪"/>
            </a:pPr>
            <a:r>
              <a:rPr lang="fr-FR">
                <a:latin typeface="Garamond"/>
                <a:ea typeface="Garamond"/>
                <a:cs typeface="Garamond"/>
                <a:sym typeface="Garamond"/>
              </a:rPr>
              <a:t>Définir les responsabilités du comité et aborder les liens entre le comité, l'équipe de direction et le conseil d'administration.</a:t>
            </a:r>
            <a:endParaRPr/>
          </a:p>
          <a:p>
            <a:pPr indent="-457188" lvl="0" marL="609585" rtl="0" algn="l">
              <a:lnSpc>
                <a:spcPct val="100000"/>
              </a:lnSpc>
              <a:spcBef>
                <a:spcPts val="0"/>
              </a:spcBef>
              <a:spcAft>
                <a:spcPts val="0"/>
              </a:spcAft>
              <a:buClr>
                <a:schemeClr val="dk1"/>
              </a:buClr>
              <a:buSzPts val="2000"/>
              <a:buFont typeface="Noto Sans Symbols"/>
              <a:buChar char="▪"/>
            </a:pPr>
            <a:r>
              <a:rPr lang="fr-FR">
                <a:latin typeface="Garamond"/>
                <a:ea typeface="Garamond"/>
                <a:cs typeface="Garamond"/>
                <a:sym typeface="Garamond"/>
              </a:rPr>
              <a:t>Définir les types de décisions que les membres du comité peuvent prendre, y compris les événements, les risques et les autres éléments qui doivent être portés à l'attention du comité. </a:t>
            </a:r>
            <a:endParaRPr/>
          </a:p>
          <a:p>
            <a:pPr indent="-457188" lvl="0" marL="609585" rtl="0" algn="l">
              <a:lnSpc>
                <a:spcPct val="100000"/>
              </a:lnSpc>
              <a:spcBef>
                <a:spcPts val="0"/>
              </a:spcBef>
              <a:spcAft>
                <a:spcPts val="0"/>
              </a:spcAft>
              <a:buClr>
                <a:schemeClr val="dk1"/>
              </a:buClr>
              <a:buSzPts val="2000"/>
              <a:buFont typeface="Noto Sans Symbols"/>
              <a:buChar char="▪"/>
            </a:pPr>
            <a:r>
              <a:rPr lang="fr-FR">
                <a:latin typeface="Garamond"/>
                <a:ea typeface="Garamond"/>
                <a:cs typeface="Garamond"/>
                <a:sym typeface="Garamond"/>
              </a:rPr>
              <a:t>Définir clairement les méthodes d'escalade et de signalement des questions importantes au conseil d'administration ou au comité compétent.</a:t>
            </a:r>
            <a:endParaRPr/>
          </a:p>
          <a:p>
            <a:pPr indent="-457188" lvl="0" marL="609585" rtl="0" algn="l">
              <a:lnSpc>
                <a:spcPct val="100000"/>
              </a:lnSpc>
              <a:spcBef>
                <a:spcPts val="0"/>
              </a:spcBef>
              <a:spcAft>
                <a:spcPts val="0"/>
              </a:spcAft>
              <a:buClr>
                <a:schemeClr val="dk1"/>
              </a:buClr>
              <a:buSzPts val="2000"/>
              <a:buFont typeface="Noto Sans Symbols"/>
              <a:buChar char="▪"/>
            </a:pPr>
            <a:r>
              <a:rPr lang="fr-FR">
                <a:latin typeface="Garamond"/>
                <a:ea typeface="Garamond"/>
                <a:cs typeface="Garamond"/>
                <a:sym typeface="Garamond"/>
              </a:rPr>
              <a:t>"Établir l'indépendance et l'autorité des fonctions de contrôle de la conformité, du risque, du juridique, de la finance et de l'audit.</a:t>
            </a:r>
            <a:endParaRPr/>
          </a:p>
        </p:txBody>
      </p:sp>
      <p:sp>
        <p:nvSpPr>
          <p:cNvPr id="660" name="Google Shape;660;p10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CONSIDÉRATIONS RELATIVES AUX COMITÉS DU CONSEIL D'ADMINISTRATION</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04"/>
          <p:cNvSpPr txBox="1"/>
          <p:nvPr>
            <p:ph idx="1" type="body"/>
          </p:nvPr>
        </p:nvSpPr>
        <p:spPr>
          <a:xfrm>
            <a:off x="1495075" y="1062396"/>
            <a:ext cx="9632528" cy="4760833"/>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1333"/>
              </a:spcBef>
              <a:spcAft>
                <a:spcPts val="0"/>
              </a:spcAft>
              <a:buSzPts val="1800"/>
              <a:buNone/>
            </a:pPr>
            <a:r>
              <a:rPr b="1" lang="fr-FR">
                <a:latin typeface="Arial"/>
                <a:ea typeface="Arial"/>
                <a:cs typeface="Arial"/>
                <a:sym typeface="Arial"/>
              </a:rPr>
              <a:t>Le secrétaire du CA est votre interlocuteur privilégié en tant que membre du CA:</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Rend compte directement au président, </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Il vous aide à acquérir des connaissances juridiques et réglementaires,</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Il doit avoir un accès direct et informel aux membres du CA,</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Entretient les relations complexes et parfois tendues entre les directeurs exécutifs, les présidents et leur CA</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entre les directeurs exécutifs, les présidents et leurs CA,</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Il conserve les documents et les procès-verbaux importants du CA,</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doit structurer son rôle en fonction des besoins de l'organisation.</a:t>
            </a:r>
            <a:endParaRPr/>
          </a:p>
        </p:txBody>
      </p:sp>
      <p:sp>
        <p:nvSpPr>
          <p:cNvPr id="666" name="Google Shape;666;p10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LE SECRÉTAIRE DU CONSEIL D'ADMINISTRATION DU PL OU UNE FONCTION JURIDIQUE ÉQUIVALENTE</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05"/>
          <p:cNvSpPr txBox="1"/>
          <p:nvPr>
            <p:ph idx="1" type="body"/>
          </p:nvPr>
        </p:nvSpPr>
        <p:spPr>
          <a:xfrm>
            <a:off x="1497499" y="1254195"/>
            <a:ext cx="921800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1600"/>
              </a:spcAft>
              <a:buSzPts val="1800"/>
              <a:buNone/>
            </a:pPr>
            <a:r>
              <a:rPr lang="fr-FR">
                <a:latin typeface="Arial"/>
                <a:ea typeface="Arial"/>
                <a:cs typeface="Arial"/>
                <a:sym typeface="Arial"/>
              </a:rPr>
              <a:t>Que se passe-t-il si un membre du conseil d'administration ou un directeur exécutif exerce son autorité et outrepasse ses compétences, s'arrogeant des pouvoirs qui dépassent ses limites ? Comment cette situation serait-elle gérée ?</a:t>
            </a:r>
            <a:endParaRPr/>
          </a:p>
        </p:txBody>
      </p:sp>
      <p:sp>
        <p:nvSpPr>
          <p:cNvPr id="672" name="Google Shape;672;p10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SYSTÈME DE CONTRÔLE ET D'ÉQUILIBRE DU CONSEIL D'ADMINISTRATION</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106"/>
          <p:cNvSpPr txBox="1"/>
          <p:nvPr>
            <p:ph idx="1" type="body"/>
          </p:nvPr>
        </p:nvSpPr>
        <p:spPr>
          <a:xfrm>
            <a:off x="924177" y="966318"/>
            <a:ext cx="10490144" cy="4552424"/>
          </a:xfrm>
          <a:prstGeom prst="rect">
            <a:avLst/>
          </a:prstGeom>
          <a:noFill/>
          <a:ln>
            <a:noFill/>
          </a:ln>
        </p:spPr>
        <p:txBody>
          <a:bodyPr anchorCtr="0" anchor="t" bIns="121900" lIns="121900" spcFirstLastPara="1" rIns="121900" wrap="square" tIns="121900">
            <a:noAutofit/>
          </a:bodyPr>
          <a:lstStyle/>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Le CA doit mettre en place un système de contrôles et de contrepoids afin d'éviter tout incident fâcheux au sein de l'organisation. Les "freins et contrepoids" désignent un système dans lequel les départements ou divisions d'une organisation exercent un contrôle les uns sur les autres ; par exemple, chacun ne peut effectuer une transaction ou un paiement sans l'autorisation d'une tierce partie. </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Cela permet de réduire les erreurs et d'éviter les comportements inappropriés dans les organisations, notamment les situations où une personne, ou un groupe de personnes, exerce un contrôle trop centralisé. Il est particulièrement important de mettre en place des contrôles et des contrepoids dans les grandes organisations où des personnes telles que les chefs de service prennent des décisions qui peuvent avoir un effet profond sur l'ensemble de l'organisation".</a:t>
            </a:r>
            <a:endParaRPr/>
          </a:p>
        </p:txBody>
      </p:sp>
      <p:sp>
        <p:nvSpPr>
          <p:cNvPr id="678" name="Google Shape;678;p10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CONTRÔLES ET BILANS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07"/>
          <p:cNvSpPr txBox="1"/>
          <p:nvPr>
            <p:ph idx="1" type="body"/>
          </p:nvPr>
        </p:nvSpPr>
        <p:spPr>
          <a:xfrm>
            <a:off x="1568663" y="1139263"/>
            <a:ext cx="9218000" cy="44104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Qui autorise les contrôles ? </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Comment le conseil d'administration s'assure-t-il qu'un département ne dépasse pas ses limites ? </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Comment se prémunir contre les erreurs ou les fraudes ?</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Que savons-nous des performances et des résultats des programmes financés par les donateurs et mis en œuvre par l'organisation?</a:t>
            </a:r>
            <a:endParaRPr/>
          </a:p>
        </p:txBody>
      </p:sp>
      <p:sp>
        <p:nvSpPr>
          <p:cNvPr id="684" name="Google Shape;684;p10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LES QUESTIONS QU'UN CONSEIL D'ADMINISTRATION DOIT SE POSER</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6"/>
          <p:cNvSpPr txBox="1"/>
          <p:nvPr>
            <p:ph idx="1" type="body"/>
          </p:nvPr>
        </p:nvSpPr>
        <p:spPr>
          <a:xfrm>
            <a:off x="1853558" y="1243296"/>
            <a:ext cx="8840000" cy="3777200"/>
          </a:xfrm>
          <a:prstGeom prst="rect">
            <a:avLst/>
          </a:prstGeom>
          <a:noFill/>
          <a:ln>
            <a:noFill/>
          </a:ln>
        </p:spPr>
        <p:txBody>
          <a:bodyPr anchorCtr="0" anchor="t" bIns="121900" lIns="121900" spcFirstLastPara="1" rIns="121900" wrap="square" tIns="121900">
            <a:normAutofit/>
          </a:bodyPr>
          <a:lstStyle/>
          <a:p>
            <a:pPr indent="0" lvl="0" marL="0" rtl="0" algn="l">
              <a:lnSpc>
                <a:spcPct val="110000"/>
              </a:lnSpc>
              <a:spcBef>
                <a:spcPts val="0"/>
              </a:spcBef>
              <a:spcAft>
                <a:spcPts val="1600"/>
              </a:spcAft>
              <a:buSzPts val="1800"/>
              <a:buNone/>
            </a:pPr>
            <a:r>
              <a:rPr lang="fr-FR" sz="2400">
                <a:latin typeface="Arial"/>
                <a:ea typeface="Arial"/>
                <a:cs typeface="Arial"/>
                <a:sym typeface="Arial"/>
              </a:rPr>
              <a:t>La première étape d'une bonne pratique de gouvernance et de leadership consiste à comprendre ce qu'est la gouvernance, ce que chaque organisation doit mettre en place et pourquoi.</a:t>
            </a:r>
            <a:endParaRPr/>
          </a:p>
        </p:txBody>
      </p:sp>
      <p:sp>
        <p:nvSpPr>
          <p:cNvPr id="257" name="Google Shape;257;p3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RÉSUMÉ</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08"/>
          <p:cNvSpPr txBox="1"/>
          <p:nvPr>
            <p:ph idx="1" type="body"/>
          </p:nvPr>
        </p:nvSpPr>
        <p:spPr>
          <a:xfrm>
            <a:off x="987716" y="994889"/>
            <a:ext cx="10613136" cy="4996533"/>
          </a:xfrm>
          <a:prstGeom prst="rect">
            <a:avLst/>
          </a:prstGeom>
          <a:noFill/>
          <a:ln>
            <a:noFill/>
          </a:ln>
        </p:spPr>
        <p:txBody>
          <a:bodyPr anchorCtr="0" anchor="t" bIns="121900" lIns="121900" spcFirstLastPara="1" rIns="121900" wrap="square" tIns="121900">
            <a:noAutofit/>
          </a:bodyPr>
          <a:lstStyle/>
          <a:p>
            <a:pPr indent="-440255" lvl="0" marL="609585" rtl="0" algn="l">
              <a:lnSpc>
                <a:spcPct val="100000"/>
              </a:lnSpc>
              <a:spcBef>
                <a:spcPts val="600"/>
              </a:spcBef>
              <a:spcAft>
                <a:spcPts val="0"/>
              </a:spcAft>
              <a:buClr>
                <a:schemeClr val="dk1"/>
              </a:buClr>
              <a:buSzPts val="2000"/>
              <a:buAutoNum type="arabicPeriod"/>
            </a:pPr>
            <a:r>
              <a:rPr lang="fr-FR">
                <a:latin typeface="Arial"/>
                <a:ea typeface="Arial"/>
                <a:cs typeface="Arial"/>
                <a:sym typeface="Arial"/>
              </a:rPr>
              <a:t>Séparation claire des rôles du CA et de la direction - une exigence,</a:t>
            </a:r>
            <a:endParaRPr/>
          </a:p>
          <a:p>
            <a:pPr indent="-440255"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La clarté du rôle des membres du CA</a:t>
            </a:r>
            <a:endParaRPr/>
          </a:p>
          <a:p>
            <a:pPr indent="-440255"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L'adhésion aux valeurs, en particulier l'engagement à un niveau élevé de responsabilité,</a:t>
            </a:r>
            <a:endParaRPr/>
          </a:p>
          <a:p>
            <a:pPr indent="-440255"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L'existence d'une bonne structure de gouvernance</a:t>
            </a:r>
            <a:endParaRPr/>
          </a:p>
          <a:p>
            <a:pPr indent="-440255"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La promotion des normes professionnelles et éthiques les plus élevées au sein de l'organisation,</a:t>
            </a:r>
            <a:endParaRPr/>
          </a:p>
          <a:p>
            <a:pPr indent="-440255"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Des comités du CA qui parlent au conseil d'administration et non à sa place,</a:t>
            </a:r>
            <a:endParaRPr/>
          </a:p>
          <a:p>
            <a:pPr indent="-440255" lvl="0" marL="609585" rtl="0" algn="l">
              <a:lnSpc>
                <a:spcPct val="100000"/>
              </a:lnSpc>
              <a:spcBef>
                <a:spcPts val="1200"/>
              </a:spcBef>
              <a:spcAft>
                <a:spcPts val="0"/>
              </a:spcAft>
              <a:buClr>
                <a:schemeClr val="dk1"/>
              </a:buClr>
              <a:buSzPts val="2000"/>
              <a:buAutoNum type="arabicPeriod"/>
            </a:pPr>
            <a:r>
              <a:rPr lang="fr-FR">
                <a:latin typeface="Arial"/>
                <a:ea typeface="Arial"/>
                <a:cs typeface="Arial"/>
                <a:sym typeface="Arial"/>
              </a:rPr>
              <a:t>Un plan visant à garantir que les membres du CA sont bien sélectionnés et orientés vers leur nouveau rôle et l'organisation,</a:t>
            </a:r>
            <a:endParaRPr/>
          </a:p>
          <a:p>
            <a:pPr indent="-440255" lvl="0" marL="609585" rtl="0" algn="l">
              <a:lnSpc>
                <a:spcPct val="100000"/>
              </a:lnSpc>
              <a:spcBef>
                <a:spcPts val="1200"/>
              </a:spcBef>
              <a:spcAft>
                <a:spcPts val="600"/>
              </a:spcAft>
              <a:buClr>
                <a:schemeClr val="dk1"/>
              </a:buClr>
              <a:buSzPts val="2000"/>
              <a:buAutoNum type="arabicPeriod"/>
            </a:pPr>
            <a:r>
              <a:rPr lang="fr-FR">
                <a:latin typeface="Arial"/>
                <a:ea typeface="Arial"/>
                <a:cs typeface="Arial"/>
                <a:sym typeface="Arial"/>
              </a:rPr>
              <a:t>L'assurance que le conseil accepte la responsabilité de s'améliorer constamment.</a:t>
            </a:r>
            <a:endParaRPr/>
          </a:p>
        </p:txBody>
      </p:sp>
      <p:sp>
        <p:nvSpPr>
          <p:cNvPr id="690" name="Google Shape;690;p10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 DOMAINES SUR LESQUELS LE CONSEIL D'ADMINISTRATION DOIT TOUJOURS SE PENCHER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109"/>
          <p:cNvSpPr txBox="1"/>
          <p:nvPr>
            <p:ph idx="1" type="body"/>
          </p:nvPr>
        </p:nvSpPr>
        <p:spPr>
          <a:xfrm>
            <a:off x="670560" y="981960"/>
            <a:ext cx="11216640" cy="5331033"/>
          </a:xfrm>
          <a:prstGeom prst="rect">
            <a:avLst/>
          </a:prstGeom>
          <a:noFill/>
          <a:ln>
            <a:noFill/>
          </a:ln>
        </p:spPr>
        <p:txBody>
          <a:bodyPr anchorCtr="0" anchor="t" bIns="121900" lIns="121900" spcFirstLastPara="1" rIns="121900" wrap="square" tIns="121900">
            <a:noAutofit/>
          </a:bodyPr>
          <a:lstStyle/>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Nommez judicieusement les membres du CA; il s'agit d'un investissement à long terme.</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Planifiez toujours ; les nouvelles nominations créent de nouvelles opportunités.</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Examinez attentivement les compétences et l'expertise des membres du CA ; de quoi votre CA et votre organisation ont-ils besoin pour se transformer ?</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Intégrez les compétences et l'expertise dans les plans de développement des futurs dirigeants.</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Apportez un soutien à l'intégration des nouveaux membres du CA; c'est important pour toutes les personnes nommées.</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Veillez à ce que la liste des candidats au CA soit diversifiée lorsque vous recrutez.</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Surveillez la diversité des plans de succession de votre organisation ; il s'agit de votre réserve de talents, et plus elle est diversifiée, plus vous réussirez.</a:t>
            </a:r>
            <a:endParaRPr/>
          </a:p>
          <a:p>
            <a:pPr indent="-457188" lvl="0" marL="609585" rtl="0" algn="l">
              <a:lnSpc>
                <a:spcPct val="110000"/>
              </a:lnSpc>
              <a:spcBef>
                <a:spcPts val="800"/>
              </a:spcBef>
              <a:spcAft>
                <a:spcPts val="0"/>
              </a:spcAft>
              <a:buClr>
                <a:schemeClr val="dk1"/>
              </a:buClr>
              <a:buSzPts val="2000"/>
              <a:buFont typeface="Noto Sans Symbols"/>
              <a:buChar char="▪"/>
            </a:pPr>
            <a:r>
              <a:rPr lang="fr-FR">
                <a:latin typeface="Arial"/>
                <a:ea typeface="Arial"/>
                <a:cs typeface="Arial"/>
                <a:sym typeface="Arial"/>
              </a:rPr>
              <a:t>Soyez attentif à la pensée de groupe, à l'embauche par type (par exemple, uniquement pour la défense d'une cause) et aux commentaires sur l'adéquation à la culture.</a:t>
            </a:r>
            <a:endParaRPr/>
          </a:p>
        </p:txBody>
      </p:sp>
      <p:sp>
        <p:nvSpPr>
          <p:cNvPr id="696" name="Google Shape;696;p10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fr-FR" sz="3200" u="none" cap="none" strike="noStrike">
                <a:solidFill>
                  <a:schemeClr val="lt1"/>
                </a:solidFill>
                <a:latin typeface="Arial"/>
                <a:ea typeface="Arial"/>
                <a:cs typeface="Arial"/>
                <a:sym typeface="Arial"/>
              </a:rPr>
              <a:t>QUELQUES ENSEIGNEMENTS À TIRER</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10"/>
          <p:cNvSpPr txBox="1"/>
          <p:nvPr>
            <p:ph idx="1" type="body"/>
          </p:nvPr>
        </p:nvSpPr>
        <p:spPr>
          <a:xfrm>
            <a:off x="1981200" y="1600200"/>
            <a:ext cx="8001000" cy="4920734"/>
          </a:xfrm>
          <a:prstGeom prst="rect">
            <a:avLst/>
          </a:prstGeom>
          <a:noFill/>
          <a:ln>
            <a:noFill/>
          </a:ln>
        </p:spPr>
        <p:txBody>
          <a:bodyPr anchorCtr="0" anchor="t" bIns="45700" lIns="0" spcFirstLastPara="1" rIns="0" wrap="square" tIns="45700">
            <a:normAutofit/>
          </a:bodyPr>
          <a:lstStyle/>
          <a:p>
            <a:pPr indent="-182880" lvl="1" marL="384048" rtl="0" algn="l">
              <a:lnSpc>
                <a:spcPct val="110000"/>
              </a:lnSpc>
              <a:spcBef>
                <a:spcPts val="0"/>
              </a:spcBef>
              <a:spcAft>
                <a:spcPts val="0"/>
              </a:spcAft>
              <a:buClr>
                <a:schemeClr val="dk1"/>
              </a:buClr>
              <a:buSzPts val="2000"/>
              <a:buChar char="◦"/>
            </a:pPr>
            <a:r>
              <a:rPr lang="fr-FR"/>
              <a:t>National Minority AIDS Council. Board Development. Available at: </a:t>
            </a:r>
            <a:r>
              <a:rPr lang="fr-FR" u="sng">
                <a:solidFill>
                  <a:schemeClr val="hlink"/>
                </a:solidFill>
                <a:hlinkClick r:id="rId3"/>
              </a:rPr>
              <a:t>https://www.ngoconnect.net/sites/default/files/resources/Board%20Development.pdf</a:t>
            </a:r>
            <a:endParaRPr/>
          </a:p>
          <a:p>
            <a:pPr indent="-182880" lvl="1" marL="384048" rtl="0" algn="l">
              <a:lnSpc>
                <a:spcPct val="110000"/>
              </a:lnSpc>
              <a:spcBef>
                <a:spcPts val="600"/>
              </a:spcBef>
              <a:spcAft>
                <a:spcPts val="0"/>
              </a:spcAft>
              <a:buClr>
                <a:schemeClr val="dk1"/>
              </a:buClr>
              <a:buSzPts val="2000"/>
              <a:buChar char="◦"/>
            </a:pPr>
            <a:r>
              <a:rPr lang="fr-FR"/>
              <a:t>Cancer Council NSW. 2016. Board Charter. Available at: </a:t>
            </a:r>
            <a:r>
              <a:rPr lang="fr-FR" u="sng">
                <a:solidFill>
                  <a:schemeClr val="hlink"/>
                </a:solidFill>
                <a:hlinkClick r:id="rId4"/>
              </a:rPr>
              <a:t>https://www.cancercouncil.com.au/wp-content/uploads/2016/07/Board-aproved-26-April-</a:t>
            </a:r>
            <a:r>
              <a:rPr lang="fr-FR"/>
              <a:t> </a:t>
            </a:r>
            <a:r>
              <a:rPr lang="fr-FR" u="sng">
                <a:solidFill>
                  <a:schemeClr val="hlink"/>
                </a:solidFill>
                <a:hlinkClick r:id="rId5"/>
              </a:rPr>
              <a:t>2016.pdf</a:t>
            </a:r>
            <a:endParaRPr/>
          </a:p>
          <a:p>
            <a:pPr indent="-182880" lvl="1" marL="384048" rtl="0" algn="l">
              <a:lnSpc>
                <a:spcPct val="110000"/>
              </a:lnSpc>
              <a:spcBef>
                <a:spcPts val="600"/>
              </a:spcBef>
              <a:spcAft>
                <a:spcPts val="0"/>
              </a:spcAft>
              <a:buClr>
                <a:schemeClr val="dk1"/>
              </a:buClr>
              <a:buSzPts val="2000"/>
              <a:buChar char="◦"/>
            </a:pPr>
            <a:r>
              <a:rPr lang="fr-FR"/>
              <a:t>The Governance Manual. Available at: </a:t>
            </a:r>
            <a:r>
              <a:rPr lang="fr-FR" u="sng">
                <a:solidFill>
                  <a:schemeClr val="hlink"/>
                </a:solidFill>
                <a:hlinkClick r:id="rId6"/>
              </a:rPr>
              <a:t>https://actionaid.org/publications/2014/good-practices-actionaid-governance-governance-manual</a:t>
            </a:r>
            <a:endParaRPr/>
          </a:p>
          <a:p>
            <a:pPr indent="-182880" lvl="1" marL="384048" rtl="0" algn="l">
              <a:lnSpc>
                <a:spcPct val="110000"/>
              </a:lnSpc>
              <a:spcBef>
                <a:spcPts val="600"/>
              </a:spcBef>
              <a:spcAft>
                <a:spcPts val="0"/>
              </a:spcAft>
              <a:buClr>
                <a:schemeClr val="dk1"/>
              </a:buClr>
              <a:buSzPts val="2000"/>
              <a:buChar char="◦"/>
            </a:pPr>
            <a:r>
              <a:rPr lang="fr-FR"/>
              <a:t>Manuel de formation en Leadership et Gouvernance disponible dans le site : www. Intrahealth International /ASAP resources </a:t>
            </a:r>
            <a:endParaRPr/>
          </a:p>
        </p:txBody>
      </p:sp>
      <p:sp>
        <p:nvSpPr>
          <p:cNvPr id="702" name="Google Shape;702;p110"/>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fr-FR"/>
              <a:t>6/15/24</a:t>
            </a:r>
            <a:endParaRPr/>
          </a:p>
        </p:txBody>
      </p:sp>
      <p:sp>
        <p:nvSpPr>
          <p:cNvPr id="703" name="Google Shape;703;p110"/>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fr-FR"/>
              <a:t>‹#›</a:t>
            </a:fld>
            <a:endParaRPr/>
          </a:p>
        </p:txBody>
      </p:sp>
      <p:sp>
        <p:nvSpPr>
          <p:cNvPr id="704" name="Google Shape;704;p110"/>
          <p:cNvSpPr txBox="1"/>
          <p:nvPr>
            <p:ph type="title"/>
          </p:nvPr>
        </p:nvSpPr>
        <p:spPr>
          <a:xfrm>
            <a:off x="2210104" y="669869"/>
            <a:ext cx="7772400" cy="701731"/>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rgbClr val="BA0C2F"/>
              </a:buClr>
              <a:buSzPts val="4700"/>
              <a:buFont typeface="Arial"/>
              <a:buNone/>
            </a:pPr>
            <a:r>
              <a:rPr b="1" lang="fr-FR"/>
              <a:t>Resources de lecture: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descr="Questions To Ask For Success | IT Support Georgetown, TX" id="710" name="Google Shape;710;p111"/>
          <p:cNvPicPr preferRelativeResize="0"/>
          <p:nvPr/>
        </p:nvPicPr>
        <p:blipFill rotWithShape="1">
          <a:blip r:embed="rId3">
            <a:alphaModFix/>
          </a:blip>
          <a:srcRect b="0" l="0" r="0" t="0"/>
          <a:stretch/>
        </p:blipFill>
        <p:spPr>
          <a:xfrm>
            <a:off x="2610415" y="1781732"/>
            <a:ext cx="7194405" cy="3625155"/>
          </a:xfrm>
          <a:prstGeom prst="rect">
            <a:avLst/>
          </a:prstGeom>
          <a:noFill/>
          <a:ln>
            <a:noFill/>
          </a:ln>
        </p:spPr>
      </p:pic>
      <p:sp>
        <p:nvSpPr>
          <p:cNvPr id="711" name="Google Shape;711;p11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rgbClr val="FFFFFF"/>
              </a:solidFill>
              <a:latin typeface="Arial"/>
              <a:ea typeface="Arial"/>
              <a:cs typeface="Arial"/>
              <a:sym typeface="Arial"/>
            </a:endParaRPr>
          </a:p>
        </p:txBody>
      </p:sp>
      <p:sp>
        <p:nvSpPr>
          <p:cNvPr id="712" name="Google Shape;712;p111"/>
          <p:cNvSpPr txBox="1"/>
          <p:nvPr/>
        </p:nvSpPr>
        <p:spPr>
          <a:xfrm>
            <a:off x="1069118" y="1095856"/>
            <a:ext cx="10139680" cy="2359355"/>
          </a:xfrm>
          <a:prstGeom prst="rect">
            <a:avLst/>
          </a:prstGeom>
          <a:noFill/>
          <a:ln>
            <a:noFill/>
          </a:ln>
        </p:spPr>
        <p:txBody>
          <a:bodyPr anchorCtr="0" anchor="t" bIns="121550" lIns="121550" spcFirstLastPara="1" rIns="121550" wrap="square" tIns="121550">
            <a:noAutofit/>
          </a:bodyPr>
          <a:lstStyle/>
          <a:p>
            <a:pPr indent="0" lvl="0" marL="0" marR="0" rtl="0" algn="ctr">
              <a:lnSpc>
                <a:spcPct val="100000"/>
              </a:lnSpc>
              <a:spcBef>
                <a:spcPts val="0"/>
              </a:spcBef>
              <a:spcAft>
                <a:spcPts val="0"/>
              </a:spcAft>
              <a:buClr>
                <a:srgbClr val="FFFFFF"/>
              </a:buClr>
              <a:buSzPts val="1400"/>
              <a:buFont typeface="Arial"/>
              <a:buNone/>
            </a:pPr>
            <a:r>
              <a:rPr b="1" i="0" lang="fr-FR" sz="3200" u="none" cap="none" strike="noStrike">
                <a:solidFill>
                  <a:srgbClr val="FF0000"/>
                </a:solidFill>
                <a:latin typeface="Arial"/>
                <a:ea typeface="Arial"/>
                <a:cs typeface="Arial"/>
                <a:sym typeface="Arial"/>
              </a:rPr>
              <a:t>Questions</a:t>
            </a:r>
            <a:endParaRPr/>
          </a:p>
        </p:txBody>
      </p:sp>
      <p:pic>
        <p:nvPicPr>
          <p:cNvPr descr="A picture containing logo&#10;&#10;Description automatically generated" id="713" name="Google Shape;713;p111"/>
          <p:cNvPicPr preferRelativeResize="0"/>
          <p:nvPr/>
        </p:nvPicPr>
        <p:blipFill rotWithShape="1">
          <a:blip r:embed="rId4">
            <a:alphaModFix/>
          </a:blip>
          <a:srcRect b="0" l="0" r="0" t="0"/>
          <a:stretch/>
        </p:blipFill>
        <p:spPr>
          <a:xfrm>
            <a:off x="5351228" y="5410278"/>
            <a:ext cx="1718483" cy="903057"/>
          </a:xfrm>
          <a:prstGeom prst="rect">
            <a:avLst/>
          </a:prstGeom>
          <a:noFill/>
          <a:ln>
            <a:noFill/>
          </a:ln>
        </p:spPr>
      </p:pic>
      <p:pic>
        <p:nvPicPr>
          <p:cNvPr descr="Logo" id="714" name="Google Shape;714;p111"/>
          <p:cNvPicPr preferRelativeResize="0"/>
          <p:nvPr/>
        </p:nvPicPr>
        <p:blipFill rotWithShape="1">
          <a:blip r:embed="rId5">
            <a:alphaModFix/>
          </a:blip>
          <a:srcRect b="0" l="0" r="0" t="0"/>
          <a:stretch/>
        </p:blipFill>
        <p:spPr>
          <a:xfrm>
            <a:off x="7199865" y="5315381"/>
            <a:ext cx="3299764" cy="1275984"/>
          </a:xfrm>
          <a:prstGeom prst="rect">
            <a:avLst/>
          </a:prstGeom>
          <a:noFill/>
          <a:ln>
            <a:noFill/>
          </a:ln>
        </p:spPr>
      </p:pic>
      <p:sp>
        <p:nvSpPr>
          <p:cNvPr id="715" name="Google Shape;715;p111"/>
          <p:cNvSpPr txBox="1"/>
          <p:nvPr/>
        </p:nvSpPr>
        <p:spPr>
          <a:xfrm>
            <a:off x="3048000" y="3246643"/>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none" cap="none" strike="noStrike">
                <a:solidFill>
                  <a:schemeClr val="dk1"/>
                </a:solidFill>
                <a:latin typeface="Avenir"/>
                <a:ea typeface="Avenir"/>
                <a:cs typeface="Avenir"/>
                <a:sym typeface="Avenir"/>
              </a:rPr>
              <a:t> </a:t>
            </a:r>
            <a:endParaRPr sz="1800">
              <a:solidFill>
                <a:schemeClr val="dk1"/>
              </a:solidFill>
              <a:latin typeface="Avenir"/>
              <a:ea typeface="Avenir"/>
              <a:cs typeface="Avenir"/>
              <a:sym typeface="Aveni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112"/>
          <p:cNvSpPr txBox="1"/>
          <p:nvPr>
            <p:ph type="title"/>
          </p:nvPr>
        </p:nvSpPr>
        <p:spPr>
          <a:xfrm>
            <a:off x="848138" y="914488"/>
            <a:ext cx="8435009" cy="4019368"/>
          </a:xfrm>
          <a:prstGeom prst="rect">
            <a:avLst/>
          </a:prstGeom>
          <a:noFill/>
          <a:ln>
            <a:noFill/>
          </a:ln>
        </p:spPr>
        <p:txBody>
          <a:bodyPr anchorCtr="0" anchor="t" bIns="121550" lIns="121550" spcFirstLastPara="1" rIns="121550" wrap="square" tIns="121550">
            <a:noAutofit/>
          </a:bodyPr>
          <a:lstStyle/>
          <a:p>
            <a:pPr indent="0" lvl="0" marL="0" rtl="0" algn="ctr">
              <a:lnSpc>
                <a:spcPct val="90000"/>
              </a:lnSpc>
              <a:spcBef>
                <a:spcPts val="0"/>
              </a:spcBef>
              <a:spcAft>
                <a:spcPts val="0"/>
              </a:spcAft>
              <a:buSzPts val="1400"/>
              <a:buFont typeface="Avenir"/>
              <a:buNone/>
            </a:pPr>
            <a:br>
              <a:rPr b="1" lang="fr-FR" sz="6000">
                <a:latin typeface="Avenir"/>
                <a:ea typeface="Avenir"/>
                <a:cs typeface="Avenir"/>
                <a:sym typeface="Avenir"/>
              </a:rPr>
            </a:br>
            <a:r>
              <a:rPr b="1" lang="fr-FR" sz="6000">
                <a:latin typeface="Avenir"/>
                <a:ea typeface="Avenir"/>
                <a:cs typeface="Avenir"/>
                <a:sym typeface="Avenir"/>
              </a:rPr>
              <a:t>MERCI POUR VOTRE ATTENTION!</a:t>
            </a:r>
            <a:endParaRPr/>
          </a:p>
        </p:txBody>
      </p:sp>
      <p:sp>
        <p:nvSpPr>
          <p:cNvPr id="721" name="Google Shape;721;p112"/>
          <p:cNvSpPr txBox="1"/>
          <p:nvPr>
            <p:ph idx="4294967295" type="sldNum"/>
          </p:nvPr>
        </p:nvSpPr>
        <p:spPr>
          <a:xfrm>
            <a:off x="9144000" y="6408096"/>
            <a:ext cx="2844800" cy="246400"/>
          </a:xfrm>
          <a:prstGeom prst="rect">
            <a:avLst/>
          </a:prstGeom>
          <a:noFill/>
          <a:ln>
            <a:noFill/>
          </a:ln>
        </p:spPr>
        <p:txBody>
          <a:bodyPr anchorCtr="0" anchor="ctr" bIns="60750" lIns="121550" spcFirstLastPara="1" rIns="121550" wrap="square" tIns="60750">
            <a:noAutofit/>
          </a:bodyPr>
          <a:lstStyle/>
          <a:p>
            <a:pPr indent="0" lvl="0" marL="0" rtl="0" algn="r">
              <a:spcBef>
                <a:spcPts val="0"/>
              </a:spcBef>
              <a:spcAft>
                <a:spcPts val="0"/>
              </a:spcAft>
              <a:buNone/>
            </a:pPr>
            <a:fld id="{00000000-1234-1234-1234-123412341234}" type="slidenum">
              <a:rPr lang="fr-FR" sz="1867">
                <a:solidFill>
                  <a:srgbClr val="000000"/>
                </a:solidFill>
                <a:latin typeface="Arial"/>
                <a:ea typeface="Arial"/>
                <a:cs typeface="Arial"/>
                <a:sym typeface="Arial"/>
              </a:rPr>
              <a:t>‹#›</a:t>
            </a:fld>
            <a:endParaRPr sz="1867">
              <a:solidFill>
                <a:srgbClr val="000000"/>
              </a:solidFill>
              <a:latin typeface="Arial"/>
              <a:ea typeface="Arial"/>
              <a:cs typeface="Arial"/>
              <a:sym typeface="Arial"/>
            </a:endParaRPr>
          </a:p>
        </p:txBody>
      </p:sp>
      <p:sp>
        <p:nvSpPr>
          <p:cNvPr id="722" name="Google Shape;722;p112"/>
          <p:cNvSpPr txBox="1"/>
          <p:nvPr/>
        </p:nvSpPr>
        <p:spPr>
          <a:xfrm>
            <a:off x="2285999" y="5508393"/>
            <a:ext cx="6924261" cy="1271783"/>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i="1" lang="fr-FR" sz="1333">
                <a:solidFill>
                  <a:schemeClr val="dk1"/>
                </a:solidFill>
                <a:latin typeface="Avenir"/>
                <a:ea typeface="Avenir"/>
                <a:cs typeface="Avenir"/>
                <a:sym typeface="Avenir"/>
              </a:rPr>
              <a:t>Cette publication a été rendue possible grâce au soutien du peuple américain par l'intermédiaire de l'Agence des États-Unis pour le développement international (USAID) et du Plan présidentiel d'aide d'urgence à la lutte contre le sida (PEPFAR). Son contenu relève de la seule responsabilité d'IntraHealth International et ne reflète pas nécessairement les opinions de l'USAID ou du gouvernement des États-Unis.</a:t>
            </a:r>
            <a:endParaRPr i="1" sz="1467">
              <a:solidFill>
                <a:schemeClr val="dk1"/>
              </a:solidFill>
              <a:latin typeface="Avenir"/>
              <a:ea typeface="Avenir"/>
              <a:cs typeface="Avenir"/>
              <a:sym typeface="Avenir"/>
            </a:endParaRPr>
          </a:p>
        </p:txBody>
      </p:sp>
      <p:pic>
        <p:nvPicPr>
          <p:cNvPr id="723" name="Google Shape;723;p112">
            <a:hlinkClick r:id="rId3"/>
          </p:cNvPr>
          <p:cNvPicPr preferRelativeResize="0"/>
          <p:nvPr/>
        </p:nvPicPr>
        <p:blipFill rotWithShape="1">
          <a:blip r:embed="rId4">
            <a:alphaModFix/>
          </a:blip>
          <a:srcRect b="0" l="0" r="0" t="0"/>
          <a:stretch/>
        </p:blipFill>
        <p:spPr>
          <a:xfrm rot="355938">
            <a:off x="9231480" y="970131"/>
            <a:ext cx="2498026" cy="3369083"/>
          </a:xfrm>
          <a:prstGeom prst="rect">
            <a:avLst/>
          </a:prstGeom>
          <a:noFill/>
          <a:ln>
            <a:noFill/>
          </a:ln>
          <a:effectLst>
            <a:outerShdw blurRad="57150" rotWithShape="0" algn="bl" dir="5400000" dist="38100">
              <a:srgbClr val="000000">
                <a:alpha val="49803"/>
              </a:srgbClr>
            </a:outerShdw>
          </a:effectLst>
        </p:spPr>
      </p:pic>
      <p:sp>
        <p:nvSpPr>
          <p:cNvPr id="724" name="Google Shape;724;p11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3200">
                <a:solidFill>
                  <a:schemeClr val="lt1"/>
                </a:solidFill>
                <a:latin typeface="Avenir"/>
                <a:ea typeface="Avenir"/>
                <a:cs typeface="Avenir"/>
                <a:sym typeface="Avenir"/>
              </a:rPr>
              <a:t>MANUEL DE FORMATION DISPONIBLE EN LIGNE</a:t>
            </a:r>
            <a:endParaRPr sz="2800">
              <a:solidFill>
                <a:schemeClr val="lt1"/>
              </a:solidFill>
              <a:latin typeface="Avenir"/>
              <a:ea typeface="Avenir"/>
              <a:cs typeface="Avenir"/>
              <a:sym typeface="Aveni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113"/>
          <p:cNvSpPr/>
          <p:nvPr/>
        </p:nvSpPr>
        <p:spPr>
          <a:xfrm>
            <a:off x="0" y="2059"/>
            <a:ext cx="12150900" cy="1581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Gill Sans"/>
              <a:ea typeface="Gill Sans"/>
              <a:cs typeface="Gill Sans"/>
              <a:sym typeface="Gill Sans"/>
            </a:endParaRPr>
          </a:p>
        </p:txBody>
      </p:sp>
      <p:pic>
        <p:nvPicPr>
          <p:cNvPr descr="Logo&#10;&#10;Description automatically generated" id="730" name="Google Shape;730;p113"/>
          <p:cNvPicPr preferRelativeResize="0"/>
          <p:nvPr/>
        </p:nvPicPr>
        <p:blipFill rotWithShape="1">
          <a:blip r:embed="rId3">
            <a:alphaModFix/>
          </a:blip>
          <a:srcRect b="0" l="0" r="0" t="0"/>
          <a:stretch/>
        </p:blipFill>
        <p:spPr>
          <a:xfrm>
            <a:off x="8373320" y="374568"/>
            <a:ext cx="2879697" cy="1115149"/>
          </a:xfrm>
          <a:prstGeom prst="rect">
            <a:avLst/>
          </a:prstGeom>
          <a:noFill/>
          <a:ln>
            <a:noFill/>
          </a:ln>
        </p:spPr>
      </p:pic>
      <p:sp>
        <p:nvSpPr>
          <p:cNvPr id="731" name="Google Shape;731;p113"/>
          <p:cNvSpPr/>
          <p:nvPr/>
        </p:nvSpPr>
        <p:spPr>
          <a:xfrm>
            <a:off x="740119" y="3477140"/>
            <a:ext cx="914400" cy="9144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Gill Sans"/>
              <a:ea typeface="Gill Sans"/>
              <a:cs typeface="Gill Sans"/>
              <a:sym typeface="Gill Sans"/>
            </a:endParaRPr>
          </a:p>
        </p:txBody>
      </p:sp>
      <p:pic>
        <p:nvPicPr>
          <p:cNvPr descr="A picture containing logo&#10;&#10;Description automatically generated" id="732" name="Google Shape;732;p113"/>
          <p:cNvPicPr preferRelativeResize="0"/>
          <p:nvPr/>
        </p:nvPicPr>
        <p:blipFill rotWithShape="1">
          <a:blip r:embed="rId4">
            <a:alphaModFix/>
          </a:blip>
          <a:srcRect b="0" l="0" r="0" t="0"/>
          <a:stretch/>
        </p:blipFill>
        <p:spPr>
          <a:xfrm>
            <a:off x="1356851" y="272927"/>
            <a:ext cx="1863424" cy="1095560"/>
          </a:xfrm>
          <a:prstGeom prst="rect">
            <a:avLst/>
          </a:prstGeom>
          <a:noFill/>
          <a:ln>
            <a:noFill/>
          </a:ln>
        </p:spPr>
      </p:pic>
      <p:sp>
        <p:nvSpPr>
          <p:cNvPr id="733" name="Google Shape;733;p113"/>
          <p:cNvSpPr txBox="1"/>
          <p:nvPr>
            <p:ph type="ctrTitle"/>
          </p:nvPr>
        </p:nvSpPr>
        <p:spPr>
          <a:xfrm>
            <a:off x="340353" y="5409617"/>
            <a:ext cx="9039900" cy="81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FFFF"/>
              </a:buClr>
              <a:buSzPts val="3200"/>
              <a:buFont typeface="Gill Sans"/>
              <a:buNone/>
            </a:pP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br>
              <a:rPr b="1" lang="fr-FR" sz="4800">
                <a:latin typeface="Arial"/>
                <a:ea typeface="Arial"/>
                <a:cs typeface="Arial"/>
                <a:sym typeface="Arial"/>
              </a:rPr>
            </a:br>
            <a:r>
              <a:rPr lang="fr-FR" sz="3700">
                <a:solidFill>
                  <a:schemeClr val="lt1"/>
                </a:solidFill>
              </a:rPr>
              <a:t>USAID/Accélérer le soutien aux partenaires locaux</a:t>
            </a:r>
            <a:br>
              <a:rPr lang="fr-FR" sz="4300">
                <a:solidFill>
                  <a:schemeClr val="lt1"/>
                </a:solidFill>
              </a:rPr>
            </a:br>
            <a:br>
              <a:rPr lang="fr-FR" sz="2700">
                <a:solidFill>
                  <a:schemeClr val="lt1"/>
                </a:solidFill>
              </a:rPr>
            </a:br>
            <a:r>
              <a:rPr b="1" lang="fr-FR" sz="3700">
                <a:solidFill>
                  <a:schemeClr val="lt1"/>
                </a:solidFill>
              </a:rPr>
              <a:t>Règles de gestion des risques et du Conseil</a:t>
            </a:r>
            <a:br>
              <a:rPr lang="fr-FR" sz="2700">
                <a:solidFill>
                  <a:schemeClr val="lt1"/>
                </a:solidFill>
              </a:rPr>
            </a:br>
            <a:br>
              <a:rPr lang="fr-FR" sz="3400">
                <a:latin typeface="Arial"/>
                <a:ea typeface="Arial"/>
                <a:cs typeface="Arial"/>
                <a:sym typeface="Arial"/>
              </a:rPr>
            </a:br>
            <a:r>
              <a:rPr lang="fr-FR" sz="2400">
                <a:solidFill>
                  <a:schemeClr val="lt1"/>
                </a:solidFill>
              </a:rPr>
              <a:t>Réunion des Partenaires Locaux  ,  Juin 2024 ( BURUNDI)</a:t>
            </a:r>
            <a:br>
              <a:rPr lang="fr-FR" sz="2400">
                <a:solidFill>
                  <a:schemeClr val="lt1"/>
                </a:solidFill>
              </a:rPr>
            </a:br>
            <a:r>
              <a:rPr lang="fr-FR" sz="2400">
                <a:solidFill>
                  <a:schemeClr val="lt1"/>
                </a:solidFill>
              </a:rPr>
              <a:t>Présenté par : Mesmey Ebogo  - ASAPII </a:t>
            </a:r>
            <a:endParaRPr sz="3400">
              <a:latin typeface="Arial"/>
              <a:ea typeface="Arial"/>
              <a:cs typeface="Arial"/>
              <a:sym typeface="Arial"/>
            </a:endParaRPr>
          </a:p>
        </p:txBody>
      </p:sp>
      <p:pic>
        <p:nvPicPr>
          <p:cNvPr id="734" name="Google Shape;734;p113"/>
          <p:cNvPicPr preferRelativeResize="0"/>
          <p:nvPr/>
        </p:nvPicPr>
        <p:blipFill rotWithShape="1">
          <a:blip r:embed="rId5">
            <a:alphaModFix/>
          </a:blip>
          <a:srcRect b="0" l="0" r="891" t="0"/>
          <a:stretch/>
        </p:blipFill>
        <p:spPr>
          <a:xfrm rot="188017">
            <a:off x="9487135" y="1707992"/>
            <a:ext cx="2896442" cy="3985203"/>
          </a:xfrm>
          <a:prstGeom prst="rect">
            <a:avLst/>
          </a:prstGeom>
          <a:noFill/>
          <a:ln>
            <a:noFill/>
          </a:ln>
          <a:effectLst>
            <a:outerShdw blurRad="57150" rotWithShape="0" algn="bl" dir="5400000" dist="19050">
              <a:srgbClr val="000000">
                <a:alpha val="49800"/>
              </a:srgbClr>
            </a:outerShdw>
          </a:effectLst>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14"/>
          <p:cNvSpPr txBox="1"/>
          <p:nvPr/>
        </p:nvSpPr>
        <p:spPr>
          <a:xfrm>
            <a:off x="2137633" y="991800"/>
            <a:ext cx="8375100" cy="2832300"/>
          </a:xfrm>
          <a:prstGeom prst="rect">
            <a:avLst/>
          </a:prstGeom>
          <a:noFill/>
          <a:ln>
            <a:noFill/>
          </a:ln>
        </p:spPr>
        <p:txBody>
          <a:bodyPr anchorCtr="0" anchor="t" bIns="121900" lIns="121900" spcFirstLastPara="1" rIns="121900" wrap="square" tIns="121900">
            <a:spAutoFit/>
          </a:bodyPr>
          <a:lstStyle/>
          <a:p>
            <a:pPr indent="0" lvl="0" marL="0" marR="0" rtl="0" algn="l">
              <a:lnSpc>
                <a:spcPct val="150000"/>
              </a:lnSpc>
              <a:spcBef>
                <a:spcPts val="0"/>
              </a:spcBef>
              <a:spcAft>
                <a:spcPts val="0"/>
              </a:spcAft>
              <a:buClr>
                <a:srgbClr val="000000"/>
              </a:buClr>
              <a:buSzPts val="2400"/>
              <a:buFont typeface="Arial"/>
              <a:buNone/>
            </a:pPr>
            <a:r>
              <a:rPr b="0" i="0" lang="fr-FR" sz="2400" u="none" cap="none" strike="noStrike">
                <a:solidFill>
                  <a:schemeClr val="dk1"/>
                </a:solidFill>
                <a:latin typeface="Garamond"/>
                <a:ea typeface="Garamond"/>
                <a:cs typeface="Garamond"/>
                <a:sym typeface="Garamond"/>
              </a:rPr>
              <a:t>Plan</a:t>
            </a:r>
            <a:endParaRPr sz="1900"/>
          </a:p>
          <a:p>
            <a:pPr indent="0" lvl="0" marL="0" marR="0" rtl="0" algn="l">
              <a:lnSpc>
                <a:spcPct val="150000"/>
              </a:lnSpc>
              <a:spcBef>
                <a:spcPts val="0"/>
              </a:spcBef>
              <a:spcAft>
                <a:spcPts val="0"/>
              </a:spcAft>
              <a:buClr>
                <a:srgbClr val="000000"/>
              </a:buClr>
              <a:buSzPts val="2400"/>
              <a:buFont typeface="Arial"/>
              <a:buNone/>
            </a:pPr>
            <a:r>
              <a:rPr b="0" i="0" lang="fr-FR" sz="2400" u="none" cap="none" strike="noStrike">
                <a:solidFill>
                  <a:schemeClr val="dk1"/>
                </a:solidFill>
                <a:latin typeface="Garamond"/>
                <a:ea typeface="Garamond"/>
                <a:cs typeface="Garamond"/>
                <a:sym typeface="Garamond"/>
              </a:rPr>
              <a:t>Contexte général et aperçu</a:t>
            </a:r>
            <a:endParaRPr sz="1900"/>
          </a:p>
          <a:p>
            <a:pPr indent="0" lvl="0" marL="0" marR="0" rtl="0" algn="l">
              <a:lnSpc>
                <a:spcPct val="150000"/>
              </a:lnSpc>
              <a:spcBef>
                <a:spcPts val="0"/>
              </a:spcBef>
              <a:spcAft>
                <a:spcPts val="0"/>
              </a:spcAft>
              <a:buClr>
                <a:srgbClr val="000000"/>
              </a:buClr>
              <a:buSzPts val="2400"/>
              <a:buFont typeface="Arial"/>
              <a:buNone/>
            </a:pPr>
            <a:r>
              <a:rPr b="0" i="0" lang="fr-FR" sz="2400" u="none" cap="none" strike="noStrike">
                <a:solidFill>
                  <a:schemeClr val="dk1"/>
                </a:solidFill>
                <a:latin typeface="Garamond"/>
                <a:ea typeface="Garamond"/>
                <a:cs typeface="Garamond"/>
                <a:sym typeface="Garamond"/>
              </a:rPr>
              <a:t>Première partie : Gestion des risques par le conseil d'administration</a:t>
            </a:r>
            <a:endParaRPr sz="1900"/>
          </a:p>
          <a:p>
            <a:pPr indent="0" lvl="0" marL="0" marR="0" rtl="0" algn="l">
              <a:lnSpc>
                <a:spcPct val="150000"/>
              </a:lnSpc>
              <a:spcBef>
                <a:spcPts val="0"/>
              </a:spcBef>
              <a:spcAft>
                <a:spcPts val="0"/>
              </a:spcAft>
              <a:buClr>
                <a:srgbClr val="000000"/>
              </a:buClr>
              <a:buSzPts val="2400"/>
              <a:buFont typeface="Arial"/>
              <a:buNone/>
            </a:pPr>
            <a:r>
              <a:rPr b="0" i="0" lang="fr-FR" sz="2400" u="none" cap="none" strike="noStrike">
                <a:solidFill>
                  <a:schemeClr val="dk1"/>
                </a:solidFill>
                <a:latin typeface="Garamond"/>
                <a:ea typeface="Garamond"/>
                <a:cs typeface="Garamond"/>
                <a:sym typeface="Garamond"/>
              </a:rPr>
              <a:t>Deuxième partie : Gestion des performances du Conseil</a:t>
            </a:r>
            <a:endParaRPr b="0" i="0" sz="2400" u="none" cap="none" strike="noStrike">
              <a:solidFill>
                <a:schemeClr val="dk1"/>
              </a:solidFill>
              <a:latin typeface="Garamond"/>
              <a:ea typeface="Garamond"/>
              <a:cs typeface="Garamond"/>
              <a:sym typeface="Garamond"/>
            </a:endParaRPr>
          </a:p>
          <a:p>
            <a:pPr indent="0" lvl="0" marL="190500" marR="0" rtl="0" algn="ctr">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Garamond"/>
              <a:ea typeface="Garamond"/>
              <a:cs typeface="Garamond"/>
              <a:sym typeface="Garamond"/>
            </a:endParaRPr>
          </a:p>
        </p:txBody>
      </p:sp>
      <p:sp>
        <p:nvSpPr>
          <p:cNvPr id="740" name="Google Shape;740;p114"/>
          <p:cNvSpPr txBox="1"/>
          <p:nvPr/>
        </p:nvSpPr>
        <p:spPr>
          <a:xfrm>
            <a:off x="1252200" y="5866200"/>
            <a:ext cx="9687600" cy="846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300"/>
              <a:buFont typeface="Arial"/>
              <a:buNone/>
            </a:pPr>
            <a:r>
              <a:rPr b="0" i="1" lang="fr-FR" sz="1300" u="none" cap="none" strike="noStrike">
                <a:solidFill>
                  <a:srgbClr val="000000"/>
                </a:solidFill>
                <a:latin typeface="Garamond"/>
                <a:ea typeface="Garamond"/>
                <a:cs typeface="Garamond"/>
                <a:sym typeface="Garamond"/>
              </a:rPr>
              <a:t>Cette publication a été rendue possible grâce au soutien du peuple américain par l'intermédiaire de l'Agence des États-Unis pour le développement international (USAID) et du Plan présidentiel d'aide d'urgence à la lutte contre le sida (PEPFAR). Son contenu relève de la seule responsabilité d'IntraHealth International et ne reflète pas nécessairement les opinions de l'USAID ou du gouvernement des États-Unis.</a:t>
            </a:r>
            <a:endParaRPr b="0" i="1" sz="1500" u="none" cap="none" strike="noStrike">
              <a:solidFill>
                <a:srgbClr val="000000"/>
              </a:solidFill>
              <a:latin typeface="Garamond"/>
              <a:ea typeface="Garamond"/>
              <a:cs typeface="Garamond"/>
              <a:sym typeface="Garamon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15"/>
          <p:cNvSpPr txBox="1"/>
          <p:nvPr>
            <p:ph type="title"/>
          </p:nvPr>
        </p:nvSpPr>
        <p:spPr>
          <a:xfrm>
            <a:off x="415600" y="3071000"/>
            <a:ext cx="11360700" cy="1515600"/>
          </a:xfrm>
          <a:prstGeom prst="rect">
            <a:avLst/>
          </a:prstGeom>
          <a:noFill/>
          <a:ln>
            <a:noFill/>
          </a:ln>
        </p:spPr>
        <p:txBody>
          <a:bodyPr anchorCtr="0" anchor="ctr" bIns="121900" lIns="121900" spcFirstLastPara="1" rIns="121900" wrap="square" tIns="121900">
            <a:normAutofit fontScale="90000"/>
          </a:bodyPr>
          <a:lstStyle/>
          <a:p>
            <a:pPr indent="0" lvl="0" marL="0" rtl="0" algn="l">
              <a:lnSpc>
                <a:spcPct val="150000"/>
              </a:lnSpc>
              <a:spcBef>
                <a:spcPts val="0"/>
              </a:spcBef>
              <a:spcAft>
                <a:spcPts val="0"/>
              </a:spcAft>
              <a:buSzPct val="123255"/>
              <a:buNone/>
            </a:pPr>
            <a:r>
              <a:rPr b="1" lang="fr-FR" sz="4300">
                <a:solidFill>
                  <a:schemeClr val="dk1"/>
                </a:solidFill>
                <a:latin typeface="Garamond"/>
                <a:ea typeface="Garamond"/>
                <a:cs typeface="Garamond"/>
                <a:sym typeface="Garamond"/>
              </a:rPr>
              <a:t>Gestion des risques par le conseil d'administration</a:t>
            </a:r>
            <a:endParaRPr/>
          </a:p>
        </p:txBody>
      </p:sp>
      <p:sp>
        <p:nvSpPr>
          <p:cNvPr id="746" name="Google Shape;746;p115"/>
          <p:cNvSpPr/>
          <p:nvPr/>
        </p:nvSpPr>
        <p:spPr>
          <a:xfrm>
            <a:off x="3147800" y="1981400"/>
            <a:ext cx="5896500" cy="1089600"/>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1" i="0" lang="fr-FR" sz="5300" u="none" cap="none" strike="noStrike">
                <a:solidFill>
                  <a:schemeClr val="lt1"/>
                </a:solidFill>
                <a:latin typeface="Arial"/>
                <a:ea typeface="Arial"/>
                <a:cs typeface="Arial"/>
                <a:sym typeface="Arial"/>
              </a:rPr>
              <a:t>1ÈRE PARTIE</a:t>
            </a:r>
            <a:endParaRPr b="0" i="0" sz="5300" u="none" cap="none" strike="noStrike">
              <a:solidFill>
                <a:schemeClr val="lt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16"/>
          <p:cNvSpPr txBox="1"/>
          <p:nvPr>
            <p:ph idx="1" type="body"/>
          </p:nvPr>
        </p:nvSpPr>
        <p:spPr>
          <a:xfrm>
            <a:off x="2099733" y="3132577"/>
            <a:ext cx="12290700" cy="50364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Qu'est-ce que le risque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La distinction entre la surveillance et la gestion des risques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Identification des risques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Mesure des risques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Rôles et responsabilités dans la gestion des risques</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Recommandations spécifiques pour la mise en œuvre de la gestion des risques.</a:t>
            </a:r>
            <a:endParaRPr>
              <a:latin typeface="Garamond"/>
              <a:ea typeface="Garamond"/>
              <a:cs typeface="Garamond"/>
              <a:sym typeface="Garamond"/>
            </a:endParaRPr>
          </a:p>
        </p:txBody>
      </p:sp>
      <p:sp>
        <p:nvSpPr>
          <p:cNvPr id="752" name="Google Shape;752;p116"/>
          <p:cNvSpPr/>
          <p:nvPr/>
        </p:nvSpPr>
        <p:spPr>
          <a:xfrm>
            <a:off x="1064800" y="853433"/>
            <a:ext cx="10062300" cy="12555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1" i="0" lang="fr-FR" sz="3300" u="none" cap="none" strike="noStrike">
                <a:solidFill>
                  <a:schemeClr val="lt1"/>
                </a:solidFill>
                <a:latin typeface="Arial"/>
                <a:ea typeface="Arial"/>
                <a:cs typeface="Arial"/>
                <a:sym typeface="Arial"/>
              </a:rPr>
              <a:t>OBJECTIFS</a:t>
            </a:r>
            <a:endParaRPr b="1" i="0" sz="3300" u="none" cap="none" strike="noStrike">
              <a:solidFill>
                <a:schemeClr val="lt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17"/>
          <p:cNvSpPr txBox="1"/>
          <p:nvPr>
            <p:ph idx="1" type="body"/>
          </p:nvPr>
        </p:nvSpPr>
        <p:spPr>
          <a:xfrm>
            <a:off x="1352000" y="2451033"/>
            <a:ext cx="9667200" cy="2888700"/>
          </a:xfrm>
          <a:prstGeom prst="rect">
            <a:avLst/>
          </a:prstGeom>
          <a:noFill/>
          <a:ln>
            <a:noFill/>
          </a:ln>
        </p:spPr>
        <p:txBody>
          <a:bodyPr anchorCtr="0" anchor="t" bIns="121900" lIns="121900" spcFirstLastPara="1" rIns="121900" wrap="square" tIns="121900">
            <a:normAutofit lnSpcReduction="10000"/>
          </a:bodyPr>
          <a:lstStyle/>
          <a:p>
            <a:pPr indent="0" lvl="0" marL="0" rtl="0" algn="l">
              <a:lnSpc>
                <a:spcPct val="115000"/>
              </a:lnSpc>
              <a:spcBef>
                <a:spcPts val="0"/>
              </a:spcBef>
              <a:spcAft>
                <a:spcPts val="0"/>
              </a:spcAft>
              <a:buSzPts val="2600"/>
              <a:buNone/>
            </a:pPr>
            <a:r>
              <a:rPr lang="fr-FR" sz="2700">
                <a:latin typeface="Garamond"/>
                <a:ea typeface="Garamond"/>
                <a:cs typeface="Garamond"/>
                <a:sym typeface="Garamond"/>
              </a:rPr>
              <a:t>Qu'est-ce que le risque ? </a:t>
            </a:r>
            <a:endParaRPr/>
          </a:p>
          <a:p>
            <a:pPr indent="0" lvl="0" marL="0" rtl="0" algn="l">
              <a:lnSpc>
                <a:spcPct val="115000"/>
              </a:lnSpc>
              <a:spcBef>
                <a:spcPts val="1600"/>
              </a:spcBef>
              <a:spcAft>
                <a:spcPts val="0"/>
              </a:spcAft>
              <a:buSzPts val="2600"/>
              <a:buNone/>
            </a:pPr>
            <a:r>
              <a:rPr lang="fr-FR" sz="2700">
                <a:latin typeface="Garamond"/>
                <a:ea typeface="Garamond"/>
                <a:cs typeface="Garamond"/>
                <a:sym typeface="Garamond"/>
              </a:rPr>
              <a:t>Pourquoi est-il important dans la gouvernance des conseils d'administration ? </a:t>
            </a:r>
            <a:endParaRPr/>
          </a:p>
          <a:p>
            <a:pPr indent="0" lvl="0" marL="0" rtl="0" algn="l">
              <a:lnSpc>
                <a:spcPct val="115000"/>
              </a:lnSpc>
              <a:spcBef>
                <a:spcPts val="1600"/>
              </a:spcBef>
              <a:spcAft>
                <a:spcPts val="1600"/>
              </a:spcAft>
              <a:buSzPts val="2600"/>
              <a:buNone/>
            </a:pPr>
            <a:r>
              <a:rPr lang="fr-FR" sz="2700">
                <a:latin typeface="Garamond"/>
                <a:ea typeface="Garamond"/>
                <a:cs typeface="Garamond"/>
                <a:sym typeface="Garamond"/>
              </a:rPr>
              <a:t>Quels sont les risques auxquels vous vous exposez en participant à cet atelier ?</a:t>
            </a:r>
            <a:endParaRPr sz="2700">
              <a:latin typeface="Garamond"/>
              <a:ea typeface="Garamond"/>
              <a:cs typeface="Garamond"/>
              <a:sym typeface="Garamond"/>
            </a:endParaRPr>
          </a:p>
        </p:txBody>
      </p:sp>
      <p:sp>
        <p:nvSpPr>
          <p:cNvPr id="758" name="Google Shape;758;p117"/>
          <p:cNvSpPr/>
          <p:nvPr/>
        </p:nvSpPr>
        <p:spPr>
          <a:xfrm>
            <a:off x="3642167" y="1255733"/>
            <a:ext cx="6049500" cy="8475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1" i="0" lang="fr-FR" sz="3300" u="none" cap="none" strike="noStrike">
                <a:solidFill>
                  <a:schemeClr val="lt1"/>
                </a:solidFill>
                <a:latin typeface="Arial"/>
                <a:ea typeface="Arial"/>
                <a:cs typeface="Arial"/>
                <a:sym typeface="Arial"/>
              </a:rPr>
              <a:t>Questions fondamentales</a:t>
            </a:r>
            <a:endParaRPr b="1" i="0" sz="33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p:nvPr/>
        </p:nvSpPr>
        <p:spPr>
          <a:xfrm>
            <a:off x="2079400" y="2884200"/>
            <a:ext cx="8033200" cy="10896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i="0" lang="fr-FR" sz="3200" u="none" cap="none" strike="noStrike">
                <a:solidFill>
                  <a:schemeClr val="lt1"/>
                </a:solidFill>
                <a:latin typeface="Arial"/>
                <a:ea typeface="Arial"/>
                <a:cs typeface="Arial"/>
                <a:sym typeface="Arial"/>
              </a:rPr>
              <a:t>Section 2: Comprendre le rôle de la gouvernance et du leadership</a:t>
            </a:r>
            <a:endParaRPr/>
          </a:p>
          <a:p>
            <a:pPr indent="0" lvl="0" marL="0" marR="0" rtl="0" algn="ctr">
              <a:spcBef>
                <a:spcPts val="0"/>
              </a:spcBef>
              <a:spcAft>
                <a:spcPts val="0"/>
              </a:spcAft>
              <a:buNone/>
            </a:pPr>
            <a:r>
              <a:t/>
            </a:r>
            <a:endParaRPr b="1" i="0" sz="3200" u="none" cap="none" strike="noStrike">
              <a:solidFill>
                <a:schemeClr val="lt1"/>
              </a:solidFill>
              <a:latin typeface="Arial"/>
              <a:ea typeface="Arial"/>
              <a:cs typeface="Arial"/>
              <a:sym typeface="Arial"/>
            </a:endParaRPr>
          </a:p>
        </p:txBody>
      </p:sp>
      <p:sp>
        <p:nvSpPr>
          <p:cNvPr id="263" name="Google Shape;263;p3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venir"/>
              <a:buNone/>
            </a:pPr>
            <a:r>
              <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18"/>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Risques pour le conseil d'administration</a:t>
            </a:r>
            <a:endParaRPr>
              <a:latin typeface="Arial"/>
              <a:ea typeface="Arial"/>
              <a:cs typeface="Arial"/>
              <a:sym typeface="Arial"/>
            </a:endParaRPr>
          </a:p>
        </p:txBody>
      </p:sp>
      <p:sp>
        <p:nvSpPr>
          <p:cNvPr id="764" name="Google Shape;764;p118"/>
          <p:cNvSpPr txBox="1"/>
          <p:nvPr>
            <p:ph idx="1" type="body"/>
          </p:nvPr>
        </p:nvSpPr>
        <p:spPr>
          <a:xfrm>
            <a:off x="2286000" y="1469136"/>
            <a:ext cx="8894100" cy="4334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2400"/>
              <a:buNone/>
            </a:pPr>
            <a:r>
              <a:rPr b="1" lang="fr-FR" sz="2700">
                <a:latin typeface="Garamond"/>
                <a:ea typeface="Garamond"/>
                <a:cs typeface="Garamond"/>
                <a:sym typeface="Garamond"/>
              </a:rPr>
              <a:t>Définition : </a:t>
            </a:r>
            <a:r>
              <a:rPr lang="fr-FR" sz="2700">
                <a:latin typeface="Garamond"/>
                <a:ea typeface="Garamond"/>
                <a:cs typeface="Garamond"/>
                <a:sym typeface="Garamond"/>
              </a:rPr>
              <a:t>Le risque de conseil crée et suggère un danger ou une incertitude et peut inclure une probabilité ou une menace de :</a:t>
            </a:r>
            <a:endParaRPr/>
          </a:p>
          <a:p>
            <a:pPr indent="-457200" lvl="0" marL="457200" rtl="0" algn="l">
              <a:lnSpc>
                <a:spcPct val="115000"/>
              </a:lnSpc>
              <a:spcBef>
                <a:spcPts val="0"/>
              </a:spcBef>
              <a:spcAft>
                <a:spcPts val="0"/>
              </a:spcAft>
              <a:buSzPts val="2400"/>
              <a:buChar char="●"/>
            </a:pPr>
            <a:r>
              <a:rPr lang="fr-FR" sz="2700">
                <a:latin typeface="Garamond"/>
                <a:ea typeface="Garamond"/>
                <a:cs typeface="Garamond"/>
                <a:sym typeface="Garamond"/>
              </a:rPr>
              <a:t>d'un dommage</a:t>
            </a:r>
            <a:endParaRPr/>
          </a:p>
          <a:p>
            <a:pPr indent="-457200" lvl="0" marL="457200" rtl="0" algn="l">
              <a:lnSpc>
                <a:spcPct val="115000"/>
              </a:lnSpc>
              <a:spcBef>
                <a:spcPts val="0"/>
              </a:spcBef>
              <a:spcAft>
                <a:spcPts val="0"/>
              </a:spcAft>
              <a:buSzPts val="2400"/>
              <a:buChar char="●"/>
            </a:pPr>
            <a:r>
              <a:rPr lang="fr-FR" sz="2700">
                <a:latin typeface="Garamond"/>
                <a:ea typeface="Garamond"/>
                <a:cs typeface="Garamond"/>
                <a:sym typeface="Garamond"/>
              </a:rPr>
              <a:t>d'un préjudice</a:t>
            </a:r>
            <a:endParaRPr/>
          </a:p>
          <a:p>
            <a:pPr indent="-457200" lvl="0" marL="457200" rtl="0" algn="l">
              <a:lnSpc>
                <a:spcPct val="115000"/>
              </a:lnSpc>
              <a:spcBef>
                <a:spcPts val="0"/>
              </a:spcBef>
              <a:spcAft>
                <a:spcPts val="0"/>
              </a:spcAft>
              <a:buSzPts val="2400"/>
              <a:buChar char="●"/>
            </a:pPr>
            <a:r>
              <a:rPr lang="fr-FR" sz="2700">
                <a:latin typeface="Garamond"/>
                <a:ea typeface="Garamond"/>
                <a:cs typeface="Garamond"/>
                <a:sym typeface="Garamond"/>
              </a:rPr>
              <a:t>d'une responsabilité</a:t>
            </a:r>
            <a:endParaRPr/>
          </a:p>
          <a:p>
            <a:pPr indent="-457200" lvl="0" marL="457200" rtl="0" algn="l">
              <a:lnSpc>
                <a:spcPct val="115000"/>
              </a:lnSpc>
              <a:spcBef>
                <a:spcPts val="0"/>
              </a:spcBef>
              <a:spcAft>
                <a:spcPts val="0"/>
              </a:spcAft>
              <a:buSzPts val="2400"/>
              <a:buChar char="●"/>
            </a:pPr>
            <a:r>
              <a:rPr lang="fr-FR" sz="2700">
                <a:latin typeface="Garamond"/>
                <a:ea typeface="Garamond"/>
                <a:cs typeface="Garamond"/>
                <a:sym typeface="Garamond"/>
              </a:rPr>
              <a:t>Perte</a:t>
            </a:r>
            <a:endParaRPr/>
          </a:p>
          <a:p>
            <a:pPr indent="0" lvl="0" marL="0" rtl="0" algn="l">
              <a:lnSpc>
                <a:spcPct val="115000"/>
              </a:lnSpc>
              <a:spcBef>
                <a:spcPts val="0"/>
              </a:spcBef>
              <a:spcAft>
                <a:spcPts val="0"/>
              </a:spcAft>
              <a:buSzPts val="2400"/>
              <a:buNone/>
            </a:pPr>
            <a:r>
              <a:rPr lang="fr-FR" sz="2700">
                <a:latin typeface="Garamond"/>
                <a:ea typeface="Garamond"/>
                <a:cs typeface="Garamond"/>
                <a:sym typeface="Garamond"/>
              </a:rPr>
              <a:t>Tout autre événement négatif causé par des faiblesses externes ou internes ou des expositions qui peuvent être évitées par des actions proactives.</a:t>
            </a:r>
            <a:endParaRPr sz="2700">
              <a:latin typeface="Garamond"/>
              <a:ea typeface="Garamond"/>
              <a:cs typeface="Garamond"/>
              <a:sym typeface="Garamon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19"/>
          <p:cNvSpPr txBox="1"/>
          <p:nvPr>
            <p:ph idx="1" type="body"/>
          </p:nvPr>
        </p:nvSpPr>
        <p:spPr>
          <a:xfrm>
            <a:off x="1064800" y="1873433"/>
            <a:ext cx="9728100" cy="4050000"/>
          </a:xfrm>
          <a:prstGeom prst="rect">
            <a:avLst/>
          </a:prstGeom>
          <a:noFill/>
          <a:ln>
            <a:noFill/>
          </a:ln>
        </p:spPr>
        <p:txBody>
          <a:bodyPr anchorCtr="0" anchor="t" bIns="121900" lIns="121900" spcFirstLastPara="1" rIns="121900" wrap="square" tIns="121900">
            <a:no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"La gestion des risques est un processus d'activités coordonnées qui sert de mécanisme efficace pour contrôler ou réduire les risques. Elle stabilise l'organisation en permettant d'identifier, de hiérarchiser, d'atténuer et de mesurer les implications de chaque risque auquel l'organisation est confrontée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La gestion des risques est une priorité absolue en matière de gouvernance pour quiconque investit dans une institution. Les personnes et les entités demandent de plus en plus souvent des informations plus significatives et plus transparentes sur les activités et les performances du conseil d'administration en ce qui concerne la surveillance des risques.</a:t>
            </a:r>
            <a:endParaRPr>
              <a:latin typeface="Garamond"/>
              <a:ea typeface="Garamond"/>
              <a:cs typeface="Garamond"/>
              <a:sym typeface="Garamond"/>
            </a:endParaRPr>
          </a:p>
        </p:txBody>
      </p:sp>
      <p:sp>
        <p:nvSpPr>
          <p:cNvPr id="770" name="Google Shape;770;p119"/>
          <p:cNvSpPr/>
          <p:nvPr/>
        </p:nvSpPr>
        <p:spPr>
          <a:xfrm>
            <a:off x="1064800" y="853433"/>
            <a:ext cx="10062300" cy="10200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fr-FR" sz="3300" u="none" cap="none" strike="noStrike">
                <a:solidFill>
                  <a:schemeClr val="lt1"/>
                </a:solidFill>
                <a:latin typeface="Arial"/>
                <a:ea typeface="Arial"/>
                <a:cs typeface="Arial"/>
                <a:sym typeface="Arial"/>
              </a:rPr>
              <a:t>Session 1: </a:t>
            </a:r>
            <a:r>
              <a:rPr b="1" i="0" lang="fr-FR" sz="3300" u="none" cap="none" strike="noStrike">
                <a:solidFill>
                  <a:schemeClr val="lt1"/>
                </a:solidFill>
                <a:latin typeface="Arial"/>
                <a:ea typeface="Arial"/>
                <a:cs typeface="Arial"/>
                <a:sym typeface="Arial"/>
              </a:rPr>
              <a:t>Gestion des risques</a:t>
            </a:r>
            <a:endParaRPr b="0" i="0" sz="3300" u="none" cap="none" strike="noStrike">
              <a:solidFill>
                <a:schemeClr val="lt1"/>
              </a:solidFill>
              <a:latin typeface="Arial"/>
              <a:ea typeface="Arial"/>
              <a:cs typeface="Arial"/>
              <a:sym typeface="Arial"/>
            </a:endParaRPr>
          </a:p>
        </p:txBody>
      </p:sp>
      <p:sp>
        <p:nvSpPr>
          <p:cNvPr id="771" name="Google Shape;771;p119">
            <a:hlinkClick r:id="rId3"/>
          </p:cNvPr>
          <p:cNvSpPr txBox="1"/>
          <p:nvPr/>
        </p:nvSpPr>
        <p:spPr>
          <a:xfrm>
            <a:off x="1479167" y="6170700"/>
            <a:ext cx="8561100" cy="446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300"/>
              <a:buFont typeface="Arial"/>
              <a:buNone/>
            </a:pPr>
            <a:r>
              <a:rPr b="0" i="1" lang="fr-FR" sz="1300" u="none" cap="none" strike="noStrike">
                <a:solidFill>
                  <a:srgbClr val="000000"/>
                </a:solidFill>
                <a:latin typeface="Garamond"/>
                <a:ea typeface="Garamond"/>
                <a:cs typeface="Garamond"/>
                <a:sym typeface="Garamond"/>
              </a:rPr>
              <a:t>*Enterprise Risk Management “A Risk Intelligent Approach, Deloitte 2015</a:t>
            </a:r>
            <a:endParaRPr b="0" i="1" sz="1300" u="none" cap="none" strike="noStrike">
              <a:solidFill>
                <a:srgbClr val="000000"/>
              </a:solidFill>
              <a:latin typeface="Garamond"/>
              <a:ea typeface="Garamond"/>
              <a:cs typeface="Garamond"/>
              <a:sym typeface="Garamon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20"/>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Gestion des risques</a:t>
            </a:r>
            <a:endParaRPr>
              <a:latin typeface="Arial"/>
              <a:ea typeface="Arial"/>
              <a:cs typeface="Arial"/>
              <a:sym typeface="Arial"/>
            </a:endParaRPr>
          </a:p>
        </p:txBody>
      </p:sp>
      <p:sp>
        <p:nvSpPr>
          <p:cNvPr id="777" name="Google Shape;777;p120"/>
          <p:cNvSpPr txBox="1"/>
          <p:nvPr>
            <p:ph idx="1" type="body"/>
          </p:nvPr>
        </p:nvSpPr>
        <p:spPr>
          <a:xfrm>
            <a:off x="1574800" y="1638233"/>
            <a:ext cx="9218100" cy="44601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2400"/>
              <a:buNone/>
            </a:pPr>
            <a:r>
              <a:rPr lang="fr-FR">
                <a:latin typeface="Garamond"/>
                <a:ea typeface="Garamond"/>
                <a:cs typeface="Garamond"/>
                <a:sym typeface="Garamond"/>
              </a:rPr>
              <a:t>La gestion des risques aide le conseil d'administration à être proactif et à comprendre les risques qui peuvent l'affecter. </a:t>
            </a:r>
            <a:endParaRPr/>
          </a:p>
          <a:p>
            <a:pPr indent="0" lvl="0" marL="0" rtl="0" algn="l">
              <a:lnSpc>
                <a:spcPct val="115000"/>
              </a:lnSpc>
              <a:spcBef>
                <a:spcPts val="0"/>
              </a:spcBef>
              <a:spcAft>
                <a:spcPts val="0"/>
              </a:spcAft>
              <a:buSzPts val="2400"/>
              <a:buNone/>
            </a:pPr>
            <a:r>
              <a:rPr lang="fr-FR">
                <a:latin typeface="Garamond"/>
                <a:ea typeface="Garamond"/>
                <a:cs typeface="Garamond"/>
                <a:sym typeface="Garamond"/>
              </a:rPr>
              <a:t>Cette gestion contribue à l'amélioration des performances de l'organisation par les moyens suivants: </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la réduction des risques qui améliore la prestation de services</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l'amélioration et la protection des finances </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une bonne gestion et une utilisation efficace des ressources</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l'amélioration des performances</a:t>
            </a:r>
            <a:endParaRPr/>
          </a:p>
          <a:p>
            <a:pPr indent="-381000" lvl="0" marL="381000" rtl="0" algn="l">
              <a:lnSpc>
                <a:spcPct val="115000"/>
              </a:lnSpc>
              <a:spcBef>
                <a:spcPts val="0"/>
              </a:spcBef>
              <a:spcAft>
                <a:spcPts val="0"/>
              </a:spcAft>
              <a:buSzPts val="2400"/>
              <a:buChar char="●"/>
            </a:pPr>
            <a:r>
              <a:rPr lang="fr-FR">
                <a:latin typeface="Garamond"/>
                <a:ea typeface="Garamond"/>
                <a:cs typeface="Garamond"/>
                <a:sym typeface="Garamond"/>
              </a:rPr>
              <a:t>la réduction des dommages causés au personnel et aux bénéficiaires. </a:t>
            </a:r>
            <a:endParaRPr>
              <a:latin typeface="Garamond"/>
              <a:ea typeface="Garamond"/>
              <a:cs typeface="Garamond"/>
              <a:sym typeface="Garamon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21"/>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Un bon programme de gestion des risques doit:</a:t>
            </a:r>
            <a:endParaRPr>
              <a:latin typeface="Arial"/>
              <a:ea typeface="Arial"/>
              <a:cs typeface="Arial"/>
              <a:sym typeface="Arial"/>
            </a:endParaRPr>
          </a:p>
        </p:txBody>
      </p:sp>
      <p:sp>
        <p:nvSpPr>
          <p:cNvPr id="783" name="Google Shape;783;p121"/>
          <p:cNvSpPr txBox="1"/>
          <p:nvPr>
            <p:ph idx="1" type="body"/>
          </p:nvPr>
        </p:nvSpPr>
        <p:spPr>
          <a:xfrm>
            <a:off x="749808" y="1356967"/>
            <a:ext cx="10954500" cy="5127600"/>
          </a:xfrm>
          <a:prstGeom prst="rect">
            <a:avLst/>
          </a:prstGeom>
          <a:noFill/>
          <a:ln>
            <a:noFill/>
          </a:ln>
        </p:spPr>
        <p:txBody>
          <a:bodyPr anchorCtr="0" anchor="t" bIns="121900" lIns="121900" spcFirstLastPara="1" rIns="121900" wrap="square" tIns="121900">
            <a:noAutofit/>
          </a:bodyPr>
          <a:lstStyle/>
          <a:p>
            <a:pPr indent="-444500" lvl="0" marL="609600" rtl="0" algn="l">
              <a:lnSpc>
                <a:spcPct val="115000"/>
              </a:lnSpc>
              <a:spcBef>
                <a:spcPts val="0"/>
              </a:spcBef>
              <a:spcAft>
                <a:spcPts val="0"/>
              </a:spcAft>
              <a:buSzPts val="2400"/>
              <a:buChar char="●"/>
            </a:pPr>
            <a:r>
              <a:rPr lang="fr-FR">
                <a:latin typeface="Garamond"/>
                <a:ea typeface="Garamond"/>
                <a:cs typeface="Garamond"/>
                <a:sym typeface="Garamond"/>
              </a:rPr>
              <a:t> Introduire des principes de bonne gouvernance : </a:t>
            </a:r>
            <a:r>
              <a:rPr b="1" lang="fr-FR">
                <a:latin typeface="Garamond"/>
                <a:ea typeface="Garamond"/>
                <a:cs typeface="Garamond"/>
                <a:sym typeface="Garamond"/>
              </a:rPr>
              <a:t>obligation de rendre compte, transparence, responsabilité, pratiques de divulgation et relations efficaces</a:t>
            </a:r>
            <a:r>
              <a:rPr lang="fr-FR">
                <a:latin typeface="Garamond"/>
                <a:ea typeface="Garamond"/>
                <a:cs typeface="Garamond"/>
                <a:sym typeface="Garamond"/>
              </a:rPr>
              <a:t>.</a:t>
            </a:r>
            <a:endParaRPr/>
          </a:p>
          <a:p>
            <a:pPr indent="-444500" lvl="0" marL="609600" rtl="0" algn="l">
              <a:lnSpc>
                <a:spcPct val="115000"/>
              </a:lnSpc>
              <a:spcBef>
                <a:spcPts val="0"/>
              </a:spcBef>
              <a:spcAft>
                <a:spcPts val="0"/>
              </a:spcAft>
              <a:buSzPts val="2400"/>
              <a:buChar char="●"/>
            </a:pPr>
            <a:r>
              <a:rPr lang="fr-FR">
                <a:latin typeface="Garamond"/>
                <a:ea typeface="Garamond"/>
                <a:cs typeface="Garamond"/>
                <a:sym typeface="Garamond"/>
              </a:rPr>
              <a:t>Contribuer à l'efficacité opérationnelle de l'organisation. </a:t>
            </a:r>
            <a:endParaRPr/>
          </a:p>
          <a:p>
            <a:pPr indent="-444500" lvl="0" marL="609600" rtl="0" algn="l">
              <a:lnSpc>
                <a:spcPct val="115000"/>
              </a:lnSpc>
              <a:spcBef>
                <a:spcPts val="0"/>
              </a:spcBef>
              <a:spcAft>
                <a:spcPts val="0"/>
              </a:spcAft>
              <a:buSzPts val="2400"/>
              <a:buChar char="●"/>
            </a:pPr>
            <a:r>
              <a:rPr lang="fr-FR">
                <a:latin typeface="Garamond"/>
                <a:ea typeface="Garamond"/>
                <a:cs typeface="Garamond"/>
                <a:sym typeface="Garamond"/>
              </a:rPr>
              <a:t>Créer une culture de respect des lois et des réglementations.</a:t>
            </a:r>
            <a:endParaRPr/>
          </a:p>
          <a:p>
            <a:pPr indent="-444500" lvl="0" marL="609600" rtl="0" algn="l">
              <a:lnSpc>
                <a:spcPct val="115000"/>
              </a:lnSpc>
              <a:spcBef>
                <a:spcPts val="0"/>
              </a:spcBef>
              <a:spcAft>
                <a:spcPts val="0"/>
              </a:spcAft>
              <a:buSzPts val="2400"/>
              <a:buChar char="●"/>
            </a:pPr>
            <a:r>
              <a:rPr lang="fr-FR">
                <a:latin typeface="Garamond"/>
                <a:ea typeface="Garamond"/>
                <a:cs typeface="Garamond"/>
                <a:sym typeface="Garamond"/>
              </a:rPr>
              <a:t>Améliorer la confiance des parties prenantes dans la capacité de votre organisation à conduire et à réaliser son mandat.</a:t>
            </a:r>
            <a:endParaRPr/>
          </a:p>
          <a:p>
            <a:pPr indent="-444500" lvl="0" marL="609600" rtl="0" algn="l">
              <a:lnSpc>
                <a:spcPct val="115000"/>
              </a:lnSpc>
              <a:spcBef>
                <a:spcPts val="0"/>
              </a:spcBef>
              <a:spcAft>
                <a:spcPts val="0"/>
              </a:spcAft>
              <a:buSzPts val="2400"/>
              <a:buChar char="●"/>
            </a:pPr>
            <a:r>
              <a:rPr lang="fr-FR">
                <a:latin typeface="Garamond"/>
                <a:ea typeface="Garamond"/>
                <a:cs typeface="Garamond"/>
                <a:sym typeface="Garamond"/>
              </a:rPr>
              <a:t>Permettre l'identification des gaspillages et conduire à des économies significatives pour l'organisation. </a:t>
            </a:r>
            <a:endParaRPr/>
          </a:p>
          <a:p>
            <a:pPr indent="-444500" lvl="0" marL="609600" rtl="0" algn="l">
              <a:lnSpc>
                <a:spcPct val="115000"/>
              </a:lnSpc>
              <a:spcBef>
                <a:spcPts val="0"/>
              </a:spcBef>
              <a:spcAft>
                <a:spcPts val="0"/>
              </a:spcAft>
              <a:buSzPts val="2400"/>
              <a:buChar char="●"/>
            </a:pPr>
            <a:r>
              <a:rPr lang="fr-FR">
                <a:latin typeface="Garamond"/>
                <a:ea typeface="Garamond"/>
                <a:cs typeface="Garamond"/>
                <a:sym typeface="Garamond"/>
              </a:rPr>
              <a:t>Réduire les cas de corruption, de pots-de-vin et d'autres actes contraires à l'éthique.</a:t>
            </a:r>
            <a:endParaRPr/>
          </a:p>
          <a:p>
            <a:pPr indent="-444500" lvl="0" marL="609600" rtl="0" algn="l">
              <a:lnSpc>
                <a:spcPct val="115000"/>
              </a:lnSpc>
              <a:spcBef>
                <a:spcPts val="0"/>
              </a:spcBef>
              <a:spcAft>
                <a:spcPts val="0"/>
              </a:spcAft>
              <a:buSzPts val="2400"/>
              <a:buChar char="●"/>
            </a:pPr>
            <a:r>
              <a:rPr lang="fr-FR">
                <a:latin typeface="Garamond"/>
                <a:ea typeface="Garamond"/>
                <a:cs typeface="Garamond"/>
                <a:sym typeface="Garamond"/>
              </a:rPr>
              <a:t>Soutenir la stratégie de croissance de l'organisation et lui donner un avantage concurrentiel sur ses pairs.</a:t>
            </a:r>
            <a:endParaRPr/>
          </a:p>
          <a:p>
            <a:pPr indent="-444500" lvl="0" marL="609600" rtl="0" algn="l">
              <a:lnSpc>
                <a:spcPct val="115000"/>
              </a:lnSpc>
              <a:spcBef>
                <a:spcPts val="0"/>
              </a:spcBef>
              <a:spcAft>
                <a:spcPts val="0"/>
              </a:spcAft>
              <a:buSzPts val="2400"/>
              <a:buChar char="●"/>
            </a:pPr>
            <a:r>
              <a:rPr lang="fr-FR">
                <a:latin typeface="Garamond"/>
                <a:ea typeface="Garamond"/>
                <a:cs typeface="Garamond"/>
                <a:sym typeface="Garamond"/>
              </a:rPr>
              <a:t>Minimiser les préjudices causés au personnel et aux bénéficiaires. </a:t>
            </a:r>
            <a:endParaRPr>
              <a:latin typeface="Garamond"/>
              <a:ea typeface="Garamond"/>
              <a:cs typeface="Garamond"/>
              <a:sym typeface="Garamon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22"/>
          <p:cNvSpPr txBox="1"/>
          <p:nvPr>
            <p:ph idx="1" type="body"/>
          </p:nvPr>
        </p:nvSpPr>
        <p:spPr>
          <a:xfrm>
            <a:off x="2099733" y="3132577"/>
            <a:ext cx="12290700" cy="50364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1600"/>
              </a:spcAft>
              <a:buSzPts val="2400"/>
              <a:buNone/>
            </a:pPr>
            <a:r>
              <a:rPr lang="fr-FR">
                <a:latin typeface="Garamond"/>
                <a:ea typeface="Garamond"/>
                <a:cs typeface="Garamond"/>
                <a:sym typeface="Garamond"/>
              </a:rPr>
              <a:t>Tous les risques peuvent entraîner un risque de réputation sous la forme d'une publicité négative, d'une perception publique ou d'événements incontrôlables, entraînant un impact négatif. Le risque de réputation peut avoir un impact sans avertissement et peut très bien modifier votre paysage opérationnel. </a:t>
            </a:r>
            <a:endParaRPr>
              <a:latin typeface="Garamond"/>
              <a:ea typeface="Garamond"/>
              <a:cs typeface="Garamond"/>
              <a:sym typeface="Garamond"/>
            </a:endParaRPr>
          </a:p>
        </p:txBody>
      </p:sp>
      <p:sp>
        <p:nvSpPr>
          <p:cNvPr id="789" name="Google Shape;789;p122"/>
          <p:cNvSpPr/>
          <p:nvPr/>
        </p:nvSpPr>
        <p:spPr>
          <a:xfrm>
            <a:off x="1064800" y="853433"/>
            <a:ext cx="10062300" cy="1020000"/>
          </a:xfrm>
          <a:prstGeom prst="rect">
            <a:avLst/>
          </a:prstGeom>
          <a:solidFill>
            <a:srgbClr val="002F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fr-FR" sz="3300" u="none" cap="none" strike="noStrike">
                <a:solidFill>
                  <a:schemeClr val="lt1"/>
                </a:solidFill>
                <a:latin typeface="Arial"/>
                <a:ea typeface="Arial"/>
                <a:cs typeface="Arial"/>
                <a:sym typeface="Arial"/>
              </a:rPr>
              <a:t>Session 2: </a:t>
            </a:r>
            <a:r>
              <a:rPr b="1" i="0" lang="fr-FR" sz="3300" u="none" cap="none" strike="noStrike">
                <a:solidFill>
                  <a:schemeClr val="lt1"/>
                </a:solidFill>
                <a:latin typeface="Arial"/>
                <a:ea typeface="Arial"/>
                <a:cs typeface="Arial"/>
                <a:sym typeface="Arial"/>
              </a:rPr>
              <a:t>Types de Risques</a:t>
            </a:r>
            <a:endParaRPr b="0" i="0" sz="3300" u="none" cap="none" strike="noStrike">
              <a:solidFill>
                <a:schemeClr val="lt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graphicFrame>
        <p:nvGraphicFramePr>
          <p:cNvPr id="794" name="Google Shape;794;p123"/>
          <p:cNvGraphicFramePr/>
          <p:nvPr/>
        </p:nvGraphicFramePr>
        <p:xfrm>
          <a:off x="598300" y="353980"/>
          <a:ext cx="3000000" cy="3000000"/>
        </p:xfrm>
        <a:graphic>
          <a:graphicData uri="http://schemas.openxmlformats.org/drawingml/2006/table">
            <a:tbl>
              <a:tblPr>
                <a:noFill/>
                <a:tableStyleId>{828F6940-9D90-4BCB-BB26-B4AEA4D8F0B3}</a:tableStyleId>
              </a:tblPr>
              <a:tblGrid>
                <a:gridCol w="3403000"/>
                <a:gridCol w="3927275"/>
                <a:gridCol w="3665125"/>
              </a:tblGrid>
              <a:tr h="1110025">
                <a:tc>
                  <a:txBody>
                    <a:bodyPr/>
                    <a:lstStyle/>
                    <a:p>
                      <a:pPr indent="0" lvl="0" marL="0" marR="0" rtl="0" algn="ctr">
                        <a:lnSpc>
                          <a:spcPct val="115000"/>
                        </a:lnSpc>
                        <a:spcBef>
                          <a:spcPts val="0"/>
                        </a:spcBef>
                        <a:spcAft>
                          <a:spcPts val="0"/>
                        </a:spcAft>
                        <a:buClr>
                          <a:srgbClr val="000000"/>
                        </a:buClr>
                        <a:buSzPts val="2400"/>
                        <a:buFont typeface="Arial"/>
                        <a:buNone/>
                      </a:pPr>
                      <a:r>
                        <a:rPr b="1" lang="fr-FR" sz="2400" u="none" cap="none" strike="noStrike">
                          <a:solidFill>
                            <a:srgbClr val="FFFFFF"/>
                          </a:solidFill>
                          <a:latin typeface="Garamond"/>
                          <a:ea typeface="Garamond"/>
                          <a:cs typeface="Garamond"/>
                          <a:sym typeface="Garamond"/>
                        </a:rPr>
                        <a:t>RISQUES CONTEXTUELS </a:t>
                      </a:r>
                      <a:endParaRPr b="1" sz="2400" u="none" cap="none" strike="noStrike">
                        <a:solidFill>
                          <a:srgbClr val="FFFFFF"/>
                        </a:solidFill>
                        <a:latin typeface="Garamond"/>
                        <a:ea typeface="Garamond"/>
                        <a:cs typeface="Garamond"/>
                        <a:sym typeface="Garamond"/>
                      </a:endParaRPr>
                    </a:p>
                  </a:txBody>
                  <a:tcPr marT="121900" marB="121900" marR="91425" marL="91425">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ctr">
                        <a:lnSpc>
                          <a:spcPct val="115000"/>
                        </a:lnSpc>
                        <a:spcBef>
                          <a:spcPts val="0"/>
                        </a:spcBef>
                        <a:spcAft>
                          <a:spcPts val="0"/>
                        </a:spcAft>
                        <a:buClr>
                          <a:srgbClr val="000000"/>
                        </a:buClr>
                        <a:buSzPts val="2400"/>
                        <a:buFont typeface="Arial"/>
                        <a:buNone/>
                      </a:pPr>
                      <a:r>
                        <a:rPr b="1" lang="fr-FR" sz="2400" u="none" cap="none" strike="noStrike">
                          <a:solidFill>
                            <a:srgbClr val="FFFFFF"/>
                          </a:solidFill>
                          <a:latin typeface="Garamond"/>
                          <a:ea typeface="Garamond"/>
                          <a:cs typeface="Garamond"/>
                          <a:sym typeface="Garamond"/>
                        </a:rPr>
                        <a:t>RISQUES PROGRAMMATIQUES</a:t>
                      </a:r>
                      <a:endParaRPr b="1" sz="2400" u="none" cap="none" strike="noStrike">
                        <a:solidFill>
                          <a:srgbClr val="FFFFFF"/>
                        </a:solidFill>
                        <a:latin typeface="Garamond"/>
                        <a:ea typeface="Garamond"/>
                        <a:cs typeface="Garamond"/>
                        <a:sym typeface="Garamond"/>
                      </a:endParaRPr>
                    </a:p>
                  </a:txBody>
                  <a:tcPr marT="121900" marB="121900" marR="91425" marL="91425">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ctr">
                        <a:lnSpc>
                          <a:spcPct val="115000"/>
                        </a:lnSpc>
                        <a:spcBef>
                          <a:spcPts val="0"/>
                        </a:spcBef>
                        <a:spcAft>
                          <a:spcPts val="0"/>
                        </a:spcAft>
                        <a:buClr>
                          <a:srgbClr val="000000"/>
                        </a:buClr>
                        <a:buSzPts val="2400"/>
                        <a:buFont typeface="Arial"/>
                        <a:buNone/>
                      </a:pPr>
                      <a:r>
                        <a:rPr b="1" lang="fr-FR" sz="2400" u="none" cap="none" strike="noStrike">
                          <a:solidFill>
                            <a:srgbClr val="FFFFFF"/>
                          </a:solidFill>
                          <a:latin typeface="Garamond"/>
                          <a:ea typeface="Garamond"/>
                          <a:cs typeface="Garamond"/>
                          <a:sym typeface="Garamond"/>
                        </a:rPr>
                        <a:t>RISQUES ORGANISATIONNELS</a:t>
                      </a:r>
                      <a:endParaRPr b="1" sz="2400" u="none" cap="none" strike="noStrike">
                        <a:solidFill>
                          <a:srgbClr val="FFFFFF"/>
                        </a:solidFill>
                        <a:latin typeface="Garamond"/>
                        <a:ea typeface="Garamond"/>
                        <a:cs typeface="Garamond"/>
                        <a:sym typeface="Garamond"/>
                      </a:endParaRPr>
                    </a:p>
                  </a:txBody>
                  <a:tcPr marT="121900" marB="121900" marR="91425" marL="91425">
                    <a:lnB cap="flat" cmpd="sng" w="12700">
                      <a:solidFill>
                        <a:srgbClr val="000000"/>
                      </a:solidFill>
                      <a:prstDash val="solid"/>
                      <a:round/>
                      <a:headEnd len="sm" w="sm" type="none"/>
                      <a:tailEnd len="sm" w="sm" type="none"/>
                    </a:lnB>
                    <a:solidFill>
                      <a:srgbClr val="808080"/>
                    </a:solidFill>
                  </a:tcPr>
                </a:tc>
              </a:tr>
              <a:tr h="3931575">
                <a:tc>
                  <a:txBody>
                    <a:bodyPr/>
                    <a:lstStyle/>
                    <a:p>
                      <a:pPr indent="-425450" lvl="0" marL="609600" marR="0" rtl="0" algn="l">
                        <a:lnSpc>
                          <a:spcPct val="115000"/>
                        </a:lnSpc>
                        <a:spcBef>
                          <a:spcPts val="0"/>
                        </a:spcBef>
                        <a:spcAft>
                          <a:spcPts val="0"/>
                        </a:spcAft>
                        <a:buClr>
                          <a:srgbClr val="000000"/>
                        </a:buClr>
                        <a:buSzPts val="1900"/>
                        <a:buFont typeface="Arial"/>
                        <a:buChar char="●"/>
                      </a:pPr>
                      <a:r>
                        <a:rPr lang="fr-FR" sz="2400" u="none" cap="none" strike="noStrike">
                          <a:latin typeface="Garamond"/>
                          <a:ea typeface="Garamond"/>
                          <a:cs typeface="Garamond"/>
                          <a:sym typeface="Garamond"/>
                        </a:rPr>
                        <a:t>Catastrophes naturelles</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Activités terroristes</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L'absence d'infrastructures publiques</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Instabilité politique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425450" lvl="0" marL="609600" marR="0" rtl="0" algn="l">
                        <a:lnSpc>
                          <a:spcPct val="115000"/>
                        </a:lnSpc>
                        <a:spcBef>
                          <a:spcPts val="0"/>
                        </a:spcBef>
                        <a:spcAft>
                          <a:spcPts val="0"/>
                        </a:spcAft>
                        <a:buClr>
                          <a:srgbClr val="000000"/>
                        </a:buClr>
                        <a:buSzPts val="1900"/>
                        <a:buFont typeface="Arial"/>
                        <a:buChar char="●"/>
                      </a:pPr>
                      <a:r>
                        <a:rPr lang="fr-FR" sz="2400" u="none" cap="none" strike="noStrike">
                          <a:latin typeface="Garamond"/>
                          <a:ea typeface="Garamond"/>
                          <a:cs typeface="Garamond"/>
                          <a:sym typeface="Garamond"/>
                        </a:rPr>
                        <a:t>Détournement</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L'absence de capacité de mise en œuvre des programmes</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Mauvais résultats en matière de prestation de services</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Le manque d'efficience et d'efficacité des programmes</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425450" lvl="0" marL="609600" marR="0" rtl="0" algn="l">
                        <a:lnSpc>
                          <a:spcPct val="115000"/>
                        </a:lnSpc>
                        <a:spcBef>
                          <a:spcPts val="0"/>
                        </a:spcBef>
                        <a:spcAft>
                          <a:spcPts val="0"/>
                        </a:spcAft>
                        <a:buClr>
                          <a:srgbClr val="000000"/>
                        </a:buClr>
                        <a:buSzPts val="1900"/>
                        <a:buFont typeface="Arial"/>
                        <a:buChar char="●"/>
                      </a:pPr>
                      <a:r>
                        <a:rPr lang="fr-FR" sz="2400" u="none" cap="none" strike="noStrike">
                          <a:latin typeface="Garamond"/>
                          <a:ea typeface="Garamond"/>
                          <a:cs typeface="Garamond"/>
                          <a:sym typeface="Garamond"/>
                        </a:rPr>
                        <a:t>Ressources humaines</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Fraude</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Gestion financière</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L'absence de capital humain compétent</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Une forte rotation du personnel</a:t>
                      </a:r>
                      <a:endParaRPr sz="1900"/>
                    </a:p>
                    <a:p>
                      <a:pPr indent="-425450" lvl="0" marL="609600" marR="0" rtl="0" algn="l">
                        <a:lnSpc>
                          <a:spcPct val="115000"/>
                        </a:lnSpc>
                        <a:spcBef>
                          <a:spcPts val="1600"/>
                        </a:spcBef>
                        <a:spcAft>
                          <a:spcPts val="0"/>
                        </a:spcAft>
                        <a:buClr>
                          <a:srgbClr val="000000"/>
                        </a:buClr>
                        <a:buSzPts val="1900"/>
                        <a:buFont typeface="Arial"/>
                        <a:buChar char="●"/>
                      </a:pPr>
                      <a:r>
                        <a:rPr lang="fr-FR" sz="2400" u="none" cap="none" strike="noStrike">
                          <a:latin typeface="Garamond"/>
                          <a:ea typeface="Garamond"/>
                          <a:cs typeface="Garamond"/>
                          <a:sym typeface="Garamond"/>
                        </a:rPr>
                        <a:t>Culture négative</a:t>
                      </a:r>
                      <a:endParaRPr sz="1900"/>
                    </a:p>
                  </a:txBody>
                  <a:tcPr marT="121900" marB="121900" marR="91425" marL="91425">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24"/>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Risques en matière de ressources humaines</a:t>
            </a:r>
            <a:endParaRPr>
              <a:latin typeface="Arial"/>
              <a:ea typeface="Arial"/>
              <a:cs typeface="Arial"/>
              <a:sym typeface="Arial"/>
            </a:endParaRPr>
          </a:p>
        </p:txBody>
      </p:sp>
      <p:sp>
        <p:nvSpPr>
          <p:cNvPr id="800" name="Google Shape;800;p124"/>
          <p:cNvSpPr txBox="1"/>
          <p:nvPr>
            <p:ph idx="1" type="body"/>
          </p:nvPr>
        </p:nvSpPr>
        <p:spPr>
          <a:xfrm>
            <a:off x="415600" y="1356967"/>
            <a:ext cx="11498700" cy="4996800"/>
          </a:xfrm>
          <a:prstGeom prst="rect">
            <a:avLst/>
          </a:prstGeom>
          <a:noFill/>
          <a:ln>
            <a:noFill/>
          </a:ln>
        </p:spPr>
        <p:txBody>
          <a:bodyPr anchorCtr="0" anchor="t" bIns="121900" lIns="121900" spcFirstLastPara="1" rIns="121900" wrap="square" tIns="121900">
            <a:noAutofit/>
          </a:bodyPr>
          <a:lstStyle/>
          <a:p>
            <a:pPr indent="-444500" lvl="0" marL="609600" rtl="0" algn="l">
              <a:lnSpc>
                <a:spcPct val="100000"/>
              </a:lnSpc>
              <a:spcBef>
                <a:spcPts val="0"/>
              </a:spcBef>
              <a:spcAft>
                <a:spcPts val="0"/>
              </a:spcAft>
              <a:buSzPts val="2400"/>
              <a:buChar char="●"/>
            </a:pPr>
            <a:r>
              <a:rPr lang="fr-FR">
                <a:latin typeface="Garamond"/>
                <a:ea typeface="Garamond"/>
                <a:cs typeface="Garamond"/>
                <a:sym typeface="Garamond"/>
              </a:rPr>
              <a:t>Risques encourus si l'on ne procède pas à un contrôle de sécurité approfondi des nouveaux employés et bénévoles en ce qui concerne le casier judiciaire, le contrôle fiscal, etc. Les préoccupations classiques en matière de ressources humaines sont le harcèlement sexuel, les procédures d'embauche, les mesures disciplinaires et les procédures de licenciement.</a:t>
            </a:r>
            <a:endParaRPr/>
          </a:p>
          <a:p>
            <a:pPr indent="-444500" lvl="0" marL="609600" rtl="0" algn="l">
              <a:lnSpc>
                <a:spcPct val="100000"/>
              </a:lnSpc>
              <a:spcBef>
                <a:spcPts val="0"/>
              </a:spcBef>
              <a:spcAft>
                <a:spcPts val="0"/>
              </a:spcAft>
              <a:buSzPts val="2400"/>
              <a:buChar char="●"/>
            </a:pPr>
            <a:r>
              <a:rPr lang="fr-FR">
                <a:latin typeface="Garamond"/>
                <a:ea typeface="Garamond"/>
                <a:cs typeface="Garamond"/>
                <a:sym typeface="Garamond"/>
              </a:rPr>
              <a:t>Risques introduits par le recrutement de bénévoles - faire appel à des personnes qui prétendent avoir de bonnes intentions mais qui peuvent nuire à la réputation de l'organisation. Soyez attentif à leur identité, à leur mode de fonctionnement et au rôle que vous leur confiez.</a:t>
            </a:r>
            <a:endParaRPr/>
          </a:p>
          <a:p>
            <a:pPr indent="-444500" lvl="0" marL="609600" rtl="0" algn="l">
              <a:lnSpc>
                <a:spcPct val="100000"/>
              </a:lnSpc>
              <a:spcBef>
                <a:spcPts val="0"/>
              </a:spcBef>
              <a:spcAft>
                <a:spcPts val="0"/>
              </a:spcAft>
              <a:buSzPts val="2400"/>
              <a:buChar char="●"/>
            </a:pPr>
            <a:r>
              <a:rPr lang="fr-FR">
                <a:latin typeface="Garamond"/>
                <a:ea typeface="Garamond"/>
                <a:cs typeface="Garamond"/>
                <a:sym typeface="Garamond"/>
              </a:rPr>
              <a:t>Risque de vol de biens en raison de procédures d'achat, de stockage et de contrôle insuffisantes.</a:t>
            </a:r>
            <a:endParaRPr/>
          </a:p>
          <a:p>
            <a:pPr indent="-444500" lvl="0" marL="609600" rtl="0" algn="l">
              <a:lnSpc>
                <a:spcPct val="100000"/>
              </a:lnSpc>
              <a:spcBef>
                <a:spcPts val="0"/>
              </a:spcBef>
              <a:spcAft>
                <a:spcPts val="0"/>
              </a:spcAft>
              <a:buSzPts val="2400"/>
              <a:buChar char="●"/>
            </a:pPr>
            <a:r>
              <a:rPr lang="fr-FR">
                <a:latin typeface="Garamond"/>
                <a:ea typeface="Garamond"/>
                <a:cs typeface="Garamond"/>
                <a:sym typeface="Garamond"/>
              </a:rPr>
              <a:t>Risque de perte ou d'atteinte à la réputation de l'organisation.</a:t>
            </a:r>
            <a:endParaRPr/>
          </a:p>
          <a:p>
            <a:pPr indent="-444500" lvl="0" marL="609600" rtl="0" algn="l">
              <a:lnSpc>
                <a:spcPct val="100000"/>
              </a:lnSpc>
              <a:spcBef>
                <a:spcPts val="0"/>
              </a:spcBef>
              <a:spcAft>
                <a:spcPts val="0"/>
              </a:spcAft>
              <a:buSzPts val="2400"/>
              <a:buChar char="●"/>
            </a:pPr>
            <a:r>
              <a:rPr lang="fr-FR">
                <a:latin typeface="Garamond"/>
                <a:ea typeface="Garamond"/>
                <a:cs typeface="Garamond"/>
                <a:sym typeface="Garamond"/>
              </a:rPr>
              <a:t>Risques liés aux attitudes et aux politiques de la direction, qui ont un impact direct sur le comportement des employés et des bénévoles et qui atténuent ou augmentent les risques potentiels. </a:t>
            </a:r>
            <a:endParaRPr>
              <a:latin typeface="Garamond"/>
              <a:ea typeface="Garamond"/>
              <a:cs typeface="Garamond"/>
              <a:sym typeface="Garamon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25"/>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Risques juridiques</a:t>
            </a:r>
            <a:endParaRPr>
              <a:latin typeface="Arial"/>
              <a:ea typeface="Arial"/>
              <a:cs typeface="Arial"/>
              <a:sym typeface="Arial"/>
            </a:endParaRPr>
          </a:p>
        </p:txBody>
      </p:sp>
      <p:sp>
        <p:nvSpPr>
          <p:cNvPr id="806" name="Google Shape;806;p125"/>
          <p:cNvSpPr txBox="1"/>
          <p:nvPr>
            <p:ph idx="1" type="body"/>
          </p:nvPr>
        </p:nvSpPr>
        <p:spPr>
          <a:xfrm>
            <a:off x="1574800" y="1676833"/>
            <a:ext cx="9928500" cy="39192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Non-respect des règles et réglementations locales et nationales applicables.</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Non-respect des lignes directrices en matière d'enregistrement.</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Paiements d'impôts en retard (ou absence de paiement).</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Absence de rapports annuels, en particulier lorsque des fonds provenant de donateurs sont utilisés. </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les irrégularités financières, qu'elles soient intentionnelles ou dues à la négligence</a:t>
            </a:r>
            <a:endParaRPr/>
          </a:p>
          <a:p>
            <a:pPr indent="-457200" lvl="0" marL="609600" rtl="0" algn="l">
              <a:lnSpc>
                <a:spcPct val="100000"/>
              </a:lnSpc>
              <a:spcBef>
                <a:spcPts val="0"/>
              </a:spcBef>
              <a:spcAft>
                <a:spcPts val="0"/>
              </a:spcAft>
              <a:buSzPts val="2400"/>
              <a:buChar char="●"/>
            </a:pPr>
            <a:r>
              <a:rPr lang="fr-FR">
                <a:latin typeface="Garamond"/>
                <a:ea typeface="Garamond"/>
                <a:cs typeface="Garamond"/>
                <a:sym typeface="Garamond"/>
              </a:rPr>
              <a:t>Fraude et détournement de fonds.</a:t>
            </a:r>
            <a:endParaRPr>
              <a:latin typeface="Garamond"/>
              <a:ea typeface="Garamond"/>
              <a:cs typeface="Garamond"/>
              <a:sym typeface="Garamon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26"/>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a:bodyPr>
          <a:lstStyle/>
          <a:p>
            <a:pPr indent="0" lvl="0" marL="0" rtl="0" algn="ctr">
              <a:lnSpc>
                <a:spcPct val="100000"/>
              </a:lnSpc>
              <a:spcBef>
                <a:spcPts val="0"/>
              </a:spcBef>
              <a:spcAft>
                <a:spcPts val="0"/>
              </a:spcAft>
              <a:buSzPts val="4100"/>
              <a:buNone/>
            </a:pPr>
            <a:r>
              <a:rPr lang="fr-FR">
                <a:latin typeface="Arial"/>
                <a:ea typeface="Arial"/>
                <a:cs typeface="Arial"/>
                <a:sym typeface="Arial"/>
              </a:rPr>
              <a:t>Risques financiers</a:t>
            </a:r>
            <a:endParaRPr>
              <a:latin typeface="Arial"/>
              <a:ea typeface="Arial"/>
              <a:cs typeface="Arial"/>
              <a:sym typeface="Arial"/>
            </a:endParaRPr>
          </a:p>
        </p:txBody>
      </p:sp>
      <p:sp>
        <p:nvSpPr>
          <p:cNvPr id="812" name="Google Shape;812;p126"/>
          <p:cNvSpPr txBox="1"/>
          <p:nvPr>
            <p:ph idx="1" type="body"/>
          </p:nvPr>
        </p:nvSpPr>
        <p:spPr>
          <a:xfrm>
            <a:off x="1574800" y="1739833"/>
            <a:ext cx="9218100" cy="37773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Risques liés aux recettes, aux flux de revenus, aux dépenses, à la répartition des dépenses, ainsi qu'au contrôle et à la gestion des dépenses.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Risque que l'organisation manque d'argent. Il suffit d'une négligence pour que cela se produise.</a:t>
            </a:r>
            <a:endParaRPr>
              <a:latin typeface="Garamond"/>
              <a:ea typeface="Garamond"/>
              <a:cs typeface="Garamond"/>
              <a:sym typeface="Garamon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27"/>
          <p:cNvSpPr txBox="1"/>
          <p:nvPr>
            <p:ph type="title"/>
          </p:nvPr>
        </p:nvSpPr>
        <p:spPr>
          <a:xfrm>
            <a:off x="554133" y="791156"/>
            <a:ext cx="15147600" cy="10179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87234"/>
              <a:buNone/>
            </a:pPr>
            <a:r>
              <a:rPr lang="fr-FR">
                <a:latin typeface="Arial"/>
                <a:ea typeface="Arial"/>
                <a:cs typeface="Arial"/>
                <a:sym typeface="Arial"/>
              </a:rPr>
              <a:t>Risques liés à la bonne volonté des parties prenantes</a:t>
            </a:r>
            <a:endParaRPr>
              <a:latin typeface="Arial"/>
              <a:ea typeface="Arial"/>
              <a:cs typeface="Arial"/>
              <a:sym typeface="Arial"/>
            </a:endParaRPr>
          </a:p>
        </p:txBody>
      </p:sp>
      <p:sp>
        <p:nvSpPr>
          <p:cNvPr id="818" name="Google Shape;818;p127"/>
          <p:cNvSpPr txBox="1"/>
          <p:nvPr>
            <p:ph idx="1" type="body"/>
          </p:nvPr>
        </p:nvSpPr>
        <p:spPr>
          <a:xfrm>
            <a:off x="1574800" y="1841433"/>
            <a:ext cx="9218100" cy="3777300"/>
          </a:xfrm>
          <a:prstGeom prst="rect">
            <a:avLst/>
          </a:prstGeom>
          <a:noFill/>
          <a:ln>
            <a:noFill/>
          </a:ln>
        </p:spPr>
        <p:txBody>
          <a:bodyPr anchorCtr="0" anchor="t" bIns="121900" lIns="121900" spcFirstLastPara="1" rIns="121900" wrap="square" tIns="121900">
            <a:normAutofit/>
          </a:bodyPr>
          <a:lstStyle/>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Les risques juridiques peuvent avoir un impact négatif sur la bonne volonté des parties prenantes à l'égard de l'organisation, car les problèmes juridiques sont rarement de bonnes relations publiques. </a:t>
            </a:r>
            <a:endParaRPr/>
          </a:p>
          <a:p>
            <a:pPr indent="-457200" lvl="0" marL="609600" rtl="0" algn="l">
              <a:lnSpc>
                <a:spcPct val="115000"/>
              </a:lnSpc>
              <a:spcBef>
                <a:spcPts val="0"/>
              </a:spcBef>
              <a:spcAft>
                <a:spcPts val="0"/>
              </a:spcAft>
              <a:buSzPts val="2400"/>
              <a:buChar char="●"/>
            </a:pPr>
            <a:r>
              <a:rPr lang="fr-FR">
                <a:latin typeface="Garamond"/>
                <a:ea typeface="Garamond"/>
                <a:cs typeface="Garamond"/>
                <a:sym typeface="Garamond"/>
              </a:rPr>
              <a:t>La réputation des cadres et des directeurs peut être affectée par le fait qu'ils sont connus comme les dirigeants qui ont fait échouer l'organisation.</a:t>
            </a:r>
            <a:endParaRPr>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RetrospectVTI">
  <a:themeElements>
    <a:clrScheme name="AnalogousFromRegularSeedRightStep">
      <a:dk1>
        <a:srgbClr val="000000"/>
      </a:dk1>
      <a:lt1>
        <a:srgbClr val="FFFFFF"/>
      </a:lt1>
      <a:dk2>
        <a:srgbClr val="1A282F"/>
      </a:dk2>
      <a:lt2>
        <a:srgbClr val="F3F1F0"/>
      </a:lt2>
      <a:accent1>
        <a:srgbClr val="29A8E7"/>
      </a:accent1>
      <a:accent2>
        <a:srgbClr val="1747D5"/>
      </a:accent2>
      <a:accent3>
        <a:srgbClr val="4A2BE7"/>
      </a:accent3>
      <a:accent4>
        <a:srgbClr val="8517D5"/>
      </a:accent4>
      <a:accent5>
        <a:srgbClr val="E629E7"/>
      </a:accent5>
      <a:accent6>
        <a:srgbClr val="D51786"/>
      </a:accent6>
      <a:hlink>
        <a:srgbClr val="BF69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