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5" r:id="rId4"/>
    <p:sldMasterId id="2147483686" r:id="rId5"/>
    <p:sldMasterId id="214748368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y="6858000" cx="9144000"/>
  <p:notesSz cx="6858000" cy="9144000"/>
  <p:embeddedFontLst>
    <p:embeddedFont>
      <p:font typeface="Roboto Medium"/>
      <p:regular r:id="rId14"/>
      <p:bold r:id="rId15"/>
      <p:italic r:id="rId16"/>
      <p:boldItalic r:id="rId17"/>
    </p:embeddedFont>
    <p:embeddedFont>
      <p:font typeface="Roboto"/>
      <p:regular r:id="rId18"/>
      <p:bold r:id="rId19"/>
      <p:italic r:id="rId20"/>
      <p:boldItalic r:id="rId21"/>
    </p:embeddedFont>
    <p:embeddedFont>
      <p:font typeface="Cabin"/>
      <p:regular r:id="rId22"/>
      <p:bold r:id="rId23"/>
      <p:italic r:id="rId24"/>
      <p:boldItalic r:id="rId25"/>
    </p:embeddedFont>
    <p:embeddedFont>
      <p:font typeface="Gill Sans"/>
      <p:regular r:id="rId26"/>
      <p:bold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22" Type="http://schemas.openxmlformats.org/officeDocument/2006/relationships/font" Target="fonts/Cabin-regular.fntdata"/><Relationship Id="rId21" Type="http://schemas.openxmlformats.org/officeDocument/2006/relationships/font" Target="fonts/Roboto-boldItalic.fntdata"/><Relationship Id="rId24" Type="http://schemas.openxmlformats.org/officeDocument/2006/relationships/font" Target="fonts/Cabin-italic.fntdata"/><Relationship Id="rId23" Type="http://schemas.openxmlformats.org/officeDocument/2006/relationships/font" Target="fonts/Cabin-bold.fntdata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GillSans-regular.fntdata"/><Relationship Id="rId25" Type="http://schemas.openxmlformats.org/officeDocument/2006/relationships/font" Target="fonts/Cabin-boldItalic.fntdata"/><Relationship Id="rId27" Type="http://schemas.openxmlformats.org/officeDocument/2006/relationships/font" Target="fonts/GillSans-bold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font" Target="fonts/RobotoMedium-bold.fntdata"/><Relationship Id="rId14" Type="http://schemas.openxmlformats.org/officeDocument/2006/relationships/font" Target="fonts/RobotoMedium-regular.fntdata"/><Relationship Id="rId17" Type="http://schemas.openxmlformats.org/officeDocument/2006/relationships/font" Target="fonts/RobotoMedium-boldItalic.fntdata"/><Relationship Id="rId16" Type="http://schemas.openxmlformats.org/officeDocument/2006/relationships/font" Target="fonts/RobotoMedium-italic.fntdata"/><Relationship Id="rId19" Type="http://schemas.openxmlformats.org/officeDocument/2006/relationships/font" Target="fonts/Roboto-bold.fntdata"/><Relationship Id="rId18" Type="http://schemas.openxmlformats.org/officeDocument/2006/relationships/font" Target="fonts/Robot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5" name="Google Shape;285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96" name="Google Shape;29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Aligns with MG2 &amp; 3; MO 2 &amp; 3</a:t>
            </a:r>
            <a:endParaRPr/>
          </a:p>
        </p:txBody>
      </p:sp>
      <p:sp>
        <p:nvSpPr>
          <p:cNvPr id="297" name="Google Shape;297;p2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05" name="Google Shape;30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/>
              <a:t>USAID/Burundi programming contributing to the ICS - MG1 for HA activities; MG2 for EG activities; and MG 2 &amp; 3 for DG activities</a:t>
            </a:r>
            <a:endParaRPr sz="1200"/>
          </a:p>
        </p:txBody>
      </p:sp>
      <p:sp>
        <p:nvSpPr>
          <p:cNvPr id="306" name="Google Shape;306;p3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:notes"/>
          <p:cNvSpPr/>
          <p:nvPr>
            <p:ph idx="2" type="sldImg"/>
          </p:nvPr>
        </p:nvSpPr>
        <p:spPr>
          <a:xfrm>
            <a:off x="1155453" y="685487"/>
            <a:ext cx="4547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37" name="Google Shape;337;p4:notes"/>
          <p:cNvSpPr txBox="1"/>
          <p:nvPr>
            <p:ph idx="1" type="body"/>
          </p:nvPr>
        </p:nvSpPr>
        <p:spPr>
          <a:xfrm>
            <a:off x="686421" y="4344025"/>
            <a:ext cx="54852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SDO portfolio aligns with DO1, IR1.2; DO2, IR2.1 and 2.2; with all cross cutting priorities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RF as way forward thinking how portfolio will contribute towards its objectives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Opportunity to also highlight any potential challenge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8" name="Google Shape;338;p4:notes"/>
          <p:cNvSpPr txBox="1"/>
          <p:nvPr>
            <p:ph idx="12" type="sldNum"/>
          </p:nvPr>
        </p:nvSpPr>
        <p:spPr>
          <a:xfrm>
            <a:off x="3884025" y="8684926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89600" lIns="89600" spcFirstLastPara="1" rIns="89600" wrap="square" tIns="896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400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64" name="Google Shape;36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5" name="Google Shape;365;p5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73" name="Google Shape;37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4" name="Google Shape;374;p6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Full Photo">
  <p:cSld name="Cover - Full Photo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 txBox="1"/>
          <p:nvPr>
            <p:ph type="ctrTitle"/>
          </p:nvPr>
        </p:nvSpPr>
        <p:spPr>
          <a:xfrm>
            <a:off x="685800" y="2133600"/>
            <a:ext cx="5486400" cy="1600200"/>
          </a:xfrm>
          <a:prstGeom prst="rect">
            <a:avLst/>
          </a:prstGeom>
          <a:noFill/>
          <a:ln>
            <a:noFill/>
          </a:ln>
          <a:effectLst>
            <a:outerShdw blurRad="254000" rotWithShape="0" algn="tl">
              <a:srgbClr val="000000">
                <a:alpha val="2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  <a:defRPr sz="32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" type="subTitle"/>
          </p:nvPr>
        </p:nvSpPr>
        <p:spPr>
          <a:xfrm>
            <a:off x="685800" y="4114800"/>
            <a:ext cx="3429000" cy="1600200"/>
          </a:xfrm>
          <a:prstGeom prst="rect">
            <a:avLst/>
          </a:prstGeom>
          <a:noFill/>
          <a:ln>
            <a:noFill/>
          </a:ln>
          <a:effectLst>
            <a:outerShdw blurRad="254000" rotWithShape="0" algn="tl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" name="Google Shape;21;p2"/>
          <p:cNvSpPr txBox="1"/>
          <p:nvPr>
            <p:ph idx="2" type="body"/>
          </p:nvPr>
        </p:nvSpPr>
        <p:spPr>
          <a:xfrm rot="-5400000">
            <a:off x="7527667" y="1431666"/>
            <a:ext cx="274320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2"/>
          <p:cNvSpPr txBox="1"/>
          <p:nvPr>
            <p:ph idx="10" type="dt"/>
          </p:nvPr>
        </p:nvSpPr>
        <p:spPr>
          <a:xfrm>
            <a:off x="152400" y="6521450"/>
            <a:ext cx="21336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"/>
          <p:cNvSpPr txBox="1"/>
          <p:nvPr>
            <p:ph idx="11" type="ftr"/>
          </p:nvPr>
        </p:nvSpPr>
        <p:spPr>
          <a:xfrm>
            <a:off x="3124200" y="6521450"/>
            <a:ext cx="28956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"/>
          <p:cNvSpPr txBox="1"/>
          <p:nvPr>
            <p:ph idx="12" type="sldNum"/>
          </p:nvPr>
        </p:nvSpPr>
        <p:spPr>
          <a:xfrm>
            <a:off x="6858000" y="6521450"/>
            <a:ext cx="21336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/Gray 1 Content + Right Photo">
  <p:cSld name="Red/Gray 1 Content + Right Photo">
    <p:bg>
      <p:bgPr>
        <a:solidFill>
          <a:srgbClr val="E7E7E5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/>
          <p:nvPr>
            <p:ph idx="2" type="pic"/>
          </p:nvPr>
        </p:nvSpPr>
        <p:spPr>
          <a:xfrm>
            <a:off x="4572000" y="203683"/>
            <a:ext cx="4419600" cy="6450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90" name="Google Shape;90;p13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91" name="Google Shape;91;p13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p13"/>
          <p:cNvSpPr txBox="1"/>
          <p:nvPr>
            <p:ph idx="1" type="body"/>
          </p:nvPr>
        </p:nvSpPr>
        <p:spPr>
          <a:xfrm>
            <a:off x="685800" y="2219505"/>
            <a:ext cx="3657600" cy="37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17500" lvl="4" marL="22860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93" name="Google Shape;93;p13"/>
          <p:cNvSpPr txBox="1"/>
          <p:nvPr>
            <p:ph idx="3" type="body"/>
          </p:nvPr>
        </p:nvSpPr>
        <p:spPr>
          <a:xfrm rot="-5400000">
            <a:off x="7527734" y="1482882"/>
            <a:ext cx="2743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94" name="Google Shape;94;p13"/>
          <p:cNvSpPr txBox="1"/>
          <p:nvPr>
            <p:ph type="title"/>
          </p:nvPr>
        </p:nvSpPr>
        <p:spPr>
          <a:xfrm>
            <a:off x="685800" y="897749"/>
            <a:ext cx="36576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/Gray 1 Content">
  <p:cSld name="Red/Gray 1 Content">
    <p:bg>
      <p:bgPr>
        <a:solidFill>
          <a:srgbClr val="E7E7E5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97" name="Google Shape;97;p14"/>
          <p:cNvSpPr txBox="1"/>
          <p:nvPr>
            <p:ph idx="11" type="ftr"/>
          </p:nvPr>
        </p:nvSpPr>
        <p:spPr>
          <a:xfrm>
            <a:off x="3124200" y="6408096"/>
            <a:ext cx="2895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98" name="Google Shape;98;p14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" name="Google Shape;99;p14"/>
          <p:cNvSpPr txBox="1"/>
          <p:nvPr>
            <p:ph type="title"/>
          </p:nvPr>
        </p:nvSpPr>
        <p:spPr>
          <a:xfrm>
            <a:off x="686104" y="903314"/>
            <a:ext cx="7772400" cy="61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0" name="Google Shape;100;p14"/>
          <p:cNvSpPr txBox="1"/>
          <p:nvPr>
            <p:ph idx="1" type="body"/>
          </p:nvPr>
        </p:nvSpPr>
        <p:spPr>
          <a:xfrm>
            <a:off x="685800" y="1715549"/>
            <a:ext cx="7772400" cy="4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429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30200" lvl="3" marL="1828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17500" lvl="4" marL="22860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/Gray 2 Content">
  <p:cSld name="Red/Gray 2 Content">
    <p:bg>
      <p:bgPr>
        <a:solidFill>
          <a:srgbClr val="E7E7E5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/>
          <p:nvPr>
            <p:ph idx="1" type="body"/>
          </p:nvPr>
        </p:nvSpPr>
        <p:spPr>
          <a:xfrm>
            <a:off x="686104" y="1715549"/>
            <a:ext cx="7772400" cy="4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03" name="Google Shape;103;p15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04" name="Google Shape;104;p15"/>
          <p:cNvSpPr txBox="1"/>
          <p:nvPr>
            <p:ph idx="11" type="ftr"/>
          </p:nvPr>
        </p:nvSpPr>
        <p:spPr>
          <a:xfrm>
            <a:off x="3124200" y="6408096"/>
            <a:ext cx="2895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05" name="Google Shape;105;p15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" name="Google Shape;106;p15"/>
          <p:cNvSpPr txBox="1"/>
          <p:nvPr>
            <p:ph type="title"/>
          </p:nvPr>
        </p:nvSpPr>
        <p:spPr>
          <a:xfrm>
            <a:off x="686104" y="898413"/>
            <a:ext cx="7772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/Gray 3 Content">
  <p:cSld name="Red/Gray 3 Content">
    <p:bg>
      <p:bgPr>
        <a:solidFill>
          <a:srgbClr val="E7E7E5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/>
          <p:nvPr>
            <p:ph idx="1" type="body"/>
          </p:nvPr>
        </p:nvSpPr>
        <p:spPr>
          <a:xfrm>
            <a:off x="686104" y="1715549"/>
            <a:ext cx="2514300" cy="4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09" name="Google Shape;109;p16"/>
          <p:cNvSpPr txBox="1"/>
          <p:nvPr>
            <p:ph idx="2" type="body"/>
          </p:nvPr>
        </p:nvSpPr>
        <p:spPr>
          <a:xfrm>
            <a:off x="5943600" y="1715549"/>
            <a:ext cx="2514900" cy="4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10" name="Google Shape;110;p16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11" name="Google Shape;111;p16"/>
          <p:cNvSpPr txBox="1"/>
          <p:nvPr>
            <p:ph idx="11" type="ftr"/>
          </p:nvPr>
        </p:nvSpPr>
        <p:spPr>
          <a:xfrm>
            <a:off x="3124200" y="6408096"/>
            <a:ext cx="2895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12" name="Google Shape;112;p16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3" name="Google Shape;113;p16"/>
          <p:cNvSpPr txBox="1"/>
          <p:nvPr>
            <p:ph idx="3" type="body"/>
          </p:nvPr>
        </p:nvSpPr>
        <p:spPr>
          <a:xfrm>
            <a:off x="3314548" y="1715549"/>
            <a:ext cx="2514900" cy="4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14" name="Google Shape;114;p16"/>
          <p:cNvSpPr txBox="1"/>
          <p:nvPr>
            <p:ph type="title"/>
          </p:nvPr>
        </p:nvSpPr>
        <p:spPr>
          <a:xfrm>
            <a:off x="686104" y="898413"/>
            <a:ext cx="7772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Info">
  <p:cSld name="Contact Info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00" y="203682"/>
            <a:ext cx="8839200" cy="645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 txBox="1"/>
          <p:nvPr>
            <p:ph idx="1" type="body"/>
          </p:nvPr>
        </p:nvSpPr>
        <p:spPr>
          <a:xfrm rot="-5400000">
            <a:off x="7527735" y="1482882"/>
            <a:ext cx="2743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18" name="Google Shape;118;p17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19" name="Google Shape;119;p17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USAID_Logo_White_v02.png" id="120" name="Google Shape;12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805" y="5747197"/>
            <a:ext cx="1371600" cy="5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 txBox="1"/>
          <p:nvPr>
            <p:ph idx="2" type="subTitle"/>
          </p:nvPr>
        </p:nvSpPr>
        <p:spPr>
          <a:xfrm>
            <a:off x="685800" y="4146996"/>
            <a:ext cx="3429000" cy="1600500"/>
          </a:xfrm>
          <a:prstGeom prst="rect">
            <a:avLst/>
          </a:prstGeom>
          <a:noFill/>
          <a:ln>
            <a:noFill/>
          </a:ln>
          <a:effectLst>
            <a:outerShdw blurRad="254000" rotWithShape="0" algn="tl">
              <a:srgbClr val="000000">
                <a:alpha val="4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cxnSp>
        <p:nvCxnSpPr>
          <p:cNvPr id="122" name="Google Shape;122;p17"/>
          <p:cNvCxnSpPr/>
          <p:nvPr/>
        </p:nvCxnSpPr>
        <p:spPr>
          <a:xfrm>
            <a:off x="746760" y="3932955"/>
            <a:ext cx="320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ed/Gray 2 Content">
  <p:cSld name="4_Red/Gray 2 Content">
    <p:bg>
      <p:bgPr>
        <a:solidFill>
          <a:srgbClr val="E7E7E5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/>
          <p:nvPr>
            <p:ph idx="1" type="body"/>
          </p:nvPr>
        </p:nvSpPr>
        <p:spPr>
          <a:xfrm>
            <a:off x="686104" y="1715549"/>
            <a:ext cx="3809700" cy="4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25" name="Google Shape;125;p18"/>
          <p:cNvSpPr txBox="1"/>
          <p:nvPr>
            <p:ph idx="2" type="body"/>
          </p:nvPr>
        </p:nvSpPr>
        <p:spPr>
          <a:xfrm>
            <a:off x="4648200" y="1715549"/>
            <a:ext cx="3810300" cy="4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26" name="Google Shape;126;p18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27" name="Google Shape;127;p18"/>
          <p:cNvSpPr txBox="1"/>
          <p:nvPr>
            <p:ph idx="11" type="ftr"/>
          </p:nvPr>
        </p:nvSpPr>
        <p:spPr>
          <a:xfrm>
            <a:off x="3124200" y="6408096"/>
            <a:ext cx="2895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28" name="Google Shape;128;p18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9" name="Google Shape;129;p18"/>
          <p:cNvSpPr txBox="1"/>
          <p:nvPr>
            <p:ph type="title"/>
          </p:nvPr>
        </p:nvSpPr>
        <p:spPr>
          <a:xfrm>
            <a:off x="686104" y="898413"/>
            <a:ext cx="7772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/Gray Title Only">
  <p:cSld name="Red/Gray Title Only">
    <p:bg>
      <p:bgPr>
        <a:solidFill>
          <a:srgbClr val="E7E7E5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/>
          <p:nvPr>
            <p:ph idx="2" type="pic"/>
          </p:nvPr>
        </p:nvSpPr>
        <p:spPr>
          <a:xfrm>
            <a:off x="152400" y="203682"/>
            <a:ext cx="4419600" cy="64509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32" name="Google Shape;132;p19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33" name="Google Shape;133;p19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4" name="Google Shape;134;p19"/>
          <p:cNvSpPr txBox="1"/>
          <p:nvPr>
            <p:ph idx="1" type="body"/>
          </p:nvPr>
        </p:nvSpPr>
        <p:spPr>
          <a:xfrm rot="-5400000">
            <a:off x="3108135" y="1482882"/>
            <a:ext cx="2743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35" name="Google Shape;135;p19"/>
          <p:cNvSpPr txBox="1"/>
          <p:nvPr>
            <p:ph type="title"/>
          </p:nvPr>
        </p:nvSpPr>
        <p:spPr>
          <a:xfrm>
            <a:off x="4877104" y="2894859"/>
            <a:ext cx="38859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Red/Gray 1 Content">
  <p:cSld name="1_Red/Gray 1 Content">
    <p:bg>
      <p:bgPr>
        <a:solidFill>
          <a:schemeClr val="lt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38" name="Google Shape;138;p20"/>
          <p:cNvSpPr txBox="1"/>
          <p:nvPr>
            <p:ph idx="11" type="ftr"/>
          </p:nvPr>
        </p:nvSpPr>
        <p:spPr>
          <a:xfrm>
            <a:off x="3124200" y="6408096"/>
            <a:ext cx="2895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39" name="Google Shape;139;p20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0" name="Google Shape;140;p20"/>
          <p:cNvSpPr txBox="1"/>
          <p:nvPr>
            <p:ph type="title"/>
          </p:nvPr>
        </p:nvSpPr>
        <p:spPr>
          <a:xfrm>
            <a:off x="686104" y="903314"/>
            <a:ext cx="7772400" cy="61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1" name="Google Shape;141;p20"/>
          <p:cNvSpPr txBox="1"/>
          <p:nvPr>
            <p:ph idx="1" type="body"/>
          </p:nvPr>
        </p:nvSpPr>
        <p:spPr>
          <a:xfrm>
            <a:off x="685800" y="1715549"/>
            <a:ext cx="7772400" cy="4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429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30200" lvl="3" marL="1828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17500" lvl="4" marL="22860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Red/Gray 2 Content">
  <p:cSld name="1_Red/Gray 2 Content">
    <p:bg>
      <p:bgPr>
        <a:solidFill>
          <a:schemeClr val="lt1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/>
          <p:nvPr>
            <p:ph idx="1" type="body"/>
          </p:nvPr>
        </p:nvSpPr>
        <p:spPr>
          <a:xfrm>
            <a:off x="686104" y="1715549"/>
            <a:ext cx="3809700" cy="4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44" name="Google Shape;144;p21"/>
          <p:cNvSpPr txBox="1"/>
          <p:nvPr>
            <p:ph idx="2" type="body"/>
          </p:nvPr>
        </p:nvSpPr>
        <p:spPr>
          <a:xfrm>
            <a:off x="4648200" y="1715549"/>
            <a:ext cx="3810300" cy="4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45" name="Google Shape;145;p21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46" name="Google Shape;146;p21"/>
          <p:cNvSpPr txBox="1"/>
          <p:nvPr>
            <p:ph idx="11" type="ftr"/>
          </p:nvPr>
        </p:nvSpPr>
        <p:spPr>
          <a:xfrm>
            <a:off x="3124200" y="6408096"/>
            <a:ext cx="2895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47" name="Google Shape;147;p21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8" name="Google Shape;148;p21"/>
          <p:cNvSpPr txBox="1"/>
          <p:nvPr>
            <p:ph type="title"/>
          </p:nvPr>
        </p:nvSpPr>
        <p:spPr>
          <a:xfrm>
            <a:off x="686104" y="898413"/>
            <a:ext cx="7772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Red/Gray 3 Content">
  <p:cSld name="1_Red/Gray 3 Content">
    <p:bg>
      <p:bgPr>
        <a:solidFill>
          <a:schemeClr val="lt1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/>
          <p:nvPr>
            <p:ph idx="1" type="body"/>
          </p:nvPr>
        </p:nvSpPr>
        <p:spPr>
          <a:xfrm>
            <a:off x="686104" y="1715549"/>
            <a:ext cx="2514300" cy="4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51" name="Google Shape;151;p22"/>
          <p:cNvSpPr txBox="1"/>
          <p:nvPr>
            <p:ph idx="2" type="body"/>
          </p:nvPr>
        </p:nvSpPr>
        <p:spPr>
          <a:xfrm>
            <a:off x="5943600" y="1715549"/>
            <a:ext cx="2514900" cy="4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52" name="Google Shape;152;p22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53" name="Google Shape;153;p22"/>
          <p:cNvSpPr txBox="1"/>
          <p:nvPr>
            <p:ph idx="11" type="ftr"/>
          </p:nvPr>
        </p:nvSpPr>
        <p:spPr>
          <a:xfrm>
            <a:off x="3124200" y="6408096"/>
            <a:ext cx="2895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54" name="Google Shape;154;p22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5" name="Google Shape;155;p22"/>
          <p:cNvSpPr txBox="1"/>
          <p:nvPr>
            <p:ph idx="3" type="body"/>
          </p:nvPr>
        </p:nvSpPr>
        <p:spPr>
          <a:xfrm>
            <a:off x="3314548" y="1715549"/>
            <a:ext cx="2514900" cy="4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56" name="Google Shape;156;p22"/>
          <p:cNvSpPr txBox="1"/>
          <p:nvPr>
            <p:ph type="title"/>
          </p:nvPr>
        </p:nvSpPr>
        <p:spPr>
          <a:xfrm>
            <a:off x="686104" y="898413"/>
            <a:ext cx="7772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/Gray 1 Content">
  <p:cSld name="Red/Gray 1 Conte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/>
          <p:nvPr>
            <p:ph idx="1" type="body"/>
          </p:nvPr>
        </p:nvSpPr>
        <p:spPr>
          <a:xfrm>
            <a:off x="685800" y="16002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5C5B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35C5B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C6463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type="title"/>
          </p:nvPr>
        </p:nvSpPr>
        <p:spPr>
          <a:xfrm>
            <a:off x="686104" y="4572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800"/>
              <a:buFont typeface="Gill Sans"/>
              <a:buNone/>
              <a:defRPr>
                <a:solidFill>
                  <a:srgbClr val="BA0C2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0" type="dt"/>
          </p:nvPr>
        </p:nvSpPr>
        <p:spPr>
          <a:xfrm>
            <a:off x="152400" y="6521450"/>
            <a:ext cx="21336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>
                <a:solidFill>
                  <a:srgbClr val="6C64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1" type="ftr"/>
          </p:nvPr>
        </p:nvSpPr>
        <p:spPr>
          <a:xfrm>
            <a:off x="3124200" y="6521450"/>
            <a:ext cx="28956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>
                <a:solidFill>
                  <a:srgbClr val="6C64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6858000" y="6521450"/>
            <a:ext cx="21336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Red/Gray 1 Content + Bottom Photo">
  <p:cSld name="1_Red/Gray 1 Content + Bottom Photo">
    <p:bg>
      <p:bgPr>
        <a:solidFill>
          <a:schemeClr val="lt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/>
          <p:nvPr>
            <p:ph idx="2" type="pic"/>
          </p:nvPr>
        </p:nvSpPr>
        <p:spPr>
          <a:xfrm>
            <a:off x="152400" y="3428999"/>
            <a:ext cx="8839200" cy="3228000"/>
          </a:xfrm>
          <a:prstGeom prst="rect">
            <a:avLst/>
          </a:prstGeom>
          <a:solidFill>
            <a:srgbClr val="E7E7E5"/>
          </a:solidFill>
          <a:ln>
            <a:noFill/>
          </a:ln>
        </p:spPr>
      </p:sp>
      <p:sp>
        <p:nvSpPr>
          <p:cNvPr id="159" name="Google Shape;159;p23"/>
          <p:cNvSpPr txBox="1"/>
          <p:nvPr>
            <p:ph idx="1" type="body"/>
          </p:nvPr>
        </p:nvSpPr>
        <p:spPr>
          <a:xfrm>
            <a:off x="685800" y="1715549"/>
            <a:ext cx="7772400" cy="15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429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30200" lvl="3" marL="1828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17500" lvl="4" marL="22860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60" name="Google Shape;160;p23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61" name="Google Shape;161;p23"/>
          <p:cNvSpPr txBox="1"/>
          <p:nvPr>
            <p:ph idx="11" type="ftr"/>
          </p:nvPr>
        </p:nvSpPr>
        <p:spPr>
          <a:xfrm>
            <a:off x="3124200" y="6408096"/>
            <a:ext cx="2895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62" name="Google Shape;162;p23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3" name="Google Shape;163;p23"/>
          <p:cNvSpPr txBox="1"/>
          <p:nvPr>
            <p:ph idx="3" type="body"/>
          </p:nvPr>
        </p:nvSpPr>
        <p:spPr>
          <a:xfrm rot="-5400000">
            <a:off x="7527735" y="4708198"/>
            <a:ext cx="2743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64" name="Google Shape;164;p23"/>
          <p:cNvSpPr txBox="1"/>
          <p:nvPr>
            <p:ph type="title"/>
          </p:nvPr>
        </p:nvSpPr>
        <p:spPr>
          <a:xfrm>
            <a:off x="686104" y="898413"/>
            <a:ext cx="7772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Red/Gray 1 Content + Right Photo">
  <p:cSld name="1_Red/Gray 1 Content + Right Photo">
    <p:bg>
      <p:bgPr>
        <a:solidFill>
          <a:schemeClr val="lt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/>
          <p:nvPr>
            <p:ph idx="2" type="pic"/>
          </p:nvPr>
        </p:nvSpPr>
        <p:spPr>
          <a:xfrm>
            <a:off x="4572000" y="203683"/>
            <a:ext cx="4419600" cy="6450900"/>
          </a:xfrm>
          <a:prstGeom prst="rect">
            <a:avLst/>
          </a:prstGeom>
          <a:solidFill>
            <a:srgbClr val="E7E7E5"/>
          </a:solidFill>
          <a:ln>
            <a:noFill/>
          </a:ln>
        </p:spPr>
      </p:sp>
      <p:sp>
        <p:nvSpPr>
          <p:cNvPr id="167" name="Google Shape;167;p24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68" name="Google Shape;168;p24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" name="Google Shape;169;p24"/>
          <p:cNvSpPr txBox="1"/>
          <p:nvPr>
            <p:ph idx="1" type="body"/>
          </p:nvPr>
        </p:nvSpPr>
        <p:spPr>
          <a:xfrm>
            <a:off x="685800" y="2219505"/>
            <a:ext cx="3657600" cy="37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17500" lvl="4" marL="22860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70" name="Google Shape;170;p24"/>
          <p:cNvSpPr txBox="1"/>
          <p:nvPr>
            <p:ph idx="3" type="body"/>
          </p:nvPr>
        </p:nvSpPr>
        <p:spPr>
          <a:xfrm rot="-5400000">
            <a:off x="7527734" y="1482882"/>
            <a:ext cx="2743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71" name="Google Shape;171;p24"/>
          <p:cNvSpPr txBox="1"/>
          <p:nvPr>
            <p:ph type="title"/>
          </p:nvPr>
        </p:nvSpPr>
        <p:spPr>
          <a:xfrm>
            <a:off x="685800" y="897749"/>
            <a:ext cx="36576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Red/Gray Title Only">
  <p:cSld name="1_Red/Gray Title Only">
    <p:bg>
      <p:bgPr>
        <a:solidFill>
          <a:schemeClr val="lt1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/>
          <p:nvPr>
            <p:ph idx="2" type="pic"/>
          </p:nvPr>
        </p:nvSpPr>
        <p:spPr>
          <a:xfrm>
            <a:off x="152400" y="203682"/>
            <a:ext cx="4419600" cy="6450900"/>
          </a:xfrm>
          <a:prstGeom prst="rect">
            <a:avLst/>
          </a:prstGeom>
          <a:solidFill>
            <a:srgbClr val="E7E7E5"/>
          </a:solidFill>
          <a:ln>
            <a:noFill/>
          </a:ln>
        </p:spPr>
      </p:sp>
      <p:sp>
        <p:nvSpPr>
          <p:cNvPr id="174" name="Google Shape;174;p25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75" name="Google Shape;175;p25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6" name="Google Shape;176;p25"/>
          <p:cNvSpPr txBox="1"/>
          <p:nvPr>
            <p:ph idx="1" type="body"/>
          </p:nvPr>
        </p:nvSpPr>
        <p:spPr>
          <a:xfrm rot="-5400000">
            <a:off x="3108135" y="1482882"/>
            <a:ext cx="2743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77" name="Google Shape;177;p25"/>
          <p:cNvSpPr txBox="1"/>
          <p:nvPr>
            <p:ph type="title"/>
          </p:nvPr>
        </p:nvSpPr>
        <p:spPr>
          <a:xfrm>
            <a:off x="4877104" y="2894859"/>
            <a:ext cx="38859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ver - Full Red">
  <p:cSld name="1_Cover - Full Red">
    <p:bg>
      <p:bgPr>
        <a:solidFill>
          <a:srgbClr val="002F6C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80" name="Google Shape;180;p26"/>
          <p:cNvSpPr txBox="1"/>
          <p:nvPr>
            <p:ph idx="11" type="ftr"/>
          </p:nvPr>
        </p:nvSpPr>
        <p:spPr>
          <a:xfrm>
            <a:off x="3124200" y="6408096"/>
            <a:ext cx="2895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81" name="Google Shape;181;p26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USAID_Logo_White_v02.png" id="182" name="Google Shape;182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3805" y="753866"/>
            <a:ext cx="1371600" cy="5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6"/>
          <p:cNvSpPr txBox="1"/>
          <p:nvPr>
            <p:ph type="ctrTitle"/>
          </p:nvPr>
        </p:nvSpPr>
        <p:spPr>
          <a:xfrm>
            <a:off x="685800" y="2118714"/>
            <a:ext cx="38862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None/>
              <a:defRPr b="0" i="0" sz="2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4" name="Google Shape;184;p26"/>
          <p:cNvSpPr txBox="1"/>
          <p:nvPr>
            <p:ph idx="1" type="subTitle"/>
          </p:nvPr>
        </p:nvSpPr>
        <p:spPr>
          <a:xfrm>
            <a:off x="685800" y="4146996"/>
            <a:ext cx="34290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cxnSp>
        <p:nvCxnSpPr>
          <p:cNvPr id="185" name="Google Shape;185;p26"/>
          <p:cNvCxnSpPr/>
          <p:nvPr/>
        </p:nvCxnSpPr>
        <p:spPr>
          <a:xfrm>
            <a:off x="746760" y="3932955"/>
            <a:ext cx="320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- Full Red">
  <p:cSld name="1_Divider - Full Red">
    <p:bg>
      <p:bgPr>
        <a:solidFill>
          <a:srgbClr val="002F6C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 txBox="1"/>
          <p:nvPr>
            <p:ph type="title"/>
          </p:nvPr>
        </p:nvSpPr>
        <p:spPr>
          <a:xfrm>
            <a:off x="1143000" y="707637"/>
            <a:ext cx="5486400" cy="6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8" name="Google Shape;188;p27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89" name="Google Shape;189;p27"/>
          <p:cNvSpPr txBox="1"/>
          <p:nvPr>
            <p:ph idx="11" type="ftr"/>
          </p:nvPr>
        </p:nvSpPr>
        <p:spPr>
          <a:xfrm>
            <a:off x="3124200" y="6408096"/>
            <a:ext cx="2895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90" name="Google Shape;190;p27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USAID_Logo_White_v02.png" id="191" name="Google Shape;191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3805" y="5747197"/>
            <a:ext cx="1371600" cy="54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2" name="Google Shape;192;p27"/>
          <p:cNvCxnSpPr/>
          <p:nvPr/>
        </p:nvCxnSpPr>
        <p:spPr>
          <a:xfrm>
            <a:off x="746760" y="909220"/>
            <a:ext cx="320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d/Gray 1 Content">
  <p:cSld name="2_Red/Gray 1 Content">
    <p:bg>
      <p:bgPr>
        <a:solidFill>
          <a:srgbClr val="E7E7E5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95" name="Google Shape;195;p28"/>
          <p:cNvSpPr txBox="1"/>
          <p:nvPr>
            <p:ph idx="11" type="ftr"/>
          </p:nvPr>
        </p:nvSpPr>
        <p:spPr>
          <a:xfrm>
            <a:off x="3124200" y="6408096"/>
            <a:ext cx="2895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96" name="Google Shape;196;p28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7" name="Google Shape;197;p28"/>
          <p:cNvSpPr txBox="1"/>
          <p:nvPr>
            <p:ph type="title"/>
          </p:nvPr>
        </p:nvSpPr>
        <p:spPr>
          <a:xfrm>
            <a:off x="686104" y="903314"/>
            <a:ext cx="7772400" cy="61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8" name="Google Shape;198;p28"/>
          <p:cNvSpPr txBox="1"/>
          <p:nvPr>
            <p:ph idx="1" type="body"/>
          </p:nvPr>
        </p:nvSpPr>
        <p:spPr>
          <a:xfrm>
            <a:off x="685800" y="1715549"/>
            <a:ext cx="7772400" cy="4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429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30200" lvl="3" marL="1828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17500" lvl="4" marL="22860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d/Gray 2 Content">
  <p:cSld name="2_Red/Gray 2 Content">
    <p:bg>
      <p:bgPr>
        <a:solidFill>
          <a:srgbClr val="E7E7E5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 txBox="1"/>
          <p:nvPr>
            <p:ph idx="1" type="body"/>
          </p:nvPr>
        </p:nvSpPr>
        <p:spPr>
          <a:xfrm>
            <a:off x="686104" y="1715549"/>
            <a:ext cx="3809700" cy="4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01" name="Google Shape;201;p29"/>
          <p:cNvSpPr txBox="1"/>
          <p:nvPr>
            <p:ph idx="2" type="body"/>
          </p:nvPr>
        </p:nvSpPr>
        <p:spPr>
          <a:xfrm>
            <a:off x="4648200" y="1715549"/>
            <a:ext cx="3810300" cy="4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02" name="Google Shape;202;p29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03" name="Google Shape;203;p29"/>
          <p:cNvSpPr txBox="1"/>
          <p:nvPr>
            <p:ph idx="11" type="ftr"/>
          </p:nvPr>
        </p:nvSpPr>
        <p:spPr>
          <a:xfrm>
            <a:off x="3124200" y="6408096"/>
            <a:ext cx="2895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04" name="Google Shape;204;p29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5" name="Google Shape;205;p29"/>
          <p:cNvSpPr txBox="1"/>
          <p:nvPr>
            <p:ph type="title"/>
          </p:nvPr>
        </p:nvSpPr>
        <p:spPr>
          <a:xfrm>
            <a:off x="686104" y="898413"/>
            <a:ext cx="7772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d/Gray 3 Content">
  <p:cSld name="2_Red/Gray 3 Content">
    <p:bg>
      <p:bgPr>
        <a:solidFill>
          <a:srgbClr val="E7E7E5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/>
          <p:nvPr>
            <p:ph idx="1" type="body"/>
          </p:nvPr>
        </p:nvSpPr>
        <p:spPr>
          <a:xfrm>
            <a:off x="686104" y="1715549"/>
            <a:ext cx="2514300" cy="4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08" name="Google Shape;208;p30"/>
          <p:cNvSpPr txBox="1"/>
          <p:nvPr>
            <p:ph idx="2" type="body"/>
          </p:nvPr>
        </p:nvSpPr>
        <p:spPr>
          <a:xfrm>
            <a:off x="5943600" y="1715549"/>
            <a:ext cx="2514900" cy="4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09" name="Google Shape;209;p30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10" name="Google Shape;210;p30"/>
          <p:cNvSpPr txBox="1"/>
          <p:nvPr>
            <p:ph idx="11" type="ftr"/>
          </p:nvPr>
        </p:nvSpPr>
        <p:spPr>
          <a:xfrm>
            <a:off x="3124200" y="6408096"/>
            <a:ext cx="2895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11" name="Google Shape;211;p30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2" name="Google Shape;212;p30"/>
          <p:cNvSpPr txBox="1"/>
          <p:nvPr>
            <p:ph idx="3" type="body"/>
          </p:nvPr>
        </p:nvSpPr>
        <p:spPr>
          <a:xfrm>
            <a:off x="3314548" y="1715549"/>
            <a:ext cx="2514900" cy="4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13" name="Google Shape;213;p30"/>
          <p:cNvSpPr txBox="1"/>
          <p:nvPr>
            <p:ph type="title"/>
          </p:nvPr>
        </p:nvSpPr>
        <p:spPr>
          <a:xfrm>
            <a:off x="686104" y="898413"/>
            <a:ext cx="7772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d/Gray 1 Content + Bottom Photo">
  <p:cSld name="2_Red/Gray 1 Content + Bottom Photo">
    <p:bg>
      <p:bgPr>
        <a:solidFill>
          <a:srgbClr val="E7E7E5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"/>
          <p:cNvSpPr/>
          <p:nvPr>
            <p:ph idx="2" type="pic"/>
          </p:nvPr>
        </p:nvSpPr>
        <p:spPr>
          <a:xfrm>
            <a:off x="152400" y="3428999"/>
            <a:ext cx="8839200" cy="322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16" name="Google Shape;216;p31"/>
          <p:cNvSpPr txBox="1"/>
          <p:nvPr>
            <p:ph idx="1" type="body"/>
          </p:nvPr>
        </p:nvSpPr>
        <p:spPr>
          <a:xfrm>
            <a:off x="685800" y="1715549"/>
            <a:ext cx="7772400" cy="15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429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30200" lvl="3" marL="1828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17500" lvl="4" marL="22860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17" name="Google Shape;217;p31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18" name="Google Shape;218;p31"/>
          <p:cNvSpPr txBox="1"/>
          <p:nvPr>
            <p:ph idx="11" type="ftr"/>
          </p:nvPr>
        </p:nvSpPr>
        <p:spPr>
          <a:xfrm>
            <a:off x="3124200" y="6408096"/>
            <a:ext cx="2895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19" name="Google Shape;219;p31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0" name="Google Shape;220;p31"/>
          <p:cNvSpPr txBox="1"/>
          <p:nvPr>
            <p:ph idx="3" type="body"/>
          </p:nvPr>
        </p:nvSpPr>
        <p:spPr>
          <a:xfrm rot="-5400000">
            <a:off x="7527735" y="4708198"/>
            <a:ext cx="2743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21" name="Google Shape;221;p31"/>
          <p:cNvSpPr txBox="1"/>
          <p:nvPr>
            <p:ph type="title"/>
          </p:nvPr>
        </p:nvSpPr>
        <p:spPr>
          <a:xfrm>
            <a:off x="686104" y="898413"/>
            <a:ext cx="7772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d/Gray 1 Content + Right Photo">
  <p:cSld name="2_Red/Gray 1 Content + Right Photo">
    <p:bg>
      <p:bgPr>
        <a:solidFill>
          <a:srgbClr val="E7E7E5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2"/>
          <p:cNvSpPr/>
          <p:nvPr>
            <p:ph idx="2" type="pic"/>
          </p:nvPr>
        </p:nvSpPr>
        <p:spPr>
          <a:xfrm>
            <a:off x="4572000" y="203683"/>
            <a:ext cx="4419600" cy="6450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224" name="Google Shape;224;p32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25" name="Google Shape;225;p32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6" name="Google Shape;226;p32"/>
          <p:cNvSpPr txBox="1"/>
          <p:nvPr>
            <p:ph idx="1" type="body"/>
          </p:nvPr>
        </p:nvSpPr>
        <p:spPr>
          <a:xfrm>
            <a:off x="685800" y="2219505"/>
            <a:ext cx="3657600" cy="37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17500" lvl="4" marL="22860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27" name="Google Shape;227;p32"/>
          <p:cNvSpPr txBox="1"/>
          <p:nvPr>
            <p:ph idx="3" type="body"/>
          </p:nvPr>
        </p:nvSpPr>
        <p:spPr>
          <a:xfrm rot="-5400000">
            <a:off x="7527734" y="1482882"/>
            <a:ext cx="2743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28" name="Google Shape;228;p32"/>
          <p:cNvSpPr txBox="1"/>
          <p:nvPr>
            <p:ph type="title"/>
          </p:nvPr>
        </p:nvSpPr>
        <p:spPr>
          <a:xfrm>
            <a:off x="685800" y="897749"/>
            <a:ext cx="36576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600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d/Gray Title Only">
  <p:cSld name="2_Red/Gray Title Only">
    <p:bg>
      <p:bgPr>
        <a:solidFill>
          <a:srgbClr val="E7E7E5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3"/>
          <p:cNvSpPr/>
          <p:nvPr>
            <p:ph idx="2" type="pic"/>
          </p:nvPr>
        </p:nvSpPr>
        <p:spPr>
          <a:xfrm>
            <a:off x="152400" y="203682"/>
            <a:ext cx="4419600" cy="64509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31" name="Google Shape;231;p33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32" name="Google Shape;232;p33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3" name="Google Shape;233;p33"/>
          <p:cNvSpPr txBox="1"/>
          <p:nvPr>
            <p:ph idx="1" type="body"/>
          </p:nvPr>
        </p:nvSpPr>
        <p:spPr>
          <a:xfrm rot="-5400000">
            <a:off x="3108135" y="1482882"/>
            <a:ext cx="2743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34" name="Google Shape;234;p33"/>
          <p:cNvSpPr txBox="1"/>
          <p:nvPr>
            <p:ph type="title"/>
          </p:nvPr>
        </p:nvSpPr>
        <p:spPr>
          <a:xfrm>
            <a:off x="4877104" y="2894859"/>
            <a:ext cx="38859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Red/Gray 1 Content">
  <p:cSld name="3_Red/Gray 1 Content">
    <p:bg>
      <p:bgPr>
        <a:solidFill>
          <a:schemeClr val="lt1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4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37" name="Google Shape;237;p34"/>
          <p:cNvSpPr txBox="1"/>
          <p:nvPr>
            <p:ph idx="11" type="ftr"/>
          </p:nvPr>
        </p:nvSpPr>
        <p:spPr>
          <a:xfrm>
            <a:off x="3124200" y="6408096"/>
            <a:ext cx="2895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38" name="Google Shape;238;p34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9" name="Google Shape;239;p34"/>
          <p:cNvSpPr txBox="1"/>
          <p:nvPr>
            <p:ph type="title"/>
          </p:nvPr>
        </p:nvSpPr>
        <p:spPr>
          <a:xfrm>
            <a:off x="686104" y="903314"/>
            <a:ext cx="7772400" cy="61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0" name="Google Shape;240;p34"/>
          <p:cNvSpPr txBox="1"/>
          <p:nvPr>
            <p:ph idx="1" type="body"/>
          </p:nvPr>
        </p:nvSpPr>
        <p:spPr>
          <a:xfrm>
            <a:off x="685800" y="1715549"/>
            <a:ext cx="7772400" cy="4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429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30200" lvl="3" marL="1828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17500" lvl="4" marL="22860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Red/Gray 2 Content">
  <p:cSld name="3_Red/Gray 2 Content">
    <p:bg>
      <p:bgPr>
        <a:solidFill>
          <a:schemeClr val="lt1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5"/>
          <p:cNvSpPr txBox="1"/>
          <p:nvPr>
            <p:ph idx="1" type="body"/>
          </p:nvPr>
        </p:nvSpPr>
        <p:spPr>
          <a:xfrm>
            <a:off x="686104" y="1715549"/>
            <a:ext cx="3809700" cy="4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43" name="Google Shape;243;p35"/>
          <p:cNvSpPr txBox="1"/>
          <p:nvPr>
            <p:ph idx="2" type="body"/>
          </p:nvPr>
        </p:nvSpPr>
        <p:spPr>
          <a:xfrm>
            <a:off x="4648200" y="1715549"/>
            <a:ext cx="3810300" cy="4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44" name="Google Shape;244;p35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45" name="Google Shape;245;p35"/>
          <p:cNvSpPr txBox="1"/>
          <p:nvPr>
            <p:ph idx="11" type="ftr"/>
          </p:nvPr>
        </p:nvSpPr>
        <p:spPr>
          <a:xfrm>
            <a:off x="3124200" y="6408096"/>
            <a:ext cx="2895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46" name="Google Shape;246;p35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7" name="Google Shape;247;p35"/>
          <p:cNvSpPr txBox="1"/>
          <p:nvPr>
            <p:ph type="title"/>
          </p:nvPr>
        </p:nvSpPr>
        <p:spPr>
          <a:xfrm>
            <a:off x="686104" y="898413"/>
            <a:ext cx="7772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Red/Gray 3 Content">
  <p:cSld name="3_Red/Gray 3 Content">
    <p:bg>
      <p:bgPr>
        <a:solidFill>
          <a:schemeClr val="lt1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6"/>
          <p:cNvSpPr txBox="1"/>
          <p:nvPr>
            <p:ph idx="1" type="body"/>
          </p:nvPr>
        </p:nvSpPr>
        <p:spPr>
          <a:xfrm>
            <a:off x="686104" y="1715549"/>
            <a:ext cx="2514300" cy="4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50" name="Google Shape;250;p36"/>
          <p:cNvSpPr txBox="1"/>
          <p:nvPr>
            <p:ph idx="2" type="body"/>
          </p:nvPr>
        </p:nvSpPr>
        <p:spPr>
          <a:xfrm>
            <a:off x="5943600" y="1715549"/>
            <a:ext cx="2514900" cy="4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51" name="Google Shape;251;p36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52" name="Google Shape;252;p36"/>
          <p:cNvSpPr txBox="1"/>
          <p:nvPr>
            <p:ph idx="11" type="ftr"/>
          </p:nvPr>
        </p:nvSpPr>
        <p:spPr>
          <a:xfrm>
            <a:off x="3124200" y="6408096"/>
            <a:ext cx="2895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53" name="Google Shape;253;p36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4" name="Google Shape;254;p36"/>
          <p:cNvSpPr txBox="1"/>
          <p:nvPr>
            <p:ph idx="3" type="body"/>
          </p:nvPr>
        </p:nvSpPr>
        <p:spPr>
          <a:xfrm>
            <a:off x="3314548" y="1715549"/>
            <a:ext cx="2514900" cy="4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55" name="Google Shape;255;p36"/>
          <p:cNvSpPr txBox="1"/>
          <p:nvPr>
            <p:ph type="title"/>
          </p:nvPr>
        </p:nvSpPr>
        <p:spPr>
          <a:xfrm>
            <a:off x="686104" y="898413"/>
            <a:ext cx="7772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Red/Gray 1 Content + Bottom Photo">
  <p:cSld name="3_Red/Gray 1 Content + Bottom Photo">
    <p:bg>
      <p:bgPr>
        <a:solidFill>
          <a:schemeClr val="lt1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7"/>
          <p:cNvSpPr/>
          <p:nvPr>
            <p:ph idx="2" type="pic"/>
          </p:nvPr>
        </p:nvSpPr>
        <p:spPr>
          <a:xfrm>
            <a:off x="152400" y="3428999"/>
            <a:ext cx="8839200" cy="3228000"/>
          </a:xfrm>
          <a:prstGeom prst="rect">
            <a:avLst/>
          </a:prstGeom>
          <a:solidFill>
            <a:srgbClr val="E7E7E5"/>
          </a:solidFill>
          <a:ln>
            <a:noFill/>
          </a:ln>
        </p:spPr>
      </p:sp>
      <p:sp>
        <p:nvSpPr>
          <p:cNvPr id="258" name="Google Shape;258;p37"/>
          <p:cNvSpPr txBox="1"/>
          <p:nvPr>
            <p:ph idx="1" type="body"/>
          </p:nvPr>
        </p:nvSpPr>
        <p:spPr>
          <a:xfrm>
            <a:off x="685800" y="1715549"/>
            <a:ext cx="7772400" cy="15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429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30200" lvl="3" marL="1828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17500" lvl="4" marL="22860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59" name="Google Shape;259;p37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60" name="Google Shape;260;p37"/>
          <p:cNvSpPr txBox="1"/>
          <p:nvPr>
            <p:ph idx="11" type="ftr"/>
          </p:nvPr>
        </p:nvSpPr>
        <p:spPr>
          <a:xfrm>
            <a:off x="3124200" y="6408096"/>
            <a:ext cx="2895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61" name="Google Shape;261;p37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2" name="Google Shape;262;p37"/>
          <p:cNvSpPr txBox="1"/>
          <p:nvPr>
            <p:ph idx="3" type="body"/>
          </p:nvPr>
        </p:nvSpPr>
        <p:spPr>
          <a:xfrm rot="-5400000">
            <a:off x="7527735" y="4708198"/>
            <a:ext cx="2743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63" name="Google Shape;263;p37"/>
          <p:cNvSpPr txBox="1"/>
          <p:nvPr>
            <p:ph type="title"/>
          </p:nvPr>
        </p:nvSpPr>
        <p:spPr>
          <a:xfrm>
            <a:off x="686104" y="898413"/>
            <a:ext cx="7772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Red/Gray 1 Content + Right Photo">
  <p:cSld name="3_Red/Gray 1 Content + Right Photo">
    <p:bg>
      <p:bgPr>
        <a:solidFill>
          <a:schemeClr val="lt1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8"/>
          <p:cNvSpPr/>
          <p:nvPr>
            <p:ph idx="2" type="pic"/>
          </p:nvPr>
        </p:nvSpPr>
        <p:spPr>
          <a:xfrm>
            <a:off x="4572000" y="203683"/>
            <a:ext cx="4419600" cy="6450900"/>
          </a:xfrm>
          <a:prstGeom prst="rect">
            <a:avLst/>
          </a:prstGeom>
          <a:solidFill>
            <a:srgbClr val="E7E7E5"/>
          </a:solidFill>
          <a:ln>
            <a:noFill/>
          </a:ln>
        </p:spPr>
      </p:sp>
      <p:sp>
        <p:nvSpPr>
          <p:cNvPr id="266" name="Google Shape;266;p38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67" name="Google Shape;267;p38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8" name="Google Shape;268;p38"/>
          <p:cNvSpPr txBox="1"/>
          <p:nvPr>
            <p:ph idx="1" type="body"/>
          </p:nvPr>
        </p:nvSpPr>
        <p:spPr>
          <a:xfrm>
            <a:off x="685800" y="2219505"/>
            <a:ext cx="3657600" cy="37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17500" lvl="4" marL="22860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69" name="Google Shape;269;p38"/>
          <p:cNvSpPr txBox="1"/>
          <p:nvPr>
            <p:ph idx="3" type="body"/>
          </p:nvPr>
        </p:nvSpPr>
        <p:spPr>
          <a:xfrm rot="-5400000">
            <a:off x="7527734" y="1482882"/>
            <a:ext cx="2743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70" name="Google Shape;270;p38"/>
          <p:cNvSpPr txBox="1"/>
          <p:nvPr>
            <p:ph type="title"/>
          </p:nvPr>
        </p:nvSpPr>
        <p:spPr>
          <a:xfrm>
            <a:off x="685800" y="897749"/>
            <a:ext cx="36576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Red/Gray Title Only">
  <p:cSld name="3_Red/Gray Title Only">
    <p:bg>
      <p:bgPr>
        <a:solidFill>
          <a:schemeClr val="lt1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9"/>
          <p:cNvSpPr/>
          <p:nvPr>
            <p:ph idx="2" type="pic"/>
          </p:nvPr>
        </p:nvSpPr>
        <p:spPr>
          <a:xfrm>
            <a:off x="152400" y="203682"/>
            <a:ext cx="4419600" cy="6450900"/>
          </a:xfrm>
          <a:prstGeom prst="rect">
            <a:avLst/>
          </a:prstGeom>
          <a:solidFill>
            <a:srgbClr val="E7E7E5"/>
          </a:solidFill>
          <a:ln>
            <a:noFill/>
          </a:ln>
        </p:spPr>
      </p:sp>
      <p:sp>
        <p:nvSpPr>
          <p:cNvPr id="273" name="Google Shape;273;p39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74" name="Google Shape;274;p39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5" name="Google Shape;275;p39"/>
          <p:cNvSpPr txBox="1"/>
          <p:nvPr>
            <p:ph idx="1" type="body"/>
          </p:nvPr>
        </p:nvSpPr>
        <p:spPr>
          <a:xfrm rot="-5400000">
            <a:off x="3108135" y="1482882"/>
            <a:ext cx="2743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76" name="Google Shape;276;p39"/>
          <p:cNvSpPr txBox="1"/>
          <p:nvPr>
            <p:ph type="title"/>
          </p:nvPr>
        </p:nvSpPr>
        <p:spPr>
          <a:xfrm>
            <a:off x="4877104" y="2894859"/>
            <a:ext cx="38859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/Gray 1 Content">
  <p:cSld name="Blue/Gray 1 Content">
    <p:bg>
      <p:bgPr>
        <a:solidFill>
          <a:srgbClr val="CFCDC9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0"/>
          <p:cNvSpPr txBox="1"/>
          <p:nvPr>
            <p:ph idx="1" type="body"/>
          </p:nvPr>
        </p:nvSpPr>
        <p:spPr>
          <a:xfrm>
            <a:off x="685800" y="16002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C6463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9" name="Google Shape;279;p40"/>
          <p:cNvSpPr txBox="1"/>
          <p:nvPr>
            <p:ph idx="10" type="dt"/>
          </p:nvPr>
        </p:nvSpPr>
        <p:spPr>
          <a:xfrm>
            <a:off x="152400" y="6520934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40"/>
          <p:cNvSpPr txBox="1"/>
          <p:nvPr>
            <p:ph idx="11" type="ftr"/>
          </p:nvPr>
        </p:nvSpPr>
        <p:spPr>
          <a:xfrm>
            <a:off x="3124200" y="6520934"/>
            <a:ext cx="2895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40"/>
          <p:cNvSpPr txBox="1"/>
          <p:nvPr>
            <p:ph idx="12" type="sldNum"/>
          </p:nvPr>
        </p:nvSpPr>
        <p:spPr>
          <a:xfrm>
            <a:off x="6858000" y="6520934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2" name="Google Shape;282;p40"/>
          <p:cNvSpPr txBox="1"/>
          <p:nvPr>
            <p:ph type="title"/>
          </p:nvPr>
        </p:nvSpPr>
        <p:spPr>
          <a:xfrm>
            <a:off x="686104" y="4572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800"/>
              <a:buFont typeface="Cabin"/>
              <a:buNone/>
              <a:defRPr>
                <a:solidFill>
                  <a:srgbClr val="0067B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Full Photo">
  <p:cSld name="Cover - Full Photo">
    <p:bg>
      <p:bgPr>
        <a:solidFill>
          <a:schemeClr val="dk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00" y="203683"/>
            <a:ext cx="8839200" cy="64509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9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11" type="ftr"/>
          </p:nvPr>
        </p:nvSpPr>
        <p:spPr>
          <a:xfrm>
            <a:off x="3124200" y="6408096"/>
            <a:ext cx="2895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59" name="Google Shape;59;p9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" name="Google Shape;60;p9"/>
          <p:cNvSpPr txBox="1"/>
          <p:nvPr>
            <p:ph type="ctrTitle"/>
          </p:nvPr>
        </p:nvSpPr>
        <p:spPr>
          <a:xfrm>
            <a:off x="685800" y="2118714"/>
            <a:ext cx="3886200" cy="1600500"/>
          </a:xfrm>
          <a:prstGeom prst="rect">
            <a:avLst/>
          </a:prstGeom>
          <a:noFill/>
          <a:ln>
            <a:noFill/>
          </a:ln>
          <a:effectLst>
            <a:outerShdw blurRad="254000" rotWithShape="0" algn="tl">
              <a:srgbClr val="000000">
                <a:alpha val="2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None/>
              <a:defRPr b="0" i="0" sz="2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1" name="Google Shape;61;p9"/>
          <p:cNvSpPr txBox="1"/>
          <p:nvPr>
            <p:ph idx="1" type="subTitle"/>
          </p:nvPr>
        </p:nvSpPr>
        <p:spPr>
          <a:xfrm>
            <a:off x="685800" y="4146996"/>
            <a:ext cx="3429000" cy="1600500"/>
          </a:xfrm>
          <a:prstGeom prst="rect">
            <a:avLst/>
          </a:prstGeom>
          <a:noFill/>
          <a:ln>
            <a:noFill/>
          </a:ln>
          <a:effectLst>
            <a:outerShdw blurRad="254000" rotWithShape="0" algn="tl">
              <a:srgbClr val="000000">
                <a:alpha val="4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cxnSp>
        <p:nvCxnSpPr>
          <p:cNvPr id="62" name="Google Shape;62;p9"/>
          <p:cNvCxnSpPr/>
          <p:nvPr/>
        </p:nvCxnSpPr>
        <p:spPr>
          <a:xfrm>
            <a:off x="746760" y="3932955"/>
            <a:ext cx="320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0000"/>
              </a:srgbClr>
            </a:outerShdw>
          </a:effectLst>
        </p:spPr>
      </p:cxnSp>
      <p:sp>
        <p:nvSpPr>
          <p:cNvPr id="63" name="Google Shape;63;p9"/>
          <p:cNvSpPr txBox="1"/>
          <p:nvPr>
            <p:ph idx="2" type="body"/>
          </p:nvPr>
        </p:nvSpPr>
        <p:spPr>
          <a:xfrm rot="-5400000">
            <a:off x="7527734" y="1482882"/>
            <a:ext cx="2743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6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pic>
        <p:nvPicPr>
          <p:cNvPr descr="USAID_Logo_White_v02.png" id="64" name="Google Shape;6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805" y="753866"/>
            <a:ext cx="1371600" cy="543600"/>
          </a:xfrm>
          <a:prstGeom prst="rect">
            <a:avLst/>
          </a:prstGeom>
          <a:noFill/>
          <a:ln>
            <a:noFill/>
          </a:ln>
          <a:effectLst>
            <a:outerShdw blurRad="254000" rotWithShape="0" algn="tl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Full Red">
  <p:cSld name="Cover - Full Red">
    <p:bg>
      <p:bgPr>
        <a:solidFill>
          <a:srgbClr val="BA0C2F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67" name="Google Shape;67;p10"/>
          <p:cNvSpPr txBox="1"/>
          <p:nvPr>
            <p:ph idx="11" type="ftr"/>
          </p:nvPr>
        </p:nvSpPr>
        <p:spPr>
          <a:xfrm>
            <a:off x="3124200" y="6408096"/>
            <a:ext cx="2895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USAID_Logo_White_v02.png" id="69" name="Google Shape;69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3805" y="753866"/>
            <a:ext cx="1371600" cy="5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0"/>
          <p:cNvSpPr txBox="1"/>
          <p:nvPr>
            <p:ph type="ctrTitle"/>
          </p:nvPr>
        </p:nvSpPr>
        <p:spPr>
          <a:xfrm>
            <a:off x="685800" y="2118714"/>
            <a:ext cx="38862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None/>
              <a:defRPr b="0" i="0" sz="2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1" name="Google Shape;71;p10"/>
          <p:cNvSpPr txBox="1"/>
          <p:nvPr>
            <p:ph idx="1" type="subTitle"/>
          </p:nvPr>
        </p:nvSpPr>
        <p:spPr>
          <a:xfrm>
            <a:off x="685800" y="4146996"/>
            <a:ext cx="34290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cxnSp>
        <p:nvCxnSpPr>
          <p:cNvPr id="72" name="Google Shape;72;p10"/>
          <p:cNvCxnSpPr/>
          <p:nvPr/>
        </p:nvCxnSpPr>
        <p:spPr>
          <a:xfrm>
            <a:off x="746760" y="3932955"/>
            <a:ext cx="320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Full Red">
  <p:cSld name="Divider - Full Red">
    <p:bg>
      <p:bgPr>
        <a:solidFill>
          <a:srgbClr val="BA0C2F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/>
          <p:nvPr>
            <p:ph type="title"/>
          </p:nvPr>
        </p:nvSpPr>
        <p:spPr>
          <a:xfrm>
            <a:off x="1143000" y="707637"/>
            <a:ext cx="5486400" cy="6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124200" y="6408096"/>
            <a:ext cx="2895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USAID_Logo_White_v02.png" id="78" name="Google Shape;78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3805" y="5747197"/>
            <a:ext cx="1371600" cy="54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" name="Google Shape;79;p11"/>
          <p:cNvCxnSpPr/>
          <p:nvPr/>
        </p:nvCxnSpPr>
        <p:spPr>
          <a:xfrm>
            <a:off x="746760" y="909220"/>
            <a:ext cx="320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/Gray 1 Content + Bottom Photo">
  <p:cSld name="Red/Gray 1 Content + Bottom Photo">
    <p:bg>
      <p:bgPr>
        <a:solidFill>
          <a:srgbClr val="E7E7E5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/>
          <p:nvPr>
            <p:ph idx="2" type="pic"/>
          </p:nvPr>
        </p:nvSpPr>
        <p:spPr>
          <a:xfrm>
            <a:off x="152400" y="3428999"/>
            <a:ext cx="8839200" cy="322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82" name="Google Shape;82;p12"/>
          <p:cNvSpPr txBox="1"/>
          <p:nvPr>
            <p:ph idx="1" type="body"/>
          </p:nvPr>
        </p:nvSpPr>
        <p:spPr>
          <a:xfrm>
            <a:off x="685800" y="1715549"/>
            <a:ext cx="7772400" cy="15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429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30200" lvl="3" marL="1828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17500" lvl="4" marL="22860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83" name="Google Shape;83;p12"/>
          <p:cNvSpPr txBox="1"/>
          <p:nvPr>
            <p:ph idx="10" type="dt"/>
          </p:nvPr>
        </p:nvSpPr>
        <p:spPr>
          <a:xfrm>
            <a:off x="1524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84" name="Google Shape;84;p12"/>
          <p:cNvSpPr txBox="1"/>
          <p:nvPr>
            <p:ph idx="11" type="ftr"/>
          </p:nvPr>
        </p:nvSpPr>
        <p:spPr>
          <a:xfrm>
            <a:off x="3124200" y="6408096"/>
            <a:ext cx="2895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85" name="Google Shape;85;p12"/>
          <p:cNvSpPr txBox="1"/>
          <p:nvPr>
            <p:ph idx="12" type="sldNum"/>
          </p:nvPr>
        </p:nvSpPr>
        <p:spPr>
          <a:xfrm>
            <a:off x="6858000" y="6408096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p12"/>
          <p:cNvSpPr txBox="1"/>
          <p:nvPr>
            <p:ph idx="3" type="body"/>
          </p:nvPr>
        </p:nvSpPr>
        <p:spPr>
          <a:xfrm rot="-5400000">
            <a:off x="7527735" y="4708198"/>
            <a:ext cx="2743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87" name="Google Shape;87;p12"/>
          <p:cNvSpPr txBox="1"/>
          <p:nvPr>
            <p:ph type="title"/>
          </p:nvPr>
        </p:nvSpPr>
        <p:spPr>
          <a:xfrm>
            <a:off x="686104" y="898413"/>
            <a:ext cx="7772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4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theme" Target="../theme/theme3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27.xm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26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1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29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31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15.xml"/><Relationship Id="rId3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14.xml"/><Relationship Id="rId3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6.xml"/><Relationship Id="rId34" Type="http://schemas.openxmlformats.org/officeDocument/2006/relationships/theme" Target="../theme/theme1.xml"/><Relationship Id="rId15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0"/>
            <a:ext cx="9144000" cy="6858000"/>
          </a:xfrm>
          <a:custGeom>
            <a:rect b="b" l="l" r="r" t="t"/>
            <a:pathLst>
              <a:path extrusionOk="0" h="6858000" w="9144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52385" y="152385"/>
                </a:moveTo>
                <a:lnTo>
                  <a:pt x="152385" y="6705615"/>
                </a:lnTo>
                <a:lnTo>
                  <a:pt x="8991615" y="6705615"/>
                </a:lnTo>
                <a:lnTo>
                  <a:pt x="8991615" y="152385"/>
                </a:lnTo>
                <a:lnTo>
                  <a:pt x="152385" y="1523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1" name="Google Shape;11;p1"/>
          <p:cNvCxnSpPr/>
          <p:nvPr/>
        </p:nvCxnSpPr>
        <p:spPr>
          <a:xfrm>
            <a:off x="762000" y="3886200"/>
            <a:ext cx="320675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>
              <a:srgbClr val="000000">
                <a:alpha val="39215"/>
              </a:srgbClr>
            </a:outerShdw>
          </a:effectLst>
        </p:spPr>
      </p:cxnSp>
      <p:pic>
        <p:nvPicPr>
          <p:cNvPr id="12" name="Google Shape;12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92150" y="685800"/>
            <a:ext cx="1812925" cy="544512"/>
          </a:xfrm>
          <a:prstGeom prst="rect">
            <a:avLst/>
          </a:prstGeom>
          <a:noFill/>
          <a:ln>
            <a:noFill/>
          </a:ln>
          <a:effectLst>
            <a:outerShdw blurRad="63500">
              <a:srgbClr val="000000">
                <a:alpha val="19215"/>
              </a:srgbClr>
            </a:outerShdw>
          </a:effectLst>
        </p:spPr>
      </p:pic>
      <p:sp>
        <p:nvSpPr>
          <p:cNvPr id="13" name="Google Shape;13;p1"/>
          <p:cNvSpPr txBox="1"/>
          <p:nvPr>
            <p:ph type="title"/>
          </p:nvPr>
        </p:nvSpPr>
        <p:spPr>
          <a:xfrm>
            <a:off x="685800" y="4572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800"/>
              <a:buFont typeface="Gill Sans"/>
              <a:buNone/>
              <a:defRPr b="0" i="0" sz="2800" u="none" cap="none" strike="noStrik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" type="body"/>
          </p:nvPr>
        </p:nvSpPr>
        <p:spPr>
          <a:xfrm>
            <a:off x="685800" y="1600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5C5B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635C5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35C5B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635C5B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0" type="dt"/>
          </p:nvPr>
        </p:nvSpPr>
        <p:spPr>
          <a:xfrm>
            <a:off x="152400" y="6521450"/>
            <a:ext cx="21336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1" type="ftr"/>
          </p:nvPr>
        </p:nvSpPr>
        <p:spPr>
          <a:xfrm>
            <a:off x="3124200" y="6521450"/>
            <a:ext cx="28956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7" name="Google Shape;17;p1"/>
          <p:cNvSpPr txBox="1"/>
          <p:nvPr>
            <p:ph idx="12" type="sldNum"/>
          </p:nvPr>
        </p:nvSpPr>
        <p:spPr>
          <a:xfrm>
            <a:off x="6858000" y="6521450"/>
            <a:ext cx="21336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7E7E5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/>
          <p:nvPr/>
        </p:nvSpPr>
        <p:spPr>
          <a:xfrm>
            <a:off x="0" y="0"/>
            <a:ext cx="9144000" cy="6858000"/>
          </a:xfrm>
          <a:custGeom>
            <a:rect b="b" l="l" r="r" t="t"/>
            <a:pathLst>
              <a:path extrusionOk="0" h="6858000" w="9144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52385" y="152385"/>
                </a:moveTo>
                <a:lnTo>
                  <a:pt x="152385" y="6705615"/>
                </a:lnTo>
                <a:lnTo>
                  <a:pt x="8991615" y="6705615"/>
                </a:lnTo>
                <a:lnTo>
                  <a:pt x="8991615" y="152385"/>
                </a:lnTo>
                <a:lnTo>
                  <a:pt x="152385" y="1523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" name="Google Shape;27;p3"/>
          <p:cNvSpPr txBox="1"/>
          <p:nvPr>
            <p:ph type="title"/>
          </p:nvPr>
        </p:nvSpPr>
        <p:spPr>
          <a:xfrm>
            <a:off x="685800" y="4572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800"/>
              <a:buFont typeface="Gill Sans"/>
              <a:buNone/>
              <a:defRPr b="0" i="0" sz="2800" u="none" cap="none" strike="noStrik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685800" y="1600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5C5B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635C5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35C5B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635C5B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29" name="Google Shape;29;p3"/>
          <p:cNvSpPr txBox="1"/>
          <p:nvPr>
            <p:ph idx="10" type="dt"/>
          </p:nvPr>
        </p:nvSpPr>
        <p:spPr>
          <a:xfrm>
            <a:off x="152400" y="6521450"/>
            <a:ext cx="21336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30" name="Google Shape;30;p3"/>
          <p:cNvSpPr txBox="1"/>
          <p:nvPr>
            <p:ph idx="11" type="ftr"/>
          </p:nvPr>
        </p:nvSpPr>
        <p:spPr>
          <a:xfrm>
            <a:off x="3124200" y="6521450"/>
            <a:ext cx="28956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31" name="Google Shape;31;p3"/>
          <p:cNvSpPr txBox="1"/>
          <p:nvPr>
            <p:ph idx="12" type="sldNum"/>
          </p:nvPr>
        </p:nvSpPr>
        <p:spPr>
          <a:xfrm>
            <a:off x="6858000" y="6521450"/>
            <a:ext cx="21336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7E7E5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686104" y="903314"/>
            <a:ext cx="7772400" cy="61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685800" y="1715549"/>
            <a:ext cx="7772400" cy="4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49" name="Google Shape;49;p7"/>
          <p:cNvSpPr txBox="1"/>
          <p:nvPr>
            <p:ph idx="10" type="dt"/>
          </p:nvPr>
        </p:nvSpPr>
        <p:spPr>
          <a:xfrm>
            <a:off x="152400" y="6433979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50" name="Google Shape;50;p7"/>
          <p:cNvSpPr txBox="1"/>
          <p:nvPr>
            <p:ph idx="11" type="ftr"/>
          </p:nvPr>
        </p:nvSpPr>
        <p:spPr>
          <a:xfrm>
            <a:off x="3124200" y="6433979"/>
            <a:ext cx="2895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51" name="Google Shape;51;p7"/>
          <p:cNvSpPr txBox="1"/>
          <p:nvPr>
            <p:ph idx="12" type="sldNum"/>
          </p:nvPr>
        </p:nvSpPr>
        <p:spPr>
          <a:xfrm>
            <a:off x="6858000" y="6433979"/>
            <a:ext cx="21336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Google Shape;52;p7"/>
          <p:cNvSpPr/>
          <p:nvPr/>
        </p:nvSpPr>
        <p:spPr>
          <a:xfrm>
            <a:off x="0" y="0"/>
            <a:ext cx="9144000" cy="6864000"/>
          </a:xfrm>
          <a:prstGeom prst="frame">
            <a:avLst>
              <a:gd fmla="val 2963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  <p:sldLayoutId id="2147483682" r:id="rId31"/>
    <p:sldLayoutId id="2147483683" r:id="rId32"/>
    <p:sldLayoutId id="2147483684" r:id="rId3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state.gov/wp-content/uploads/2022/04/ICS_AF_Burundi_Public.pdf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1"/>
          <p:cNvSpPr txBox="1"/>
          <p:nvPr/>
        </p:nvSpPr>
        <p:spPr>
          <a:xfrm>
            <a:off x="152400" y="6521450"/>
            <a:ext cx="21336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</a:pPr>
            <a:r>
              <a:rPr b="0" i="0" lang="en-US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*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41"/>
          <p:cNvSpPr txBox="1"/>
          <p:nvPr/>
        </p:nvSpPr>
        <p:spPr>
          <a:xfrm>
            <a:off x="6858000" y="6521450"/>
            <a:ext cx="21336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Gill Sans"/>
              <a:buNone/>
            </a:pPr>
            <a:fld id="{00000000-1234-1234-1234-123412341234}" type="slidenum">
              <a:rPr b="0" i="0" lang="en-US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8650" y="1135900"/>
            <a:ext cx="3566575" cy="3070075"/>
          </a:xfrm>
          <a:prstGeom prst="rect">
            <a:avLst/>
          </a:prstGeom>
          <a:noFill/>
          <a:ln cap="flat" cmpd="sng" w="25400">
            <a:solidFill>
              <a:schemeClr val="dk2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290" name="Google Shape;290;p41"/>
          <p:cNvSpPr txBox="1"/>
          <p:nvPr/>
        </p:nvSpPr>
        <p:spPr>
          <a:xfrm>
            <a:off x="5936000" y="4472650"/>
            <a:ext cx="29232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Woman on a Bike, Artist, Clovis Ngoy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41"/>
          <p:cNvSpPr txBox="1"/>
          <p:nvPr/>
        </p:nvSpPr>
        <p:spPr>
          <a:xfrm>
            <a:off x="617950" y="1685900"/>
            <a:ext cx="4560600" cy="1970100"/>
          </a:xfrm>
          <a:prstGeom prst="rect">
            <a:avLst/>
          </a:prstGeom>
          <a:noFill/>
          <a:ln>
            <a:noFill/>
          </a:ln>
          <a:effectLst>
            <a:outerShdw blurRad="254000" rotWithShape="0" algn="tl">
              <a:srgbClr val="000000">
                <a:alpha val="2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USAID/Burundi </a:t>
            </a:r>
            <a:endParaRPr sz="30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Sustainable Development Office (SDO) Portfolio Overview</a:t>
            </a:r>
            <a:endParaRPr sz="30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2" name="Google Shape;292;p41"/>
          <p:cNvSpPr txBox="1"/>
          <p:nvPr/>
        </p:nvSpPr>
        <p:spPr>
          <a:xfrm>
            <a:off x="617950" y="4931038"/>
            <a:ext cx="4714200" cy="1119600"/>
          </a:xfrm>
          <a:prstGeom prst="rect">
            <a:avLst/>
          </a:prstGeom>
          <a:noFill/>
          <a:ln>
            <a:noFill/>
          </a:ln>
          <a:effectLst>
            <a:outerShdw blurRad="254000" rotWithShape="0" algn="tl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Sustainable Development Office (SDO) team: </a:t>
            </a:r>
            <a:endParaRPr sz="16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Audace, Christian, Fidela, Jean-Claude, and Lori</a:t>
            </a:r>
            <a:endParaRPr sz="16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June 26, 2024</a:t>
            </a:r>
            <a:endParaRPr sz="16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3" name="Google Shape;293;p41"/>
          <p:cNvSpPr txBox="1"/>
          <p:nvPr/>
        </p:nvSpPr>
        <p:spPr>
          <a:xfrm>
            <a:off x="617950" y="4343750"/>
            <a:ext cx="4050900" cy="375600"/>
          </a:xfrm>
          <a:prstGeom prst="rect">
            <a:avLst/>
          </a:prstGeom>
          <a:noFill/>
          <a:ln>
            <a:noFill/>
          </a:ln>
          <a:effectLst>
            <a:outerShdw blurRad="254000" rotWithShape="0" algn="tl">
              <a:srgbClr val="000000">
                <a:alpha val="2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USAID/Burundi Industry Day 2024</a:t>
            </a:r>
            <a:endParaRPr sz="20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2"/>
          <p:cNvSpPr txBox="1"/>
          <p:nvPr>
            <p:ph idx="12" type="sldNum"/>
          </p:nvPr>
        </p:nvSpPr>
        <p:spPr>
          <a:xfrm>
            <a:off x="6858000" y="6521450"/>
            <a:ext cx="2133600" cy="1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0" name="Google Shape;300;p42"/>
          <p:cNvSpPr/>
          <p:nvPr/>
        </p:nvSpPr>
        <p:spPr>
          <a:xfrm>
            <a:off x="312625" y="235075"/>
            <a:ext cx="8284200" cy="10740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Linkages to Integrated Country Strategy and </a:t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Results Framework</a:t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625" y="1309075"/>
            <a:ext cx="8284200" cy="45805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2" name="Google Shape;302;p42"/>
          <p:cNvSpPr txBox="1"/>
          <p:nvPr/>
        </p:nvSpPr>
        <p:spPr>
          <a:xfrm>
            <a:off x="312625" y="5901650"/>
            <a:ext cx="8284200" cy="607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Ruvubu river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Connecting Burundi, Tanzania and Rwanda 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p43"/>
          <p:cNvGrpSpPr/>
          <p:nvPr/>
        </p:nvGrpSpPr>
        <p:grpSpPr>
          <a:xfrm>
            <a:off x="410700" y="555257"/>
            <a:ext cx="8322996" cy="3038762"/>
            <a:chOff x="286373" y="1428921"/>
            <a:chExt cx="7725075" cy="2356360"/>
          </a:xfrm>
        </p:grpSpPr>
        <p:sp>
          <p:nvSpPr>
            <p:cNvPr id="309" name="Google Shape;309;p43"/>
            <p:cNvSpPr txBox="1"/>
            <p:nvPr/>
          </p:nvSpPr>
          <p:spPr>
            <a:xfrm>
              <a:off x="286373" y="2593081"/>
              <a:ext cx="2109900" cy="119220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1" i="0" lang="en-US" sz="2300" u="none" cap="none" strike="noStrik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US EMBASSY Bujumbura  Integrated Country Strategy</a:t>
              </a:r>
              <a:endParaRPr b="1" i="0" sz="23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43"/>
            <p:cNvSpPr/>
            <p:nvPr/>
          </p:nvSpPr>
          <p:spPr>
            <a:xfrm>
              <a:off x="2665448" y="1428921"/>
              <a:ext cx="5346000" cy="625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MG 1: </a:t>
              </a:r>
              <a:r>
                <a:rPr b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</a:t>
              </a:r>
              <a:r>
                <a:rPr b="1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nvest in People: </a:t>
              </a:r>
              <a:r>
                <a:rPr b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Burundian systems for health and education are strengthened.</a:t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1" name="Google Shape;311;p43"/>
          <p:cNvSpPr/>
          <p:nvPr/>
        </p:nvSpPr>
        <p:spPr>
          <a:xfrm>
            <a:off x="3031575" y="1636800"/>
            <a:ext cx="5702100" cy="7683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MG 2: </a:t>
            </a: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 in the Economy: </a:t>
            </a: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foundation for a stronger Burundian economy is created.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43"/>
          <p:cNvSpPr/>
          <p:nvPr/>
        </p:nvSpPr>
        <p:spPr>
          <a:xfrm>
            <a:off x="3031575" y="2757125"/>
            <a:ext cx="5702100" cy="7233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MG 3: </a:t>
            </a: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 in Society and the Region: </a:t>
            </a: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Burundi is a peaceful, open, and stable actor at home and in the region.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43"/>
          <p:cNvGrpSpPr/>
          <p:nvPr/>
        </p:nvGrpSpPr>
        <p:grpSpPr>
          <a:xfrm rot="10800000">
            <a:off x="6057905" y="3766828"/>
            <a:ext cx="2861436" cy="2115800"/>
            <a:chOff x="1343990" y="499892"/>
            <a:chExt cx="1865100" cy="3996600"/>
          </a:xfrm>
        </p:grpSpPr>
        <p:sp>
          <p:nvSpPr>
            <p:cNvPr id="314" name="Google Shape;314;p43"/>
            <p:cNvSpPr/>
            <p:nvPr/>
          </p:nvSpPr>
          <p:spPr>
            <a:xfrm>
              <a:off x="1343990" y="499892"/>
              <a:ext cx="1865100" cy="39966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43"/>
            <p:cNvSpPr/>
            <p:nvPr/>
          </p:nvSpPr>
          <p:spPr>
            <a:xfrm rot="5400000">
              <a:off x="2115476" y="3358307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43"/>
          <p:cNvSpPr txBox="1"/>
          <p:nvPr/>
        </p:nvSpPr>
        <p:spPr>
          <a:xfrm>
            <a:off x="3239000" y="4549875"/>
            <a:ext cx="24609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Key Issues</a:t>
            </a:r>
            <a:endParaRPr b="1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7" name="Google Shape;317;p43"/>
          <p:cNvGrpSpPr/>
          <p:nvPr/>
        </p:nvGrpSpPr>
        <p:grpSpPr>
          <a:xfrm rot="10800000">
            <a:off x="3031581" y="3756859"/>
            <a:ext cx="2778805" cy="2115653"/>
            <a:chOff x="1178650" y="388916"/>
            <a:chExt cx="2030400" cy="4076402"/>
          </a:xfrm>
        </p:grpSpPr>
        <p:sp>
          <p:nvSpPr>
            <p:cNvPr id="318" name="Google Shape;318;p43"/>
            <p:cNvSpPr/>
            <p:nvPr/>
          </p:nvSpPr>
          <p:spPr>
            <a:xfrm>
              <a:off x="1178650" y="388916"/>
              <a:ext cx="2030400" cy="407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43"/>
            <p:cNvSpPr/>
            <p:nvPr/>
          </p:nvSpPr>
          <p:spPr>
            <a:xfrm flipH="1" rot="5400000">
              <a:off x="1398807" y="1533632"/>
              <a:ext cx="1486800" cy="19065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1D7E7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43"/>
            <p:cNvSpPr/>
            <p:nvPr/>
          </p:nvSpPr>
          <p:spPr>
            <a:xfrm rot="10800000">
              <a:off x="1233842" y="1298605"/>
              <a:ext cx="1815000" cy="60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rgbClr val="1D7E74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321" name="Google Shape;321;p43"/>
            <p:cNvSpPr/>
            <p:nvPr/>
          </p:nvSpPr>
          <p:spPr>
            <a:xfrm rot="10800000">
              <a:off x="1291928" y="1907153"/>
              <a:ext cx="1815000" cy="13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4925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900"/>
                <a:buFont typeface="Roboto"/>
                <a:buChar char="●"/>
              </a:pPr>
              <a:r>
                <a:rPr b="1" i="0" lang="en-US" sz="1800" u="none" cap="none" strike="noStrik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Economic Growt</a:t>
              </a:r>
              <a:r>
                <a:rPr b="1" i="0" lang="en-US" sz="1800" u="none" cap="none" strike="noStrike">
                  <a:solidFill>
                    <a:srgbClr val="1D7E74"/>
                  </a:solidFill>
                  <a:latin typeface="Calibri"/>
                  <a:ea typeface="Calibri"/>
                  <a:cs typeface="Calibri"/>
                  <a:sym typeface="Calibri"/>
                </a:rPr>
                <a:t>h</a:t>
              </a:r>
              <a:r>
                <a:rPr b="1" i="0" lang="en-US" sz="1900" u="none" cap="none" strike="noStrike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i="0" sz="1900" u="none" cap="none" strike="noStrike">
                <a:solidFill>
                  <a:srgbClr val="1D7E7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rgbClr val="1D7E7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2" name="Google Shape;322;p43"/>
            <p:cNvSpPr/>
            <p:nvPr/>
          </p:nvSpPr>
          <p:spPr>
            <a:xfrm rot="5400000">
              <a:off x="1938871" y="3449688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43"/>
            <p:cNvSpPr/>
            <p:nvPr/>
          </p:nvSpPr>
          <p:spPr>
            <a:xfrm rot="10800000">
              <a:off x="1179987" y="3172318"/>
              <a:ext cx="1968900" cy="1293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US" sz="15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Mission Objectives under MG 2  </a:t>
              </a:r>
              <a:endParaRPr b="1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1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24" name="Google Shape;324;p43"/>
          <p:cNvSpPr/>
          <p:nvPr/>
        </p:nvSpPr>
        <p:spPr>
          <a:xfrm>
            <a:off x="6115025" y="3766450"/>
            <a:ext cx="2780400" cy="492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Mission Objective under MG 3</a:t>
            </a:r>
            <a:endParaRPr b="1" i="0" sz="1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 i="0" sz="10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5" name="Google Shape;325;p43"/>
          <p:cNvSpPr/>
          <p:nvPr/>
        </p:nvSpPr>
        <p:spPr>
          <a:xfrm>
            <a:off x="6170450" y="4359738"/>
            <a:ext cx="2428800" cy="89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●"/>
            </a:pPr>
            <a:r>
              <a:rPr b="1" i="0" lang="en-US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Democracy and Governance</a:t>
            </a:r>
            <a:r>
              <a:rPr b="1" i="0" lang="en-US" sz="1800" u="none" cap="none" strike="noStrike">
                <a:solidFill>
                  <a:srgbClr val="1D7E74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b="1" i="0" sz="1800" u="none" cap="none" strike="noStrike">
              <a:solidFill>
                <a:srgbClr val="1D7E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6" name="Google Shape;326;p43"/>
          <p:cNvGrpSpPr/>
          <p:nvPr/>
        </p:nvGrpSpPr>
        <p:grpSpPr>
          <a:xfrm rot="10800000">
            <a:off x="247847" y="3758088"/>
            <a:ext cx="2716878" cy="2115762"/>
            <a:chOff x="1178649" y="663797"/>
            <a:chExt cx="2030400" cy="3696300"/>
          </a:xfrm>
        </p:grpSpPr>
        <p:sp>
          <p:nvSpPr>
            <p:cNvPr id="327" name="Google Shape;327;p43"/>
            <p:cNvSpPr/>
            <p:nvPr/>
          </p:nvSpPr>
          <p:spPr>
            <a:xfrm>
              <a:off x="1178649" y="663797"/>
              <a:ext cx="2030400" cy="36963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3"/>
            <p:cNvSpPr/>
            <p:nvPr/>
          </p:nvSpPr>
          <p:spPr>
            <a:xfrm flipH="1" rot="5400000">
              <a:off x="1136750" y="1214783"/>
              <a:ext cx="2178900" cy="17385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1D7E7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43"/>
            <p:cNvSpPr/>
            <p:nvPr/>
          </p:nvSpPr>
          <p:spPr>
            <a:xfrm rot="10800000">
              <a:off x="1233842" y="1298605"/>
              <a:ext cx="1815000" cy="60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rgbClr val="1D7E74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330" name="Google Shape;330;p43"/>
            <p:cNvSpPr/>
            <p:nvPr/>
          </p:nvSpPr>
          <p:spPr>
            <a:xfrm rot="5400000">
              <a:off x="2061993" y="3296534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43"/>
            <p:cNvSpPr/>
            <p:nvPr/>
          </p:nvSpPr>
          <p:spPr>
            <a:xfrm rot="10800000">
              <a:off x="1178750" y="3335296"/>
              <a:ext cx="1916700" cy="922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Mission Objectives under MG 1</a:t>
              </a:r>
              <a:endParaRPr b="1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43"/>
            <p:cNvSpPr/>
            <p:nvPr/>
          </p:nvSpPr>
          <p:spPr>
            <a:xfrm rot="10800000">
              <a:off x="1481904" y="1146495"/>
              <a:ext cx="1570500" cy="192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4290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Calibri"/>
                <a:buChar char="●"/>
              </a:pPr>
              <a:r>
                <a:rPr b="1" i="0" lang="en-US" sz="1800" u="none" cap="none" strike="noStrik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Health </a:t>
              </a:r>
              <a:endParaRPr b="1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4290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Roboto"/>
                <a:buChar char="●"/>
              </a:pPr>
              <a:r>
                <a:rPr b="1" i="0" lang="en-US" sz="1800" u="none" cap="none" strike="noStrik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Humanitarian Assistance  </a:t>
              </a:r>
              <a:endParaRPr b="1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3" name="Google Shape;333;p43"/>
          <p:cNvSpPr txBox="1"/>
          <p:nvPr/>
        </p:nvSpPr>
        <p:spPr>
          <a:xfrm>
            <a:off x="278200" y="6169025"/>
            <a:ext cx="8617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635C5B"/>
                </a:solidFill>
                <a:latin typeface="Gill Sans"/>
                <a:ea typeface="Gill Sans"/>
                <a:cs typeface="Gill Sans"/>
                <a:sym typeface="Gill Sans"/>
              </a:rPr>
              <a:t>Link to </a:t>
            </a:r>
            <a:r>
              <a:rPr b="0" i="0" lang="en-US" sz="1500" u="sng" cap="none" strike="noStrike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3"/>
              </a:rPr>
              <a:t>US Embassy Bujumbura Integrated Country Strategy </a:t>
            </a:r>
            <a:endParaRPr b="0" i="0" sz="1500" u="none" cap="none" strike="noStrike">
              <a:solidFill>
                <a:srgbClr val="635C5B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635C5B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U.S. Department of State - Great Seal" id="334" name="Google Shape;334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6025" y="304275"/>
            <a:ext cx="1663525" cy="166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4"/>
          <p:cNvSpPr txBox="1"/>
          <p:nvPr/>
        </p:nvSpPr>
        <p:spPr>
          <a:xfrm>
            <a:off x="685800" y="1523176"/>
            <a:ext cx="7655700" cy="9570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sng" cap="none" strike="noStrike">
              <a:solidFill>
                <a:srgbClr val="F1C23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sng" cap="none" strike="noStrike">
              <a:solidFill>
                <a:srgbClr val="F1C23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sng" cap="none" strike="noStrike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Goal Statement</a:t>
            </a:r>
            <a:endParaRPr b="1" i="0" sz="1500" u="sng" cap="none" strike="noStrike">
              <a:solidFill>
                <a:srgbClr val="F1C23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Support Burundi in laying a foundation for sustainable development that capitalizes on achieved peace and stability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44"/>
          <p:cNvSpPr txBox="1"/>
          <p:nvPr/>
        </p:nvSpPr>
        <p:spPr>
          <a:xfrm>
            <a:off x="685800" y="2915067"/>
            <a:ext cx="3581400" cy="7593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DO 1: </a:t>
            </a:r>
            <a:r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Enhancing Sustainable Livelihoods </a:t>
            </a:r>
            <a:endParaRPr b="0" i="0" sz="17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44"/>
          <p:cNvSpPr txBox="1"/>
          <p:nvPr/>
        </p:nvSpPr>
        <p:spPr>
          <a:xfrm>
            <a:off x="5609252" y="3830434"/>
            <a:ext cx="2732100" cy="605100"/>
          </a:xfrm>
          <a:prstGeom prst="rect">
            <a:avLst/>
          </a:prstGeom>
          <a:solidFill>
            <a:srgbClr val="155B54"/>
          </a:solidFill>
          <a:ln cap="flat" cmpd="sng" w="19050">
            <a:solidFill>
              <a:srgbClr val="249C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IR 2.1:</a:t>
            </a: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Accountable Governance Strengthened</a:t>
            </a:r>
            <a:endParaRPr b="0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44"/>
          <p:cNvSpPr txBox="1"/>
          <p:nvPr/>
        </p:nvSpPr>
        <p:spPr>
          <a:xfrm>
            <a:off x="1549374" y="3806666"/>
            <a:ext cx="2732100" cy="605100"/>
          </a:xfrm>
          <a:prstGeom prst="rect">
            <a:avLst/>
          </a:prstGeom>
          <a:solidFill>
            <a:srgbClr val="155B54"/>
          </a:solidFill>
          <a:ln cap="flat" cmpd="sng" w="19050">
            <a:solidFill>
              <a:srgbClr val="249C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IR 1.1:</a:t>
            </a: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Quality Health Services and Systems Bolstered</a:t>
            </a:r>
            <a:endParaRPr b="0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44"/>
          <p:cNvSpPr txBox="1"/>
          <p:nvPr/>
        </p:nvSpPr>
        <p:spPr>
          <a:xfrm>
            <a:off x="5609220" y="4554971"/>
            <a:ext cx="2732100" cy="853500"/>
          </a:xfrm>
          <a:prstGeom prst="rect">
            <a:avLst/>
          </a:prstGeom>
          <a:solidFill>
            <a:srgbClr val="155B54"/>
          </a:solidFill>
          <a:ln cap="flat" cmpd="sng" w="19050">
            <a:solidFill>
              <a:srgbClr val="249C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IR 2.2:</a:t>
            </a:r>
            <a:r>
              <a:rPr b="1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Advocacy for Democratic Reform and Human Rights Promoted </a:t>
            </a:r>
            <a:endParaRPr b="0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44"/>
          <p:cNvSpPr txBox="1"/>
          <p:nvPr/>
        </p:nvSpPr>
        <p:spPr>
          <a:xfrm>
            <a:off x="1535199" y="4553882"/>
            <a:ext cx="2732100" cy="668100"/>
          </a:xfrm>
          <a:prstGeom prst="rect">
            <a:avLst/>
          </a:prstGeom>
          <a:solidFill>
            <a:srgbClr val="155B54"/>
          </a:solidFill>
          <a:ln cap="flat" cmpd="sng" w="19050">
            <a:solidFill>
              <a:srgbClr val="249C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IR 1.2:</a:t>
            </a:r>
            <a:r>
              <a:rPr b="1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Agriculture Market Systems Strengthened 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44"/>
          <p:cNvSpPr txBox="1"/>
          <p:nvPr/>
        </p:nvSpPr>
        <p:spPr>
          <a:xfrm>
            <a:off x="4760100" y="2905433"/>
            <a:ext cx="3581400" cy="7593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DO 2: </a:t>
            </a: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Building Public Trust</a:t>
            </a:r>
            <a:r>
              <a:rPr b="1" i="0" lang="en-US" sz="1800" u="none" cap="none" strike="noStrike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7" name="Google Shape;347;p44"/>
          <p:cNvCxnSpPr/>
          <p:nvPr/>
        </p:nvCxnSpPr>
        <p:spPr>
          <a:xfrm flipH="1">
            <a:off x="1230900" y="3670755"/>
            <a:ext cx="8100" cy="201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8" name="Google Shape;348;p44"/>
          <p:cNvCxnSpPr/>
          <p:nvPr/>
        </p:nvCxnSpPr>
        <p:spPr>
          <a:xfrm flipH="1" rot="10800000">
            <a:off x="1239131" y="4109272"/>
            <a:ext cx="312900" cy="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9" name="Google Shape;349;p44"/>
          <p:cNvCxnSpPr/>
          <p:nvPr/>
        </p:nvCxnSpPr>
        <p:spPr>
          <a:xfrm flipH="1" rot="10800000">
            <a:off x="1239004" y="4889631"/>
            <a:ext cx="312900" cy="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0" name="Google Shape;350;p44"/>
          <p:cNvCxnSpPr/>
          <p:nvPr/>
        </p:nvCxnSpPr>
        <p:spPr>
          <a:xfrm>
            <a:off x="5314755" y="3664633"/>
            <a:ext cx="14100" cy="1367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1" name="Google Shape;351;p44"/>
          <p:cNvCxnSpPr/>
          <p:nvPr/>
        </p:nvCxnSpPr>
        <p:spPr>
          <a:xfrm flipH="1" rot="10800000">
            <a:off x="5313246" y="4133100"/>
            <a:ext cx="327900" cy="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2" name="Google Shape;352;p44"/>
          <p:cNvCxnSpPr/>
          <p:nvPr/>
        </p:nvCxnSpPr>
        <p:spPr>
          <a:xfrm>
            <a:off x="5314012" y="5032039"/>
            <a:ext cx="326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3" name="Google Shape;353;p44"/>
          <p:cNvSpPr txBox="1"/>
          <p:nvPr>
            <p:ph idx="4294967295" type="title"/>
          </p:nvPr>
        </p:nvSpPr>
        <p:spPr>
          <a:xfrm>
            <a:off x="685800" y="273267"/>
            <a:ext cx="77724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USAID/Burundi Results Framework</a:t>
            </a:r>
            <a:endParaRPr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44"/>
          <p:cNvSpPr txBox="1"/>
          <p:nvPr/>
        </p:nvSpPr>
        <p:spPr>
          <a:xfrm>
            <a:off x="227700" y="6070233"/>
            <a:ext cx="8688600" cy="400200"/>
          </a:xfrm>
          <a:prstGeom prst="rect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Cross Cutting Priorities: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	      Environmental Protection		Diversity, Equity, Inclusion, and Accessibility</a:t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55" name="Google Shape;355;p44"/>
          <p:cNvSpPr txBox="1"/>
          <p:nvPr/>
        </p:nvSpPr>
        <p:spPr>
          <a:xfrm>
            <a:off x="227700" y="769168"/>
            <a:ext cx="8688600" cy="569400"/>
          </a:xfrm>
          <a:prstGeom prst="rect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56" name="Google Shape;356;p44"/>
          <p:cNvSpPr txBox="1"/>
          <p:nvPr/>
        </p:nvSpPr>
        <p:spPr>
          <a:xfrm>
            <a:off x="1476450" y="839075"/>
            <a:ext cx="2636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Humanitarian-Development-Peace Coherence</a:t>
            </a:r>
            <a:endParaRPr b="0" i="0" sz="12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57" name="Google Shape;357;p44"/>
          <p:cNvSpPr txBox="1"/>
          <p:nvPr/>
        </p:nvSpPr>
        <p:spPr>
          <a:xfrm>
            <a:off x="4343300" y="902560"/>
            <a:ext cx="1816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Conflict Sensitivity</a:t>
            </a:r>
            <a:endParaRPr b="0" i="0" sz="12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58" name="Google Shape;358;p44"/>
          <p:cNvSpPr txBox="1"/>
          <p:nvPr/>
        </p:nvSpPr>
        <p:spPr>
          <a:xfrm>
            <a:off x="6664050" y="902560"/>
            <a:ext cx="1677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Adaptive Management</a:t>
            </a:r>
            <a:endParaRPr b="0" i="0" sz="12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59" name="Google Shape;359;p44"/>
          <p:cNvSpPr txBox="1"/>
          <p:nvPr/>
        </p:nvSpPr>
        <p:spPr>
          <a:xfrm>
            <a:off x="217000" y="824067"/>
            <a:ext cx="1163100" cy="5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Key Approaches:</a:t>
            </a:r>
            <a:endParaRPr b="1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60" name="Google Shape;360;p44"/>
          <p:cNvSpPr txBox="1"/>
          <p:nvPr/>
        </p:nvSpPr>
        <p:spPr>
          <a:xfrm>
            <a:off x="1535199" y="5364066"/>
            <a:ext cx="2732100" cy="530100"/>
          </a:xfrm>
          <a:prstGeom prst="rect">
            <a:avLst/>
          </a:prstGeom>
          <a:solidFill>
            <a:srgbClr val="980000"/>
          </a:solidFill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IR 1.3:</a:t>
            </a:r>
            <a:r>
              <a:rPr b="1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Education Systems Supported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1" name="Google Shape;361;p44"/>
          <p:cNvCxnSpPr/>
          <p:nvPr/>
        </p:nvCxnSpPr>
        <p:spPr>
          <a:xfrm flipH="1" rot="10800000">
            <a:off x="1239004" y="5669983"/>
            <a:ext cx="312900" cy="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8" name="Google Shape;368;p45"/>
          <p:cNvSpPr txBox="1"/>
          <p:nvPr/>
        </p:nvSpPr>
        <p:spPr>
          <a:xfrm>
            <a:off x="259000" y="1004875"/>
            <a:ext cx="3283800" cy="53352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Humanitarian 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Assistance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Food and Nutrition Assistance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Refugees Food Assistance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Returnee Food Assistance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IDP Assistance 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Economic Growth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Agriculture and Livelihoods 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Energy 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Regional Trade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Economic Governance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Democracy and 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Governance 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Countering Trafficking in Persons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Social Cohesion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Civil Society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Economic Empowerment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69" name="Google Shape;36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23200" y="1004875"/>
            <a:ext cx="4995852" cy="533520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70" name="Google Shape;370;p45"/>
          <p:cNvSpPr txBox="1"/>
          <p:nvPr/>
        </p:nvSpPr>
        <p:spPr>
          <a:xfrm>
            <a:off x="259000" y="393650"/>
            <a:ext cx="8360100" cy="507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OVERVIEW OF SDO PORTFOLIO: 	 PEOPLE. 	PROSPERITY.	PEACE.</a:t>
            </a:r>
            <a:r>
              <a:rPr b="1" i="0" lang="en-US" sz="2100" u="none" cap="none" strike="noStrike">
                <a:solidFill>
                  <a:srgbClr val="6C64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2100" u="none" cap="none" strike="noStrike">
              <a:solidFill>
                <a:srgbClr val="6C64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6"/>
          <p:cNvSpPr txBox="1"/>
          <p:nvPr>
            <p:ph type="title"/>
          </p:nvPr>
        </p:nvSpPr>
        <p:spPr>
          <a:xfrm>
            <a:off x="768300" y="808050"/>
            <a:ext cx="6707700" cy="566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Merci. Thank you. Murakoze Cane. 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46"/>
          <p:cNvSpPr txBox="1"/>
          <p:nvPr>
            <p:ph idx="12" type="sldNum"/>
          </p:nvPr>
        </p:nvSpPr>
        <p:spPr>
          <a:xfrm>
            <a:off x="6858000" y="6521450"/>
            <a:ext cx="2133600" cy="1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600"/>
              <a:buFont typeface="Gill Sans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8" name="Google Shape;378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307" y="1864700"/>
            <a:ext cx="6707768" cy="4176025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6.9-Template_4.29.2016">
  <a:themeElements>
    <a:clrScheme name="Custom 2">
      <a:dk1>
        <a:srgbClr val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6C6463"/>
      </a:hlink>
      <a:folHlink>
        <a:srgbClr val="CFCDC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4_4.3-Template_12.7.2016">
  <a:themeElements>
    <a:clrScheme name="Custom 2">
      <a:dk1>
        <a:srgbClr val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6C6463"/>
      </a:hlink>
      <a:folHlink>
        <a:srgbClr val="CFCDC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4.3-Template_12.7.2016">
  <a:themeElements>
    <a:clrScheme name="Custom 2">
      <a:dk1>
        <a:srgbClr val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6C6463"/>
      </a:hlink>
      <a:folHlink>
        <a:srgbClr val="CFCDC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