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2"/>
  </p:notesMasterIdLst>
  <p:handoutMasterIdLst>
    <p:handoutMasterId r:id="rId73"/>
  </p:handoutMasterIdLst>
  <p:sldIdLst>
    <p:sldId id="262" r:id="rId2"/>
    <p:sldId id="257" r:id="rId3"/>
    <p:sldId id="258" r:id="rId4"/>
    <p:sldId id="259" r:id="rId5"/>
    <p:sldId id="260" r:id="rId6"/>
    <p:sldId id="265" r:id="rId7"/>
    <p:sldId id="263" r:id="rId8"/>
    <p:sldId id="264" r:id="rId9"/>
    <p:sldId id="266" r:id="rId10"/>
    <p:sldId id="267" r:id="rId11"/>
    <p:sldId id="268" r:id="rId12"/>
    <p:sldId id="337" r:id="rId13"/>
    <p:sldId id="269" r:id="rId14"/>
    <p:sldId id="270" r:id="rId15"/>
    <p:sldId id="271" r:id="rId16"/>
    <p:sldId id="272" r:id="rId17"/>
    <p:sldId id="273" r:id="rId18"/>
    <p:sldId id="326" r:id="rId19"/>
    <p:sldId id="274" r:id="rId20"/>
    <p:sldId id="275" r:id="rId21"/>
    <p:sldId id="328" r:id="rId22"/>
    <p:sldId id="276" r:id="rId23"/>
    <p:sldId id="281" r:id="rId24"/>
    <p:sldId id="277" r:id="rId25"/>
    <p:sldId id="278" r:id="rId26"/>
    <p:sldId id="282" r:id="rId27"/>
    <p:sldId id="279" r:id="rId28"/>
    <p:sldId id="280" r:id="rId29"/>
    <p:sldId id="330" r:id="rId30"/>
    <p:sldId id="283" r:id="rId31"/>
    <p:sldId id="284" r:id="rId32"/>
    <p:sldId id="329" r:id="rId33"/>
    <p:sldId id="285" r:id="rId34"/>
    <p:sldId id="334" r:id="rId35"/>
    <p:sldId id="286" r:id="rId36"/>
    <p:sldId id="287" r:id="rId37"/>
    <p:sldId id="288" r:id="rId38"/>
    <p:sldId id="290" r:id="rId39"/>
    <p:sldId id="291" r:id="rId40"/>
    <p:sldId id="331" r:id="rId41"/>
    <p:sldId id="289" r:id="rId42"/>
    <p:sldId id="292" r:id="rId43"/>
    <p:sldId id="293" r:id="rId44"/>
    <p:sldId id="294" r:id="rId45"/>
    <p:sldId id="332" r:id="rId46"/>
    <p:sldId id="338" r:id="rId47"/>
    <p:sldId id="295" r:id="rId48"/>
    <p:sldId id="296" r:id="rId49"/>
    <p:sldId id="333" r:id="rId50"/>
    <p:sldId id="297" r:id="rId51"/>
    <p:sldId id="298" r:id="rId52"/>
    <p:sldId id="300" r:id="rId53"/>
    <p:sldId id="327" r:id="rId54"/>
    <p:sldId id="299" r:id="rId55"/>
    <p:sldId id="301" r:id="rId56"/>
    <p:sldId id="302" r:id="rId57"/>
    <p:sldId id="303" r:id="rId58"/>
    <p:sldId id="339" r:id="rId59"/>
    <p:sldId id="304" r:id="rId60"/>
    <p:sldId id="305" r:id="rId61"/>
    <p:sldId id="306" r:id="rId62"/>
    <p:sldId id="307" r:id="rId63"/>
    <p:sldId id="308" r:id="rId64"/>
    <p:sldId id="309" r:id="rId65"/>
    <p:sldId id="340" r:id="rId66"/>
    <p:sldId id="341" r:id="rId67"/>
    <p:sldId id="324" r:id="rId68"/>
    <p:sldId id="325" r:id="rId69"/>
    <p:sldId id="336" r:id="rId70"/>
    <p:sldId id="323" r:id="rId71"/>
  </p:sldIdLst>
  <p:sldSz cx="6577013" cy="9359900"/>
  <p:notesSz cx="6858000" cy="9144000"/>
  <p:custDataLst>
    <p:tags r:id="rId74"/>
  </p:custDataLst>
  <p:defaultTextStyle>
    <a:defPPr>
      <a:defRPr lang="en-US"/>
    </a:defPPr>
    <a:lvl1pPr marL="0" algn="l" defTabSz="869209" rtl="0" eaLnBrk="1" latinLnBrk="0" hangingPunct="1">
      <a:defRPr sz="1711" kern="1200">
        <a:solidFill>
          <a:schemeClr val="tx1"/>
        </a:solidFill>
        <a:latin typeface="+mn-lt"/>
        <a:ea typeface="+mn-ea"/>
        <a:cs typeface="+mn-cs"/>
      </a:defRPr>
    </a:lvl1pPr>
    <a:lvl2pPr marL="434605" algn="l" defTabSz="869209" rtl="0" eaLnBrk="1" latinLnBrk="0" hangingPunct="1">
      <a:defRPr sz="1711" kern="1200">
        <a:solidFill>
          <a:schemeClr val="tx1"/>
        </a:solidFill>
        <a:latin typeface="+mn-lt"/>
        <a:ea typeface="+mn-ea"/>
        <a:cs typeface="+mn-cs"/>
      </a:defRPr>
    </a:lvl2pPr>
    <a:lvl3pPr marL="869209" algn="l" defTabSz="869209" rtl="0" eaLnBrk="1" latinLnBrk="0" hangingPunct="1">
      <a:defRPr sz="1711" kern="1200">
        <a:solidFill>
          <a:schemeClr val="tx1"/>
        </a:solidFill>
        <a:latin typeface="+mn-lt"/>
        <a:ea typeface="+mn-ea"/>
        <a:cs typeface="+mn-cs"/>
      </a:defRPr>
    </a:lvl3pPr>
    <a:lvl4pPr marL="1303814" algn="l" defTabSz="869209" rtl="0" eaLnBrk="1" latinLnBrk="0" hangingPunct="1">
      <a:defRPr sz="1711" kern="1200">
        <a:solidFill>
          <a:schemeClr val="tx1"/>
        </a:solidFill>
        <a:latin typeface="+mn-lt"/>
        <a:ea typeface="+mn-ea"/>
        <a:cs typeface="+mn-cs"/>
      </a:defRPr>
    </a:lvl4pPr>
    <a:lvl5pPr marL="1738418" algn="l" defTabSz="869209" rtl="0" eaLnBrk="1" latinLnBrk="0" hangingPunct="1">
      <a:defRPr sz="1711" kern="1200">
        <a:solidFill>
          <a:schemeClr val="tx1"/>
        </a:solidFill>
        <a:latin typeface="+mn-lt"/>
        <a:ea typeface="+mn-ea"/>
        <a:cs typeface="+mn-cs"/>
      </a:defRPr>
    </a:lvl5pPr>
    <a:lvl6pPr marL="2173023" algn="l" defTabSz="869209" rtl="0" eaLnBrk="1" latinLnBrk="0" hangingPunct="1">
      <a:defRPr sz="1711" kern="1200">
        <a:solidFill>
          <a:schemeClr val="tx1"/>
        </a:solidFill>
        <a:latin typeface="+mn-lt"/>
        <a:ea typeface="+mn-ea"/>
        <a:cs typeface="+mn-cs"/>
      </a:defRPr>
    </a:lvl6pPr>
    <a:lvl7pPr marL="2607627" algn="l" defTabSz="869209" rtl="0" eaLnBrk="1" latinLnBrk="0" hangingPunct="1">
      <a:defRPr sz="1711" kern="1200">
        <a:solidFill>
          <a:schemeClr val="tx1"/>
        </a:solidFill>
        <a:latin typeface="+mn-lt"/>
        <a:ea typeface="+mn-ea"/>
        <a:cs typeface="+mn-cs"/>
      </a:defRPr>
    </a:lvl7pPr>
    <a:lvl8pPr marL="3042232" algn="l" defTabSz="869209" rtl="0" eaLnBrk="1" latinLnBrk="0" hangingPunct="1">
      <a:defRPr sz="1711" kern="1200">
        <a:solidFill>
          <a:schemeClr val="tx1"/>
        </a:solidFill>
        <a:latin typeface="+mn-lt"/>
        <a:ea typeface="+mn-ea"/>
        <a:cs typeface="+mn-cs"/>
      </a:defRPr>
    </a:lvl8pPr>
    <a:lvl9pPr marL="3476837" algn="l" defTabSz="869209" rtl="0" eaLnBrk="1" latinLnBrk="0" hangingPunct="1">
      <a:defRPr sz="1711" kern="1200">
        <a:solidFill>
          <a:schemeClr val="tx1"/>
        </a:solidFill>
        <a:latin typeface="+mn-lt"/>
        <a:ea typeface="+mn-ea"/>
        <a:cs typeface="+mn-cs"/>
      </a:defRPr>
    </a:lvl9pPr>
  </p:defaultTextStyle>
  <p:extLst>
    <p:ext uri="{EFAFB233-063F-42B5-8137-9DF3F51BA10A}">
      <p15:sldGuideLst xmlns:p15="http://schemas.microsoft.com/office/powerpoint/2012/main">
        <p15:guide id="1" pos="348" userDrawn="1">
          <p15:clr>
            <a:srgbClr val="A4A3A4"/>
          </p15:clr>
        </p15:guide>
        <p15:guide id="2" pos="3795" userDrawn="1">
          <p15:clr>
            <a:srgbClr val="A4A3A4"/>
          </p15:clr>
        </p15:guide>
        <p15:guide id="5" orient="horz" pos="907" userDrawn="1">
          <p15:clr>
            <a:srgbClr val="A4A3A4"/>
          </p15:clr>
        </p15:guide>
        <p15:guide id="6" orient="horz" pos="2925" userDrawn="1">
          <p15:clr>
            <a:srgbClr val="A4A3A4"/>
          </p15:clr>
        </p15:guide>
        <p15:guide id="7" orient="horz" pos="154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89F884-2472-31B8-B44A-0A12FF19D502}" name="Windy Santoso" initials="WS" userId="12d83e08d2047866" providerId="Windows Live"/>
  <p188:author id="{B750F2A5-14D0-E325-29BF-D0520BF70D90}" name="Des Rosiers, Sarah" initials="DRS" userId="S::DESROSA1@novartis.net::a902d833-ec12-4f6e-97d3-f07e8740007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indy Santoso" initials="WS" lastIdx="4" clrIdx="0">
    <p:extLst>
      <p:ext uri="{19B8F6BF-5375-455C-9EA6-DF929625EA0E}">
        <p15:presenceInfo xmlns:p15="http://schemas.microsoft.com/office/powerpoint/2012/main" userId="12d83e08d204786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1C4"/>
    <a:srgbClr val="E3D0B3"/>
    <a:srgbClr val="D0D0D0"/>
    <a:srgbClr val="151515"/>
    <a:srgbClr val="834B2E"/>
    <a:srgbClr val="2A292A"/>
    <a:srgbClr val="213B4A"/>
    <a:srgbClr val="91786C"/>
    <a:srgbClr val="3A5664"/>
    <a:srgbClr val="2E4C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327" autoAdjust="0"/>
  </p:normalViewPr>
  <p:slideViewPr>
    <p:cSldViewPr snapToGrid="0" showGuides="1">
      <p:cViewPr varScale="1">
        <p:scale>
          <a:sx n="61" d="100"/>
          <a:sy n="61" d="100"/>
        </p:scale>
        <p:origin x="2597" y="67"/>
      </p:cViewPr>
      <p:guideLst>
        <p:guide pos="348"/>
        <p:guide pos="3795"/>
        <p:guide orient="horz" pos="907"/>
        <p:guide orient="horz" pos="2925"/>
        <p:guide orient="horz" pos="1542"/>
      </p:guideLst>
    </p:cSldViewPr>
  </p:slideViewPr>
  <p:notesTextViewPr>
    <p:cViewPr>
      <p:scale>
        <a:sx n="1" d="1"/>
        <a:sy n="1" d="1"/>
      </p:scale>
      <p:origin x="0" y="0"/>
    </p:cViewPr>
  </p:notesTextViewPr>
  <p:notesViewPr>
    <p:cSldViewPr snapToGrid="0" showGuides="1">
      <p:cViewPr varScale="1">
        <p:scale>
          <a:sx n="61" d="100"/>
          <a:sy n="61" d="100"/>
        </p:scale>
        <p:origin x="3182" y="3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gs" Target="tags/tag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80"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05393C-279E-C9B0-6414-753F3C5AC3C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9E548BD-3BF5-C546-597C-CDDEBB5060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5D6D29-B0AC-4F17-B48C-0DD4C2CD20D2}" type="datetimeFigureOut">
              <a:rPr lang="en-GB" smtClean="0"/>
              <a:t>30/07/2024</a:t>
            </a:fld>
            <a:endParaRPr lang="en-GB"/>
          </a:p>
        </p:txBody>
      </p:sp>
      <p:sp>
        <p:nvSpPr>
          <p:cNvPr id="4" name="Footer Placeholder 3">
            <a:extLst>
              <a:ext uri="{FF2B5EF4-FFF2-40B4-BE49-F238E27FC236}">
                <a16:creationId xmlns:a16="http://schemas.microsoft.com/office/drawing/2014/main" id="{3D599E39-A58A-EE61-F03E-E373F660B4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7CA5418-7089-7ED5-A1DA-A7670647F2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EE6E49-F2EA-4DFD-BA31-A3CAB8E0D7E3}" type="slidenum">
              <a:rPr lang="en-GB" smtClean="0"/>
              <a:t>‹N°›</a:t>
            </a:fld>
            <a:endParaRPr lang="en-GB"/>
          </a:p>
        </p:txBody>
      </p:sp>
    </p:spTree>
    <p:extLst>
      <p:ext uri="{BB962C8B-B14F-4D97-AF65-F5344CB8AC3E}">
        <p14:creationId xmlns:p14="http://schemas.microsoft.com/office/powerpoint/2010/main" val="248315016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3B3FB0-12FC-4420-880E-3E7AA3DB0BD4}" type="datetimeFigureOut">
              <a:rPr lang="en-GB" smtClean="0"/>
              <a:t>30/07/2024</a:t>
            </a:fld>
            <a:endParaRPr lang="en-GB"/>
          </a:p>
        </p:txBody>
      </p:sp>
      <p:sp>
        <p:nvSpPr>
          <p:cNvPr id="4" name="Slide Image Placeholder 3"/>
          <p:cNvSpPr>
            <a:spLocks noGrp="1" noRot="1" noChangeAspect="1"/>
          </p:cNvSpPr>
          <p:nvPr>
            <p:ph type="sldImg" idx="2"/>
          </p:nvPr>
        </p:nvSpPr>
        <p:spPr>
          <a:xfrm>
            <a:off x="2344738" y="1143000"/>
            <a:ext cx="216852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5F80CA-0B62-4806-84EF-87D648B4ECD5}" type="slidenum">
              <a:rPr lang="en-GB" smtClean="0"/>
              <a:t>‹N°›</a:t>
            </a:fld>
            <a:endParaRPr lang="en-GB"/>
          </a:p>
        </p:txBody>
      </p:sp>
    </p:spTree>
    <p:extLst>
      <p:ext uri="{BB962C8B-B14F-4D97-AF65-F5344CB8AC3E}">
        <p14:creationId xmlns:p14="http://schemas.microsoft.com/office/powerpoint/2010/main" val="94553843"/>
      </p:ext>
    </p:extLst>
  </p:cSld>
  <p:clrMap bg1="lt1" tx1="dk1" bg2="lt2" tx2="dk2" accent1="accent1" accent2="accent2" accent3="accent3" accent4="accent4" accent5="accent5" accent6="accent6" hlink="hlink" folHlink="folHlink"/>
  <p:notesStyle>
    <a:lvl1pPr marL="0" algn="l" defTabSz="869209" rtl="0" eaLnBrk="1" latinLnBrk="0" hangingPunct="1">
      <a:defRPr sz="1141" kern="1200">
        <a:solidFill>
          <a:schemeClr val="tx1"/>
        </a:solidFill>
        <a:latin typeface="+mn-lt"/>
        <a:ea typeface="+mn-ea"/>
        <a:cs typeface="+mn-cs"/>
      </a:defRPr>
    </a:lvl1pPr>
    <a:lvl2pPr marL="434605" algn="l" defTabSz="869209" rtl="0" eaLnBrk="1" latinLnBrk="0" hangingPunct="1">
      <a:defRPr sz="1141" kern="1200">
        <a:solidFill>
          <a:schemeClr val="tx1"/>
        </a:solidFill>
        <a:latin typeface="+mn-lt"/>
        <a:ea typeface="+mn-ea"/>
        <a:cs typeface="+mn-cs"/>
      </a:defRPr>
    </a:lvl2pPr>
    <a:lvl3pPr marL="869209" algn="l" defTabSz="869209" rtl="0" eaLnBrk="1" latinLnBrk="0" hangingPunct="1">
      <a:defRPr sz="1141" kern="1200">
        <a:solidFill>
          <a:schemeClr val="tx1"/>
        </a:solidFill>
        <a:latin typeface="+mn-lt"/>
        <a:ea typeface="+mn-ea"/>
        <a:cs typeface="+mn-cs"/>
      </a:defRPr>
    </a:lvl3pPr>
    <a:lvl4pPr marL="1303814" algn="l" defTabSz="869209" rtl="0" eaLnBrk="1" latinLnBrk="0" hangingPunct="1">
      <a:defRPr sz="1141" kern="1200">
        <a:solidFill>
          <a:schemeClr val="tx1"/>
        </a:solidFill>
        <a:latin typeface="+mn-lt"/>
        <a:ea typeface="+mn-ea"/>
        <a:cs typeface="+mn-cs"/>
      </a:defRPr>
    </a:lvl4pPr>
    <a:lvl5pPr marL="1738418" algn="l" defTabSz="869209" rtl="0" eaLnBrk="1" latinLnBrk="0" hangingPunct="1">
      <a:defRPr sz="1141" kern="1200">
        <a:solidFill>
          <a:schemeClr val="tx1"/>
        </a:solidFill>
        <a:latin typeface="+mn-lt"/>
        <a:ea typeface="+mn-ea"/>
        <a:cs typeface="+mn-cs"/>
      </a:defRPr>
    </a:lvl5pPr>
    <a:lvl6pPr marL="2173023" algn="l" defTabSz="869209" rtl="0" eaLnBrk="1" latinLnBrk="0" hangingPunct="1">
      <a:defRPr sz="1141" kern="1200">
        <a:solidFill>
          <a:schemeClr val="tx1"/>
        </a:solidFill>
        <a:latin typeface="+mn-lt"/>
        <a:ea typeface="+mn-ea"/>
        <a:cs typeface="+mn-cs"/>
      </a:defRPr>
    </a:lvl6pPr>
    <a:lvl7pPr marL="2607627" algn="l" defTabSz="869209" rtl="0" eaLnBrk="1" latinLnBrk="0" hangingPunct="1">
      <a:defRPr sz="1141" kern="1200">
        <a:solidFill>
          <a:schemeClr val="tx1"/>
        </a:solidFill>
        <a:latin typeface="+mn-lt"/>
        <a:ea typeface="+mn-ea"/>
        <a:cs typeface="+mn-cs"/>
      </a:defRPr>
    </a:lvl7pPr>
    <a:lvl8pPr marL="3042232" algn="l" defTabSz="869209" rtl="0" eaLnBrk="1" latinLnBrk="0" hangingPunct="1">
      <a:defRPr sz="1141" kern="1200">
        <a:solidFill>
          <a:schemeClr val="tx1"/>
        </a:solidFill>
        <a:latin typeface="+mn-lt"/>
        <a:ea typeface="+mn-ea"/>
        <a:cs typeface="+mn-cs"/>
      </a:defRPr>
    </a:lvl8pPr>
    <a:lvl9pPr marL="3476837" algn="l" defTabSz="869209" rtl="0" eaLnBrk="1" latinLnBrk="0" hangingPunct="1">
      <a:defRPr sz="1141"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gradFill>
          <a:gsLst>
            <a:gs pos="0">
              <a:srgbClr val="F0E1C4"/>
            </a:gs>
            <a:gs pos="100000">
              <a:srgbClr val="E3D0B3"/>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FC4EB6-1B08-942F-2C06-67217AC6072C}"/>
              </a:ext>
            </a:extLst>
          </p:cNvPr>
          <p:cNvSpPr txBox="1"/>
          <p:nvPr userDrawn="1"/>
        </p:nvSpPr>
        <p:spPr>
          <a:xfrm>
            <a:off x="552450" y="917774"/>
            <a:ext cx="5425434" cy="153888"/>
          </a:xfrm>
          <a:prstGeom prst="rect">
            <a:avLst/>
          </a:prstGeom>
          <a:noFill/>
        </p:spPr>
        <p:txBody>
          <a:bodyPr wrap="square" lIns="0" tIns="0" rIns="0" bIns="0">
            <a:spAutoFit/>
          </a:bodyPr>
          <a:lstStyle/>
          <a:p>
            <a:r>
              <a:rPr lang="fr-FR" sz="1000" dirty="0">
                <a:solidFill>
                  <a:schemeClr val="accent5">
                    <a:lumMod val="25000"/>
                  </a:schemeClr>
                </a:solidFill>
              </a:rPr>
              <a:t>Toolkit pour la mise en œuvre</a:t>
            </a:r>
            <a:r>
              <a:rPr lang="hr-HR" sz="1000" dirty="0">
                <a:solidFill>
                  <a:schemeClr val="accent5">
                    <a:lumMod val="25000"/>
                  </a:schemeClr>
                </a:solidFill>
              </a:rPr>
              <a:t> </a:t>
            </a:r>
            <a:r>
              <a:rPr lang="fr-FR" sz="1000" dirty="0">
                <a:solidFill>
                  <a:schemeClr val="accent5">
                    <a:lumMod val="25000"/>
                  </a:schemeClr>
                </a:solidFill>
              </a:rPr>
              <a:t>de CARDIO4Dakar</a:t>
            </a:r>
            <a:endParaRPr lang="en-US" sz="1000" dirty="0">
              <a:solidFill>
                <a:schemeClr val="accent5">
                  <a:lumMod val="25000"/>
                </a:schemeClr>
              </a:solidFill>
            </a:endParaRPr>
          </a:p>
        </p:txBody>
      </p:sp>
      <p:cxnSp>
        <p:nvCxnSpPr>
          <p:cNvPr id="2" name="Straight Connector 1">
            <a:extLst>
              <a:ext uri="{FF2B5EF4-FFF2-40B4-BE49-F238E27FC236}">
                <a16:creationId xmlns:a16="http://schemas.microsoft.com/office/drawing/2014/main" id="{75323350-38E7-26BE-2130-F4F85F97E726}"/>
              </a:ext>
            </a:extLst>
          </p:cNvPr>
          <p:cNvCxnSpPr>
            <a:cxnSpLocks/>
          </p:cNvCxnSpPr>
          <p:nvPr userDrawn="1"/>
        </p:nvCxnSpPr>
        <p:spPr>
          <a:xfrm>
            <a:off x="552450" y="808032"/>
            <a:ext cx="5470525" cy="0"/>
          </a:xfrm>
          <a:prstGeom prst="line">
            <a:avLst/>
          </a:prstGeom>
          <a:ln w="63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9F0FD80-A382-1D80-255F-BD6E40D02168}"/>
              </a:ext>
            </a:extLst>
          </p:cNvPr>
          <p:cNvSpPr txBox="1"/>
          <p:nvPr userDrawn="1"/>
        </p:nvSpPr>
        <p:spPr>
          <a:xfrm>
            <a:off x="5749947" y="491904"/>
            <a:ext cx="282553" cy="169277"/>
          </a:xfrm>
          <a:prstGeom prst="rect">
            <a:avLst/>
          </a:prstGeom>
          <a:noFill/>
        </p:spPr>
        <p:txBody>
          <a:bodyPr wrap="square" lIns="0" tIns="0" rIns="0" bIns="0">
            <a:spAutoFit/>
          </a:bodyPr>
          <a:lstStyle/>
          <a:p>
            <a:pPr algn="r"/>
            <a:fld id="{03CB0E19-F4C8-4F98-96D2-CE1ECDE59975}" type="slidenum">
              <a:rPr lang="en-GB" sz="1100" smtClean="0">
                <a:solidFill>
                  <a:schemeClr val="accent5">
                    <a:lumMod val="25000"/>
                  </a:schemeClr>
                </a:solidFill>
              </a:rPr>
              <a:pPr algn="r"/>
              <a:t>‹N°›</a:t>
            </a:fld>
            <a:endParaRPr lang="en-US" sz="1100" dirty="0">
              <a:solidFill>
                <a:schemeClr val="accent5">
                  <a:lumMod val="25000"/>
                </a:schemeClr>
              </a:solidFill>
            </a:endParaRPr>
          </a:p>
        </p:txBody>
      </p:sp>
      <p:pic>
        <p:nvPicPr>
          <p:cNvPr id="10" name="Picture 9">
            <a:extLst>
              <a:ext uri="{FF2B5EF4-FFF2-40B4-BE49-F238E27FC236}">
                <a16:creationId xmlns:a16="http://schemas.microsoft.com/office/drawing/2014/main" id="{56146CA4-312C-9A61-0ACD-AED704CE591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30224" y="124417"/>
            <a:ext cx="483408" cy="683611"/>
          </a:xfrm>
          <a:prstGeom prst="rect">
            <a:avLst/>
          </a:prstGeom>
        </p:spPr>
      </p:pic>
      <p:pic>
        <p:nvPicPr>
          <p:cNvPr id="11" name="Picture 10">
            <a:extLst>
              <a:ext uri="{FF2B5EF4-FFF2-40B4-BE49-F238E27FC236}">
                <a16:creationId xmlns:a16="http://schemas.microsoft.com/office/drawing/2014/main" id="{47F61DD9-E976-ACCF-FDAD-6475E0E44932}"/>
              </a:ext>
            </a:extLst>
          </p:cNvPr>
          <p:cNvPicPr/>
          <p:nvPr userDrawn="1"/>
        </p:nvPicPr>
        <p:blipFill>
          <a:blip r:embed="rId3"/>
          <a:stretch>
            <a:fillRect/>
          </a:stretch>
        </p:blipFill>
        <p:spPr>
          <a:xfrm>
            <a:off x="3812989" y="8918018"/>
            <a:ext cx="2233471" cy="197695"/>
          </a:xfrm>
          <a:prstGeom prst="rect">
            <a:avLst/>
          </a:prstGeom>
          <a:noFill/>
          <a:ln>
            <a:noFill/>
            <a:prstDash/>
          </a:ln>
        </p:spPr>
      </p:pic>
      <p:pic>
        <p:nvPicPr>
          <p:cNvPr id="12" name="Picture 11">
            <a:extLst>
              <a:ext uri="{FF2B5EF4-FFF2-40B4-BE49-F238E27FC236}">
                <a16:creationId xmlns:a16="http://schemas.microsoft.com/office/drawing/2014/main" id="{69CD669F-529E-670B-3A95-A2FD949ADF4E}"/>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tretch>
            <a:fillRect/>
          </a:stretch>
        </p:blipFill>
        <p:spPr bwMode="auto">
          <a:xfrm>
            <a:off x="2618878" y="8853589"/>
            <a:ext cx="1018103" cy="384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147651"/>
      </p:ext>
    </p:extLst>
  </p:cSld>
  <p:clrMapOvr>
    <a:masterClrMapping/>
  </p:clrMapOvr>
  <p:extLst>
    <p:ext uri="{DCECCB84-F9BA-43D5-87BE-67443E8EF086}">
      <p15:sldGuideLst xmlns:p15="http://schemas.microsoft.com/office/powerpoint/2012/main">
        <p15:guide id="1" orient="horz" pos="294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1">
    <p:bg>
      <p:bgPr>
        <a:gradFill>
          <a:gsLst>
            <a:gs pos="0">
              <a:srgbClr val="F0E1C4"/>
            </a:gs>
            <a:gs pos="100000">
              <a:srgbClr val="E3D0B3"/>
            </a:gs>
          </a:gsLst>
          <a:lin ang="5400000" scaled="1"/>
        </a:gra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7EC64AB-4074-22B1-B70B-B567AB7A5671}"/>
              </a:ext>
            </a:extLst>
          </p:cNvPr>
          <p:cNvCxnSpPr>
            <a:cxnSpLocks/>
          </p:cNvCxnSpPr>
          <p:nvPr userDrawn="1"/>
        </p:nvCxnSpPr>
        <p:spPr>
          <a:xfrm>
            <a:off x="552450" y="808032"/>
            <a:ext cx="5470525" cy="0"/>
          </a:xfrm>
          <a:prstGeom prst="line">
            <a:avLst/>
          </a:prstGeom>
          <a:ln w="63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9178941-1A2E-0455-D6BA-15B3FFF226B7}"/>
              </a:ext>
            </a:extLst>
          </p:cNvPr>
          <p:cNvSpPr txBox="1"/>
          <p:nvPr userDrawn="1"/>
        </p:nvSpPr>
        <p:spPr>
          <a:xfrm>
            <a:off x="5749947" y="491904"/>
            <a:ext cx="282553" cy="169277"/>
          </a:xfrm>
          <a:prstGeom prst="rect">
            <a:avLst/>
          </a:prstGeom>
          <a:noFill/>
        </p:spPr>
        <p:txBody>
          <a:bodyPr wrap="square" lIns="0" tIns="0" rIns="0" bIns="0">
            <a:spAutoFit/>
          </a:bodyPr>
          <a:lstStyle/>
          <a:p>
            <a:pPr algn="r"/>
            <a:fld id="{03CB0E19-F4C8-4F98-96D2-CE1ECDE59975}" type="slidenum">
              <a:rPr lang="en-GB" sz="1100" smtClean="0">
                <a:solidFill>
                  <a:schemeClr val="accent5">
                    <a:lumMod val="25000"/>
                  </a:schemeClr>
                </a:solidFill>
              </a:rPr>
              <a:pPr algn="r"/>
              <a:t>‹N°›</a:t>
            </a:fld>
            <a:endParaRPr lang="en-US" sz="1100" dirty="0">
              <a:solidFill>
                <a:schemeClr val="accent5">
                  <a:lumMod val="25000"/>
                </a:schemeClr>
              </a:solidFill>
            </a:endParaRPr>
          </a:p>
        </p:txBody>
      </p:sp>
      <p:pic>
        <p:nvPicPr>
          <p:cNvPr id="5" name="Picture 4">
            <a:extLst>
              <a:ext uri="{FF2B5EF4-FFF2-40B4-BE49-F238E27FC236}">
                <a16:creationId xmlns:a16="http://schemas.microsoft.com/office/drawing/2014/main" id="{0DBBA276-70B3-0547-A748-EA80F5DA18F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30224" y="124417"/>
            <a:ext cx="483408" cy="683611"/>
          </a:xfrm>
          <a:prstGeom prst="rect">
            <a:avLst/>
          </a:prstGeom>
        </p:spPr>
      </p:pic>
    </p:spTree>
    <p:extLst>
      <p:ext uri="{BB962C8B-B14F-4D97-AF65-F5344CB8AC3E}">
        <p14:creationId xmlns:p14="http://schemas.microsoft.com/office/powerpoint/2010/main" val="2180230471"/>
      </p:ext>
    </p:extLst>
  </p:cSld>
  <p:clrMapOvr>
    <a:masterClrMapping/>
  </p:clrMapOvr>
  <p:extLst>
    <p:ext uri="{DCECCB84-F9BA-43D5-87BE-67443E8EF086}">
      <p15:sldGuideLst xmlns:p15="http://schemas.microsoft.com/office/powerpoint/2012/main">
        <p15:guide id="1" orient="horz" pos="2948">
          <p15:clr>
            <a:srgbClr val="FBAE40"/>
          </p15:clr>
        </p15:guide>
        <p15:guide id="2" pos="348" userDrawn="1">
          <p15:clr>
            <a:srgbClr val="FBAE40"/>
          </p15:clr>
        </p15:guide>
        <p15:guide id="3" pos="379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456737" y="1878482"/>
            <a:ext cx="3842681" cy="3106863"/>
          </a:xfrm>
        </p:spPr>
        <p:txBody>
          <a:bodyPr anchor="b" anchorCtr="0"/>
          <a:lstStyle>
            <a:lvl1pPr algn="l">
              <a:lnSpc>
                <a:spcPct val="90000"/>
              </a:lnSpc>
              <a:defRPr sz="5267" spc="-132"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456737" y="5446943"/>
            <a:ext cx="3842681" cy="1429986"/>
          </a:xfrm>
        </p:spPr>
        <p:txBody>
          <a:bodyPr anchor="t" anchorCtr="0"/>
          <a:lstStyle>
            <a:lvl1pPr marL="0" indent="0" algn="l">
              <a:spcBef>
                <a:spcPts val="0"/>
              </a:spcBef>
              <a:buNone/>
              <a:defRPr sz="2634"/>
            </a:lvl1pPr>
            <a:lvl2pPr marL="602009" indent="0" algn="ctr">
              <a:buNone/>
              <a:defRPr sz="2634"/>
            </a:lvl2pPr>
            <a:lvl3pPr marL="1204016" indent="0" algn="ctr">
              <a:buNone/>
              <a:defRPr sz="2371"/>
            </a:lvl3pPr>
            <a:lvl4pPr marL="1806026" indent="0" algn="ctr">
              <a:buNone/>
              <a:defRPr sz="2107"/>
            </a:lvl4pPr>
            <a:lvl5pPr marL="2408033" indent="0" algn="ctr">
              <a:buNone/>
              <a:defRPr sz="2107"/>
            </a:lvl5pPr>
            <a:lvl6pPr marL="3010042" indent="0" algn="ctr">
              <a:buNone/>
              <a:defRPr sz="2107"/>
            </a:lvl6pPr>
            <a:lvl7pPr marL="3612050" indent="0" algn="ctr">
              <a:buNone/>
              <a:defRPr sz="2107"/>
            </a:lvl7pPr>
            <a:lvl8pPr marL="4214059" indent="0" algn="ctr">
              <a:buNone/>
              <a:defRPr sz="2107"/>
            </a:lvl8pPr>
            <a:lvl9pPr marL="4816068" indent="0" algn="ctr">
              <a:buNone/>
              <a:defRPr sz="2107"/>
            </a:lvl9pPr>
          </a:lstStyle>
          <a:p>
            <a:r>
              <a:rPr lang="en-US"/>
              <a:t>Click to edit Master subtitle style</a:t>
            </a:r>
            <a:endParaRPr lang="en-GB" dirty="0"/>
          </a:p>
        </p:txBody>
      </p:sp>
    </p:spTree>
    <p:extLst>
      <p:ext uri="{BB962C8B-B14F-4D97-AF65-F5344CB8AC3E}">
        <p14:creationId xmlns:p14="http://schemas.microsoft.com/office/powerpoint/2010/main" val="2387718936"/>
      </p:ext>
    </p:extLst>
  </p:cSld>
  <p:clrMapOvr>
    <a:masterClrMapping/>
  </p:clrMapOvr>
  <p:extLst>
    <p:ext uri="{DCECCB84-F9BA-43D5-87BE-67443E8EF086}">
      <p15:sldGuideLst xmlns:p15="http://schemas.microsoft.com/office/powerpoint/2012/main">
        <p15:guide id="1" orient="horz" pos="294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8799698-3815-8DC5-1E92-14E8D3FEBDB0}"/>
              </a:ext>
            </a:extLst>
          </p:cNvPr>
          <p:cNvPicPr>
            <a:picLocks noChangeAspect="1"/>
          </p:cNvPicPr>
          <p:nvPr userDrawn="1"/>
        </p:nvPicPr>
        <p:blipFill>
          <a:blip r:embed="rId2">
            <a:alphaModFix amt="55000"/>
            <a:extLst>
              <a:ext uri="{28A0092B-C50C-407E-A947-70E740481C1C}">
                <a14:useLocalDpi xmlns:a14="http://schemas.microsoft.com/office/drawing/2010/main" val="0"/>
              </a:ext>
            </a:extLst>
          </a:blip>
          <a:stretch>
            <a:fillRect/>
          </a:stretch>
        </p:blipFill>
        <p:spPr>
          <a:xfrm>
            <a:off x="0" y="-14592"/>
            <a:ext cx="6577013" cy="9389085"/>
          </a:xfrm>
          <a:prstGeom prst="rect">
            <a:avLst/>
          </a:prstGeom>
        </p:spPr>
      </p:pic>
      <p:sp>
        <p:nvSpPr>
          <p:cNvPr id="17" name="Free-form: Shape 16">
            <a:extLst>
              <a:ext uri="{FF2B5EF4-FFF2-40B4-BE49-F238E27FC236}">
                <a16:creationId xmlns:a16="http://schemas.microsoft.com/office/drawing/2014/main" id="{CEC8CFAE-E1EE-3769-47C7-D391789705F1}"/>
              </a:ext>
            </a:extLst>
          </p:cNvPr>
          <p:cNvSpPr>
            <a:spLocks/>
          </p:cNvSpPr>
          <p:nvPr userDrawn="1"/>
        </p:nvSpPr>
        <p:spPr>
          <a:xfrm>
            <a:off x="1145810" y="0"/>
            <a:ext cx="5450252" cy="5971964"/>
          </a:xfrm>
          <a:custGeom>
            <a:avLst/>
            <a:gdLst>
              <a:gd name="connsiteX0" fmla="*/ 1365757 w 5450252"/>
              <a:gd name="connsiteY0" fmla="*/ 0 h 5971964"/>
              <a:gd name="connsiteX1" fmla="*/ 3973095 w 5450252"/>
              <a:gd name="connsiteY1" fmla="*/ 0 h 5971964"/>
              <a:gd name="connsiteX2" fmla="*/ 3976862 w 5450252"/>
              <a:gd name="connsiteY2" fmla="*/ 11348 h 5971964"/>
              <a:gd name="connsiteX3" fmla="*/ 3868989 w 5450252"/>
              <a:gd name="connsiteY3" fmla="*/ 791840 h 5971964"/>
              <a:gd name="connsiteX4" fmla="*/ 4250052 w 5450252"/>
              <a:gd name="connsiteY4" fmla="*/ 2206507 h 5971964"/>
              <a:gd name="connsiteX5" fmla="*/ 4768799 w 5450252"/>
              <a:gd name="connsiteY5" fmla="*/ 2345488 h 5971964"/>
              <a:gd name="connsiteX6" fmla="*/ 5428745 w 5450252"/>
              <a:gd name="connsiteY6" fmla="*/ 2582399 h 5971964"/>
              <a:gd name="connsiteX7" fmla="*/ 5450252 w 5450252"/>
              <a:gd name="connsiteY7" fmla="*/ 2601946 h 5971964"/>
              <a:gd name="connsiteX8" fmla="*/ 5450252 w 5450252"/>
              <a:gd name="connsiteY8" fmla="*/ 4164020 h 5971964"/>
              <a:gd name="connsiteX9" fmla="*/ 5428745 w 5450252"/>
              <a:gd name="connsiteY9" fmla="*/ 4183566 h 5971964"/>
              <a:gd name="connsiteX10" fmla="*/ 4768799 w 5450252"/>
              <a:gd name="connsiteY10" fmla="*/ 4420477 h 5971964"/>
              <a:gd name="connsiteX11" fmla="*/ 4765773 w 5450252"/>
              <a:gd name="connsiteY11" fmla="*/ 4420477 h 5971964"/>
              <a:gd name="connsiteX12" fmla="*/ 3870286 w 5450252"/>
              <a:gd name="connsiteY12" fmla="*/ 4939225 h 5971964"/>
              <a:gd name="connsiteX13" fmla="*/ 3833325 w 5450252"/>
              <a:gd name="connsiteY13" fmla="*/ 4998881 h 5971964"/>
              <a:gd name="connsiteX14" fmla="*/ 2074989 w 5450252"/>
              <a:gd name="connsiteY14" fmla="*/ 5971964 h 5971964"/>
              <a:gd name="connsiteX15" fmla="*/ 0 w 5450252"/>
              <a:gd name="connsiteY15" fmla="*/ 3896975 h 5971964"/>
              <a:gd name="connsiteX16" fmla="*/ 301521 w 5450252"/>
              <a:gd name="connsiteY16" fmla="*/ 2819277 h 5971964"/>
              <a:gd name="connsiteX17" fmla="*/ 277529 w 5450252"/>
              <a:gd name="connsiteY17" fmla="*/ 1827605 h 5971964"/>
              <a:gd name="connsiteX18" fmla="*/ 277313 w 5450252"/>
              <a:gd name="connsiteY18" fmla="*/ 1827822 h 5971964"/>
              <a:gd name="connsiteX19" fmla="*/ 162973 w 5450252"/>
              <a:gd name="connsiteY19" fmla="*/ 1079745 h 5971964"/>
              <a:gd name="connsiteX20" fmla="*/ 656215 w 5450252"/>
              <a:gd name="connsiteY20" fmla="*/ 409696 h 5971964"/>
              <a:gd name="connsiteX21" fmla="*/ 1365757 w 5450252"/>
              <a:gd name="connsiteY21" fmla="*/ 0 h 597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50252" h="5971964">
                <a:moveTo>
                  <a:pt x="1365757" y="0"/>
                </a:moveTo>
                <a:lnTo>
                  <a:pt x="3973095" y="0"/>
                </a:lnTo>
                <a:lnTo>
                  <a:pt x="3976862" y="11348"/>
                </a:lnTo>
                <a:cubicBezTo>
                  <a:pt x="4045769" y="277834"/>
                  <a:pt x="4004188" y="558728"/>
                  <a:pt x="3868989" y="791840"/>
                </a:cubicBezTo>
                <a:cubicBezTo>
                  <a:pt x="3584543" y="1287676"/>
                  <a:pt x="3754649" y="1920548"/>
                  <a:pt x="4250052" y="2206507"/>
                </a:cubicBezTo>
                <a:cubicBezTo>
                  <a:pt x="4413025" y="2300530"/>
                  <a:pt x="4593290" y="2345272"/>
                  <a:pt x="4768799" y="2345488"/>
                </a:cubicBezTo>
                <a:cubicBezTo>
                  <a:pt x="5019486" y="2345488"/>
                  <a:pt x="5249405" y="2434395"/>
                  <a:pt x="5428745" y="2582399"/>
                </a:cubicBezTo>
                <a:lnTo>
                  <a:pt x="5450252" y="2601946"/>
                </a:lnTo>
                <a:lnTo>
                  <a:pt x="5450252" y="4164020"/>
                </a:lnTo>
                <a:lnTo>
                  <a:pt x="5428745" y="4183566"/>
                </a:lnTo>
                <a:cubicBezTo>
                  <a:pt x="5249405" y="4331570"/>
                  <a:pt x="5019486" y="4420477"/>
                  <a:pt x="4768799" y="4420477"/>
                </a:cubicBezTo>
                <a:cubicBezTo>
                  <a:pt x="4767719" y="4420477"/>
                  <a:pt x="4766854" y="4420477"/>
                  <a:pt x="4765773" y="4420477"/>
                </a:cubicBezTo>
                <a:cubicBezTo>
                  <a:pt x="4408703" y="4421774"/>
                  <a:pt x="4061790" y="4607659"/>
                  <a:pt x="3870286" y="4939225"/>
                </a:cubicBezTo>
                <a:cubicBezTo>
                  <a:pt x="3858614" y="4959542"/>
                  <a:pt x="3846294" y="4979428"/>
                  <a:pt x="3833325" y="4998881"/>
                </a:cubicBezTo>
                <a:cubicBezTo>
                  <a:pt x="3466312" y="5583336"/>
                  <a:pt x="2816149" y="5971964"/>
                  <a:pt x="2074989" y="5971964"/>
                </a:cubicBezTo>
                <a:cubicBezTo>
                  <a:pt x="928989" y="5971964"/>
                  <a:pt x="0" y="5042974"/>
                  <a:pt x="0" y="3896975"/>
                </a:cubicBezTo>
                <a:cubicBezTo>
                  <a:pt x="0" y="3502295"/>
                  <a:pt x="110234" y="3133336"/>
                  <a:pt x="301521" y="2819277"/>
                </a:cubicBezTo>
                <a:cubicBezTo>
                  <a:pt x="456281" y="2516459"/>
                  <a:pt x="460172" y="2144041"/>
                  <a:pt x="277529" y="1827605"/>
                </a:cubicBezTo>
                <a:lnTo>
                  <a:pt x="277313" y="1827822"/>
                </a:lnTo>
                <a:cubicBezTo>
                  <a:pt x="150868" y="1609731"/>
                  <a:pt x="103101" y="1345171"/>
                  <a:pt x="162973" y="1079745"/>
                </a:cubicBezTo>
                <a:cubicBezTo>
                  <a:pt x="229329" y="785788"/>
                  <a:pt x="414349" y="549326"/>
                  <a:pt x="656215" y="409696"/>
                </a:cubicBezTo>
                <a:lnTo>
                  <a:pt x="1365757"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6473B17B-8A70-B0D1-D49F-AFE0B5EB035E}"/>
              </a:ext>
            </a:extLst>
          </p:cNvPr>
          <p:cNvSpPr>
            <a:spLocks/>
          </p:cNvSpPr>
          <p:nvPr userDrawn="1"/>
        </p:nvSpPr>
        <p:spPr>
          <a:xfrm>
            <a:off x="3080738" y="1"/>
            <a:ext cx="3515325" cy="3382699"/>
          </a:xfrm>
          <a:custGeom>
            <a:avLst/>
            <a:gdLst>
              <a:gd name="connsiteX0" fmla="*/ 39293 w 3515325"/>
              <a:gd name="connsiteY0" fmla="*/ 0 h 3382699"/>
              <a:gd name="connsiteX1" fmla="*/ 3515325 w 3515325"/>
              <a:gd name="connsiteY1" fmla="*/ 0 h 3382699"/>
              <a:gd name="connsiteX2" fmla="*/ 3515325 w 3515325"/>
              <a:gd name="connsiteY2" fmla="*/ 2112865 h 3382699"/>
              <a:gd name="connsiteX3" fmla="*/ 1556025 w 3515325"/>
              <a:gd name="connsiteY3" fmla="*/ 3243570 h 3382699"/>
              <a:gd name="connsiteX4" fmla="*/ 138765 w 3515325"/>
              <a:gd name="connsiteY4" fmla="*/ 2863804 h 3382699"/>
              <a:gd name="connsiteX5" fmla="*/ 0 w 3515325"/>
              <a:gd name="connsiteY5" fmla="*/ 2345057 h 3382699"/>
              <a:gd name="connsiteX6" fmla="*/ 2593 w 3515325"/>
              <a:gd name="connsiteY6" fmla="*/ 270068 h 3382699"/>
              <a:gd name="connsiteX7" fmla="*/ 23652 w 3515325"/>
              <a:gd name="connsiteY7" fmla="*/ 60919 h 3382699"/>
              <a:gd name="connsiteX8" fmla="*/ 39293 w 3515325"/>
              <a:gd name="connsiteY8" fmla="*/ 0 h 338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325" h="3382699">
                <a:moveTo>
                  <a:pt x="39293" y="0"/>
                </a:moveTo>
                <a:lnTo>
                  <a:pt x="3515325" y="0"/>
                </a:lnTo>
                <a:lnTo>
                  <a:pt x="3515325" y="2112865"/>
                </a:lnTo>
                <a:lnTo>
                  <a:pt x="1556025" y="3243570"/>
                </a:lnTo>
                <a:cubicBezTo>
                  <a:pt x="1059757" y="3529962"/>
                  <a:pt x="425373" y="3360072"/>
                  <a:pt x="138765" y="2863804"/>
                </a:cubicBezTo>
                <a:cubicBezTo>
                  <a:pt x="44310" y="2700183"/>
                  <a:pt x="-216" y="2521431"/>
                  <a:pt x="0" y="2345057"/>
                </a:cubicBezTo>
                <a:cubicBezTo>
                  <a:pt x="0" y="2345057"/>
                  <a:pt x="2593" y="270068"/>
                  <a:pt x="2593" y="270068"/>
                </a:cubicBezTo>
                <a:cubicBezTo>
                  <a:pt x="2593" y="198443"/>
                  <a:pt x="9844" y="128493"/>
                  <a:pt x="23652" y="60919"/>
                </a:cubicBezTo>
                <a:lnTo>
                  <a:pt x="39293" y="0"/>
                </a:lnTo>
                <a:close/>
              </a:path>
            </a:pathLst>
          </a:custGeom>
          <a:gradFill>
            <a:gsLst>
              <a:gs pos="22000">
                <a:srgbClr val="FF585D"/>
              </a:gs>
              <a:gs pos="100000">
                <a:schemeClr val="bg2"/>
              </a:gs>
            </a:gsLst>
            <a:lin ang="1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711ED8FE-DE7A-CC75-864D-5CCFE2C5EAB7}"/>
              </a:ext>
            </a:extLst>
          </p:cNvPr>
          <p:cNvSpPr>
            <a:spLocks/>
          </p:cNvSpPr>
          <p:nvPr userDrawn="1"/>
        </p:nvSpPr>
        <p:spPr>
          <a:xfrm rot="10800000">
            <a:off x="3080307" y="0"/>
            <a:ext cx="3066877" cy="3382700"/>
          </a:xfrm>
          <a:custGeom>
            <a:avLst/>
            <a:gdLst>
              <a:gd name="connsiteX0" fmla="*/ 3028468 w 3066877"/>
              <a:gd name="connsiteY0" fmla="*/ 3382700 h 3382700"/>
              <a:gd name="connsiteX1" fmla="*/ 1028205 w 3066877"/>
              <a:gd name="connsiteY1" fmla="*/ 3382700 h 3382700"/>
              <a:gd name="connsiteX2" fmla="*/ 1024509 w 3066877"/>
              <a:gd name="connsiteY2" fmla="*/ 3371567 h 3382700"/>
              <a:gd name="connsiteX3" fmla="*/ 1132382 w 3066877"/>
              <a:gd name="connsiteY3" fmla="*/ 2591075 h 3382700"/>
              <a:gd name="connsiteX4" fmla="*/ 751319 w 3066877"/>
              <a:gd name="connsiteY4" fmla="*/ 1176408 h 3382700"/>
              <a:gd name="connsiteX5" fmla="*/ 232572 w 3066877"/>
              <a:gd name="connsiteY5" fmla="*/ 1037427 h 3382700"/>
              <a:gd name="connsiteX6" fmla="*/ 0 w 3066877"/>
              <a:gd name="connsiteY6" fmla="*/ 1010841 h 3382700"/>
              <a:gd name="connsiteX7" fmla="*/ 1510419 w 3066877"/>
              <a:gd name="connsiteY7" fmla="*/ 139130 h 3382700"/>
              <a:gd name="connsiteX8" fmla="*/ 2927679 w 3066877"/>
              <a:gd name="connsiteY8" fmla="*/ 518896 h 3382700"/>
              <a:gd name="connsiteX9" fmla="*/ 2928112 w 3066877"/>
              <a:gd name="connsiteY9" fmla="*/ 518896 h 3382700"/>
              <a:gd name="connsiteX10" fmla="*/ 3066877 w 3066877"/>
              <a:gd name="connsiteY10" fmla="*/ 1037643 h 3382700"/>
              <a:gd name="connsiteX11" fmla="*/ 3064283 w 3066877"/>
              <a:gd name="connsiteY11" fmla="*/ 3112632 h 3382700"/>
              <a:gd name="connsiteX12" fmla="*/ 3054852 w 3066877"/>
              <a:gd name="connsiteY12" fmla="*/ 3253186 h 3382700"/>
              <a:gd name="connsiteX13" fmla="*/ 3028468 w 3066877"/>
              <a:gd name="connsiteY13" fmla="*/ 3382700 h 33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66877" h="3382700">
                <a:moveTo>
                  <a:pt x="3028468" y="3382700"/>
                </a:moveTo>
                <a:lnTo>
                  <a:pt x="1028205" y="3382700"/>
                </a:lnTo>
                <a:lnTo>
                  <a:pt x="1024509" y="3371567"/>
                </a:lnTo>
                <a:cubicBezTo>
                  <a:pt x="955603" y="3105081"/>
                  <a:pt x="997183" y="2824187"/>
                  <a:pt x="1132382" y="2591075"/>
                </a:cubicBezTo>
                <a:cubicBezTo>
                  <a:pt x="1416828" y="2095239"/>
                  <a:pt x="1246722" y="1462367"/>
                  <a:pt x="751319" y="1176408"/>
                </a:cubicBezTo>
                <a:cubicBezTo>
                  <a:pt x="588346" y="1082385"/>
                  <a:pt x="408081" y="1037643"/>
                  <a:pt x="232572" y="1037427"/>
                </a:cubicBezTo>
                <a:cubicBezTo>
                  <a:pt x="152598" y="1037427"/>
                  <a:pt x="74786" y="1027917"/>
                  <a:pt x="0" y="1010841"/>
                </a:cubicBezTo>
                <a:lnTo>
                  <a:pt x="1510419" y="139130"/>
                </a:lnTo>
                <a:cubicBezTo>
                  <a:pt x="2006687" y="-147262"/>
                  <a:pt x="2641072" y="22628"/>
                  <a:pt x="2927679" y="518896"/>
                </a:cubicBezTo>
                <a:lnTo>
                  <a:pt x="2928112" y="518896"/>
                </a:lnTo>
                <a:cubicBezTo>
                  <a:pt x="3022567" y="682517"/>
                  <a:pt x="3066877" y="861269"/>
                  <a:pt x="3066877" y="1037643"/>
                </a:cubicBezTo>
                <a:lnTo>
                  <a:pt x="3064283" y="3112632"/>
                </a:lnTo>
                <a:cubicBezTo>
                  <a:pt x="3064283" y="3160292"/>
                  <a:pt x="3061071" y="3207212"/>
                  <a:pt x="3054852" y="3253186"/>
                </a:cubicBezTo>
                <a:lnTo>
                  <a:pt x="3028468" y="3382700"/>
                </a:lnTo>
                <a:close/>
              </a:path>
            </a:pathLst>
          </a:custGeom>
          <a:solidFill>
            <a:srgbClr val="FF585D"/>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710565" y="6134100"/>
            <a:ext cx="5137785" cy="1632545"/>
          </a:xfrm>
        </p:spPr>
        <p:txBody>
          <a:bodyPr anchor="b" anchorCtr="0"/>
          <a:lstStyle>
            <a:lvl1pPr algn="l">
              <a:lnSpc>
                <a:spcPct val="90000"/>
              </a:lnSpc>
              <a:defRPr sz="5267" spc="-132"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710565" y="8001858"/>
            <a:ext cx="5137785" cy="751406"/>
          </a:xfrm>
        </p:spPr>
        <p:txBody>
          <a:bodyPr anchor="t" anchorCtr="0"/>
          <a:lstStyle>
            <a:lvl1pPr marL="0" indent="0" algn="l">
              <a:spcBef>
                <a:spcPts val="0"/>
              </a:spcBef>
              <a:buNone/>
              <a:defRPr sz="2634"/>
            </a:lvl1pPr>
            <a:lvl2pPr marL="602009" indent="0" algn="ctr">
              <a:buNone/>
              <a:defRPr sz="2634"/>
            </a:lvl2pPr>
            <a:lvl3pPr marL="1204016" indent="0" algn="ctr">
              <a:buNone/>
              <a:defRPr sz="2371"/>
            </a:lvl3pPr>
            <a:lvl4pPr marL="1806026" indent="0" algn="ctr">
              <a:buNone/>
              <a:defRPr sz="2107"/>
            </a:lvl4pPr>
            <a:lvl5pPr marL="2408033" indent="0" algn="ctr">
              <a:buNone/>
              <a:defRPr sz="2107"/>
            </a:lvl5pPr>
            <a:lvl6pPr marL="3010042" indent="0" algn="ctr">
              <a:buNone/>
              <a:defRPr sz="2107"/>
            </a:lvl6pPr>
            <a:lvl7pPr marL="3612050" indent="0" algn="ctr">
              <a:buNone/>
              <a:defRPr sz="2107"/>
            </a:lvl7pPr>
            <a:lvl8pPr marL="4214059" indent="0" algn="ctr">
              <a:buNone/>
              <a:defRPr sz="2107"/>
            </a:lvl8pPr>
            <a:lvl9pPr marL="4816068" indent="0" algn="ctr">
              <a:buNone/>
              <a:defRPr sz="2107"/>
            </a:lvl9pPr>
          </a:lstStyle>
          <a:p>
            <a:r>
              <a:rPr lang="en-US" dirty="0"/>
              <a:t>Click to edit Master subtitle style</a:t>
            </a:r>
            <a:endParaRPr lang="en-GB" dirty="0"/>
          </a:p>
        </p:txBody>
      </p:sp>
      <p:sp>
        <p:nvSpPr>
          <p:cNvPr id="16" name="Picture Placeholder 15">
            <a:extLst>
              <a:ext uri="{FF2B5EF4-FFF2-40B4-BE49-F238E27FC236}">
                <a16:creationId xmlns:a16="http://schemas.microsoft.com/office/drawing/2014/main" id="{1986BD9D-8034-196F-8D66-419F208916BB}"/>
              </a:ext>
            </a:extLst>
          </p:cNvPr>
          <p:cNvSpPr>
            <a:spLocks noGrp="1"/>
          </p:cNvSpPr>
          <p:nvPr>
            <p:ph type="pic" sz="quarter" idx="10"/>
          </p:nvPr>
        </p:nvSpPr>
        <p:spPr>
          <a:xfrm>
            <a:off x="1145811" y="-57150"/>
            <a:ext cx="5450252" cy="5971964"/>
          </a:xfrm>
          <a:custGeom>
            <a:avLst/>
            <a:gdLst>
              <a:gd name="connsiteX0" fmla="*/ 1365757 w 5450252"/>
              <a:gd name="connsiteY0" fmla="*/ 0 h 5971964"/>
              <a:gd name="connsiteX1" fmla="*/ 1972906 w 5450252"/>
              <a:gd name="connsiteY1" fmla="*/ 0 h 5971964"/>
              <a:gd name="connsiteX2" fmla="*/ 1946522 w 5450252"/>
              <a:gd name="connsiteY2" fmla="*/ 129514 h 5971964"/>
              <a:gd name="connsiteX3" fmla="*/ 1937091 w 5450252"/>
              <a:gd name="connsiteY3" fmla="*/ 270068 h 5971964"/>
              <a:gd name="connsiteX4" fmla="*/ 1934497 w 5450252"/>
              <a:gd name="connsiteY4" fmla="*/ 2345057 h 5971964"/>
              <a:gd name="connsiteX5" fmla="*/ 2073262 w 5450252"/>
              <a:gd name="connsiteY5" fmla="*/ 2863804 h 5971964"/>
              <a:gd name="connsiteX6" fmla="*/ 2073695 w 5450252"/>
              <a:gd name="connsiteY6" fmla="*/ 2863804 h 5971964"/>
              <a:gd name="connsiteX7" fmla="*/ 3490955 w 5450252"/>
              <a:gd name="connsiteY7" fmla="*/ 3243570 h 5971964"/>
              <a:gd name="connsiteX8" fmla="*/ 5000378 w 5450252"/>
              <a:gd name="connsiteY8" fmla="*/ 2372434 h 5971964"/>
              <a:gd name="connsiteX9" fmla="*/ 5040488 w 5450252"/>
              <a:gd name="connsiteY9" fmla="*/ 2381424 h 5971964"/>
              <a:gd name="connsiteX10" fmla="*/ 5428745 w 5450252"/>
              <a:gd name="connsiteY10" fmla="*/ 2582399 h 5971964"/>
              <a:gd name="connsiteX11" fmla="*/ 5450252 w 5450252"/>
              <a:gd name="connsiteY11" fmla="*/ 2601946 h 5971964"/>
              <a:gd name="connsiteX12" fmla="*/ 5450252 w 5450252"/>
              <a:gd name="connsiteY12" fmla="*/ 4164020 h 5971964"/>
              <a:gd name="connsiteX13" fmla="*/ 5428745 w 5450252"/>
              <a:gd name="connsiteY13" fmla="*/ 4183566 h 5971964"/>
              <a:gd name="connsiteX14" fmla="*/ 4768799 w 5450252"/>
              <a:gd name="connsiteY14" fmla="*/ 4420477 h 5971964"/>
              <a:gd name="connsiteX15" fmla="*/ 4765773 w 5450252"/>
              <a:gd name="connsiteY15" fmla="*/ 4420477 h 5971964"/>
              <a:gd name="connsiteX16" fmla="*/ 3870286 w 5450252"/>
              <a:gd name="connsiteY16" fmla="*/ 4939225 h 5971964"/>
              <a:gd name="connsiteX17" fmla="*/ 3833325 w 5450252"/>
              <a:gd name="connsiteY17" fmla="*/ 4998881 h 5971964"/>
              <a:gd name="connsiteX18" fmla="*/ 2074989 w 5450252"/>
              <a:gd name="connsiteY18" fmla="*/ 5971964 h 5971964"/>
              <a:gd name="connsiteX19" fmla="*/ 0 w 5450252"/>
              <a:gd name="connsiteY19" fmla="*/ 3896975 h 5971964"/>
              <a:gd name="connsiteX20" fmla="*/ 301521 w 5450252"/>
              <a:gd name="connsiteY20" fmla="*/ 2819277 h 5971964"/>
              <a:gd name="connsiteX21" fmla="*/ 277529 w 5450252"/>
              <a:gd name="connsiteY21" fmla="*/ 1827605 h 5971964"/>
              <a:gd name="connsiteX22" fmla="*/ 277313 w 5450252"/>
              <a:gd name="connsiteY22" fmla="*/ 1827822 h 5971964"/>
              <a:gd name="connsiteX23" fmla="*/ 162973 w 5450252"/>
              <a:gd name="connsiteY23" fmla="*/ 1079745 h 5971964"/>
              <a:gd name="connsiteX24" fmla="*/ 656215 w 5450252"/>
              <a:gd name="connsiteY24" fmla="*/ 409696 h 597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50252" h="5971964">
                <a:moveTo>
                  <a:pt x="1365757" y="0"/>
                </a:moveTo>
                <a:lnTo>
                  <a:pt x="1972906" y="0"/>
                </a:lnTo>
                <a:lnTo>
                  <a:pt x="1946522" y="129514"/>
                </a:lnTo>
                <a:cubicBezTo>
                  <a:pt x="1940303" y="175488"/>
                  <a:pt x="1937091" y="222408"/>
                  <a:pt x="1937091" y="270068"/>
                </a:cubicBezTo>
                <a:lnTo>
                  <a:pt x="1934497" y="2345057"/>
                </a:lnTo>
                <a:cubicBezTo>
                  <a:pt x="1934497" y="2521431"/>
                  <a:pt x="1978807" y="2700183"/>
                  <a:pt x="2073262" y="2863804"/>
                </a:cubicBezTo>
                <a:lnTo>
                  <a:pt x="2073695" y="2863804"/>
                </a:lnTo>
                <a:cubicBezTo>
                  <a:pt x="2360302" y="3360072"/>
                  <a:pt x="2994687" y="3529962"/>
                  <a:pt x="3490955" y="3243570"/>
                </a:cubicBezTo>
                <a:lnTo>
                  <a:pt x="5000378" y="2372434"/>
                </a:lnTo>
                <a:lnTo>
                  <a:pt x="5040488" y="2381424"/>
                </a:lnTo>
                <a:cubicBezTo>
                  <a:pt x="5184813" y="2420479"/>
                  <a:pt x="5316658" y="2489896"/>
                  <a:pt x="5428745" y="2582399"/>
                </a:cubicBezTo>
                <a:lnTo>
                  <a:pt x="5450252" y="2601946"/>
                </a:lnTo>
                <a:lnTo>
                  <a:pt x="5450252" y="4164020"/>
                </a:lnTo>
                <a:lnTo>
                  <a:pt x="5428745" y="4183566"/>
                </a:lnTo>
                <a:cubicBezTo>
                  <a:pt x="5249405" y="4331570"/>
                  <a:pt x="5019486" y="4420477"/>
                  <a:pt x="4768799" y="4420477"/>
                </a:cubicBezTo>
                <a:cubicBezTo>
                  <a:pt x="4767719" y="4420477"/>
                  <a:pt x="4766854" y="4420477"/>
                  <a:pt x="4765773" y="4420477"/>
                </a:cubicBezTo>
                <a:cubicBezTo>
                  <a:pt x="4408703" y="4421774"/>
                  <a:pt x="4061790" y="4607659"/>
                  <a:pt x="3870286" y="4939225"/>
                </a:cubicBezTo>
                <a:cubicBezTo>
                  <a:pt x="3858614" y="4959542"/>
                  <a:pt x="3846294" y="4979428"/>
                  <a:pt x="3833325" y="4998881"/>
                </a:cubicBezTo>
                <a:cubicBezTo>
                  <a:pt x="3466312" y="5583336"/>
                  <a:pt x="2816149" y="5971964"/>
                  <a:pt x="2074989" y="5971964"/>
                </a:cubicBezTo>
                <a:cubicBezTo>
                  <a:pt x="928989" y="5971964"/>
                  <a:pt x="0" y="5042974"/>
                  <a:pt x="0" y="3896975"/>
                </a:cubicBezTo>
                <a:cubicBezTo>
                  <a:pt x="0" y="3502295"/>
                  <a:pt x="110234" y="3133336"/>
                  <a:pt x="301521" y="2819277"/>
                </a:cubicBezTo>
                <a:cubicBezTo>
                  <a:pt x="456281" y="2516459"/>
                  <a:pt x="460172" y="2144041"/>
                  <a:pt x="277529" y="1827605"/>
                </a:cubicBezTo>
                <a:lnTo>
                  <a:pt x="277313" y="1827822"/>
                </a:lnTo>
                <a:cubicBezTo>
                  <a:pt x="150868" y="1609731"/>
                  <a:pt x="103101" y="1345171"/>
                  <a:pt x="162973" y="1079745"/>
                </a:cubicBezTo>
                <a:cubicBezTo>
                  <a:pt x="229329" y="785788"/>
                  <a:pt x="414349" y="549326"/>
                  <a:pt x="656215" y="409696"/>
                </a:cubicBezTo>
                <a:close/>
              </a:path>
            </a:pathLst>
          </a:custGeom>
        </p:spPr>
        <p:txBody>
          <a:bodyPr wrap="square">
            <a:noAutofit/>
          </a:bodyPr>
          <a:lstStyle/>
          <a:p>
            <a:endParaRPr lang="en-US"/>
          </a:p>
        </p:txBody>
      </p:sp>
    </p:spTree>
    <p:extLst>
      <p:ext uri="{BB962C8B-B14F-4D97-AF65-F5344CB8AC3E}">
        <p14:creationId xmlns:p14="http://schemas.microsoft.com/office/powerpoint/2010/main" val="3173655086"/>
      </p:ext>
    </p:extLst>
  </p:cSld>
  <p:clrMapOvr>
    <a:masterClrMapping/>
  </p:clrMapOvr>
  <p:extLst>
    <p:ext uri="{DCECCB84-F9BA-43D5-87BE-67443E8EF086}">
      <p15:sldGuideLst xmlns:p15="http://schemas.microsoft.com/office/powerpoint/2012/main">
        <p15:guide id="1" orient="horz" pos="294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8799698-3815-8DC5-1E92-14E8D3FEBDB0}"/>
              </a:ext>
            </a:extLst>
          </p:cNvPr>
          <p:cNvPicPr>
            <a:picLocks noChangeAspect="1"/>
          </p:cNvPicPr>
          <p:nvPr userDrawn="1"/>
        </p:nvPicPr>
        <p:blipFill>
          <a:blip r:embed="rId2">
            <a:alphaModFix amt="55000"/>
            <a:extLst>
              <a:ext uri="{28A0092B-C50C-407E-A947-70E740481C1C}">
                <a14:useLocalDpi xmlns:a14="http://schemas.microsoft.com/office/drawing/2010/main" val="0"/>
              </a:ext>
            </a:extLst>
          </a:blip>
          <a:stretch>
            <a:fillRect/>
          </a:stretch>
        </p:blipFill>
        <p:spPr>
          <a:xfrm>
            <a:off x="0" y="-14592"/>
            <a:ext cx="6577013" cy="9389085"/>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710565" y="6134100"/>
            <a:ext cx="5137785" cy="1632545"/>
          </a:xfrm>
        </p:spPr>
        <p:txBody>
          <a:bodyPr anchor="b" anchorCtr="0"/>
          <a:lstStyle>
            <a:lvl1pPr algn="l">
              <a:lnSpc>
                <a:spcPct val="90000"/>
              </a:lnSpc>
              <a:defRPr sz="5267" spc="-132"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710565" y="8001858"/>
            <a:ext cx="5137785" cy="751406"/>
          </a:xfrm>
        </p:spPr>
        <p:txBody>
          <a:bodyPr anchor="t" anchorCtr="0"/>
          <a:lstStyle>
            <a:lvl1pPr marL="0" indent="0" algn="l">
              <a:spcBef>
                <a:spcPts val="0"/>
              </a:spcBef>
              <a:buNone/>
              <a:defRPr sz="2634"/>
            </a:lvl1pPr>
            <a:lvl2pPr marL="602009" indent="0" algn="ctr">
              <a:buNone/>
              <a:defRPr sz="2634"/>
            </a:lvl2pPr>
            <a:lvl3pPr marL="1204016" indent="0" algn="ctr">
              <a:buNone/>
              <a:defRPr sz="2371"/>
            </a:lvl3pPr>
            <a:lvl4pPr marL="1806026" indent="0" algn="ctr">
              <a:buNone/>
              <a:defRPr sz="2107"/>
            </a:lvl4pPr>
            <a:lvl5pPr marL="2408033" indent="0" algn="ctr">
              <a:buNone/>
              <a:defRPr sz="2107"/>
            </a:lvl5pPr>
            <a:lvl6pPr marL="3010042" indent="0" algn="ctr">
              <a:buNone/>
              <a:defRPr sz="2107"/>
            </a:lvl6pPr>
            <a:lvl7pPr marL="3612050" indent="0" algn="ctr">
              <a:buNone/>
              <a:defRPr sz="2107"/>
            </a:lvl7pPr>
            <a:lvl8pPr marL="4214059" indent="0" algn="ctr">
              <a:buNone/>
              <a:defRPr sz="2107"/>
            </a:lvl8pPr>
            <a:lvl9pPr marL="4816068" indent="0" algn="ctr">
              <a:buNone/>
              <a:defRPr sz="2107"/>
            </a:lvl9pPr>
          </a:lstStyle>
          <a:p>
            <a:r>
              <a:rPr lang="en-US" dirty="0"/>
              <a:t>Click to edit Master subtitle style</a:t>
            </a:r>
            <a:endParaRPr lang="en-GB" dirty="0"/>
          </a:p>
        </p:txBody>
      </p:sp>
    </p:spTree>
    <p:extLst>
      <p:ext uri="{BB962C8B-B14F-4D97-AF65-F5344CB8AC3E}">
        <p14:creationId xmlns:p14="http://schemas.microsoft.com/office/powerpoint/2010/main" val="3964164139"/>
      </p:ext>
    </p:extLst>
  </p:cSld>
  <p:clrMapOvr>
    <a:masterClrMapping/>
  </p:clrMapOvr>
  <p:extLst>
    <p:ext uri="{DCECCB84-F9BA-43D5-87BE-67443E8EF086}">
      <p15:sldGuideLst xmlns:p15="http://schemas.microsoft.com/office/powerpoint/2012/main">
        <p15:guide id="1" orient="horz" pos="29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456738" y="538163"/>
            <a:ext cx="5663539" cy="809698"/>
          </a:xfrm>
        </p:spPr>
        <p:txBody>
          <a:bodyPr/>
          <a:lstStyle>
            <a:lvl1pPr>
              <a:defRPr sz="2917"/>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456738" y="2147701"/>
            <a:ext cx="5663539" cy="61115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a:xfrm>
            <a:off x="4328726" y="8694571"/>
            <a:ext cx="1553625" cy="245667"/>
          </a:xfrm>
          <a:prstGeom prst="rect">
            <a:avLst/>
          </a:prstGeom>
        </p:spPr>
        <p:txBody>
          <a:bodyPr lIns="0" tIns="0" rIns="0" bIns="0"/>
          <a:lstStyle>
            <a:lvl1pPr>
              <a:defRPr sz="1276"/>
            </a:lvl1p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a:xfrm>
            <a:off x="6006358" y="8694571"/>
            <a:ext cx="250939" cy="245667"/>
          </a:xfrm>
          <a:prstGeom prst="rect">
            <a:avLst/>
          </a:prstGeom>
        </p:spPr>
        <p:txBody>
          <a:bodyPr lIns="0" tIns="0" rIns="0" bIns="0"/>
          <a:lstStyle>
            <a:lvl1pPr>
              <a:defRPr sz="1276"/>
            </a:lvl1pPr>
          </a:lstStyle>
          <a:p>
            <a:fld id="{03CB0E19-F4C8-4F98-96D2-CE1ECDE59975}" type="slidenum">
              <a:rPr lang="en-GB" smtClean="0"/>
              <a:pPr/>
              <a:t>‹N°›</a:t>
            </a:fld>
            <a:endParaRPr lang="en-GB"/>
          </a:p>
        </p:txBody>
      </p:sp>
      <p:grpSp>
        <p:nvGrpSpPr>
          <p:cNvPr id="20" name="Group 19">
            <a:extLst>
              <a:ext uri="{FF2B5EF4-FFF2-40B4-BE49-F238E27FC236}">
                <a16:creationId xmlns:a16="http://schemas.microsoft.com/office/drawing/2014/main" id="{3A95BF2B-0CC4-A0EF-C411-F36B9EF47BAC}"/>
              </a:ext>
            </a:extLst>
          </p:cNvPr>
          <p:cNvGrpSpPr/>
          <p:nvPr userDrawn="1"/>
        </p:nvGrpSpPr>
        <p:grpSpPr>
          <a:xfrm>
            <a:off x="485665" y="8635409"/>
            <a:ext cx="2734333" cy="301790"/>
            <a:chOff x="506413" y="9139238"/>
            <a:chExt cx="2851151" cy="319398"/>
          </a:xfrm>
        </p:grpSpPr>
        <p:pic>
          <p:nvPicPr>
            <p:cNvPr id="21" name="Picture 20">
              <a:extLst>
                <a:ext uri="{FF2B5EF4-FFF2-40B4-BE49-F238E27FC236}">
                  <a16:creationId xmlns:a16="http://schemas.microsoft.com/office/drawing/2014/main" id="{7470ED38-EC6A-4EFD-CF2A-117190B46DD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70" t="22897" r="4317" b="22897"/>
            <a:stretch/>
          </p:blipFill>
          <p:spPr bwMode="auto">
            <a:xfrm>
              <a:off x="724340" y="9139238"/>
              <a:ext cx="2633224" cy="319398"/>
            </a:xfrm>
            <a:prstGeom prst="rect">
              <a:avLst/>
            </a:prstGeom>
            <a:noFill/>
            <a:ln>
              <a:noFill/>
            </a:ln>
          </p:spPr>
        </p:pic>
        <p:pic>
          <p:nvPicPr>
            <p:cNvPr id="22" name="Picture 6">
              <a:extLst>
                <a:ext uri="{FF2B5EF4-FFF2-40B4-BE49-F238E27FC236}">
                  <a16:creationId xmlns:a16="http://schemas.microsoft.com/office/drawing/2014/main" id="{E45D0AB7-18AA-480E-B844-AF9B32AC94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6413" y="9212263"/>
              <a:ext cx="176213"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Freeform 7">
              <a:extLst>
                <a:ext uri="{FF2B5EF4-FFF2-40B4-BE49-F238E27FC236}">
                  <a16:creationId xmlns:a16="http://schemas.microsoft.com/office/drawing/2014/main" id="{48176CEF-61CF-3BC9-7EEA-B6859EB83A3F}"/>
                </a:ext>
              </a:extLst>
            </p:cNvPr>
            <p:cNvSpPr>
              <a:spLocks/>
            </p:cNvSpPr>
            <p:nvPr userDrawn="1"/>
          </p:nvSpPr>
          <p:spPr bwMode="auto">
            <a:xfrm>
              <a:off x="577850" y="9194800"/>
              <a:ext cx="33338" cy="153988"/>
            </a:xfrm>
            <a:custGeom>
              <a:avLst/>
              <a:gdLst>
                <a:gd name="T0" fmla="*/ 11 w 21"/>
                <a:gd name="T1" fmla="*/ 97 h 97"/>
                <a:gd name="T2" fmla="*/ 21 w 21"/>
                <a:gd name="T3" fmla="*/ 0 h 97"/>
                <a:gd name="T4" fmla="*/ 0 w 21"/>
                <a:gd name="T5" fmla="*/ 0 h 97"/>
                <a:gd name="T6" fmla="*/ 10 w 21"/>
                <a:gd name="T7" fmla="*/ 97 h 97"/>
                <a:gd name="T8" fmla="*/ 11 w 21"/>
                <a:gd name="T9" fmla="*/ 97 h 97"/>
              </a:gdLst>
              <a:ahLst/>
              <a:cxnLst>
                <a:cxn ang="0">
                  <a:pos x="T0" y="T1"/>
                </a:cxn>
                <a:cxn ang="0">
                  <a:pos x="T2" y="T3"/>
                </a:cxn>
                <a:cxn ang="0">
                  <a:pos x="T4" y="T5"/>
                </a:cxn>
                <a:cxn ang="0">
                  <a:pos x="T6" y="T7"/>
                </a:cxn>
                <a:cxn ang="0">
                  <a:pos x="T8" y="T9"/>
                </a:cxn>
              </a:cxnLst>
              <a:rect l="0" t="0" r="r" b="b"/>
              <a:pathLst>
                <a:path w="21" h="97">
                  <a:moveTo>
                    <a:pt x="11" y="97"/>
                  </a:moveTo>
                  <a:lnTo>
                    <a:pt x="21" y="0"/>
                  </a:lnTo>
                  <a:lnTo>
                    <a:pt x="0" y="0"/>
                  </a:lnTo>
                  <a:lnTo>
                    <a:pt x="10" y="97"/>
                  </a:lnTo>
                  <a:lnTo>
                    <a:pt x="11" y="97"/>
                  </a:lnTo>
                  <a:close/>
                </a:path>
              </a:pathLst>
            </a:custGeom>
            <a:solidFill>
              <a:srgbClr val="0460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89"/>
            </a:p>
          </p:txBody>
        </p:sp>
      </p:grpSp>
    </p:spTree>
    <p:extLst>
      <p:ext uri="{BB962C8B-B14F-4D97-AF65-F5344CB8AC3E}">
        <p14:creationId xmlns:p14="http://schemas.microsoft.com/office/powerpoint/2010/main" val="359317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0E1C4"/>
            </a:gs>
            <a:gs pos="100000">
              <a:srgbClr val="E3D0B3"/>
            </a:gs>
          </a:gsLst>
          <a:lin ang="540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0FA1D8-9E63-495F-9794-B0D400275FAD}"/>
              </a:ext>
            </a:extLst>
          </p:cNvPr>
          <p:cNvPicPr>
            <a:picLocks noChangeAspect="1"/>
          </p:cNvPicPr>
          <p:nvPr userDrawn="1"/>
        </p:nvPicPr>
        <p:blipFill>
          <a:blip r:embed="rId9">
            <a:alphaModFix amt="55000"/>
            <a:extLst>
              <a:ext uri="{28A0092B-C50C-407E-A947-70E740481C1C}">
                <a14:useLocalDpi xmlns:a14="http://schemas.microsoft.com/office/drawing/2010/main" val="0"/>
              </a:ext>
            </a:extLst>
          </a:blip>
          <a:stretch>
            <a:fillRect/>
          </a:stretch>
        </p:blipFill>
        <p:spPr>
          <a:xfrm>
            <a:off x="-8313" y="-14592"/>
            <a:ext cx="6593638" cy="9389085"/>
          </a:xfrm>
          <a:prstGeom prst="rect">
            <a:avLst/>
          </a:prstGeom>
        </p:spPr>
      </p:pic>
      <p:pic>
        <p:nvPicPr>
          <p:cNvPr id="4" name="Picture 3">
            <a:extLst>
              <a:ext uri="{FF2B5EF4-FFF2-40B4-BE49-F238E27FC236}">
                <a16:creationId xmlns:a16="http://schemas.microsoft.com/office/drawing/2014/main" id="{9531A908-B231-5764-D7EB-27BD84FD71DB}"/>
              </a:ext>
            </a:extLst>
          </p:cNvPr>
          <p:cNvPicPr>
            <a:picLocks noChangeAspect="1"/>
          </p:cNvPicPr>
          <p:nvPr userDrawn="1"/>
        </p:nvPicPr>
        <p:blipFill>
          <a:blip r:embed="rId9">
            <a:alphaModFix amt="55000"/>
            <a:extLst>
              <a:ext uri="{28A0092B-C50C-407E-A947-70E740481C1C}">
                <a14:useLocalDpi xmlns:a14="http://schemas.microsoft.com/office/drawing/2010/main" val="0"/>
              </a:ext>
            </a:extLst>
          </a:blip>
          <a:stretch>
            <a:fillRect/>
          </a:stretch>
        </p:blipFill>
        <p:spPr>
          <a:xfrm>
            <a:off x="0" y="-14592"/>
            <a:ext cx="6577013" cy="9389085"/>
          </a:xfrm>
          <a:prstGeom prst="rect">
            <a:avLst/>
          </a:prstGeom>
        </p:spPr>
      </p:pic>
      <p:graphicFrame>
        <p:nvGraphicFramePr>
          <p:cNvPr id="5" name="think-cell data - do not delete" hidden="1">
            <a:extLst>
              <a:ext uri="{FF2B5EF4-FFF2-40B4-BE49-F238E27FC236}">
                <a16:creationId xmlns:a16="http://schemas.microsoft.com/office/drawing/2014/main" id="{538560C4-D3DB-1233-B81B-7BA8CC46F20E}"/>
              </a:ext>
            </a:extLst>
          </p:cNvPr>
          <p:cNvGraphicFramePr>
            <a:graphicFrameLocks noChangeAspect="1"/>
          </p:cNvGraphicFramePr>
          <p:nvPr userDrawn="1">
            <p:custDataLst>
              <p:tags r:id="rId8"/>
            </p:custDataLst>
            <p:extLst>
              <p:ext uri="{D42A27DB-BD31-4B8C-83A1-F6EECF244321}">
                <p14:modId xmlns:p14="http://schemas.microsoft.com/office/powerpoint/2010/main" val="1615443280"/>
              </p:ext>
            </p:extLst>
          </p:nvPr>
        </p:nvGraphicFramePr>
        <p:xfrm>
          <a:off x="1588" y="1588"/>
          <a:ext cx="1228" cy="1588"/>
        </p:xfrm>
        <a:graphic>
          <a:graphicData uri="http://schemas.openxmlformats.org/presentationml/2006/ole">
            <mc:AlternateContent xmlns:mc="http://schemas.openxmlformats.org/markup-compatibility/2006">
              <mc:Choice xmlns:v="urn:schemas-microsoft-com:vml" Requires="v">
                <p:oleObj name="think-cell Slide" r:id="rId10" imgW="7772400" imgH="10058400" progId="TCLayout.ActiveDocument.1">
                  <p:embed/>
                </p:oleObj>
              </mc:Choice>
              <mc:Fallback>
                <p:oleObj name="think-cell Slide" r:id="rId10" imgW="7772400" imgH="10058400" progId="TCLayout.ActiveDocument.1">
                  <p:embed/>
                  <p:pic>
                    <p:nvPicPr>
                      <p:cNvPr id="5" name="think-cell data - do not delete" hidden="1">
                        <a:extLst>
                          <a:ext uri="{FF2B5EF4-FFF2-40B4-BE49-F238E27FC236}">
                            <a16:creationId xmlns:a16="http://schemas.microsoft.com/office/drawing/2014/main" id="{538560C4-D3DB-1233-B81B-7BA8CC46F20E}"/>
                          </a:ext>
                        </a:extLst>
                      </p:cNvPr>
                      <p:cNvPicPr/>
                      <p:nvPr/>
                    </p:nvPicPr>
                    <p:blipFill>
                      <a:blip r:embed="rId11"/>
                      <a:stretch>
                        <a:fillRect/>
                      </a:stretch>
                    </p:blipFill>
                    <p:spPr>
                      <a:xfrm>
                        <a:off x="1588" y="1588"/>
                        <a:ext cx="122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B37A96AB-8025-800A-2C24-7E888FEFF7BD}"/>
              </a:ext>
            </a:extLst>
          </p:cNvPr>
          <p:cNvSpPr>
            <a:spLocks noGrp="1"/>
          </p:cNvSpPr>
          <p:nvPr>
            <p:ph type="title"/>
          </p:nvPr>
        </p:nvSpPr>
        <p:spPr>
          <a:xfrm>
            <a:off x="456738" y="538495"/>
            <a:ext cx="5663539" cy="1179804"/>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04E3102-B1BD-6F42-D23F-9839C4945A58}"/>
              </a:ext>
            </a:extLst>
          </p:cNvPr>
          <p:cNvSpPr>
            <a:spLocks noGrp="1"/>
          </p:cNvSpPr>
          <p:nvPr>
            <p:ph type="body" idx="1"/>
          </p:nvPr>
        </p:nvSpPr>
        <p:spPr>
          <a:xfrm>
            <a:off x="456738" y="2210976"/>
            <a:ext cx="5663539" cy="6060272"/>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r>
              <a:rPr lang="hr-HR" dirty="0"/>
              <a:t> </a:t>
            </a:r>
            <a:endParaRPr lang="en-GB" dirty="0"/>
          </a:p>
        </p:txBody>
      </p:sp>
    </p:spTree>
    <p:extLst>
      <p:ext uri="{BB962C8B-B14F-4D97-AF65-F5344CB8AC3E}">
        <p14:creationId xmlns:p14="http://schemas.microsoft.com/office/powerpoint/2010/main" val="2936477346"/>
      </p:ext>
    </p:extLst>
  </p:cSld>
  <p:clrMap bg1="lt1" tx1="dk1" bg2="lt2" tx2="dk2" accent1="accent1" accent2="accent2" accent3="accent3" accent4="accent4" accent5="accent5" accent6="accent6" hlink="hlink" folHlink="folHlink"/>
  <p:sldLayoutIdLst>
    <p:sldLayoutId id="2147483675" r:id="rId1"/>
    <p:sldLayoutId id="2147483679" r:id="rId2"/>
    <p:sldLayoutId id="2147483676" r:id="rId3"/>
    <p:sldLayoutId id="2147483677" r:id="rId4"/>
    <p:sldLayoutId id="2147483678" r:id="rId5"/>
    <p:sldLayoutId id="2147483650" r:id="rId6"/>
  </p:sldLayoutIdLst>
  <p:hf hdr="0" dt="0"/>
  <p:txStyles>
    <p:titleStyle>
      <a:lvl1pPr algn="l" defTabSz="1204016" rtl="0" eaLnBrk="1" latinLnBrk="0" hangingPunct="1">
        <a:lnSpc>
          <a:spcPct val="95000"/>
        </a:lnSpc>
        <a:spcBef>
          <a:spcPct val="0"/>
        </a:spcBef>
        <a:buNone/>
        <a:defRPr sz="3952" b="1" kern="1200">
          <a:solidFill>
            <a:srgbClr val="002068"/>
          </a:solidFill>
          <a:latin typeface="+mj-lt"/>
          <a:ea typeface="+mj-ea"/>
          <a:cs typeface="+mj-cs"/>
        </a:defRPr>
      </a:lvl1pPr>
    </p:titleStyle>
    <p:bodyStyle>
      <a:lvl1pPr marL="0" indent="0" algn="l" defTabSz="1204016" rtl="0" eaLnBrk="1" latinLnBrk="0" hangingPunct="1">
        <a:lnSpc>
          <a:spcPct val="95000"/>
        </a:lnSpc>
        <a:spcBef>
          <a:spcPts val="1318"/>
        </a:spcBef>
        <a:buFontTx/>
        <a:buNone/>
        <a:defRPr sz="2187" b="1" kern="1200">
          <a:solidFill>
            <a:srgbClr val="0460A9"/>
          </a:solidFill>
          <a:latin typeface="+mn-lt"/>
          <a:ea typeface="+mn-ea"/>
          <a:cs typeface="+mn-cs"/>
        </a:defRPr>
      </a:lvl1pPr>
      <a:lvl2pPr marL="0" indent="0" algn="l" defTabSz="1204016" rtl="0" eaLnBrk="1" latinLnBrk="0" hangingPunct="1">
        <a:lnSpc>
          <a:spcPct val="95000"/>
        </a:lnSpc>
        <a:spcBef>
          <a:spcPts val="922"/>
        </a:spcBef>
        <a:buFontTx/>
        <a:buNone/>
        <a:defRPr sz="2187" kern="1200">
          <a:solidFill>
            <a:schemeClr val="tx1"/>
          </a:solidFill>
          <a:latin typeface="+mn-lt"/>
          <a:ea typeface="+mn-ea"/>
          <a:cs typeface="+mn-cs"/>
        </a:defRPr>
      </a:lvl2pPr>
      <a:lvl3pPr marL="284414" indent="-284414" algn="l" defTabSz="1204016" rtl="0" eaLnBrk="1" latinLnBrk="0" hangingPunct="1">
        <a:lnSpc>
          <a:spcPct val="95000"/>
        </a:lnSpc>
        <a:spcBef>
          <a:spcPts val="791"/>
        </a:spcBef>
        <a:buClr>
          <a:srgbClr val="0460A9"/>
        </a:buClr>
        <a:buFont typeface="Ping LCG Medium" pitchFamily="50" charset="0"/>
        <a:buChar char="•"/>
        <a:defRPr sz="2187" kern="1200">
          <a:solidFill>
            <a:schemeClr val="tx1"/>
          </a:solidFill>
          <a:latin typeface="+mn-lt"/>
          <a:ea typeface="+mn-ea"/>
          <a:cs typeface="+mn-cs"/>
        </a:defRPr>
      </a:lvl3pPr>
      <a:lvl4pPr marL="645907" indent="-353263" algn="l" defTabSz="1204016" rtl="0" eaLnBrk="1" latinLnBrk="0" hangingPunct="1">
        <a:lnSpc>
          <a:spcPct val="95000"/>
        </a:lnSpc>
        <a:spcBef>
          <a:spcPts val="791"/>
        </a:spcBef>
        <a:buClr>
          <a:srgbClr val="0460A9"/>
        </a:buClr>
        <a:buFont typeface="Arial" panose="020B0604020202020204" pitchFamily="34" charset="0"/>
        <a:buChar char="–"/>
        <a:defRPr sz="1823" kern="1200">
          <a:solidFill>
            <a:schemeClr val="tx1"/>
          </a:solidFill>
          <a:latin typeface="+mn-lt"/>
          <a:ea typeface="+mn-ea"/>
          <a:cs typeface="+mn-cs"/>
        </a:defRPr>
      </a:lvl4pPr>
      <a:lvl5pPr marL="1017980" indent="-365806" algn="l" defTabSz="1204016" rtl="0" eaLnBrk="1" latinLnBrk="0" hangingPunct="1">
        <a:lnSpc>
          <a:spcPct val="95000"/>
        </a:lnSpc>
        <a:spcBef>
          <a:spcPts val="791"/>
        </a:spcBef>
        <a:buClr>
          <a:srgbClr val="0460A9"/>
        </a:buClr>
        <a:buFont typeface="Arial" panose="020B0604020202020204" pitchFamily="34" charset="0"/>
        <a:buChar char="–"/>
        <a:defRPr sz="1823" kern="1200">
          <a:solidFill>
            <a:schemeClr val="tx1"/>
          </a:solidFill>
          <a:latin typeface="+mn-lt"/>
          <a:ea typeface="+mn-ea"/>
          <a:cs typeface="+mn-cs"/>
        </a:defRPr>
      </a:lvl5pPr>
      <a:lvl6pPr marL="3311046" indent="-301006" algn="l" defTabSz="1204016" rtl="0" eaLnBrk="1" latinLnBrk="0" hangingPunct="1">
        <a:lnSpc>
          <a:spcPct val="90000"/>
        </a:lnSpc>
        <a:spcBef>
          <a:spcPts val="659"/>
        </a:spcBef>
        <a:buFont typeface="Arial" panose="020B0604020202020204" pitchFamily="34" charset="0"/>
        <a:buChar char="•"/>
        <a:defRPr sz="2371" kern="1200">
          <a:solidFill>
            <a:schemeClr val="tx1"/>
          </a:solidFill>
          <a:latin typeface="+mn-lt"/>
          <a:ea typeface="+mn-ea"/>
          <a:cs typeface="+mn-cs"/>
        </a:defRPr>
      </a:lvl6pPr>
      <a:lvl7pPr marL="3913056" indent="-301006" algn="l" defTabSz="1204016" rtl="0" eaLnBrk="1" latinLnBrk="0" hangingPunct="1">
        <a:lnSpc>
          <a:spcPct val="90000"/>
        </a:lnSpc>
        <a:spcBef>
          <a:spcPts val="659"/>
        </a:spcBef>
        <a:buFont typeface="Arial" panose="020B0604020202020204" pitchFamily="34" charset="0"/>
        <a:buChar char="•"/>
        <a:defRPr sz="2371" kern="1200">
          <a:solidFill>
            <a:schemeClr val="tx1"/>
          </a:solidFill>
          <a:latin typeface="+mn-lt"/>
          <a:ea typeface="+mn-ea"/>
          <a:cs typeface="+mn-cs"/>
        </a:defRPr>
      </a:lvl7pPr>
      <a:lvl8pPr marL="4515065" indent="-301006" algn="l" defTabSz="1204016" rtl="0" eaLnBrk="1" latinLnBrk="0" hangingPunct="1">
        <a:lnSpc>
          <a:spcPct val="90000"/>
        </a:lnSpc>
        <a:spcBef>
          <a:spcPts val="659"/>
        </a:spcBef>
        <a:buFont typeface="Arial" panose="020B0604020202020204" pitchFamily="34" charset="0"/>
        <a:buChar char="•"/>
        <a:defRPr sz="2371" kern="1200">
          <a:solidFill>
            <a:schemeClr val="tx1"/>
          </a:solidFill>
          <a:latin typeface="+mn-lt"/>
          <a:ea typeface="+mn-ea"/>
          <a:cs typeface="+mn-cs"/>
        </a:defRPr>
      </a:lvl8pPr>
      <a:lvl9pPr marL="5117072" indent="-301006" algn="l" defTabSz="1204016" rtl="0" eaLnBrk="1" latinLnBrk="0" hangingPunct="1">
        <a:lnSpc>
          <a:spcPct val="90000"/>
        </a:lnSpc>
        <a:spcBef>
          <a:spcPts val="659"/>
        </a:spcBef>
        <a:buFont typeface="Arial" panose="020B0604020202020204" pitchFamily="34" charset="0"/>
        <a:buChar char="•"/>
        <a:defRPr sz="2371" kern="1200">
          <a:solidFill>
            <a:schemeClr val="tx1"/>
          </a:solidFill>
          <a:latin typeface="+mn-lt"/>
          <a:ea typeface="+mn-ea"/>
          <a:cs typeface="+mn-cs"/>
        </a:defRPr>
      </a:lvl9pPr>
    </p:bodyStyle>
    <p:otherStyle>
      <a:defPPr>
        <a:defRPr lang="en-US"/>
      </a:defPPr>
      <a:lvl1pPr marL="0" algn="l" defTabSz="1204016" rtl="0" eaLnBrk="1" latinLnBrk="0" hangingPunct="1">
        <a:defRPr sz="2371" kern="1200">
          <a:solidFill>
            <a:schemeClr val="tx1"/>
          </a:solidFill>
          <a:latin typeface="+mn-lt"/>
          <a:ea typeface="+mn-ea"/>
          <a:cs typeface="+mn-cs"/>
        </a:defRPr>
      </a:lvl1pPr>
      <a:lvl2pPr marL="602009" algn="l" defTabSz="1204016" rtl="0" eaLnBrk="1" latinLnBrk="0" hangingPunct="1">
        <a:defRPr sz="2371" kern="1200">
          <a:solidFill>
            <a:schemeClr val="tx1"/>
          </a:solidFill>
          <a:latin typeface="+mn-lt"/>
          <a:ea typeface="+mn-ea"/>
          <a:cs typeface="+mn-cs"/>
        </a:defRPr>
      </a:lvl2pPr>
      <a:lvl3pPr marL="1204016" algn="l" defTabSz="1204016" rtl="0" eaLnBrk="1" latinLnBrk="0" hangingPunct="1">
        <a:defRPr sz="2371" kern="1200">
          <a:solidFill>
            <a:schemeClr val="tx1"/>
          </a:solidFill>
          <a:latin typeface="+mn-lt"/>
          <a:ea typeface="+mn-ea"/>
          <a:cs typeface="+mn-cs"/>
        </a:defRPr>
      </a:lvl3pPr>
      <a:lvl4pPr marL="1806026" algn="l" defTabSz="1204016" rtl="0" eaLnBrk="1" latinLnBrk="0" hangingPunct="1">
        <a:defRPr sz="2371" kern="1200">
          <a:solidFill>
            <a:schemeClr val="tx1"/>
          </a:solidFill>
          <a:latin typeface="+mn-lt"/>
          <a:ea typeface="+mn-ea"/>
          <a:cs typeface="+mn-cs"/>
        </a:defRPr>
      </a:lvl4pPr>
      <a:lvl5pPr marL="2408033" algn="l" defTabSz="1204016" rtl="0" eaLnBrk="1" latinLnBrk="0" hangingPunct="1">
        <a:defRPr sz="2371" kern="1200">
          <a:solidFill>
            <a:schemeClr val="tx1"/>
          </a:solidFill>
          <a:latin typeface="+mn-lt"/>
          <a:ea typeface="+mn-ea"/>
          <a:cs typeface="+mn-cs"/>
        </a:defRPr>
      </a:lvl5pPr>
      <a:lvl6pPr marL="3010042" algn="l" defTabSz="1204016" rtl="0" eaLnBrk="1" latinLnBrk="0" hangingPunct="1">
        <a:defRPr sz="2371" kern="1200">
          <a:solidFill>
            <a:schemeClr val="tx1"/>
          </a:solidFill>
          <a:latin typeface="+mn-lt"/>
          <a:ea typeface="+mn-ea"/>
          <a:cs typeface="+mn-cs"/>
        </a:defRPr>
      </a:lvl6pPr>
      <a:lvl7pPr marL="3612050" algn="l" defTabSz="1204016" rtl="0" eaLnBrk="1" latinLnBrk="0" hangingPunct="1">
        <a:defRPr sz="2371" kern="1200">
          <a:solidFill>
            <a:schemeClr val="tx1"/>
          </a:solidFill>
          <a:latin typeface="+mn-lt"/>
          <a:ea typeface="+mn-ea"/>
          <a:cs typeface="+mn-cs"/>
        </a:defRPr>
      </a:lvl7pPr>
      <a:lvl8pPr marL="4214059" algn="l" defTabSz="1204016" rtl="0" eaLnBrk="1" latinLnBrk="0" hangingPunct="1">
        <a:defRPr sz="2371" kern="1200">
          <a:solidFill>
            <a:schemeClr val="tx1"/>
          </a:solidFill>
          <a:latin typeface="+mn-lt"/>
          <a:ea typeface="+mn-ea"/>
          <a:cs typeface="+mn-cs"/>
        </a:defRPr>
      </a:lvl8pPr>
      <a:lvl9pPr marL="4816068" algn="l" defTabSz="1204016" rtl="0" eaLnBrk="1" latinLnBrk="0" hangingPunct="1">
        <a:defRPr sz="237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79">
          <p15:clr>
            <a:srgbClr val="F26B43"/>
          </p15:clr>
        </p15:guide>
        <p15:guide id="2" pos="2144">
          <p15:clr>
            <a:srgbClr val="F26B43"/>
          </p15:clr>
        </p15:guide>
        <p15:guide id="3" orient="horz" pos="332">
          <p15:clr>
            <a:srgbClr val="F26B43"/>
          </p15:clr>
        </p15:guide>
        <p15:guide id="4" orient="horz" pos="5202">
          <p15:clr>
            <a:srgbClr val="F26B43"/>
          </p15:clr>
        </p15:guide>
        <p15:guide id="5" orient="horz" pos="1183">
          <p15:clr>
            <a:srgbClr val="F26B43"/>
          </p15:clr>
        </p15:guide>
        <p15:guide id="6" orient="horz" pos="1385">
          <p15:clr>
            <a:srgbClr val="F26B43"/>
          </p15:clr>
        </p15:guide>
        <p15:guide id="7" orient="horz" pos="2236">
          <p15:clr>
            <a:srgbClr val="F26B43"/>
          </p15:clr>
        </p15:guide>
        <p15:guide id="8" orient="horz" pos="2431">
          <p15:clr>
            <a:srgbClr val="F26B43"/>
          </p15:clr>
        </p15:guide>
        <p15:guide id="9" orient="horz" pos="3472">
          <p15:clr>
            <a:srgbClr val="F26B43"/>
          </p15:clr>
        </p15:guide>
        <p15:guide id="10" orient="horz" pos="4332">
          <p15:clr>
            <a:srgbClr val="F26B43"/>
          </p15:clr>
        </p15:guide>
        <p15:guide id="11" orient="horz" pos="4526">
          <p15:clr>
            <a:srgbClr val="F26B43"/>
          </p15:clr>
        </p15:guide>
        <p15:guide id="12" pos="3856">
          <p15:clr>
            <a:srgbClr val="F26B43"/>
          </p15:clr>
        </p15:guide>
        <p15:guide id="13" pos="287">
          <p15:clr>
            <a:srgbClr val="F26B43"/>
          </p15:clr>
        </p15:guide>
        <p15:guide id="14" pos="774">
          <p15:clr>
            <a:srgbClr val="F26B43"/>
          </p15:clr>
        </p15:guide>
        <p15:guide id="15" pos="853">
          <p15:clr>
            <a:srgbClr val="F26B43"/>
          </p15:clr>
        </p15:guide>
        <p15:guide id="16" pos="1416">
          <p15:clr>
            <a:srgbClr val="F26B43"/>
          </p15:clr>
        </p15:guide>
        <p15:guide id="17" pos="1498">
          <p15:clr>
            <a:srgbClr val="F26B43"/>
          </p15:clr>
        </p15:guide>
        <p15:guide id="18" pos="2063">
          <p15:clr>
            <a:srgbClr val="F26B43"/>
          </p15:clr>
        </p15:guide>
        <p15:guide id="19" pos="2708">
          <p15:clr>
            <a:srgbClr val="F26B43"/>
          </p15:clr>
        </p15:guide>
        <p15:guide id="20" pos="2787">
          <p15:clr>
            <a:srgbClr val="F26B43"/>
          </p15:clr>
        </p15:guide>
        <p15:guide id="21" pos="3355">
          <p15:clr>
            <a:srgbClr val="F26B43"/>
          </p15:clr>
        </p15:guide>
        <p15:guide id="22" pos="3432">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bin"/><Relationship Id="rId7"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drive.google.com/drive/folders/13nrfEYRJGPV8t1Q9sSVaIGsCNNbcuiYb?exids=71471483,71471477" TargetMode="External"/><Relationship Id="rId1" Type="http://schemas.openxmlformats.org/officeDocument/2006/relationships/slideLayout" Target="../slideLayouts/slideLayout1.xml"/><Relationship Id="rId4" Type="http://schemas.openxmlformats.org/officeDocument/2006/relationships/image" Target="../media/image32.sv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2.sv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0.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intrahealthinternational-my.sharepoint.com/:f:/g/personal/jbarboza_intrahealth_org/EitXc4q6K_5IrBtIClwAgzkBxbH53kDXLW8kSAjpRljp9w?e=lMyaqS"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drive.google.com/file/d/19ovPahXjGK-zRl_-Zup0X9yx-_OAsYD6/view?usp=sharing" TargetMode="External"/><Relationship Id="rId2" Type="http://schemas.openxmlformats.org/officeDocument/2006/relationships/hyperlink" Target="https://drive.google.com/file/d/1-M55LzZ0aYVu_BC0P5l-uH-hTwZN_D6Y/view?usp=sharing" TargetMode="External"/><Relationship Id="rId1" Type="http://schemas.openxmlformats.org/officeDocument/2006/relationships/slideLayout" Target="../slideLayouts/slideLayout1.xml"/><Relationship Id="rId4" Type="http://schemas.openxmlformats.org/officeDocument/2006/relationships/hyperlink" Target="https://drive.google.com/file/d/1ru-XVGL9se7vAezObK8_Ff-yao9xR-vw/view?usp=sharing"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hyperlink" Target="https://drive.google.com/drive/folders/14IsMHNGyNq_ZHhETkxwtTnVPgNaESFBu?exids=71471483,71471477"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13.sv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hyperlink" Target="https://www.ncbi.nlm.nih.gov/pmc/articles/PMC8702994/" TargetMode="External"/><Relationship Id="rId4" Type="http://schemas.openxmlformats.org/officeDocument/2006/relationships/image" Target="../media/image11.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drive.google.com/file/d/1yEOaIBGOHDqaTvlQIz6yc1-kj1zdc-SN/view?usp=sharing"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drive.google.com/drive/folders/12sXGhBhmH8i299KdFPpPjb4ydQ2IXIjV?exids=71471483,71471477" TargetMode="Externa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32.svg"/></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image" Target="../media/image57.svg"/></Relationships>
</file>

<file path=ppt/slides/_rels/slide3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emf"/></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drive.google.com/drive/folders/12sXGhBhmH8i299KdFPpPjb4ydQ2IXIjV?usp=sharing" TargetMode="External"/><Relationship Id="rId1" Type="http://schemas.openxmlformats.org/officeDocument/2006/relationships/slideLayout" Target="../slideLayouts/slideLayout1.xml"/><Relationship Id="rId4" Type="http://schemas.openxmlformats.org/officeDocument/2006/relationships/image" Target="../media/image32.svg"/></Relationships>
</file>

<file path=ppt/slides/_rels/slide4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1.xml"/><Relationship Id="rId5" Type="http://schemas.openxmlformats.org/officeDocument/2006/relationships/image" Target="../media/image51.sv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hyperlink" Target="https://drive.google.com/drive/folders/1zEDhrMsgWfA5nLFAe0WUlsFW3wQWs5Rt?exids=71471483,71471477"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sv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hyperlink" Target="https://drive.google.com/drive/folders/1QF82hcO0G37WyKxWBPu99F2sUgZm_0PP?usp=sharing" TargetMode="Externa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4.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hyperlink" Target="https://www.facebook.com/saytutension" TargetMode="External"/><Relationship Id="rId3" Type="http://schemas.openxmlformats.org/officeDocument/2006/relationships/hyperlink" Target="http://www.formation.sante.gouv.sn/" TargetMode="External"/><Relationship Id="rId7" Type="http://schemas.openxmlformats.org/officeDocument/2006/relationships/hyperlink" Target="https://www.tiktok.com/@saytutension" TargetMode="External"/><Relationship Id="rId12" Type="http://schemas.openxmlformats.org/officeDocument/2006/relationships/image" Target="../media/image32.svg"/><Relationship Id="rId2" Type="http://schemas.openxmlformats.org/officeDocument/2006/relationships/hyperlink" Target="https://trackersenegal.sidhis2.org/dhis/" TargetMode="External"/><Relationship Id="rId1" Type="http://schemas.openxmlformats.org/officeDocument/2006/relationships/slideLayout" Target="../slideLayouts/slideLayout1.xml"/><Relationship Id="rId6" Type="http://schemas.openxmlformats.org/officeDocument/2006/relationships/hyperlink" Target="https://play.google.com/store/apps/details?id=com.saytu_tension_prestataire.master" TargetMode="External"/><Relationship Id="rId11" Type="http://schemas.openxmlformats.org/officeDocument/2006/relationships/image" Target="../media/image31.png"/><Relationship Id="rId5" Type="http://schemas.openxmlformats.org/officeDocument/2006/relationships/hyperlink" Target="https://play.google.com/store/apps/details?id=com.saytu_tension_patient.master" TargetMode="External"/><Relationship Id="rId10" Type="http://schemas.openxmlformats.org/officeDocument/2006/relationships/hyperlink" Target="https://www.linkedin.com/company/saytu-tension/" TargetMode="External"/><Relationship Id="rId4" Type="http://schemas.openxmlformats.org/officeDocument/2006/relationships/hyperlink" Target="https://saytutension.sante.sn/" TargetMode="External"/><Relationship Id="rId9" Type="http://schemas.openxmlformats.org/officeDocument/2006/relationships/hyperlink" Target="https://youtube.com/@saytutension"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30.svg"/><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70.svg"/><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18.sv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7.png"/><Relationship Id="rId5" Type="http://schemas.openxmlformats.org/officeDocument/2006/relationships/hyperlink" Target="https://www.novartisfoundation.org/transforming-population-health/cardio4cities" TargetMode="External"/><Relationship Id="rId4" Type="http://schemas.openxmlformats.org/officeDocument/2006/relationships/image" Target="../media/image14.emf"/></Relationships>
</file>

<file path=ppt/slides/_rels/slide6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hyperlink" Target="https://drive.google.com/drive/folders/1nFCpztNbTZDTogzaGdJZrIB_eiuWeFNz?exids=71471483,71471477"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xml"/><Relationship Id="rId5" Type="http://schemas.openxmlformats.org/officeDocument/2006/relationships/image" Target="../media/image72.svg"/><Relationship Id="rId4" Type="http://schemas.openxmlformats.org/officeDocument/2006/relationships/image" Target="../media/image71.png"/></Relationships>
</file>

<file path=ppt/slides/_rels/slide65.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14.emf"/></Relationships>
</file>

<file path=ppt/slides/_rels/slide7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6.png"/><Relationship Id="rId7" Type="http://schemas.openxmlformats.org/officeDocument/2006/relationships/image" Target="../media/image4.png"/><Relationship Id="rId2" Type="http://schemas.openxmlformats.org/officeDocument/2006/relationships/image" Target="../media/image75.png"/><Relationship Id="rId1" Type="http://schemas.openxmlformats.org/officeDocument/2006/relationships/slideLayout" Target="../slideLayouts/slideLayout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0E1C4"/>
            </a:gs>
            <a:gs pos="100000">
              <a:srgbClr val="E3D0B3"/>
            </a:gs>
          </a:gsLst>
          <a:lin ang="5400000" scaled="1"/>
        </a:gradFill>
        <a:effectLst/>
      </p:bgPr>
    </p:bg>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A471DCBC-0786-AC60-138B-E8EAB964B361}"/>
              </a:ext>
            </a:extLst>
          </p:cNvPr>
          <p:cNvGraphicFramePr>
            <a:graphicFrameLocks noChangeAspect="1"/>
          </p:cNvGraphicFramePr>
          <p:nvPr>
            <p:custDataLst>
              <p:tags r:id="rId1"/>
            </p:custDataLst>
          </p:nvPr>
        </p:nvGraphicFramePr>
        <p:xfrm>
          <a:off x="1588" y="1588"/>
          <a:ext cx="1228"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 name="think-cell data - do not delete" hidden="1">
                        <a:extLst>
                          <a:ext uri="{FF2B5EF4-FFF2-40B4-BE49-F238E27FC236}">
                            <a16:creationId xmlns:a16="http://schemas.microsoft.com/office/drawing/2014/main" id="{A471DCBC-0786-AC60-138B-E8EAB964B361}"/>
                          </a:ext>
                        </a:extLst>
                      </p:cNvPr>
                      <p:cNvPicPr/>
                      <p:nvPr/>
                    </p:nvPicPr>
                    <p:blipFill>
                      <a:blip r:embed="rId4"/>
                      <a:stretch>
                        <a:fillRect/>
                      </a:stretch>
                    </p:blipFill>
                    <p:spPr>
                      <a:xfrm>
                        <a:off x="1588" y="1588"/>
                        <a:ext cx="122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366A7727-E360-03ED-2FC9-C370586CDE25}"/>
              </a:ext>
            </a:extLst>
          </p:cNvPr>
          <p:cNvSpPr>
            <a:spLocks noGrp="1"/>
          </p:cNvSpPr>
          <p:nvPr>
            <p:ph type="ctrTitle"/>
          </p:nvPr>
        </p:nvSpPr>
        <p:spPr>
          <a:xfrm>
            <a:off x="552450" y="6060777"/>
            <a:ext cx="5472113" cy="1632545"/>
          </a:xfrm>
        </p:spPr>
        <p:txBody>
          <a:bodyPr vert="horz"/>
          <a:lstStyle/>
          <a:p>
            <a:pPr>
              <a:lnSpc>
                <a:spcPct val="100000"/>
              </a:lnSpc>
            </a:pPr>
            <a:r>
              <a:rPr lang="fr-FR" sz="2800" spc="0" dirty="0">
                <a:solidFill>
                  <a:schemeClr val="accent3"/>
                </a:solidFill>
              </a:rPr>
              <a:t>Boîte à outils pour la réplication de l’approche CARDIO dans </a:t>
            </a:r>
            <a:br>
              <a:rPr lang="hr-HR" sz="2800" spc="0" dirty="0">
                <a:solidFill>
                  <a:schemeClr val="accent3"/>
                </a:solidFill>
              </a:rPr>
            </a:br>
            <a:r>
              <a:rPr lang="fr-FR" sz="2800" spc="0" dirty="0">
                <a:solidFill>
                  <a:schemeClr val="accent3"/>
                </a:solidFill>
              </a:rPr>
              <a:t>la lutte contre l’hypertension artérielle et les autres facteurs de risque</a:t>
            </a:r>
          </a:p>
        </p:txBody>
      </p:sp>
      <p:grpSp>
        <p:nvGrpSpPr>
          <p:cNvPr id="10" name="Group 9">
            <a:extLst>
              <a:ext uri="{FF2B5EF4-FFF2-40B4-BE49-F238E27FC236}">
                <a16:creationId xmlns:a16="http://schemas.microsoft.com/office/drawing/2014/main" id="{C97941EA-D4AD-8F16-79D0-4C16516D751E}"/>
              </a:ext>
            </a:extLst>
          </p:cNvPr>
          <p:cNvGrpSpPr/>
          <p:nvPr/>
        </p:nvGrpSpPr>
        <p:grpSpPr>
          <a:xfrm>
            <a:off x="1315916" y="-15240"/>
            <a:ext cx="5294347" cy="5347323"/>
            <a:chOff x="719932" y="-15240"/>
            <a:chExt cx="5857082" cy="5915689"/>
          </a:xfrm>
        </p:grpSpPr>
        <p:sp>
          <p:nvSpPr>
            <p:cNvPr id="57" name="Free-form: Shape 56">
              <a:extLst>
                <a:ext uri="{FF2B5EF4-FFF2-40B4-BE49-F238E27FC236}">
                  <a16:creationId xmlns:a16="http://schemas.microsoft.com/office/drawing/2014/main" id="{19E1A084-7400-D7BF-75C6-A25BF7D2EB0A}"/>
                </a:ext>
              </a:extLst>
            </p:cNvPr>
            <p:cNvSpPr/>
            <p:nvPr/>
          </p:nvSpPr>
          <p:spPr>
            <a:xfrm>
              <a:off x="2271905" y="513462"/>
              <a:ext cx="4305109" cy="5386987"/>
            </a:xfrm>
            <a:custGeom>
              <a:avLst/>
              <a:gdLst>
                <a:gd name="connsiteX0" fmla="*/ 2482173 w 4364852"/>
                <a:gd name="connsiteY0" fmla="*/ 0 h 5461744"/>
                <a:gd name="connsiteX1" fmla="*/ 4216033 w 4364852"/>
                <a:gd name="connsiteY1" fmla="*/ 623592 h 5461744"/>
                <a:gd name="connsiteX2" fmla="*/ 4364852 w 4364852"/>
                <a:gd name="connsiteY2" fmla="*/ 759100 h 5461744"/>
                <a:gd name="connsiteX3" fmla="*/ 4364852 w 4364852"/>
                <a:gd name="connsiteY3" fmla="*/ 4702146 h 5461744"/>
                <a:gd name="connsiteX4" fmla="*/ 4225804 w 4364852"/>
                <a:gd name="connsiteY4" fmla="*/ 4829858 h 5461744"/>
                <a:gd name="connsiteX5" fmla="*/ 2506591 w 4364852"/>
                <a:gd name="connsiteY5" fmla="*/ 5461365 h 5461744"/>
                <a:gd name="connsiteX6" fmla="*/ 2482173 w 4364852"/>
                <a:gd name="connsiteY6" fmla="*/ 5461365 h 5461744"/>
                <a:gd name="connsiteX7" fmla="*/ 2482173 w 4364852"/>
                <a:gd name="connsiteY7" fmla="*/ 5461744 h 5461744"/>
                <a:gd name="connsiteX8" fmla="*/ 2027875 w 4364852"/>
                <a:gd name="connsiteY8" fmla="*/ 5339803 h 5461744"/>
                <a:gd name="connsiteX9" fmla="*/ 1695291 w 4364852"/>
                <a:gd name="connsiteY9" fmla="*/ 4096308 h 5461744"/>
                <a:gd name="connsiteX10" fmla="*/ 1817383 w 4364852"/>
                <a:gd name="connsiteY10" fmla="*/ 3640783 h 5461744"/>
                <a:gd name="connsiteX11" fmla="*/ 909166 w 4364852"/>
                <a:gd name="connsiteY11" fmla="*/ 2730303 h 5461744"/>
                <a:gd name="connsiteX12" fmla="*/ 454490 w 4364852"/>
                <a:gd name="connsiteY12" fmla="*/ 2608552 h 5461744"/>
                <a:gd name="connsiteX13" fmla="*/ 121149 w 4364852"/>
                <a:gd name="connsiteY13" fmla="*/ 1366384 h 5461744"/>
                <a:gd name="connsiteX14" fmla="*/ 2482173 w 4364852"/>
                <a:gd name="connsiteY14" fmla="*/ 0 h 546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64852" h="5461744">
                  <a:moveTo>
                    <a:pt x="2482173" y="0"/>
                  </a:moveTo>
                  <a:cubicBezTo>
                    <a:pt x="3140798" y="0"/>
                    <a:pt x="3744858" y="234020"/>
                    <a:pt x="4216033" y="623592"/>
                  </a:cubicBezTo>
                  <a:lnTo>
                    <a:pt x="4364852" y="759100"/>
                  </a:lnTo>
                  <a:lnTo>
                    <a:pt x="4364852" y="4702146"/>
                  </a:lnTo>
                  <a:lnTo>
                    <a:pt x="4225804" y="4829858"/>
                  </a:lnTo>
                  <a:cubicBezTo>
                    <a:pt x="3759013" y="5219416"/>
                    <a:pt x="3160247" y="5455640"/>
                    <a:pt x="2506591" y="5461365"/>
                  </a:cubicBezTo>
                  <a:lnTo>
                    <a:pt x="2482173" y="5461365"/>
                  </a:lnTo>
                  <a:lnTo>
                    <a:pt x="2482173" y="5461744"/>
                  </a:lnTo>
                  <a:cubicBezTo>
                    <a:pt x="2327711" y="5461744"/>
                    <a:pt x="2171168" y="5422867"/>
                    <a:pt x="2027875" y="5339803"/>
                  </a:cubicBezTo>
                  <a:cubicBezTo>
                    <a:pt x="1593263" y="5088525"/>
                    <a:pt x="1444481" y="4531731"/>
                    <a:pt x="1695291" y="4096308"/>
                  </a:cubicBezTo>
                  <a:cubicBezTo>
                    <a:pt x="1772711" y="3962230"/>
                    <a:pt x="1817383" y="3806722"/>
                    <a:pt x="1817383" y="3640783"/>
                  </a:cubicBezTo>
                  <a:cubicBezTo>
                    <a:pt x="1817383" y="3138037"/>
                    <a:pt x="1410976" y="2730303"/>
                    <a:pt x="909166" y="2730303"/>
                  </a:cubicBezTo>
                  <a:cubicBezTo>
                    <a:pt x="754705" y="2730493"/>
                    <a:pt x="597973" y="2691426"/>
                    <a:pt x="454490" y="2608552"/>
                  </a:cubicBezTo>
                  <a:cubicBezTo>
                    <a:pt x="20257" y="2357463"/>
                    <a:pt x="-128715" y="1801617"/>
                    <a:pt x="121149" y="1366384"/>
                  </a:cubicBezTo>
                  <a:cubicBezTo>
                    <a:pt x="592294" y="549778"/>
                    <a:pt x="1473064" y="0"/>
                    <a:pt x="2482173" y="0"/>
                  </a:cubicBezTo>
                  <a:close/>
                </a:path>
              </a:pathLst>
            </a:custGeom>
            <a:gradFill>
              <a:gsLst>
                <a:gs pos="0">
                  <a:schemeClr val="bg2"/>
                </a:gs>
                <a:gs pos="76000">
                  <a:srgbClr val="FF585D"/>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6AA527B5-1FA2-BFFB-ECBE-376D07C92AB6}"/>
                </a:ext>
              </a:extLst>
            </p:cNvPr>
            <p:cNvSpPr/>
            <p:nvPr/>
          </p:nvSpPr>
          <p:spPr>
            <a:xfrm>
              <a:off x="719932" y="-15240"/>
              <a:ext cx="4896706" cy="4119780"/>
            </a:xfrm>
            <a:custGeom>
              <a:avLst/>
              <a:gdLst>
                <a:gd name="connsiteX0" fmla="*/ 1748335 w 4964659"/>
                <a:gd name="connsiteY0" fmla="*/ 0 h 4176952"/>
                <a:gd name="connsiteX1" fmla="*/ 4964659 w 4964659"/>
                <a:gd name="connsiteY1" fmla="*/ 0 h 4176952"/>
                <a:gd name="connsiteX2" fmla="*/ 4964659 w 4964659"/>
                <a:gd name="connsiteY2" fmla="*/ 3266532 h 4176952"/>
                <a:gd name="connsiteX3" fmla="*/ 4964470 w 4964659"/>
                <a:gd name="connsiteY3" fmla="*/ 3266532 h 4176952"/>
                <a:gd name="connsiteX4" fmla="*/ 4510361 w 4964659"/>
                <a:gd name="connsiteY4" fmla="*/ 4054881 h 4176952"/>
                <a:gd name="connsiteX5" fmla="*/ 3269182 w 4964659"/>
                <a:gd name="connsiteY5" fmla="*/ 3721677 h 4176952"/>
                <a:gd name="connsiteX6" fmla="*/ 3266911 w 4964659"/>
                <a:gd name="connsiteY6" fmla="*/ 3717315 h 4176952"/>
                <a:gd name="connsiteX7" fmla="*/ 2028192 w 4964659"/>
                <a:gd name="connsiteY7" fmla="*/ 3388283 h 4176952"/>
                <a:gd name="connsiteX8" fmla="*/ 1697123 w 4964659"/>
                <a:gd name="connsiteY8" fmla="*/ 3718832 h 4176952"/>
                <a:gd name="connsiteX9" fmla="*/ 1695608 w 4964659"/>
                <a:gd name="connsiteY9" fmla="*/ 3721487 h 4176952"/>
                <a:gd name="connsiteX10" fmla="*/ 454429 w 4964659"/>
                <a:gd name="connsiteY10" fmla="*/ 4054691 h 4176952"/>
                <a:gd name="connsiteX11" fmla="*/ 121845 w 4964659"/>
                <a:gd name="connsiteY11" fmla="*/ 2811197 h 4176952"/>
                <a:gd name="connsiteX12" fmla="*/ 908727 w 4964659"/>
                <a:gd name="connsiteY12" fmla="*/ 2356241 h 4176952"/>
                <a:gd name="connsiteX13" fmla="*/ 913270 w 4964659"/>
                <a:gd name="connsiteY13" fmla="*/ 2356241 h 4176952"/>
                <a:gd name="connsiteX14" fmla="*/ 1816944 w 4964659"/>
                <a:gd name="connsiteY14" fmla="*/ 1446140 h 4176952"/>
                <a:gd name="connsiteX15" fmla="*/ 1695419 w 4964659"/>
                <a:gd name="connsiteY15" fmla="*/ 990995 h 4176952"/>
                <a:gd name="connsiteX16" fmla="*/ 1707765 w 4964659"/>
                <a:gd name="connsiteY16" fmla="*/ 59636 h 4176952"/>
                <a:gd name="connsiteX17" fmla="*/ 1748335 w 4964659"/>
                <a:gd name="connsiteY17" fmla="*/ 0 h 4176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64659" h="4176952">
                  <a:moveTo>
                    <a:pt x="1748335" y="0"/>
                  </a:moveTo>
                  <a:lnTo>
                    <a:pt x="4964659" y="0"/>
                  </a:lnTo>
                  <a:lnTo>
                    <a:pt x="4964659" y="3266532"/>
                  </a:lnTo>
                  <a:cubicBezTo>
                    <a:pt x="4964659" y="3266532"/>
                    <a:pt x="4964470" y="3266532"/>
                    <a:pt x="4964470" y="3266532"/>
                  </a:cubicBezTo>
                  <a:cubicBezTo>
                    <a:pt x="4964280" y="3580772"/>
                    <a:pt x="4801491" y="3886477"/>
                    <a:pt x="4510361" y="4054881"/>
                  </a:cubicBezTo>
                  <a:cubicBezTo>
                    <a:pt x="4075750" y="4306159"/>
                    <a:pt x="3520182" y="4157099"/>
                    <a:pt x="3269182" y="3721677"/>
                  </a:cubicBezTo>
                  <a:cubicBezTo>
                    <a:pt x="3268425" y="3720160"/>
                    <a:pt x="3267668" y="3718832"/>
                    <a:pt x="3266911" y="3717315"/>
                  </a:cubicBezTo>
                  <a:cubicBezTo>
                    <a:pt x="3014965" y="3285117"/>
                    <a:pt x="2461479" y="3137574"/>
                    <a:pt x="2028192" y="3388283"/>
                  </a:cubicBezTo>
                  <a:cubicBezTo>
                    <a:pt x="1885845" y="3470588"/>
                    <a:pt x="1774164" y="3585892"/>
                    <a:pt x="1697123" y="3718832"/>
                  </a:cubicBezTo>
                  <a:cubicBezTo>
                    <a:pt x="1696555" y="3719780"/>
                    <a:pt x="1696176" y="3720729"/>
                    <a:pt x="1695608" y="3721487"/>
                  </a:cubicBezTo>
                  <a:cubicBezTo>
                    <a:pt x="1444798" y="4156910"/>
                    <a:pt x="889040" y="4305970"/>
                    <a:pt x="454429" y="4054691"/>
                  </a:cubicBezTo>
                  <a:cubicBezTo>
                    <a:pt x="19817" y="3803413"/>
                    <a:pt x="-128965" y="3246619"/>
                    <a:pt x="121845" y="2811197"/>
                  </a:cubicBezTo>
                  <a:cubicBezTo>
                    <a:pt x="289935" y="2519524"/>
                    <a:pt x="594883" y="2356430"/>
                    <a:pt x="908727" y="2356241"/>
                  </a:cubicBezTo>
                  <a:lnTo>
                    <a:pt x="913270" y="2356241"/>
                  </a:lnTo>
                  <a:cubicBezTo>
                    <a:pt x="1412808" y="2353586"/>
                    <a:pt x="1816944" y="1947179"/>
                    <a:pt x="1816944" y="1446140"/>
                  </a:cubicBezTo>
                  <a:cubicBezTo>
                    <a:pt x="1816944" y="1280391"/>
                    <a:pt x="1772650" y="1124883"/>
                    <a:pt x="1695419" y="990995"/>
                  </a:cubicBezTo>
                  <a:cubicBezTo>
                    <a:pt x="1522987" y="691642"/>
                    <a:pt x="1539425" y="335011"/>
                    <a:pt x="1707765" y="59636"/>
                  </a:cubicBezTo>
                  <a:lnTo>
                    <a:pt x="1748335" y="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Shape 58">
              <a:extLst>
                <a:ext uri="{FF2B5EF4-FFF2-40B4-BE49-F238E27FC236}">
                  <a16:creationId xmlns:a16="http://schemas.microsoft.com/office/drawing/2014/main" id="{D7106B35-F6B8-3995-8DDE-7A25B08E8217}"/>
                </a:ext>
              </a:extLst>
            </p:cNvPr>
            <p:cNvSpPr/>
            <p:nvPr/>
          </p:nvSpPr>
          <p:spPr>
            <a:xfrm>
              <a:off x="2277883" y="519999"/>
              <a:ext cx="3344730" cy="3591078"/>
            </a:xfrm>
            <a:custGeom>
              <a:avLst/>
              <a:gdLst>
                <a:gd name="connsiteX0" fmla="*/ 2937038 w 3391146"/>
                <a:gd name="connsiteY0" fmla="*/ 3518653 h 3640913"/>
                <a:gd name="connsiteX1" fmla="*/ 3391146 w 3391146"/>
                <a:gd name="connsiteY1" fmla="*/ 2730303 h 3640913"/>
                <a:gd name="connsiteX2" fmla="*/ 3391146 w 3391146"/>
                <a:gd name="connsiteY2" fmla="*/ 2730303 h 3640913"/>
                <a:gd name="connsiteX3" fmla="*/ 3391146 w 3391146"/>
                <a:gd name="connsiteY3" fmla="*/ 155698 h 3640913"/>
                <a:gd name="connsiteX4" fmla="*/ 2482173 w 3391146"/>
                <a:gd name="connsiteY4" fmla="*/ 0 h 3640913"/>
                <a:gd name="connsiteX5" fmla="*/ 121149 w 3391146"/>
                <a:gd name="connsiteY5" fmla="*/ 1366384 h 3640913"/>
                <a:gd name="connsiteX6" fmla="*/ 454490 w 3391146"/>
                <a:gd name="connsiteY6" fmla="*/ 2608552 h 3640913"/>
                <a:gd name="connsiteX7" fmla="*/ 909166 w 3391146"/>
                <a:gd name="connsiteY7" fmla="*/ 2730303 h 3640913"/>
                <a:gd name="connsiteX8" fmla="*/ 1691884 w 3391146"/>
                <a:gd name="connsiteY8" fmla="*/ 3179001 h 3640913"/>
                <a:gd name="connsiteX9" fmla="*/ 1693209 w 3391146"/>
                <a:gd name="connsiteY9" fmla="*/ 3181276 h 3640913"/>
                <a:gd name="connsiteX10" fmla="*/ 1695480 w 3391146"/>
                <a:gd name="connsiteY10" fmla="*/ 3185638 h 3640913"/>
                <a:gd name="connsiteX11" fmla="*/ 2936659 w 3391146"/>
                <a:gd name="connsiteY11" fmla="*/ 3518842 h 364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91146" h="3640913">
                  <a:moveTo>
                    <a:pt x="2937038" y="3518653"/>
                  </a:moveTo>
                  <a:cubicBezTo>
                    <a:pt x="3228357" y="3350249"/>
                    <a:pt x="3390957" y="3044543"/>
                    <a:pt x="3391146" y="2730303"/>
                  </a:cubicBezTo>
                  <a:lnTo>
                    <a:pt x="3391146" y="2730303"/>
                  </a:lnTo>
                  <a:cubicBezTo>
                    <a:pt x="3391146" y="2730303"/>
                    <a:pt x="3391146" y="155698"/>
                    <a:pt x="3391146" y="155698"/>
                  </a:cubicBezTo>
                  <a:cubicBezTo>
                    <a:pt x="3106832" y="54997"/>
                    <a:pt x="2800938" y="0"/>
                    <a:pt x="2482173" y="0"/>
                  </a:cubicBezTo>
                  <a:cubicBezTo>
                    <a:pt x="1473064" y="0"/>
                    <a:pt x="592294" y="549778"/>
                    <a:pt x="121149" y="1366384"/>
                  </a:cubicBezTo>
                  <a:cubicBezTo>
                    <a:pt x="-128715" y="1801617"/>
                    <a:pt x="20257" y="2357463"/>
                    <a:pt x="454490" y="2608552"/>
                  </a:cubicBezTo>
                  <a:cubicBezTo>
                    <a:pt x="597973" y="2691616"/>
                    <a:pt x="754705" y="2730682"/>
                    <a:pt x="909166" y="2730303"/>
                  </a:cubicBezTo>
                  <a:cubicBezTo>
                    <a:pt x="1242697" y="2730303"/>
                    <a:pt x="1534015" y="2910465"/>
                    <a:pt x="1691884" y="3179001"/>
                  </a:cubicBezTo>
                  <a:cubicBezTo>
                    <a:pt x="1692262" y="3179759"/>
                    <a:pt x="1692830" y="3180517"/>
                    <a:pt x="1693209" y="3181276"/>
                  </a:cubicBezTo>
                  <a:cubicBezTo>
                    <a:pt x="1693966" y="3182794"/>
                    <a:pt x="1694723" y="3184121"/>
                    <a:pt x="1695480" y="3185638"/>
                  </a:cubicBezTo>
                  <a:cubicBezTo>
                    <a:pt x="1946290" y="3621060"/>
                    <a:pt x="2502048" y="3770120"/>
                    <a:pt x="2936659" y="3518842"/>
                  </a:cubicBezTo>
                  <a:close/>
                </a:path>
              </a:pathLst>
            </a:custGeom>
            <a:blipFill dpi="0" rotWithShape="1">
              <a:blip r:embed="rId5"/>
              <a:srcRect/>
              <a:stretch>
                <a:fillRect l="-95253" t="-469" r="-32583" b="-821"/>
              </a:stretch>
            </a:blipFill>
            <a:ln w="0" cap="flat">
              <a:noFill/>
              <a:prstDash val="solid"/>
              <a:miter/>
            </a:ln>
          </p:spPr>
          <p:txBody>
            <a:bodyPr rtlCol="0" anchor="ctr"/>
            <a:lstStyle/>
            <a:p>
              <a:endParaRPr lang="en-US"/>
            </a:p>
          </p:txBody>
        </p:sp>
      </p:grpSp>
      <p:sp>
        <p:nvSpPr>
          <p:cNvPr id="3" name="Title 5">
            <a:extLst>
              <a:ext uri="{FF2B5EF4-FFF2-40B4-BE49-F238E27FC236}">
                <a16:creationId xmlns:a16="http://schemas.microsoft.com/office/drawing/2014/main" id="{B6206CDF-3B13-818C-6D11-6DBA397CE2EB}"/>
              </a:ext>
            </a:extLst>
          </p:cNvPr>
          <p:cNvSpPr txBox="1">
            <a:spLocks/>
          </p:cNvSpPr>
          <p:nvPr/>
        </p:nvSpPr>
        <p:spPr>
          <a:xfrm>
            <a:off x="555403" y="5192771"/>
            <a:ext cx="2733104" cy="313189"/>
          </a:xfrm>
          <a:prstGeom prst="rect">
            <a:avLst/>
          </a:prstGeom>
        </p:spPr>
        <p:txBody>
          <a:bodyPr vert="horz" lIns="0" tIns="0" rIns="0" bIns="0" rtlCol="0" anchor="b" anchorCtr="0">
            <a:noAutofit/>
          </a:bodyPr>
          <a:lstStyle>
            <a:lvl1pPr algn="l" defTabSz="1204016" rtl="0" eaLnBrk="1" latinLnBrk="0" hangingPunct="1">
              <a:lnSpc>
                <a:spcPct val="90000"/>
              </a:lnSpc>
              <a:spcBef>
                <a:spcPct val="0"/>
              </a:spcBef>
              <a:buNone/>
              <a:defRPr sz="5267" b="1" kern="1200" spc="-132" baseline="0">
                <a:solidFill>
                  <a:srgbClr val="002068"/>
                </a:solidFill>
                <a:latin typeface="+mj-lt"/>
                <a:ea typeface="+mj-ea"/>
                <a:cs typeface="+mj-cs"/>
              </a:defRPr>
            </a:lvl1pPr>
          </a:lstStyle>
          <a:p>
            <a:pPr>
              <a:lnSpc>
                <a:spcPct val="100000"/>
              </a:lnSpc>
            </a:pPr>
            <a:r>
              <a:rPr lang="fr-FR" sz="1800" b="0" spc="0" dirty="0">
                <a:solidFill>
                  <a:schemeClr val="accent2"/>
                </a:solidFill>
              </a:rPr>
              <a:t>Juin 2024</a:t>
            </a:r>
            <a:endParaRPr lang="en-GB" sz="1800" b="0" spc="0" dirty="0">
              <a:solidFill>
                <a:schemeClr val="accent2"/>
              </a:solidFill>
            </a:endParaRPr>
          </a:p>
        </p:txBody>
      </p:sp>
      <p:sp>
        <p:nvSpPr>
          <p:cNvPr id="14" name="Title 5">
            <a:extLst>
              <a:ext uri="{FF2B5EF4-FFF2-40B4-BE49-F238E27FC236}">
                <a16:creationId xmlns:a16="http://schemas.microsoft.com/office/drawing/2014/main" id="{F6E356DA-BEF4-D381-CBC5-E88DB7A3D696}"/>
              </a:ext>
            </a:extLst>
          </p:cNvPr>
          <p:cNvSpPr txBox="1">
            <a:spLocks/>
          </p:cNvSpPr>
          <p:nvPr/>
        </p:nvSpPr>
        <p:spPr>
          <a:xfrm>
            <a:off x="552451" y="7948069"/>
            <a:ext cx="3746500" cy="407835"/>
          </a:xfrm>
          <a:prstGeom prst="rect">
            <a:avLst/>
          </a:prstGeom>
        </p:spPr>
        <p:txBody>
          <a:bodyPr vert="horz" lIns="0" tIns="0" rIns="0" bIns="0" rtlCol="0" anchor="b" anchorCtr="0">
            <a:noAutofit/>
          </a:bodyPr>
          <a:lstStyle>
            <a:lvl1pPr algn="l" defTabSz="1204016" rtl="0" eaLnBrk="1" latinLnBrk="0" hangingPunct="1">
              <a:lnSpc>
                <a:spcPct val="90000"/>
              </a:lnSpc>
              <a:spcBef>
                <a:spcPct val="0"/>
              </a:spcBef>
              <a:buNone/>
              <a:defRPr sz="5267" b="1" kern="1200" spc="-132" baseline="0">
                <a:solidFill>
                  <a:srgbClr val="002068"/>
                </a:solidFill>
                <a:latin typeface="+mj-lt"/>
                <a:ea typeface="+mj-ea"/>
                <a:cs typeface="+mj-cs"/>
              </a:defRPr>
            </a:lvl1pPr>
          </a:lstStyle>
          <a:p>
            <a:pPr>
              <a:lnSpc>
                <a:spcPct val="100000"/>
              </a:lnSpc>
            </a:pPr>
            <a:r>
              <a:rPr lang="fr-FR" sz="3600" dirty="0">
                <a:solidFill>
                  <a:schemeClr val="accent2"/>
                </a:solidFill>
              </a:rPr>
              <a:t>CARDIO4Dakar</a:t>
            </a:r>
            <a:endParaRPr lang="en-GB" sz="3200" dirty="0">
              <a:solidFill>
                <a:schemeClr val="accent2"/>
              </a:solidFill>
            </a:endParaRPr>
          </a:p>
        </p:txBody>
      </p:sp>
      <p:sp>
        <p:nvSpPr>
          <p:cNvPr id="19" name="Rectangle 18">
            <a:extLst>
              <a:ext uri="{FF2B5EF4-FFF2-40B4-BE49-F238E27FC236}">
                <a16:creationId xmlns:a16="http://schemas.microsoft.com/office/drawing/2014/main" id="{60A36C54-8D61-1029-2D0C-3C3C84B110BB}"/>
              </a:ext>
            </a:extLst>
          </p:cNvPr>
          <p:cNvSpPr/>
          <p:nvPr/>
        </p:nvSpPr>
        <p:spPr>
          <a:xfrm>
            <a:off x="0" y="8648700"/>
            <a:ext cx="6577013" cy="7111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A8E232E9-B34C-F82C-5581-EEF808BEFECB}"/>
              </a:ext>
            </a:extLst>
          </p:cNvPr>
          <p:cNvCxnSpPr>
            <a:cxnSpLocks/>
          </p:cNvCxnSpPr>
          <p:nvPr/>
        </p:nvCxnSpPr>
        <p:spPr>
          <a:xfrm>
            <a:off x="317500" y="0"/>
            <a:ext cx="0" cy="9359900"/>
          </a:xfrm>
          <a:prstGeom prst="line">
            <a:avLst/>
          </a:prstGeom>
          <a:ln w="12700">
            <a:solidFill>
              <a:schemeClr val="accent5">
                <a:alpha val="2000"/>
              </a:schemeClr>
            </a:solidFill>
          </a:ln>
          <a:effectLst>
            <a:glow rad="38100">
              <a:schemeClr val="tx2">
                <a:alpha val="15000"/>
              </a:schemeClr>
            </a:glow>
            <a:outerShdw blurRad="63500" dist="38100" sx="102000" sy="102000" algn="ctr" rotWithShape="0">
              <a:schemeClr val="tx1"/>
            </a:outerShdw>
          </a:effectLst>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6CC7E476-AB91-6D29-3E52-A32953C3D2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88155" y="297155"/>
            <a:ext cx="573710" cy="811312"/>
          </a:xfrm>
          <a:prstGeom prst="rect">
            <a:avLst/>
          </a:prstGeom>
        </p:spPr>
      </p:pic>
      <p:pic>
        <p:nvPicPr>
          <p:cNvPr id="2" name="Picture 1">
            <a:extLst>
              <a:ext uri="{FF2B5EF4-FFF2-40B4-BE49-F238E27FC236}">
                <a16:creationId xmlns:a16="http://schemas.microsoft.com/office/drawing/2014/main" id="{D6C86BA1-C387-1DCD-FF2E-E85E15276072}"/>
              </a:ext>
            </a:extLst>
          </p:cNvPr>
          <p:cNvPicPr/>
          <p:nvPr/>
        </p:nvPicPr>
        <p:blipFill>
          <a:blip r:embed="rId7"/>
          <a:stretch>
            <a:fillRect/>
          </a:stretch>
        </p:blipFill>
        <p:spPr>
          <a:xfrm>
            <a:off x="3812989" y="8918018"/>
            <a:ext cx="2233471" cy="197695"/>
          </a:xfrm>
          <a:prstGeom prst="rect">
            <a:avLst/>
          </a:prstGeom>
          <a:noFill/>
          <a:ln>
            <a:noFill/>
            <a:prstDash/>
          </a:ln>
        </p:spPr>
      </p:pic>
      <p:pic>
        <p:nvPicPr>
          <p:cNvPr id="4" name="Picture 3">
            <a:extLst>
              <a:ext uri="{FF2B5EF4-FFF2-40B4-BE49-F238E27FC236}">
                <a16:creationId xmlns:a16="http://schemas.microsoft.com/office/drawing/2014/main" id="{0771917A-233F-C063-07EE-54D9E0F59E3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2618878" y="8853589"/>
            <a:ext cx="1018103" cy="384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400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3EF2E143-9E80-27A6-3591-07A30CE026D1}"/>
              </a:ext>
            </a:extLst>
          </p:cNvPr>
          <p:cNvGraphicFramePr>
            <a:graphicFrameLocks noGrp="1"/>
          </p:cNvGraphicFramePr>
          <p:nvPr>
            <p:extLst>
              <p:ext uri="{D42A27DB-BD31-4B8C-83A1-F6EECF244321}">
                <p14:modId xmlns:p14="http://schemas.microsoft.com/office/powerpoint/2010/main" val="2386097862"/>
              </p:ext>
            </p:extLst>
          </p:nvPr>
        </p:nvGraphicFramePr>
        <p:xfrm>
          <a:off x="563083" y="1432790"/>
          <a:ext cx="5480047" cy="6591324"/>
        </p:xfrm>
        <a:graphic>
          <a:graphicData uri="http://schemas.openxmlformats.org/drawingml/2006/table">
            <a:tbl>
              <a:tblPr firstRow="1" bandRow="1">
                <a:tableStyleId>{5C22544A-7EE6-4342-B048-85BDC9FD1C3A}</a:tableStyleId>
              </a:tblPr>
              <a:tblGrid>
                <a:gridCol w="2371564">
                  <a:extLst>
                    <a:ext uri="{9D8B030D-6E8A-4147-A177-3AD203B41FA5}">
                      <a16:colId xmlns:a16="http://schemas.microsoft.com/office/drawing/2014/main" val="4062171770"/>
                    </a:ext>
                  </a:extLst>
                </a:gridCol>
                <a:gridCol w="1228901">
                  <a:extLst>
                    <a:ext uri="{9D8B030D-6E8A-4147-A177-3AD203B41FA5}">
                      <a16:colId xmlns:a16="http://schemas.microsoft.com/office/drawing/2014/main" val="3866495792"/>
                    </a:ext>
                  </a:extLst>
                </a:gridCol>
                <a:gridCol w="1879582">
                  <a:extLst>
                    <a:ext uri="{9D8B030D-6E8A-4147-A177-3AD203B41FA5}">
                      <a16:colId xmlns:a16="http://schemas.microsoft.com/office/drawing/2014/main" val="28091567"/>
                    </a:ext>
                  </a:extLst>
                </a:gridCol>
              </a:tblGrid>
              <a:tr h="324000">
                <a:tc>
                  <a:txBody>
                    <a:bodyPr/>
                    <a:lstStyle/>
                    <a:p>
                      <a:pPr marL="0" algn="l" defTabSz="1204016" rtl="0" eaLnBrk="1" latinLnBrk="0" hangingPunct="1">
                        <a:lnSpc>
                          <a:spcPct val="90000"/>
                        </a:lnSpc>
                        <a:spcAft>
                          <a:spcPts val="300"/>
                        </a:spcAft>
                      </a:pPr>
                      <a:r>
                        <a:rPr lang="fr-FR" sz="1200" b="1" kern="1200" dirty="0">
                          <a:solidFill>
                            <a:schemeClr val="bg1"/>
                          </a:solidFill>
                          <a:effectLst/>
                          <a:latin typeface="+mj-lt"/>
                          <a:ea typeface="Calibri" panose="020F0502020204030204" pitchFamily="34" charset="0"/>
                          <a:cs typeface="Calibri" panose="020F0502020204030204" pitchFamily="34" charset="0"/>
                        </a:rPr>
                        <a:t>4. REFORME</a:t>
                      </a:r>
                      <a:endParaRPr lang="en-GB" sz="1200" b="1" kern="1200" dirty="0">
                        <a:solidFill>
                          <a:schemeClr val="bg1"/>
                        </a:solidFill>
                        <a:effectLst/>
                        <a:latin typeface="+mj-lt"/>
                        <a:ea typeface="Calibri" panose="020F0502020204030204" pitchFamily="34" charset="0"/>
                        <a:cs typeface="Calibri" panose="020F0502020204030204" pitchFamily="34" charset="0"/>
                      </a:endParaRPr>
                    </a:p>
                  </a:txBody>
                  <a:tcPr marL="72000" marR="72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1204016" rtl="0" eaLnBrk="1" latinLnBrk="0" hangingPunct="1">
                        <a:lnSpc>
                          <a:spcPct val="90000"/>
                        </a:lnSpc>
                        <a:spcAft>
                          <a:spcPts val="300"/>
                        </a:spcAft>
                      </a:pPr>
                      <a:r>
                        <a:rPr lang="fr-FR" sz="1200" b="1" kern="1200" dirty="0">
                          <a:solidFill>
                            <a:schemeClr val="bg1"/>
                          </a:solidFill>
                          <a:effectLst/>
                          <a:latin typeface="+mj-lt"/>
                          <a:ea typeface="Calibri" panose="020F0502020204030204" pitchFamily="34" charset="0"/>
                          <a:cs typeface="Calibri" panose="020F0502020204030204" pitchFamily="34" charset="0"/>
                        </a:rPr>
                        <a:t>Acteurs clés</a:t>
                      </a:r>
                      <a:endParaRPr lang="en-GB" sz="1200" b="1" kern="1200" dirty="0">
                        <a:solidFill>
                          <a:schemeClr val="bg1"/>
                        </a:solidFill>
                        <a:effectLst/>
                        <a:latin typeface="+mj-lt"/>
                        <a:ea typeface="Calibri" panose="020F0502020204030204" pitchFamily="34" charset="0"/>
                        <a:cs typeface="Calibri" panose="020F0502020204030204" pitchFamily="34" charset="0"/>
                      </a:endParaRPr>
                    </a:p>
                  </a:txBody>
                  <a:tcPr marL="72000" marR="72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1204016" rtl="0" eaLnBrk="1" latinLnBrk="0" hangingPunct="1">
                        <a:lnSpc>
                          <a:spcPct val="90000"/>
                        </a:lnSpc>
                        <a:spcAft>
                          <a:spcPts val="300"/>
                        </a:spcAft>
                      </a:pPr>
                      <a:r>
                        <a:rPr lang="fr-FR" sz="1200" b="1" kern="1200" dirty="0">
                          <a:solidFill>
                            <a:schemeClr val="bg1"/>
                          </a:solidFill>
                          <a:effectLst/>
                          <a:latin typeface="+mj-lt"/>
                          <a:ea typeface="Calibri" panose="020F0502020204030204" pitchFamily="34" charset="0"/>
                          <a:cs typeface="Calibri" panose="020F0502020204030204" pitchFamily="34" charset="0"/>
                        </a:rPr>
                        <a:t>Outils/Ressources</a:t>
                      </a:r>
                      <a:endParaRPr lang="en-GB" sz="1200" b="1" kern="1200" dirty="0">
                        <a:solidFill>
                          <a:schemeClr val="bg1"/>
                        </a:solidFill>
                        <a:effectLst/>
                        <a:latin typeface="+mj-lt"/>
                        <a:ea typeface="Calibri" panose="020F0502020204030204" pitchFamily="34" charset="0"/>
                        <a:cs typeface="Calibri" panose="020F0502020204030204" pitchFamily="34" charset="0"/>
                      </a:endParaRPr>
                    </a:p>
                  </a:txBody>
                  <a:tcPr marL="72000" marR="72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156898470"/>
                  </a:ext>
                </a:extLst>
              </a:tr>
              <a:tr h="489098">
                <a:tc>
                  <a:txBody>
                    <a:bodyPr/>
                    <a:lstStyle/>
                    <a:p>
                      <a:pPr marL="0" algn="l" defTabSz="1204016" rtl="0" eaLnBrk="1" latinLnBrk="0" hangingPunct="1">
                        <a:lnSpc>
                          <a:spcPct val="90000"/>
                        </a:lnSpc>
                        <a:spcAft>
                          <a:spcPts val="300"/>
                        </a:spcAft>
                      </a:pPr>
                      <a:r>
                        <a:rPr lang="fr-FR" sz="1000" kern="1200" dirty="0">
                          <a:solidFill>
                            <a:srgbClr val="000000"/>
                          </a:solidFill>
                          <a:effectLst/>
                          <a:latin typeface="+mn-lt"/>
                          <a:ea typeface="Calibri" panose="020F0502020204030204" pitchFamily="34" charset="0"/>
                          <a:cs typeface="Calibri" panose="020F0502020204030204" pitchFamily="34" charset="0"/>
                        </a:rPr>
                        <a:t>Intégration des médicaments hypertenseurs dans la liste des médicaments essentiels et prise en charge par la couverture de maladie universelle</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300"/>
                        </a:spcAft>
                      </a:pPr>
                      <a:r>
                        <a:rPr lang="fr-FR" sz="1000" kern="1200" dirty="0">
                          <a:solidFill>
                            <a:srgbClr val="000000"/>
                          </a:solidFill>
                          <a:effectLst/>
                          <a:latin typeface="+mn-lt"/>
                          <a:ea typeface="Calibri" panose="020F0502020204030204" pitchFamily="34" charset="0"/>
                          <a:cs typeface="Calibri" panose="020F0502020204030204" pitchFamily="34" charset="0"/>
                        </a:rPr>
                        <a:t>ARP</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300"/>
                        </a:spcAft>
                      </a:pPr>
                      <a:r>
                        <a:rPr lang="fr-FR" sz="1000" kern="1200" dirty="0">
                          <a:solidFill>
                            <a:srgbClr val="000000"/>
                          </a:solidFill>
                          <a:effectLst/>
                          <a:latin typeface="+mn-lt"/>
                          <a:ea typeface="Calibri" panose="020F0502020204030204" pitchFamily="34" charset="0"/>
                          <a:cs typeface="Calibri" panose="020F0502020204030204" pitchFamily="34" charset="0"/>
                        </a:rPr>
                        <a:t>Liste des médicaments (mono et bithérapie) à intégrer dans la liste essentielle</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8358625"/>
                  </a:ext>
                </a:extLst>
              </a:tr>
              <a:tr h="486130">
                <a:tc>
                  <a:txBody>
                    <a:bodyPr/>
                    <a:lstStyle/>
                    <a:p>
                      <a:pPr marL="0" algn="l" defTabSz="1204016" rtl="0" eaLnBrk="1" latinLnBrk="0" hangingPunct="1">
                        <a:lnSpc>
                          <a:spcPct val="90000"/>
                        </a:lnSpc>
                        <a:spcAft>
                          <a:spcPts val="300"/>
                        </a:spcAft>
                      </a:pPr>
                      <a:r>
                        <a:rPr lang="fr-FR" sz="1000" kern="1200" dirty="0">
                          <a:solidFill>
                            <a:srgbClr val="000000"/>
                          </a:solidFill>
                          <a:effectLst/>
                          <a:latin typeface="+mn-lt"/>
                          <a:ea typeface="Calibri" panose="020F0502020204030204" pitchFamily="34" charset="0"/>
                          <a:cs typeface="Calibri" panose="020F0502020204030204" pitchFamily="34" charset="0"/>
                        </a:rPr>
                        <a:t>Délégation des taches (prise de tension par l’acteur communautaire)</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300"/>
                        </a:spcAft>
                      </a:pPr>
                      <a:r>
                        <a:rPr lang="fr-FR" sz="1000" kern="1200" dirty="0">
                          <a:solidFill>
                            <a:srgbClr val="000000"/>
                          </a:solidFill>
                          <a:effectLst/>
                          <a:latin typeface="+mn-lt"/>
                          <a:ea typeface="Calibri" panose="020F0502020204030204" pitchFamily="34" charset="0"/>
                          <a:cs typeface="Calibri" panose="020F0502020204030204" pitchFamily="34" charset="0"/>
                        </a:rPr>
                        <a:t>MSAS/Cellule de Soins de Santé Primaire</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300"/>
                        </a:spcAft>
                      </a:pPr>
                      <a:r>
                        <a:rPr lang="fr-FR" sz="1000" kern="1200" dirty="0">
                          <a:solidFill>
                            <a:srgbClr val="000000"/>
                          </a:solidFill>
                          <a:effectLst/>
                          <a:latin typeface="+mn-lt"/>
                          <a:ea typeface="Calibri" panose="020F0502020204030204" pitchFamily="34" charset="0"/>
                          <a:cs typeface="Calibri" panose="020F0502020204030204" pitchFamily="34" charset="0"/>
                        </a:rPr>
                        <a:t>Justification par d’autre programmes </a:t>
                      </a:r>
                      <a:br>
                        <a:rPr lang="hr-HR" sz="1000" kern="1200" dirty="0">
                          <a:solidFill>
                            <a:srgbClr val="000000"/>
                          </a:solidFill>
                          <a:effectLst/>
                          <a:latin typeface="+mn-lt"/>
                          <a:ea typeface="Calibri" panose="020F0502020204030204" pitchFamily="34" charset="0"/>
                          <a:cs typeface="Calibri" panose="020F0502020204030204" pitchFamily="34" charset="0"/>
                        </a:rPr>
                      </a:br>
                      <a:r>
                        <a:rPr lang="fr-FR" sz="1000" kern="1200" dirty="0">
                          <a:solidFill>
                            <a:srgbClr val="000000"/>
                          </a:solidFill>
                          <a:effectLst/>
                          <a:latin typeface="+mn-lt"/>
                          <a:ea typeface="Calibri" panose="020F0502020204030204" pitchFamily="34" charset="0"/>
                          <a:cs typeface="Calibri" panose="020F0502020204030204" pitchFamily="34" charset="0"/>
                        </a:rPr>
                        <a:t>(Palu, IRA et PF)</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9006667"/>
                  </a:ext>
                </a:extLst>
              </a:tr>
              <a:tr h="468000">
                <a:tc>
                  <a:txBody>
                    <a:bodyPr/>
                    <a:lstStyle/>
                    <a:p>
                      <a:pPr marL="0" algn="l" defTabSz="1204016" rtl="0" eaLnBrk="1" latinLnBrk="0" hangingPunct="1">
                        <a:lnSpc>
                          <a:spcPct val="90000"/>
                        </a:lnSpc>
                        <a:spcAft>
                          <a:spcPts val="300"/>
                        </a:spcAft>
                      </a:pPr>
                      <a:r>
                        <a:rPr lang="fr-FR" sz="1200" b="1" kern="1200" dirty="0">
                          <a:solidFill>
                            <a:schemeClr val="bg1"/>
                          </a:solidFill>
                          <a:effectLst/>
                          <a:latin typeface="+mj-lt"/>
                          <a:ea typeface="Calibri" panose="020F0502020204030204" pitchFamily="34" charset="0"/>
                          <a:cs typeface="Calibri" panose="020F0502020204030204" pitchFamily="34" charset="0"/>
                        </a:rPr>
                        <a:t>5. DIGITAL ET GESTION DES DONNEES</a:t>
                      </a:r>
                      <a:endParaRPr lang="en-GB" sz="1200" b="1" kern="1200" dirty="0">
                        <a:solidFill>
                          <a:schemeClr val="bg1"/>
                        </a:solidFill>
                        <a:effectLst/>
                        <a:latin typeface="+mj-lt"/>
                        <a:ea typeface="Calibri" panose="020F0502020204030204" pitchFamily="34" charset="0"/>
                        <a:cs typeface="Calibri" panose="020F0502020204030204" pitchFamily="34" charset="0"/>
                      </a:endParaRPr>
                    </a:p>
                  </a:txBody>
                  <a:tcPr marL="72000" marR="72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1204016" rtl="0" eaLnBrk="1" latinLnBrk="0" hangingPunct="1">
                        <a:lnSpc>
                          <a:spcPct val="90000"/>
                        </a:lnSpc>
                        <a:spcAft>
                          <a:spcPts val="300"/>
                        </a:spcAft>
                      </a:pPr>
                      <a:r>
                        <a:rPr lang="fr-FR" sz="1200" b="1" kern="1200" dirty="0">
                          <a:solidFill>
                            <a:schemeClr val="bg1"/>
                          </a:solidFill>
                          <a:effectLst/>
                          <a:latin typeface="+mj-lt"/>
                          <a:ea typeface="Calibri" panose="020F0502020204030204" pitchFamily="34" charset="0"/>
                          <a:cs typeface="Calibri" panose="020F0502020204030204" pitchFamily="34" charset="0"/>
                        </a:rPr>
                        <a:t>Acteurs clés</a:t>
                      </a:r>
                      <a:endParaRPr lang="en-GB" sz="1200" b="1" kern="1200" dirty="0">
                        <a:solidFill>
                          <a:schemeClr val="bg1"/>
                        </a:solidFill>
                        <a:effectLst/>
                        <a:latin typeface="+mj-lt"/>
                        <a:ea typeface="Calibri" panose="020F0502020204030204" pitchFamily="34" charset="0"/>
                        <a:cs typeface="Calibri" panose="020F0502020204030204" pitchFamily="34" charset="0"/>
                      </a:endParaRPr>
                    </a:p>
                  </a:txBody>
                  <a:tcPr marL="72000" marR="72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1204016" rtl="0" eaLnBrk="1" latinLnBrk="0" hangingPunct="1">
                        <a:lnSpc>
                          <a:spcPct val="90000"/>
                        </a:lnSpc>
                        <a:spcAft>
                          <a:spcPts val="300"/>
                        </a:spcAft>
                      </a:pPr>
                      <a:r>
                        <a:rPr lang="fr-FR" sz="1200" b="1" kern="1200" dirty="0">
                          <a:solidFill>
                            <a:schemeClr val="bg1"/>
                          </a:solidFill>
                          <a:effectLst/>
                          <a:latin typeface="+mj-lt"/>
                          <a:ea typeface="Calibri" panose="020F0502020204030204" pitchFamily="34" charset="0"/>
                          <a:cs typeface="Calibri" panose="020F0502020204030204" pitchFamily="34" charset="0"/>
                        </a:rPr>
                        <a:t>Outils/Ressources</a:t>
                      </a:r>
                      <a:endParaRPr lang="en-GB" sz="1200" b="1" kern="1200" dirty="0">
                        <a:solidFill>
                          <a:schemeClr val="bg1"/>
                        </a:solidFill>
                        <a:effectLst/>
                        <a:latin typeface="+mj-lt"/>
                        <a:ea typeface="Calibri" panose="020F0502020204030204" pitchFamily="34" charset="0"/>
                        <a:cs typeface="Calibri" panose="020F0502020204030204" pitchFamily="34" charset="0"/>
                      </a:endParaRPr>
                    </a:p>
                  </a:txBody>
                  <a:tcPr marL="72000" marR="72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150673616"/>
                  </a:ext>
                </a:extLst>
              </a:tr>
              <a:tr h="796052">
                <a:tc>
                  <a:txBody>
                    <a:bodyPr/>
                    <a:lstStyle/>
                    <a:p>
                      <a:pPr marL="0" algn="l" defTabSz="1204016" rtl="0" eaLnBrk="1" latinLnBrk="0" hangingPunct="1">
                        <a:lnSpc>
                          <a:spcPct val="90000"/>
                        </a:lnSpc>
                        <a:spcAft>
                          <a:spcPts val="300"/>
                        </a:spcAft>
                      </a:pPr>
                      <a:r>
                        <a:rPr lang="fr-FR" sz="1000" kern="1200" dirty="0">
                          <a:solidFill>
                            <a:srgbClr val="000000"/>
                          </a:solidFill>
                          <a:effectLst/>
                          <a:latin typeface="+mn-lt"/>
                          <a:ea typeface="Calibri" panose="020F0502020204030204" pitchFamily="34" charset="0"/>
                          <a:cs typeface="Calibri" panose="020F0502020204030204" pitchFamily="34" charset="0"/>
                        </a:rPr>
                        <a:t>Volet collecte de données et </a:t>
                      </a:r>
                      <a:r>
                        <a:rPr lang="fr-FR" sz="1000" kern="1200" dirty="0" err="1">
                          <a:solidFill>
                            <a:srgbClr val="000000"/>
                          </a:solidFill>
                          <a:effectLst/>
                          <a:latin typeface="+mn-lt"/>
                          <a:ea typeface="Calibri" panose="020F0502020204030204" pitchFamily="34" charset="0"/>
                          <a:cs typeface="Calibri" panose="020F0502020204030204" pitchFamily="34" charset="0"/>
                        </a:rPr>
                        <a:t>reporting</a:t>
                      </a:r>
                      <a:r>
                        <a:rPr lang="fr-FR" sz="1000" kern="1200" dirty="0">
                          <a:solidFill>
                            <a:srgbClr val="000000"/>
                          </a:solidFill>
                          <a:effectLst/>
                          <a:latin typeface="+mn-lt"/>
                          <a:ea typeface="Calibri" panose="020F0502020204030204" pitchFamily="34" charset="0"/>
                          <a:cs typeface="Calibri" panose="020F0502020204030204" pitchFamily="34" charset="0"/>
                        </a:rPr>
                        <a:t> pour l’HTA, indicateurs clés, revue de données et l’utilisation du Dashboard pour la prise des décisions </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300"/>
                        </a:spcAft>
                      </a:pPr>
                      <a:r>
                        <a:rPr lang="fr-FR" sz="1000" kern="1200" dirty="0">
                          <a:solidFill>
                            <a:srgbClr val="000000"/>
                          </a:solidFill>
                          <a:effectLst/>
                          <a:latin typeface="+mn-lt"/>
                          <a:ea typeface="Calibri" panose="020F0502020204030204" pitchFamily="34" charset="0"/>
                          <a:cs typeface="Calibri" panose="020F0502020204030204" pitchFamily="34" charset="0"/>
                        </a:rPr>
                        <a:t>MSAS/DLMNT, DS, DSISS</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300"/>
                        </a:spcAft>
                      </a:pPr>
                      <a:r>
                        <a:rPr lang="fr-FR" sz="1000" kern="1200" dirty="0">
                          <a:solidFill>
                            <a:srgbClr val="000000"/>
                          </a:solidFill>
                          <a:effectLst/>
                          <a:latin typeface="+mn-lt"/>
                          <a:ea typeface="Calibri" panose="020F0502020204030204" pitchFamily="34" charset="0"/>
                          <a:cs typeface="Calibri" panose="020F0502020204030204" pitchFamily="34" charset="0"/>
                        </a:rPr>
                        <a:t>Outils de rapportage, suivi </a:t>
                      </a:r>
                      <a:br>
                        <a:rPr lang="hr-HR" sz="1000" kern="1200" dirty="0">
                          <a:solidFill>
                            <a:srgbClr val="000000"/>
                          </a:solidFill>
                          <a:effectLst/>
                          <a:latin typeface="+mn-lt"/>
                          <a:ea typeface="Calibri" panose="020F0502020204030204" pitchFamily="34" charset="0"/>
                          <a:cs typeface="Calibri" panose="020F0502020204030204" pitchFamily="34" charset="0"/>
                        </a:rPr>
                      </a:br>
                      <a:r>
                        <a:rPr lang="fr-FR" sz="1000" kern="1200" dirty="0">
                          <a:solidFill>
                            <a:srgbClr val="000000"/>
                          </a:solidFill>
                          <a:effectLst/>
                          <a:latin typeface="+mn-lt"/>
                          <a:ea typeface="Calibri" panose="020F0502020204030204" pitchFamily="34" charset="0"/>
                          <a:cs typeface="Calibri" panose="020F0502020204030204" pitchFamily="34" charset="0"/>
                        </a:rPr>
                        <a:t>et monitorage de la cascade (papier et DHIS2) et de collecte</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0" algn="l" defTabSz="1204016" rtl="0" eaLnBrk="1" latinLnBrk="0" hangingPunct="1">
                        <a:lnSpc>
                          <a:spcPct val="90000"/>
                        </a:lnSpc>
                        <a:spcAft>
                          <a:spcPts val="300"/>
                        </a:spcAft>
                      </a:pPr>
                      <a:r>
                        <a:rPr lang="fr-FR" sz="1000" kern="1200" dirty="0">
                          <a:solidFill>
                            <a:srgbClr val="000000"/>
                          </a:solidFill>
                          <a:effectLst/>
                          <a:latin typeface="+mn-lt"/>
                          <a:ea typeface="Calibri" panose="020F0502020204030204" pitchFamily="34" charset="0"/>
                          <a:cs typeface="Calibri" panose="020F0502020204030204" pitchFamily="34" charset="0"/>
                        </a:rPr>
                        <a:t>Guide d’analyse des données (D2A)</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0" algn="l" defTabSz="1204016" rtl="0" eaLnBrk="1" latinLnBrk="0" hangingPunct="1">
                        <a:lnSpc>
                          <a:spcPct val="90000"/>
                        </a:lnSpc>
                        <a:spcAft>
                          <a:spcPts val="300"/>
                        </a:spcAft>
                      </a:pPr>
                      <a:r>
                        <a:rPr lang="fr-FR" sz="1000" kern="1200" dirty="0">
                          <a:solidFill>
                            <a:srgbClr val="000000"/>
                          </a:solidFill>
                          <a:effectLst/>
                          <a:latin typeface="+mn-lt"/>
                          <a:ea typeface="Calibri" panose="020F0502020204030204" pitchFamily="34" charset="0"/>
                          <a:cs typeface="Calibri" panose="020F0502020204030204" pitchFamily="34" charset="0"/>
                        </a:rPr>
                        <a:t>Indicateurs clés</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0" algn="l" defTabSz="1204016" rtl="0" eaLnBrk="1" latinLnBrk="0" hangingPunct="1">
                        <a:lnSpc>
                          <a:spcPct val="90000"/>
                        </a:lnSpc>
                        <a:spcAft>
                          <a:spcPts val="300"/>
                        </a:spcAft>
                      </a:pPr>
                      <a:r>
                        <a:rPr lang="fr-FR" sz="1000" kern="1200" dirty="0">
                          <a:solidFill>
                            <a:srgbClr val="000000"/>
                          </a:solidFill>
                          <a:effectLst/>
                          <a:latin typeface="+mn-lt"/>
                          <a:ea typeface="Calibri" panose="020F0502020204030204" pitchFamily="34" charset="0"/>
                          <a:cs typeface="Calibri" panose="020F0502020204030204" pitchFamily="34" charset="0"/>
                        </a:rPr>
                        <a:t>Dashboard DHIS (manuel d’orientation)</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0218334"/>
                  </a:ext>
                </a:extLst>
              </a:tr>
              <a:tr h="361781">
                <a:tc>
                  <a:txBody>
                    <a:bodyPr/>
                    <a:lstStyle/>
                    <a:p>
                      <a:pPr marL="0" algn="l" defTabSz="1204016" rtl="0" eaLnBrk="1" latinLnBrk="0" hangingPunct="1">
                        <a:lnSpc>
                          <a:spcPct val="90000"/>
                        </a:lnSpc>
                        <a:spcAft>
                          <a:spcPts val="300"/>
                        </a:spcAft>
                      </a:pPr>
                      <a:r>
                        <a:rPr lang="fr-CI" sz="1000" kern="1200" dirty="0">
                          <a:solidFill>
                            <a:srgbClr val="000000"/>
                          </a:solidFill>
                          <a:effectLst/>
                          <a:latin typeface="+mn-lt"/>
                          <a:ea typeface="Calibri" panose="020F0502020204030204" pitchFamily="34" charset="0"/>
                          <a:cs typeface="Calibri" panose="020F0502020204030204" pitchFamily="34" charset="0"/>
                        </a:rPr>
                        <a:t>Utilisation du tracker pour le suivi longitudinal des patients hypertendus</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300"/>
                        </a:spcAft>
                      </a:pPr>
                      <a:r>
                        <a:rPr lang="fr-CI" sz="1000" kern="1200" dirty="0">
                          <a:solidFill>
                            <a:srgbClr val="000000"/>
                          </a:solidFill>
                          <a:effectLst/>
                          <a:latin typeface="+mn-lt"/>
                          <a:ea typeface="Calibri" panose="020F0502020204030204" pitchFamily="34" charset="0"/>
                          <a:cs typeface="Calibri" panose="020F0502020204030204" pitchFamily="34" charset="0"/>
                        </a:rPr>
                        <a:t>DSISS, DS, PPS, Cliniques, Prestataires </a:t>
                      </a:r>
                      <a:br>
                        <a:rPr lang="hr-HR" sz="1000" kern="1200" dirty="0">
                          <a:solidFill>
                            <a:srgbClr val="000000"/>
                          </a:solidFill>
                          <a:effectLst/>
                          <a:latin typeface="+mn-lt"/>
                          <a:ea typeface="Calibri" panose="020F0502020204030204" pitchFamily="34" charset="0"/>
                          <a:cs typeface="Calibri" panose="020F0502020204030204" pitchFamily="34" charset="0"/>
                        </a:rPr>
                      </a:br>
                      <a:r>
                        <a:rPr lang="fr-CI" sz="1000" kern="1200" dirty="0">
                          <a:solidFill>
                            <a:srgbClr val="000000"/>
                          </a:solidFill>
                          <a:effectLst/>
                          <a:latin typeface="+mn-lt"/>
                          <a:ea typeface="Calibri" panose="020F0502020204030204" pitchFamily="34" charset="0"/>
                          <a:cs typeface="Calibri" panose="020F0502020204030204" pitchFamily="34" charset="0"/>
                        </a:rPr>
                        <a:t>de santé</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300"/>
                        </a:spcAft>
                      </a:pPr>
                      <a:r>
                        <a:rPr lang="fr-CI" sz="1000" kern="1200" dirty="0">
                          <a:solidFill>
                            <a:srgbClr val="000000"/>
                          </a:solidFill>
                          <a:effectLst/>
                          <a:latin typeface="+mn-lt"/>
                          <a:ea typeface="Calibri" panose="020F0502020204030204" pitchFamily="34" charset="0"/>
                          <a:cs typeface="Calibri" panose="020F0502020204030204" pitchFamily="34" charset="0"/>
                        </a:rPr>
                        <a:t>Modules </a:t>
                      </a:r>
                      <a:r>
                        <a:rPr lang="fr-CI" sz="1000" kern="1200" dirty="0" err="1">
                          <a:solidFill>
                            <a:srgbClr val="000000"/>
                          </a:solidFill>
                          <a:effectLst/>
                          <a:latin typeface="+mn-lt"/>
                          <a:ea typeface="Calibri" panose="020F0502020204030204" pitchFamily="34" charset="0"/>
                          <a:cs typeface="Calibri" panose="020F0502020204030204" pitchFamily="34" charset="0"/>
                        </a:rPr>
                        <a:t>eTracker</a:t>
                      </a:r>
                      <a:r>
                        <a:rPr lang="fr-CI" sz="1000" kern="1200" dirty="0">
                          <a:solidFill>
                            <a:srgbClr val="000000"/>
                          </a:solidFill>
                          <a:effectLst/>
                          <a:latin typeface="+mn-lt"/>
                          <a:ea typeface="Calibri" panose="020F0502020204030204" pitchFamily="34" charset="0"/>
                          <a:cs typeface="Calibri" panose="020F0502020204030204" pitchFamily="34" charset="0"/>
                        </a:rPr>
                        <a:t> (Guide d’Utilisateur, Manuel d’Utilisation du Dashboard)</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9660471"/>
                  </a:ext>
                </a:extLst>
              </a:tr>
              <a:tr h="796052">
                <a:tc>
                  <a:txBody>
                    <a:bodyPr/>
                    <a:lstStyle/>
                    <a:p>
                      <a:pPr marL="0" algn="l" defTabSz="1204016" rtl="0" eaLnBrk="1" latinLnBrk="0" hangingPunct="1">
                        <a:lnSpc>
                          <a:spcPct val="90000"/>
                        </a:lnSpc>
                        <a:spcAft>
                          <a:spcPts val="300"/>
                        </a:spcAft>
                      </a:pPr>
                      <a:r>
                        <a:rPr lang="fr-CI" sz="1000" kern="1200" dirty="0">
                          <a:solidFill>
                            <a:srgbClr val="000000"/>
                          </a:solidFill>
                          <a:effectLst/>
                          <a:latin typeface="+mn-lt"/>
                          <a:ea typeface="Calibri" panose="020F0502020204030204" pitchFamily="34" charset="0"/>
                          <a:cs typeface="Calibri" panose="020F0502020204030204" pitchFamily="34" charset="0"/>
                        </a:rPr>
                        <a:t>Amplification des messages/sensibilisation FRCV</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0" algn="l" defTabSz="1204016" rtl="0" eaLnBrk="1" latinLnBrk="0" hangingPunct="1">
                        <a:lnSpc>
                          <a:spcPct val="90000"/>
                        </a:lnSpc>
                        <a:spcAft>
                          <a:spcPts val="300"/>
                        </a:spcAft>
                      </a:pPr>
                      <a:r>
                        <a:rPr lang="fr-CI" sz="1000" kern="1200" dirty="0" err="1">
                          <a:solidFill>
                            <a:srgbClr val="000000"/>
                          </a:solidFill>
                          <a:effectLst/>
                          <a:latin typeface="+mn-lt"/>
                          <a:ea typeface="Calibri" panose="020F0502020204030204" pitchFamily="34" charset="0"/>
                          <a:cs typeface="Calibri" panose="020F0502020204030204" pitchFamily="34" charset="0"/>
                        </a:rPr>
                        <a:t>Auto-evaluation</a:t>
                      </a:r>
                      <a:r>
                        <a:rPr lang="fr-CI" sz="1000" kern="1200" dirty="0">
                          <a:solidFill>
                            <a:srgbClr val="000000"/>
                          </a:solidFill>
                          <a:effectLst/>
                          <a:latin typeface="+mn-lt"/>
                          <a:ea typeface="Calibri" panose="020F0502020204030204" pitchFamily="34" charset="0"/>
                          <a:cs typeface="Calibri" panose="020F0502020204030204" pitchFamily="34" charset="0"/>
                        </a:rPr>
                        <a:t> des FRCV, suivi et gestion de patient (lui-même)</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0" algn="l" defTabSz="1204016" rtl="0" eaLnBrk="1" latinLnBrk="0" hangingPunct="1">
                        <a:lnSpc>
                          <a:spcPct val="90000"/>
                        </a:lnSpc>
                        <a:spcAft>
                          <a:spcPts val="300"/>
                        </a:spcAft>
                      </a:pPr>
                      <a:r>
                        <a:rPr lang="fr-CI" sz="1000" kern="1200" dirty="0">
                          <a:solidFill>
                            <a:srgbClr val="000000"/>
                          </a:solidFill>
                          <a:effectLst/>
                          <a:latin typeface="+mn-lt"/>
                          <a:ea typeface="Calibri" panose="020F0502020204030204" pitchFamily="34" charset="0"/>
                          <a:cs typeface="Calibri" panose="020F0502020204030204" pitchFamily="34" charset="0"/>
                        </a:rPr>
                        <a:t>Suivi et gestion des patients par </a:t>
                      </a:r>
                      <a:br>
                        <a:rPr lang="hr-HR" sz="1000" kern="1200" dirty="0">
                          <a:solidFill>
                            <a:srgbClr val="000000"/>
                          </a:solidFill>
                          <a:effectLst/>
                          <a:latin typeface="+mn-lt"/>
                          <a:ea typeface="Calibri" panose="020F0502020204030204" pitchFamily="34" charset="0"/>
                          <a:cs typeface="Calibri" panose="020F0502020204030204" pitchFamily="34" charset="0"/>
                        </a:rPr>
                      </a:br>
                      <a:r>
                        <a:rPr lang="fr-CI" sz="1000" kern="1200" dirty="0">
                          <a:solidFill>
                            <a:srgbClr val="000000"/>
                          </a:solidFill>
                          <a:effectLst/>
                          <a:latin typeface="+mn-lt"/>
                          <a:ea typeface="Calibri" panose="020F0502020204030204" pitchFamily="34" charset="0"/>
                          <a:cs typeface="Calibri" panose="020F0502020204030204" pitchFamily="34" charset="0"/>
                        </a:rPr>
                        <a:t>le prestataire</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300"/>
                        </a:spcAft>
                      </a:pPr>
                      <a:r>
                        <a:rPr lang="fr-CI" sz="1000" kern="1200" dirty="0">
                          <a:solidFill>
                            <a:srgbClr val="000000"/>
                          </a:solidFill>
                          <a:effectLst/>
                          <a:latin typeface="+mn-lt"/>
                          <a:ea typeface="Calibri" panose="020F0502020204030204" pitchFamily="34" charset="0"/>
                          <a:cs typeface="Calibri" panose="020F0502020204030204" pitchFamily="34" charset="0"/>
                        </a:rPr>
                        <a:t>CSDOS, MSAS, DLMNT, Prestataires, Population générale</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300"/>
                        </a:spcAft>
                      </a:pPr>
                      <a:r>
                        <a:rPr lang="fr-CI" sz="1000" kern="1200" dirty="0" err="1">
                          <a:solidFill>
                            <a:srgbClr val="000000"/>
                          </a:solidFill>
                          <a:effectLst/>
                          <a:latin typeface="+mn-lt"/>
                          <a:ea typeface="Calibri" panose="020F0502020204030204" pitchFamily="34" charset="0"/>
                          <a:cs typeface="Calibri" panose="020F0502020204030204" pitchFamily="34" charset="0"/>
                        </a:rPr>
                        <a:t>Saytu</a:t>
                      </a:r>
                      <a:r>
                        <a:rPr lang="fr-CI" sz="1000" kern="1200" dirty="0">
                          <a:solidFill>
                            <a:srgbClr val="000000"/>
                          </a:solidFill>
                          <a:effectLst/>
                          <a:latin typeface="+mn-lt"/>
                          <a:ea typeface="Calibri" panose="020F0502020204030204" pitchFamily="34" charset="0"/>
                          <a:cs typeface="Calibri" panose="020F0502020204030204" pitchFamily="34" charset="0"/>
                        </a:rPr>
                        <a:t> Tension:</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0" algn="l" defTabSz="1204016" rtl="0" eaLnBrk="1" latinLnBrk="0" hangingPunct="1">
                        <a:lnSpc>
                          <a:spcPct val="90000"/>
                        </a:lnSpc>
                        <a:spcAft>
                          <a:spcPts val="300"/>
                        </a:spcAft>
                      </a:pPr>
                      <a:r>
                        <a:rPr lang="fr-CI" sz="1000" kern="1200" dirty="0">
                          <a:solidFill>
                            <a:srgbClr val="000000"/>
                          </a:solidFill>
                          <a:effectLst/>
                          <a:latin typeface="+mn-lt"/>
                          <a:ea typeface="Calibri" panose="020F0502020204030204" pitchFamily="34" charset="0"/>
                          <a:cs typeface="Calibri" panose="020F0502020204030204" pitchFamily="34" charset="0"/>
                        </a:rPr>
                        <a:t>Site web/Réseaux sociaux/</a:t>
                      </a:r>
                      <a:r>
                        <a:rPr lang="fr-CI" sz="1000" kern="1200" dirty="0" err="1">
                          <a:solidFill>
                            <a:srgbClr val="000000"/>
                          </a:solidFill>
                          <a:effectLst/>
                          <a:latin typeface="+mn-lt"/>
                          <a:ea typeface="Calibri" panose="020F0502020204030204" pitchFamily="34" charset="0"/>
                          <a:cs typeface="Calibri" panose="020F0502020204030204" pitchFamily="34" charset="0"/>
                        </a:rPr>
                        <a:t>chatbot</a:t>
                      </a:r>
                      <a:r>
                        <a:rPr lang="fr-CI" sz="1000" kern="1200" dirty="0">
                          <a:solidFill>
                            <a:srgbClr val="000000"/>
                          </a:solidFill>
                          <a:effectLst/>
                          <a:latin typeface="+mn-lt"/>
                          <a:ea typeface="Calibri" panose="020F0502020204030204" pitchFamily="34" charset="0"/>
                          <a:cs typeface="Calibri" panose="020F0502020204030204" pitchFamily="34" charset="0"/>
                        </a:rPr>
                        <a:t> Communication/sensibilisation</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0" algn="l" defTabSz="1204016" rtl="0" eaLnBrk="1" latinLnBrk="0" hangingPunct="1">
                        <a:lnSpc>
                          <a:spcPct val="90000"/>
                        </a:lnSpc>
                        <a:spcAft>
                          <a:spcPts val="300"/>
                        </a:spcAft>
                      </a:pPr>
                      <a:r>
                        <a:rPr lang="fr-CI" sz="1000" kern="1200" dirty="0">
                          <a:solidFill>
                            <a:srgbClr val="000000"/>
                          </a:solidFill>
                          <a:effectLst/>
                          <a:latin typeface="+mn-lt"/>
                          <a:ea typeface="Calibri" panose="020F0502020204030204" pitchFamily="34" charset="0"/>
                          <a:cs typeface="Calibri" panose="020F0502020204030204" pitchFamily="34" charset="0"/>
                        </a:rPr>
                        <a:t>Mobile (carnet de suivi </a:t>
                      </a:r>
                      <a:br>
                        <a:rPr lang="hr-HR" sz="1000" kern="1200" dirty="0">
                          <a:solidFill>
                            <a:srgbClr val="000000"/>
                          </a:solidFill>
                          <a:effectLst/>
                          <a:latin typeface="+mn-lt"/>
                          <a:ea typeface="Calibri" panose="020F0502020204030204" pitchFamily="34" charset="0"/>
                          <a:cs typeface="Calibri" panose="020F0502020204030204" pitchFamily="34" charset="0"/>
                        </a:rPr>
                      </a:br>
                      <a:r>
                        <a:rPr lang="fr-CI" sz="1000" kern="1200" dirty="0">
                          <a:solidFill>
                            <a:srgbClr val="000000"/>
                          </a:solidFill>
                          <a:effectLst/>
                          <a:latin typeface="+mn-lt"/>
                          <a:ea typeface="Calibri" panose="020F0502020204030204" pitchFamily="34" charset="0"/>
                          <a:cs typeface="Calibri" panose="020F0502020204030204" pitchFamily="34" charset="0"/>
                        </a:rPr>
                        <a:t>du patient)</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0" algn="l" defTabSz="1204016" rtl="0" eaLnBrk="1" latinLnBrk="0" hangingPunct="1">
                        <a:lnSpc>
                          <a:spcPct val="90000"/>
                        </a:lnSpc>
                        <a:spcAft>
                          <a:spcPts val="300"/>
                        </a:spcAft>
                      </a:pPr>
                      <a:r>
                        <a:rPr lang="fr-CI" sz="1000" kern="1200" dirty="0">
                          <a:solidFill>
                            <a:srgbClr val="000000"/>
                          </a:solidFill>
                          <a:effectLst/>
                          <a:latin typeface="+mn-lt"/>
                          <a:ea typeface="Calibri" panose="020F0502020204030204" pitchFamily="34" charset="0"/>
                          <a:cs typeface="Calibri" panose="020F0502020204030204" pitchFamily="34" charset="0"/>
                        </a:rPr>
                        <a:t>Mobile (suivi de cohorte par </a:t>
                      </a:r>
                      <a:br>
                        <a:rPr lang="hr-HR" sz="1000" kern="1200" dirty="0">
                          <a:solidFill>
                            <a:srgbClr val="000000"/>
                          </a:solidFill>
                          <a:effectLst/>
                          <a:latin typeface="+mn-lt"/>
                          <a:ea typeface="Calibri" panose="020F0502020204030204" pitchFamily="34" charset="0"/>
                          <a:cs typeface="Calibri" panose="020F0502020204030204" pitchFamily="34" charset="0"/>
                        </a:rPr>
                      </a:br>
                      <a:r>
                        <a:rPr lang="fr-CI" sz="1000" kern="1200" dirty="0">
                          <a:solidFill>
                            <a:srgbClr val="000000"/>
                          </a:solidFill>
                          <a:effectLst/>
                          <a:latin typeface="+mn-lt"/>
                          <a:ea typeface="Calibri" panose="020F0502020204030204" pitchFamily="34" charset="0"/>
                          <a:cs typeface="Calibri" panose="020F0502020204030204" pitchFamily="34" charset="0"/>
                        </a:rPr>
                        <a:t>le prestataire et suivi des cas suspects au niveau communautaire)</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0" algn="l" defTabSz="1204016" rtl="0" eaLnBrk="1" latinLnBrk="0" hangingPunct="1">
                        <a:lnSpc>
                          <a:spcPct val="90000"/>
                        </a:lnSpc>
                        <a:spcAft>
                          <a:spcPts val="300"/>
                        </a:spcAft>
                      </a:pPr>
                      <a:r>
                        <a:rPr lang="fr-CI" sz="1000" kern="1200" dirty="0">
                          <a:solidFill>
                            <a:srgbClr val="000000"/>
                          </a:solidFill>
                          <a:effectLst/>
                          <a:latin typeface="+mn-lt"/>
                          <a:ea typeface="Calibri" panose="020F0502020204030204" pitchFamily="34" charset="0"/>
                          <a:cs typeface="Calibri" panose="020F0502020204030204" pitchFamily="34" charset="0"/>
                        </a:rPr>
                        <a:t>Guide technique d’utilisation</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3128193"/>
                  </a:ext>
                </a:extLst>
              </a:tr>
              <a:tr h="396000">
                <a:tc>
                  <a:txBody>
                    <a:bodyPr/>
                    <a:lstStyle/>
                    <a:p>
                      <a:pPr marL="0" algn="l" defTabSz="1204016" rtl="0" eaLnBrk="1" latinLnBrk="0" hangingPunct="1">
                        <a:lnSpc>
                          <a:spcPct val="90000"/>
                        </a:lnSpc>
                        <a:spcAft>
                          <a:spcPts val="300"/>
                        </a:spcAft>
                      </a:pPr>
                      <a:r>
                        <a:rPr lang="fr-CI" sz="1000" kern="1200" dirty="0">
                          <a:solidFill>
                            <a:srgbClr val="000000"/>
                          </a:solidFill>
                          <a:effectLst/>
                          <a:latin typeface="+mn-lt"/>
                          <a:ea typeface="Calibri" panose="020F0502020204030204" pitchFamily="34" charset="0"/>
                          <a:cs typeface="Calibri" panose="020F0502020204030204" pitchFamily="34" charset="0"/>
                        </a:rPr>
                        <a:t>Exploiter la plateforme E-learning pour une formation continue plus accessible </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300"/>
                        </a:spcAft>
                      </a:pPr>
                      <a:r>
                        <a:rPr lang="en-US" sz="1000" kern="1200" dirty="0" err="1">
                          <a:solidFill>
                            <a:srgbClr val="000000"/>
                          </a:solidFill>
                          <a:effectLst/>
                          <a:latin typeface="+mn-lt"/>
                          <a:ea typeface="Calibri" panose="020F0502020204030204" pitchFamily="34" charset="0"/>
                          <a:cs typeface="Calibri" panose="020F0502020204030204" pitchFamily="34" charset="0"/>
                        </a:rPr>
                        <a:t>Prestataires</a:t>
                      </a:r>
                      <a:r>
                        <a:rPr lang="en-US" sz="1000" kern="1200" dirty="0">
                          <a:solidFill>
                            <a:srgbClr val="000000"/>
                          </a:solidFill>
                          <a:effectLst/>
                          <a:latin typeface="+mn-lt"/>
                          <a:ea typeface="Calibri" panose="020F0502020204030204" pitchFamily="34" charset="0"/>
                          <a:cs typeface="Calibri" panose="020F0502020204030204" pitchFamily="34" charset="0"/>
                        </a:rPr>
                        <a:t> </a:t>
                      </a:r>
                      <a:br>
                        <a:rPr lang="hr-HR" sz="1000" kern="1200" dirty="0">
                          <a:solidFill>
                            <a:srgbClr val="000000"/>
                          </a:solidFill>
                          <a:effectLst/>
                          <a:latin typeface="+mn-lt"/>
                          <a:ea typeface="Calibri" panose="020F0502020204030204" pitchFamily="34" charset="0"/>
                          <a:cs typeface="Calibri" panose="020F0502020204030204" pitchFamily="34" charset="0"/>
                        </a:rPr>
                      </a:br>
                      <a:r>
                        <a:rPr lang="en-US" sz="1000" kern="1200" dirty="0">
                          <a:solidFill>
                            <a:srgbClr val="000000"/>
                          </a:solidFill>
                          <a:effectLst/>
                          <a:latin typeface="+mn-lt"/>
                          <a:ea typeface="Calibri" panose="020F0502020204030204" pitchFamily="34" charset="0"/>
                          <a:cs typeface="Calibri" panose="020F0502020204030204" pitchFamily="34" charset="0"/>
                        </a:rPr>
                        <a:t>de </a:t>
                      </a:r>
                      <a:r>
                        <a:rPr lang="en-US" sz="1000" kern="1200" dirty="0" err="1">
                          <a:solidFill>
                            <a:srgbClr val="000000"/>
                          </a:solidFill>
                          <a:effectLst/>
                          <a:latin typeface="+mn-lt"/>
                          <a:ea typeface="Calibri" panose="020F0502020204030204" pitchFamily="34" charset="0"/>
                          <a:cs typeface="Calibri" panose="020F0502020204030204" pitchFamily="34" charset="0"/>
                        </a:rPr>
                        <a:t>santé</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300"/>
                        </a:spcAft>
                      </a:pPr>
                      <a:r>
                        <a:rPr lang="en-US" sz="1000" kern="1200" dirty="0">
                          <a:solidFill>
                            <a:srgbClr val="000000"/>
                          </a:solidFill>
                          <a:effectLst/>
                          <a:latin typeface="+mn-lt"/>
                          <a:ea typeface="Calibri" panose="020F0502020204030204" pitchFamily="34" charset="0"/>
                          <a:cs typeface="Calibri" panose="020F0502020204030204" pitchFamily="34" charset="0"/>
                        </a:rPr>
                        <a:t>eLearning platform et orientation sur </a:t>
                      </a:r>
                      <a:r>
                        <a:rPr lang="en-US" sz="1000" kern="1200" dirty="0" err="1">
                          <a:solidFill>
                            <a:srgbClr val="000000"/>
                          </a:solidFill>
                          <a:effectLst/>
                          <a:latin typeface="+mn-lt"/>
                          <a:ea typeface="Calibri" panose="020F0502020204030204" pitchFamily="34" charset="0"/>
                          <a:cs typeface="Calibri" panose="020F0502020204030204" pitchFamily="34" charset="0"/>
                        </a:rPr>
                        <a:t>l’utilisation</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7154729"/>
                  </a:ext>
                </a:extLst>
              </a:tr>
            </a:tbl>
          </a:graphicData>
        </a:graphic>
      </p:graphicFrame>
    </p:spTree>
    <p:extLst>
      <p:ext uri="{BB962C8B-B14F-4D97-AF65-F5344CB8AC3E}">
        <p14:creationId xmlns:p14="http://schemas.microsoft.com/office/powerpoint/2010/main" val="1722912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3EF2E143-9E80-27A6-3591-07A30CE026D1}"/>
              </a:ext>
            </a:extLst>
          </p:cNvPr>
          <p:cNvGraphicFramePr>
            <a:graphicFrameLocks noGrp="1"/>
          </p:cNvGraphicFramePr>
          <p:nvPr>
            <p:extLst>
              <p:ext uri="{D42A27DB-BD31-4B8C-83A1-F6EECF244321}">
                <p14:modId xmlns:p14="http://schemas.microsoft.com/office/powerpoint/2010/main" val="1949514426"/>
              </p:ext>
            </p:extLst>
          </p:nvPr>
        </p:nvGraphicFramePr>
        <p:xfrm>
          <a:off x="563083" y="1430290"/>
          <a:ext cx="5480047" cy="2296293"/>
        </p:xfrm>
        <a:graphic>
          <a:graphicData uri="http://schemas.openxmlformats.org/drawingml/2006/table">
            <a:tbl>
              <a:tblPr firstRow="1" bandRow="1">
                <a:tableStyleId>{5C22544A-7EE6-4342-B048-85BDC9FD1C3A}</a:tableStyleId>
              </a:tblPr>
              <a:tblGrid>
                <a:gridCol w="2371564">
                  <a:extLst>
                    <a:ext uri="{9D8B030D-6E8A-4147-A177-3AD203B41FA5}">
                      <a16:colId xmlns:a16="http://schemas.microsoft.com/office/drawing/2014/main" val="4062171770"/>
                    </a:ext>
                  </a:extLst>
                </a:gridCol>
                <a:gridCol w="1280640">
                  <a:extLst>
                    <a:ext uri="{9D8B030D-6E8A-4147-A177-3AD203B41FA5}">
                      <a16:colId xmlns:a16="http://schemas.microsoft.com/office/drawing/2014/main" val="3866495792"/>
                    </a:ext>
                  </a:extLst>
                </a:gridCol>
                <a:gridCol w="1827843">
                  <a:extLst>
                    <a:ext uri="{9D8B030D-6E8A-4147-A177-3AD203B41FA5}">
                      <a16:colId xmlns:a16="http://schemas.microsoft.com/office/drawing/2014/main" val="28091567"/>
                    </a:ext>
                  </a:extLst>
                </a:gridCol>
              </a:tblGrid>
              <a:tr h="648000">
                <a:tc>
                  <a:txBody>
                    <a:bodyPr/>
                    <a:lstStyle/>
                    <a:p>
                      <a:pPr marL="0" algn="l" defTabSz="1204016" rtl="0" eaLnBrk="1" latinLnBrk="0" hangingPunct="1">
                        <a:lnSpc>
                          <a:spcPct val="90000"/>
                        </a:lnSpc>
                        <a:spcAft>
                          <a:spcPts val="300"/>
                        </a:spcAft>
                      </a:pPr>
                      <a:r>
                        <a:rPr lang="fr-CI" sz="1200" b="1" kern="1200" dirty="0">
                          <a:solidFill>
                            <a:schemeClr val="bg1"/>
                          </a:solidFill>
                          <a:effectLst/>
                          <a:latin typeface="+mj-lt"/>
                          <a:ea typeface="Calibri" panose="020F0502020204030204" pitchFamily="34" charset="0"/>
                          <a:cs typeface="Calibri" panose="020F0502020204030204" pitchFamily="34" charset="0"/>
                        </a:rPr>
                        <a:t>6. COLLABORATION INTERSECTORIELLE</a:t>
                      </a:r>
                      <a:endParaRPr lang="en-GB" sz="1200" b="1" kern="1200" dirty="0">
                        <a:solidFill>
                          <a:schemeClr val="bg1"/>
                        </a:solidFill>
                        <a:effectLst/>
                        <a:latin typeface="+mj-lt"/>
                        <a:ea typeface="Calibri" panose="020F0502020204030204" pitchFamily="34" charset="0"/>
                        <a:cs typeface="Calibri" panose="020F0502020204030204" pitchFamily="34" charset="0"/>
                      </a:endParaRPr>
                    </a:p>
                  </a:txBody>
                  <a:tcPr marL="72000" marR="72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1204016" rtl="0" eaLnBrk="1" latinLnBrk="0" hangingPunct="1">
                        <a:lnSpc>
                          <a:spcPct val="90000"/>
                        </a:lnSpc>
                        <a:spcAft>
                          <a:spcPts val="300"/>
                        </a:spcAft>
                      </a:pPr>
                      <a:r>
                        <a:rPr lang="fr-FR" sz="1200" b="1" kern="1200" dirty="0">
                          <a:solidFill>
                            <a:schemeClr val="bg1"/>
                          </a:solidFill>
                          <a:effectLst/>
                          <a:latin typeface="+mj-lt"/>
                          <a:ea typeface="Calibri" panose="020F0502020204030204" pitchFamily="34" charset="0"/>
                          <a:cs typeface="Calibri" panose="020F0502020204030204" pitchFamily="34" charset="0"/>
                        </a:rPr>
                        <a:t>Acteurs clés</a:t>
                      </a:r>
                      <a:endParaRPr lang="en-GB" sz="1200" b="1" kern="1200" dirty="0">
                        <a:solidFill>
                          <a:schemeClr val="bg1"/>
                        </a:solidFill>
                        <a:effectLst/>
                        <a:latin typeface="+mj-lt"/>
                        <a:ea typeface="Calibri" panose="020F0502020204030204" pitchFamily="34" charset="0"/>
                        <a:cs typeface="Calibri" panose="020F0502020204030204" pitchFamily="34" charset="0"/>
                      </a:endParaRPr>
                    </a:p>
                  </a:txBody>
                  <a:tcPr marL="72000" marR="72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1204016" rtl="0" eaLnBrk="1" latinLnBrk="0" hangingPunct="1">
                        <a:lnSpc>
                          <a:spcPct val="90000"/>
                        </a:lnSpc>
                        <a:spcAft>
                          <a:spcPts val="300"/>
                        </a:spcAft>
                      </a:pPr>
                      <a:r>
                        <a:rPr lang="fr-FR" sz="1200" b="1" kern="1200" dirty="0">
                          <a:solidFill>
                            <a:schemeClr val="bg1"/>
                          </a:solidFill>
                          <a:effectLst/>
                          <a:latin typeface="+mj-lt"/>
                          <a:ea typeface="Calibri" panose="020F0502020204030204" pitchFamily="34" charset="0"/>
                          <a:cs typeface="Calibri" panose="020F0502020204030204" pitchFamily="34" charset="0"/>
                        </a:rPr>
                        <a:t>Outils/Ressources</a:t>
                      </a:r>
                      <a:endParaRPr lang="en-GB" sz="1200" b="1" kern="1200" dirty="0">
                        <a:solidFill>
                          <a:schemeClr val="bg1"/>
                        </a:solidFill>
                        <a:effectLst/>
                        <a:latin typeface="+mj-lt"/>
                        <a:ea typeface="Calibri" panose="020F0502020204030204" pitchFamily="34" charset="0"/>
                        <a:cs typeface="Calibri" panose="020F0502020204030204" pitchFamily="34" charset="0"/>
                      </a:endParaRPr>
                    </a:p>
                  </a:txBody>
                  <a:tcPr marL="72000" marR="72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156898470"/>
                  </a:ext>
                </a:extLst>
              </a:tr>
              <a:tr h="489098">
                <a:tc>
                  <a:txBody>
                    <a:bodyPr/>
                    <a:lstStyle/>
                    <a:p>
                      <a:pPr marL="0" algn="l" defTabSz="1204016" rtl="0" eaLnBrk="1" latinLnBrk="0" hangingPunct="1">
                        <a:lnSpc>
                          <a:spcPct val="90000"/>
                        </a:lnSpc>
                        <a:spcAft>
                          <a:spcPts val="300"/>
                        </a:spcAft>
                      </a:pPr>
                      <a:r>
                        <a:rPr lang="fr-CI" sz="1000" kern="1200" dirty="0">
                          <a:solidFill>
                            <a:srgbClr val="000000"/>
                          </a:solidFill>
                          <a:effectLst/>
                          <a:latin typeface="+mn-lt"/>
                          <a:ea typeface="Calibri" panose="020F0502020204030204" pitchFamily="34" charset="0"/>
                          <a:cs typeface="Calibri" panose="020F0502020204030204" pitchFamily="34" charset="0"/>
                        </a:rPr>
                        <a:t>Redynamisation de la collaboration multisectorielle pour renforcer l’engagement et le financement (national et municipal)</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300"/>
                        </a:spcAft>
                      </a:pPr>
                      <a:r>
                        <a:rPr lang="fr-CI" sz="1000" kern="1200" dirty="0">
                          <a:solidFill>
                            <a:srgbClr val="000000"/>
                          </a:solidFill>
                          <a:effectLst/>
                          <a:latin typeface="+mn-lt"/>
                          <a:ea typeface="Calibri" panose="020F0502020204030204" pitchFamily="34" charset="0"/>
                          <a:cs typeface="Calibri" panose="020F0502020204030204" pitchFamily="34" charset="0"/>
                        </a:rPr>
                        <a:t>National multisectoriel, CDD, CLD</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300"/>
                        </a:spcAft>
                      </a:pPr>
                      <a:r>
                        <a:rPr lang="fr-CI" sz="1000" kern="1200" dirty="0">
                          <a:solidFill>
                            <a:srgbClr val="000000"/>
                          </a:solidFill>
                          <a:effectLst/>
                          <a:latin typeface="+mn-lt"/>
                          <a:ea typeface="Calibri" panose="020F0502020204030204" pitchFamily="34" charset="0"/>
                          <a:cs typeface="Calibri" panose="020F0502020204030204" pitchFamily="34" charset="0"/>
                        </a:rPr>
                        <a:t>TDRs comite multisectoriel </a:t>
                      </a:r>
                      <a:br>
                        <a:rPr lang="hr-HR" sz="1000" kern="1200" dirty="0">
                          <a:solidFill>
                            <a:srgbClr val="000000"/>
                          </a:solidFill>
                          <a:effectLst/>
                          <a:latin typeface="+mn-lt"/>
                          <a:ea typeface="Calibri" panose="020F0502020204030204" pitchFamily="34" charset="0"/>
                          <a:cs typeface="Calibri" panose="020F0502020204030204" pitchFamily="34" charset="0"/>
                        </a:rPr>
                      </a:br>
                      <a:r>
                        <a:rPr lang="fr-CI" sz="1000" kern="1200" dirty="0">
                          <a:solidFill>
                            <a:srgbClr val="000000"/>
                          </a:solidFill>
                          <a:effectLst/>
                          <a:latin typeface="+mn-lt"/>
                          <a:ea typeface="Calibri" panose="020F0502020204030204" pitchFamily="34" charset="0"/>
                          <a:cs typeface="Calibri" panose="020F0502020204030204" pitchFamily="34" charset="0"/>
                        </a:rPr>
                        <a:t>et plan d’action</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8358625"/>
                  </a:ext>
                </a:extLst>
              </a:tr>
              <a:tr h="648000">
                <a:tc>
                  <a:txBody>
                    <a:bodyPr/>
                    <a:lstStyle/>
                    <a:p>
                      <a:pPr marL="0" algn="l" defTabSz="1204016" rtl="0" eaLnBrk="1" latinLnBrk="0" hangingPunct="1">
                        <a:lnSpc>
                          <a:spcPct val="90000"/>
                        </a:lnSpc>
                        <a:spcAft>
                          <a:spcPts val="300"/>
                        </a:spcAft>
                      </a:pPr>
                      <a:r>
                        <a:rPr lang="fr-CI" sz="1200" b="1" kern="1200" dirty="0">
                          <a:solidFill>
                            <a:schemeClr val="bg1"/>
                          </a:solidFill>
                          <a:effectLst/>
                          <a:latin typeface="+mj-lt"/>
                          <a:ea typeface="Calibri" panose="020F0502020204030204" pitchFamily="34" charset="0"/>
                          <a:cs typeface="Calibri" panose="020F0502020204030204" pitchFamily="34" charset="0"/>
                        </a:rPr>
                        <a:t>7. APPROPRIATION DE L’APPROCHE CARDIO</a:t>
                      </a:r>
                      <a:endParaRPr lang="en-GB" sz="1200" b="1" kern="1200" dirty="0">
                        <a:solidFill>
                          <a:schemeClr val="bg1"/>
                        </a:solidFill>
                        <a:effectLst/>
                        <a:latin typeface="+mj-lt"/>
                        <a:ea typeface="Calibri" panose="020F0502020204030204" pitchFamily="34" charset="0"/>
                        <a:cs typeface="Calibri" panose="020F0502020204030204" pitchFamily="34"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1204016" rtl="0" eaLnBrk="1" latinLnBrk="0" hangingPunct="1">
                        <a:lnSpc>
                          <a:spcPct val="90000"/>
                        </a:lnSpc>
                        <a:spcAft>
                          <a:spcPts val="300"/>
                        </a:spcAft>
                      </a:pPr>
                      <a:r>
                        <a:rPr lang="fr-FR" sz="1200" b="1" kern="1200" dirty="0">
                          <a:solidFill>
                            <a:schemeClr val="bg1"/>
                          </a:solidFill>
                          <a:effectLst/>
                          <a:latin typeface="+mj-lt"/>
                          <a:ea typeface="Calibri" panose="020F0502020204030204" pitchFamily="34" charset="0"/>
                          <a:cs typeface="Calibri" panose="020F0502020204030204" pitchFamily="34" charset="0"/>
                        </a:rPr>
                        <a:t>Acteurs clés</a:t>
                      </a:r>
                      <a:endParaRPr lang="en-GB" sz="1200" b="1" kern="1200" dirty="0">
                        <a:solidFill>
                          <a:schemeClr val="bg1"/>
                        </a:solidFill>
                        <a:effectLst/>
                        <a:latin typeface="+mj-lt"/>
                        <a:ea typeface="Calibri" panose="020F0502020204030204" pitchFamily="34" charset="0"/>
                        <a:cs typeface="Calibri" panose="020F0502020204030204" pitchFamily="34"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1204016" rtl="0" eaLnBrk="1" latinLnBrk="0" hangingPunct="1">
                        <a:lnSpc>
                          <a:spcPct val="90000"/>
                        </a:lnSpc>
                        <a:spcAft>
                          <a:spcPts val="300"/>
                        </a:spcAft>
                      </a:pPr>
                      <a:r>
                        <a:rPr lang="fr-FR" sz="1200" b="1" kern="1200" dirty="0">
                          <a:solidFill>
                            <a:schemeClr val="bg1"/>
                          </a:solidFill>
                          <a:effectLst/>
                          <a:latin typeface="+mj-lt"/>
                          <a:ea typeface="Calibri" panose="020F0502020204030204" pitchFamily="34" charset="0"/>
                          <a:cs typeface="Calibri" panose="020F0502020204030204" pitchFamily="34" charset="0"/>
                        </a:rPr>
                        <a:t>Outils/Ressources</a:t>
                      </a:r>
                      <a:endParaRPr lang="en-GB" sz="1200" b="1" kern="1200" dirty="0">
                        <a:solidFill>
                          <a:schemeClr val="bg1"/>
                        </a:solidFill>
                        <a:effectLst/>
                        <a:latin typeface="+mj-lt"/>
                        <a:ea typeface="Calibri" panose="020F0502020204030204" pitchFamily="34" charset="0"/>
                        <a:cs typeface="Calibri" panose="020F0502020204030204" pitchFamily="34"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150673616"/>
                  </a:ext>
                </a:extLst>
              </a:tr>
              <a:tr h="307653">
                <a:tc>
                  <a:txBody>
                    <a:bodyPr/>
                    <a:lstStyle/>
                    <a:p>
                      <a:pPr marL="0" algn="l" defTabSz="1204016" rtl="0" eaLnBrk="1" latinLnBrk="0" hangingPunct="1">
                        <a:lnSpc>
                          <a:spcPct val="90000"/>
                        </a:lnSpc>
                        <a:spcAft>
                          <a:spcPts val="300"/>
                        </a:spcAft>
                      </a:pPr>
                      <a:r>
                        <a:rPr lang="fr-CI" sz="1000" kern="1200" dirty="0">
                          <a:solidFill>
                            <a:srgbClr val="000000"/>
                          </a:solidFill>
                          <a:effectLst/>
                          <a:latin typeface="+mn-lt"/>
                          <a:ea typeface="Calibri" panose="020F0502020204030204" pitchFamily="34" charset="0"/>
                          <a:cs typeface="Calibri" panose="020F0502020204030204" pitchFamily="34" charset="0"/>
                        </a:rPr>
                        <a:t>Atelier de financement/levées de fonds</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300"/>
                        </a:spcAft>
                      </a:pPr>
                      <a:r>
                        <a:rPr lang="fr-CI" sz="1000" kern="1200" dirty="0">
                          <a:solidFill>
                            <a:srgbClr val="000000"/>
                          </a:solidFill>
                          <a:effectLst/>
                          <a:latin typeface="+mn-lt"/>
                          <a:ea typeface="Calibri" panose="020F0502020204030204" pitchFamily="34" charset="0"/>
                          <a:cs typeface="Calibri" panose="020F0502020204030204" pitchFamily="34" charset="0"/>
                        </a:rPr>
                        <a:t>MOH/DLMNT</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300"/>
                        </a:spcAft>
                      </a:pPr>
                      <a:r>
                        <a:rPr lang="fr-CI" sz="1000" kern="1200" dirty="0">
                          <a:solidFill>
                            <a:srgbClr val="000000"/>
                          </a:solidFill>
                          <a:effectLst/>
                          <a:latin typeface="+mn-lt"/>
                          <a:ea typeface="Calibri" panose="020F0502020204030204" pitchFamily="34" charset="0"/>
                          <a:cs typeface="Calibri" panose="020F0502020204030204" pitchFamily="34" charset="0"/>
                        </a:rPr>
                        <a:t>Outils de levée des fonds</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0218334"/>
                  </a:ext>
                </a:extLst>
              </a:tr>
            </a:tbl>
          </a:graphicData>
        </a:graphic>
      </p:graphicFrame>
      <p:pic>
        <p:nvPicPr>
          <p:cNvPr id="2" name="Image 1">
            <a:extLst>
              <a:ext uri="{FF2B5EF4-FFF2-40B4-BE49-F238E27FC236}">
                <a16:creationId xmlns:a16="http://schemas.microsoft.com/office/drawing/2014/main" id="{8034D724-1E4E-EDFC-81C7-5A6D5A4DECCE}"/>
              </a:ext>
            </a:extLst>
          </p:cNvPr>
          <p:cNvPicPr>
            <a:picLocks noChangeAspect="1"/>
          </p:cNvPicPr>
          <p:nvPr/>
        </p:nvPicPr>
        <p:blipFill>
          <a:blip r:embed="rId2"/>
          <a:stretch>
            <a:fillRect/>
          </a:stretch>
        </p:blipFill>
        <p:spPr>
          <a:xfrm>
            <a:off x="642909" y="4092474"/>
            <a:ext cx="5291193" cy="3711242"/>
          </a:xfrm>
          <a:prstGeom prst="rect">
            <a:avLst/>
          </a:prstGeom>
        </p:spPr>
      </p:pic>
      <p:sp>
        <p:nvSpPr>
          <p:cNvPr id="3" name="ZoneTexte 2">
            <a:extLst>
              <a:ext uri="{FF2B5EF4-FFF2-40B4-BE49-F238E27FC236}">
                <a16:creationId xmlns:a16="http://schemas.microsoft.com/office/drawing/2014/main" id="{E86669A3-7A14-3EF8-21A7-21B9F8771856}"/>
              </a:ext>
            </a:extLst>
          </p:cNvPr>
          <p:cNvSpPr txBox="1"/>
          <p:nvPr/>
        </p:nvSpPr>
        <p:spPr>
          <a:xfrm>
            <a:off x="642909" y="7892608"/>
            <a:ext cx="4459266" cy="261610"/>
          </a:xfrm>
          <a:prstGeom prst="rect">
            <a:avLst/>
          </a:prstGeom>
          <a:noFill/>
        </p:spPr>
        <p:txBody>
          <a:bodyPr wrap="square" rtlCol="0">
            <a:spAutoFit/>
          </a:bodyPr>
          <a:lstStyle/>
          <a:p>
            <a:r>
              <a:rPr lang="fr-FR" sz="1100" i="1" dirty="0"/>
              <a:t>Les acteurs de CARDIO4Dakar</a:t>
            </a:r>
          </a:p>
        </p:txBody>
      </p:sp>
    </p:spTree>
    <p:extLst>
      <p:ext uri="{BB962C8B-B14F-4D97-AF65-F5344CB8AC3E}">
        <p14:creationId xmlns:p14="http://schemas.microsoft.com/office/powerpoint/2010/main" val="246734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5813C1-953F-5F43-5618-05CE16631225}"/>
              </a:ext>
            </a:extLst>
          </p:cNvPr>
          <p:cNvSpPr txBox="1"/>
          <p:nvPr/>
        </p:nvSpPr>
        <p:spPr>
          <a:xfrm>
            <a:off x="552451" y="2013940"/>
            <a:ext cx="5483481" cy="6428311"/>
          </a:xfrm>
          <a:prstGeom prst="rect">
            <a:avLst/>
          </a:prstGeom>
          <a:noFill/>
        </p:spPr>
        <p:txBody>
          <a:bodyPr wrap="square" lIns="0" tIns="46800" rIns="0" rtlCol="0">
            <a:noAutofit/>
          </a:bodyPr>
          <a:lstStyle/>
          <a:p>
            <a:r>
              <a:rPr lang="fr-FR" sz="1400" b="1" dirty="0">
                <a:solidFill>
                  <a:schemeClr val="accent1"/>
                </a:solidFill>
              </a:rPr>
              <a:t>1. COORDINATION ET GOUVERNANCE</a:t>
            </a:r>
            <a:r>
              <a:rPr lang="hr-HR" sz="1400" b="1" dirty="0">
                <a:solidFill>
                  <a:schemeClr val="accent1"/>
                </a:solidFill>
              </a:rPr>
              <a:t> </a:t>
            </a:r>
          </a:p>
          <a:p>
            <a:endParaRPr lang="fr-FR" sz="1400" b="1" dirty="0">
              <a:solidFill>
                <a:schemeClr val="accent1"/>
              </a:solidFill>
            </a:endParaRPr>
          </a:p>
          <a:p>
            <a:r>
              <a:rPr lang="fr-FR" sz="1400" b="1" dirty="0">
                <a:solidFill>
                  <a:schemeClr val="accent2"/>
                </a:solidFill>
              </a:rPr>
              <a:t>Contexte</a:t>
            </a:r>
            <a:endParaRPr lang="hr-HR" sz="1400" b="1" dirty="0">
              <a:solidFill>
                <a:schemeClr val="accent2"/>
              </a:solidFill>
            </a:endParaRPr>
          </a:p>
          <a:p>
            <a:r>
              <a:rPr lang="fr-FR" sz="1200" spc="-20" dirty="0"/>
              <a:t>La politique du Sénégal en matière de lutte contre les MNT chronologiquement s’appuie sur:</a:t>
            </a:r>
            <a:endParaRPr lang="hr-HR" sz="1200" spc="-20" dirty="0"/>
          </a:p>
          <a:p>
            <a:endParaRPr lang="fr-FR" sz="1200" spc="-20" dirty="0"/>
          </a:p>
          <a:p>
            <a:pPr marL="171450" indent="-171450">
              <a:buFont typeface="Arial" panose="020B0604020202020204" pitchFamily="34" charset="0"/>
              <a:buChar char="•"/>
            </a:pPr>
            <a:r>
              <a:rPr lang="fr-FR" sz="1200" spc="-20" dirty="0"/>
              <a:t>Le Plan d'action mondial pour la lutte contre les MNT 2013-2020 de l’OMS, </a:t>
            </a:r>
            <a:br>
              <a:rPr lang="hr-HR" sz="1200" spc="-20" dirty="0"/>
            </a:br>
            <a:r>
              <a:rPr lang="fr-FR" sz="1200" spc="-20" dirty="0"/>
              <a:t>suivi du Pacte Mondial 2020-2030</a:t>
            </a:r>
          </a:p>
          <a:p>
            <a:pPr marL="171450" indent="-171450">
              <a:buFont typeface="Arial" panose="020B0604020202020204" pitchFamily="34" charset="0"/>
              <a:buChar char="•"/>
            </a:pPr>
            <a:r>
              <a:rPr lang="fr-FR" sz="1200" spc="-20" dirty="0"/>
              <a:t>Le Plan Sénégal Emergent (PSE) et sur </a:t>
            </a:r>
          </a:p>
          <a:p>
            <a:pPr marL="171450" indent="-171450">
              <a:buFont typeface="Arial" panose="020B0604020202020204" pitchFamily="34" charset="0"/>
              <a:buChar char="•"/>
            </a:pPr>
            <a:r>
              <a:rPr lang="fr-FR" sz="1200" spc="-20" dirty="0"/>
              <a:t>Le Plan National de Développement Sanitaire PNDS 2009-2018, </a:t>
            </a:r>
            <a:br>
              <a:rPr lang="hr-HR" sz="1200" spc="-20" dirty="0"/>
            </a:br>
            <a:r>
              <a:rPr lang="fr-FR" sz="1200" spc="-20" dirty="0"/>
              <a:t>suivi du PNDS 2019-2028 </a:t>
            </a:r>
          </a:p>
          <a:p>
            <a:pPr marL="171450" indent="-171450">
              <a:buFont typeface="Arial" panose="020B0604020202020204" pitchFamily="34" charset="0"/>
              <a:buChar char="•"/>
            </a:pPr>
            <a:r>
              <a:rPr lang="fr-FR" sz="1200" spc="-20" dirty="0"/>
              <a:t>Un plan Stratégique de Lutte contre les MNT 2017-2020 </a:t>
            </a:r>
          </a:p>
          <a:p>
            <a:pPr marL="171450" indent="-171450">
              <a:buFont typeface="Arial" panose="020B0604020202020204" pitchFamily="34" charset="0"/>
              <a:buChar char="•"/>
            </a:pPr>
            <a:r>
              <a:rPr lang="fr-FR" sz="1200" spc="-20" dirty="0"/>
              <a:t>Un Plan Opérationnel contre les maladies Cardiovasculaires </a:t>
            </a:r>
            <a:br>
              <a:rPr lang="hr-HR" sz="1200" spc="-20" dirty="0"/>
            </a:br>
            <a:r>
              <a:rPr lang="fr-FR" sz="1200" spc="-20" dirty="0"/>
              <a:t>et Métaboliques 2017-2019 </a:t>
            </a:r>
          </a:p>
          <a:p>
            <a:pPr marL="171450" indent="-171450">
              <a:buFont typeface="Arial" panose="020B0604020202020204" pitchFamily="34" charset="0"/>
              <a:buChar char="•"/>
            </a:pPr>
            <a:r>
              <a:rPr lang="fr-FR" sz="1200" spc="-20" dirty="0"/>
              <a:t>Plan d’Accélération de Lutte contre les MNT 2023-2025</a:t>
            </a:r>
            <a:endParaRPr lang="hr-HR" sz="1200" spc="-20" dirty="0"/>
          </a:p>
          <a:p>
            <a:pPr marL="171450" indent="-171450">
              <a:buFont typeface="Arial" panose="020B0604020202020204" pitchFamily="34" charset="0"/>
              <a:buChar char="•"/>
            </a:pPr>
            <a:endParaRPr lang="hr-HR" sz="1200" spc="-20" dirty="0"/>
          </a:p>
          <a:p>
            <a:r>
              <a:rPr lang="fr-FR" sz="1400" b="1" spc="-10" dirty="0">
                <a:solidFill>
                  <a:schemeClr val="accent2"/>
                </a:solidFill>
              </a:rPr>
              <a:t>Ancrage institutionnel</a:t>
            </a:r>
            <a:endParaRPr lang="hr-HR" sz="1400" b="1" spc="-10" dirty="0">
              <a:solidFill>
                <a:schemeClr val="accent2"/>
              </a:solidFill>
            </a:endParaRPr>
          </a:p>
          <a:p>
            <a:r>
              <a:rPr lang="fr-FR" sz="1200" spc="-10" dirty="0"/>
              <a:t>La lutte contre les MNT est coordonnée et exécutée par la Division de Lutte contre les MNT logée au sein de la Direction de la Lutte contre la Maladie. </a:t>
            </a:r>
            <a:br>
              <a:rPr lang="hr-HR" sz="1200" spc="-10" dirty="0"/>
            </a:br>
            <a:r>
              <a:rPr lang="fr-FR" sz="1200" spc="-10" dirty="0"/>
              <a:t>La Division de Lutte contre les MNT a pour missions d’organiser la surveillance, </a:t>
            </a:r>
            <a:br>
              <a:rPr lang="hr-HR" sz="1200" spc="-10" dirty="0"/>
            </a:br>
            <a:r>
              <a:rPr lang="fr-FR" sz="1200" spc="-10" dirty="0"/>
              <a:t>la prévention et la prise en charge des MNT ayant un impact sur la santé </a:t>
            </a:r>
            <a:br>
              <a:rPr lang="hr-HR" sz="1200" spc="-10" dirty="0"/>
            </a:br>
            <a:r>
              <a:rPr lang="fr-FR" sz="1200" spc="-10" dirty="0"/>
              <a:t>publique comme le diabète, les maladies rénales, les maladies cardiovasculaires, </a:t>
            </a:r>
            <a:br>
              <a:rPr lang="hr-HR" sz="1200" spc="-10" dirty="0"/>
            </a:br>
            <a:r>
              <a:rPr lang="fr-FR" sz="1200" spc="-10" dirty="0"/>
              <a:t>la drépanocytose, les insuffisances respiratoires chroniques, et les cancers. </a:t>
            </a:r>
            <a:endParaRPr lang="hr-HR" sz="1200" spc="-10" dirty="0"/>
          </a:p>
          <a:p>
            <a:endParaRPr lang="hr-HR" sz="1200" spc="-10" dirty="0"/>
          </a:p>
          <a:p>
            <a:r>
              <a:rPr lang="fr-FR" sz="1400" b="1" spc="-10" dirty="0">
                <a:solidFill>
                  <a:schemeClr val="accent2"/>
                </a:solidFill>
              </a:rPr>
              <a:t>Modèle de Gestion et de Gouvernance Sanitaire</a:t>
            </a:r>
          </a:p>
          <a:p>
            <a:r>
              <a:rPr lang="fr-FR" sz="1200" spc="-10" dirty="0"/>
              <a:t>Afin d’assurer une coordination efficiente des interventions, gage d’une atteinte des objectifs, un modèle de gestion collaborative du projet a été mis en place s’appuyant sur des principes de base et sur la formalisation du mode de gestion.</a:t>
            </a:r>
            <a:endParaRPr lang="hr-HR" sz="1200" spc="-10" dirty="0"/>
          </a:p>
          <a:p>
            <a:r>
              <a:rPr lang="hr-HR" sz="1200" spc="-10" dirty="0"/>
              <a:t> </a:t>
            </a:r>
            <a:endParaRPr lang="fr-FR" sz="1200" spc="-10" dirty="0"/>
          </a:p>
          <a:p>
            <a:r>
              <a:rPr lang="fr-FR" sz="1200" b="1" spc="-10" dirty="0"/>
              <a:t>Les principes sont les suivants:</a:t>
            </a:r>
          </a:p>
          <a:p>
            <a:pPr marL="171450" indent="-171450">
              <a:buFont typeface="Arial" panose="020B0604020202020204" pitchFamily="34" charset="0"/>
              <a:buChar char="•"/>
            </a:pPr>
            <a:r>
              <a:rPr lang="fr-FR" sz="1200" spc="-10" dirty="0"/>
              <a:t>L’alignement aux politiques et stratégies nationales de santé </a:t>
            </a:r>
          </a:p>
          <a:p>
            <a:pPr marL="171450" indent="-171450">
              <a:buFont typeface="Arial" panose="020B0604020202020204" pitchFamily="34" charset="0"/>
              <a:buChar char="•"/>
            </a:pPr>
            <a:r>
              <a:rPr lang="fr-FR" sz="1200" spc="-10" dirty="0"/>
              <a:t>Le renforcement du leadership de la DLMNT </a:t>
            </a:r>
          </a:p>
          <a:p>
            <a:pPr marL="171450" indent="-171450">
              <a:buFont typeface="Arial" panose="020B0604020202020204" pitchFamily="34" charset="0"/>
              <a:buChar char="•"/>
            </a:pPr>
            <a:r>
              <a:rPr lang="fr-FR" sz="1200" spc="-10" dirty="0"/>
              <a:t>La cocréation dans l’élaboration des feuilles de route du Projet </a:t>
            </a:r>
          </a:p>
          <a:p>
            <a:pPr marL="171450" indent="-171450">
              <a:buFont typeface="Arial" panose="020B0604020202020204" pitchFamily="34" charset="0"/>
              <a:buChar char="•"/>
            </a:pPr>
            <a:r>
              <a:rPr lang="fr-FR" sz="1200" spc="-10" dirty="0"/>
              <a:t>La planification conjointe des activités</a:t>
            </a:r>
            <a:r>
              <a:rPr lang="hr-HR" sz="1200" spc="-10" dirty="0"/>
              <a:t> </a:t>
            </a:r>
          </a:p>
          <a:p>
            <a:endParaRPr lang="fr-FR" sz="1200" spc="-20" dirty="0"/>
          </a:p>
        </p:txBody>
      </p:sp>
      <p:grpSp>
        <p:nvGrpSpPr>
          <p:cNvPr id="8" name="Group 7">
            <a:extLst>
              <a:ext uri="{FF2B5EF4-FFF2-40B4-BE49-F238E27FC236}">
                <a16:creationId xmlns:a16="http://schemas.microsoft.com/office/drawing/2014/main" id="{7CBCD9FA-841E-E8A6-E6BA-E234A869EE2F}"/>
              </a:ext>
            </a:extLst>
          </p:cNvPr>
          <p:cNvGrpSpPr/>
          <p:nvPr/>
        </p:nvGrpSpPr>
        <p:grpSpPr>
          <a:xfrm>
            <a:off x="455614" y="1430290"/>
            <a:ext cx="6215674" cy="423400"/>
            <a:chOff x="361342" y="1432125"/>
            <a:chExt cx="6215674" cy="423400"/>
          </a:xfrm>
        </p:grpSpPr>
        <p:sp>
          <p:nvSpPr>
            <p:cNvPr id="9" name="Rectangle: Top Corners Rounded 8">
              <a:extLst>
                <a:ext uri="{FF2B5EF4-FFF2-40B4-BE49-F238E27FC236}">
                  <a16:creationId xmlns:a16="http://schemas.microsoft.com/office/drawing/2014/main" id="{125D493A-D039-262C-D1B4-AED40B69AD99}"/>
                </a:ext>
              </a:extLst>
            </p:cNvPr>
            <p:cNvSpPr/>
            <p:nvPr/>
          </p:nvSpPr>
          <p:spPr>
            <a:xfrm rot="16200000">
              <a:off x="3257479" y="-1464012"/>
              <a:ext cx="423400" cy="6215674"/>
            </a:xfrm>
            <a:prstGeom prst="round2SameRect">
              <a:avLst>
                <a:gd name="adj1" fmla="val 16949"/>
                <a:gd name="adj2" fmla="val 0"/>
              </a:avLst>
            </a:prstGeom>
            <a:gradFill>
              <a:gsLst>
                <a:gs pos="0">
                  <a:schemeClr val="accent3"/>
                </a:gs>
                <a:gs pos="100000">
                  <a:schemeClr val="accent3">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83352" tIns="41676" rIns="83352" bIns="41676" numCol="1" spcCol="0" rtlCol="0" fromWordArt="0" anchor="ctr" anchorCtr="0" forceAA="0" compatLnSpc="1">
              <a:prstTxWarp prst="textNoShape">
                <a:avLst/>
              </a:prstTxWarp>
              <a:noAutofit/>
            </a:bodyPr>
            <a:lstStyle/>
            <a:p>
              <a:endParaRPr lang="en-GB" sz="1589" dirty="0"/>
            </a:p>
          </p:txBody>
        </p:sp>
        <p:sp>
          <p:nvSpPr>
            <p:cNvPr id="11" name="Text Box 2">
              <a:extLst>
                <a:ext uri="{FF2B5EF4-FFF2-40B4-BE49-F238E27FC236}">
                  <a16:creationId xmlns:a16="http://schemas.microsoft.com/office/drawing/2014/main" id="{E7E0DBF3-1FFF-3E91-7FBD-B31ADFF8353A}"/>
                </a:ext>
              </a:extLst>
            </p:cNvPr>
            <p:cNvSpPr txBox="1"/>
            <p:nvPr userDrawn="1"/>
          </p:nvSpPr>
          <p:spPr>
            <a:xfrm>
              <a:off x="458179" y="1456604"/>
              <a:ext cx="5588282" cy="375774"/>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r>
                <a:rPr lang="fr-FR" sz="1400" b="1" dirty="0">
                  <a:solidFill>
                    <a:schemeClr val="bg1"/>
                  </a:solidFill>
                  <a:latin typeface="Arial" panose="020B0604020202020204" pitchFamily="34" charset="0"/>
                  <a:ea typeface="Arial" panose="020B0604020202020204" pitchFamily="34" charset="0"/>
                  <a:cs typeface="Arial" panose="020B0604020202020204" pitchFamily="34" charset="0"/>
                </a:rPr>
                <a:t>STRUCTURE PAR INTERVENTION CARDIO4Dakar</a:t>
              </a:r>
            </a:p>
          </p:txBody>
        </p:sp>
      </p:grpSp>
      <p:sp>
        <p:nvSpPr>
          <p:cNvPr id="12" name="Oval 11">
            <a:extLst>
              <a:ext uri="{FF2B5EF4-FFF2-40B4-BE49-F238E27FC236}">
                <a16:creationId xmlns:a16="http://schemas.microsoft.com/office/drawing/2014/main" id="{930C0F96-3F91-D78D-0464-856975DDDC7F}"/>
              </a:ext>
            </a:extLst>
          </p:cNvPr>
          <p:cNvSpPr/>
          <p:nvPr/>
        </p:nvSpPr>
        <p:spPr>
          <a:xfrm>
            <a:off x="5512995" y="1319272"/>
            <a:ext cx="625241" cy="62524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1683408C-4DE6-9B6F-A319-876C6703EC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64133" y="1270410"/>
            <a:ext cx="722964" cy="722964"/>
          </a:xfrm>
          <a:prstGeom prst="rect">
            <a:avLst/>
          </a:prstGeom>
        </p:spPr>
      </p:pic>
    </p:spTree>
    <p:extLst>
      <p:ext uri="{BB962C8B-B14F-4D97-AF65-F5344CB8AC3E}">
        <p14:creationId xmlns:p14="http://schemas.microsoft.com/office/powerpoint/2010/main" val="4127868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5813C1-953F-5F43-5618-05CE16631225}"/>
              </a:ext>
            </a:extLst>
          </p:cNvPr>
          <p:cNvSpPr txBox="1"/>
          <p:nvPr/>
        </p:nvSpPr>
        <p:spPr>
          <a:xfrm>
            <a:off x="555147" y="1439863"/>
            <a:ext cx="5480049" cy="6818311"/>
          </a:xfrm>
          <a:prstGeom prst="rect">
            <a:avLst/>
          </a:prstGeom>
          <a:noFill/>
        </p:spPr>
        <p:txBody>
          <a:bodyPr wrap="square" lIns="0" tIns="46800" rIns="0" rtlCol="0">
            <a:noAutofit/>
          </a:bodyPr>
          <a:lstStyle/>
          <a:p>
            <a:r>
              <a:rPr lang="fr-FR" sz="1400" b="1" spc="-10" dirty="0">
                <a:solidFill>
                  <a:schemeClr val="accent2"/>
                </a:solidFill>
              </a:rPr>
              <a:t>Les outils et organes de gouvernance </a:t>
            </a:r>
          </a:p>
          <a:p>
            <a:r>
              <a:rPr lang="fr-FR" sz="1200" spc="-10" dirty="0"/>
              <a:t>De manière formelle cette gouvernance s’est appuyée sur les éléments suivants :</a:t>
            </a:r>
            <a:endParaRPr lang="hr-HR" sz="1200" spc="-10" dirty="0"/>
          </a:p>
          <a:p>
            <a:endParaRPr lang="fr-FR" sz="1200" spc="-10" dirty="0"/>
          </a:p>
          <a:p>
            <a:pPr marL="360000" indent="-360000">
              <a:buFont typeface="+mj-lt"/>
              <a:buAutoNum type="arabicPeriod"/>
            </a:pPr>
            <a:r>
              <a:rPr lang="fr-FR" sz="1200" b="1" spc="-10" dirty="0"/>
              <a:t>La signature d’une convention de partenariat </a:t>
            </a:r>
            <a:r>
              <a:rPr lang="fr-FR" sz="1200" spc="-10" dirty="0"/>
              <a:t>entre le Ministère de </a:t>
            </a:r>
            <a:br>
              <a:rPr lang="hr-HR" sz="1200" spc="-10" dirty="0"/>
            </a:br>
            <a:r>
              <a:rPr lang="fr-FR" sz="1200" spc="-10" dirty="0"/>
              <a:t>la Santé et de l’Action sociale et la Fondation Novartis régulièrement mise </a:t>
            </a:r>
            <a:br>
              <a:rPr lang="hr-HR" sz="1200" spc="-10" dirty="0"/>
            </a:br>
            <a:r>
              <a:rPr lang="fr-FR" sz="1200" spc="-10" dirty="0"/>
              <a:t>à jour sur une base annuelle (2017-2019) puis pour une durée de trois ans (2021-2024). Dans le cadre de cette convention, La Fondation Novartis s’est engagée à</a:t>
            </a:r>
            <a:r>
              <a:rPr lang="hr-HR" sz="1200" spc="-10" dirty="0"/>
              <a:t>:</a:t>
            </a:r>
            <a:endParaRPr lang="fr-FR" sz="1200" spc="-10" dirty="0"/>
          </a:p>
          <a:p>
            <a:pPr marL="612000" lvl="1" indent="-180975">
              <a:buFont typeface="Arial" panose="020B0604020202020204" pitchFamily="34" charset="0"/>
              <a:buChar char="•"/>
            </a:pPr>
            <a:r>
              <a:rPr lang="fr-FR" sz="1200" spc="-10" dirty="0"/>
              <a:t>Financer son partenaire technique, </a:t>
            </a:r>
            <a:r>
              <a:rPr lang="fr-FR" sz="1200" spc="-10" dirty="0" err="1"/>
              <a:t>IntraHealth</a:t>
            </a:r>
            <a:r>
              <a:rPr lang="fr-FR" sz="1200" spc="-10" dirty="0"/>
              <a:t> International, qui a assuré </a:t>
            </a:r>
            <a:br>
              <a:rPr lang="hr-HR" sz="1200" spc="-10" dirty="0"/>
            </a:br>
            <a:r>
              <a:rPr lang="fr-FR" sz="1200" spc="-10" dirty="0"/>
              <a:t>la mise en œuvre des activités </a:t>
            </a:r>
          </a:p>
          <a:p>
            <a:pPr marL="612000" lvl="1" indent="-180975">
              <a:buFont typeface="Arial" panose="020B0604020202020204" pitchFamily="34" charset="0"/>
              <a:buChar char="•"/>
            </a:pPr>
            <a:r>
              <a:rPr lang="fr-FR" sz="1200" spc="-10" dirty="0"/>
              <a:t>Mettre à disposition son réseau d’experts académiques pour partager </a:t>
            </a:r>
            <a:br>
              <a:rPr lang="hr-HR" sz="1200" spc="-10" dirty="0"/>
            </a:br>
            <a:r>
              <a:rPr lang="fr-FR" sz="1200" spc="-10" dirty="0"/>
              <a:t>les dernières preuves et les meilleures pratiques pour les interventions portant sur l’hypertension artérielle </a:t>
            </a:r>
          </a:p>
          <a:p>
            <a:pPr marL="612000" lvl="1" indent="-180975">
              <a:buFont typeface="Arial" panose="020B0604020202020204" pitchFamily="34" charset="0"/>
              <a:buChar char="•"/>
            </a:pPr>
            <a:r>
              <a:rPr lang="fr-FR" sz="1200" spc="-10" dirty="0"/>
              <a:t>Fournir une expertise et un soutien aux partenaires d'exécution</a:t>
            </a:r>
            <a:endParaRPr lang="hr-HR" sz="1200" spc="-10" dirty="0"/>
          </a:p>
          <a:p>
            <a:pPr marL="612000" lvl="1" indent="-180975">
              <a:buFont typeface="Arial" panose="020B0604020202020204" pitchFamily="34" charset="0"/>
              <a:buChar char="•"/>
            </a:pPr>
            <a:endParaRPr lang="hr-HR" sz="1200" spc="-10" dirty="0"/>
          </a:p>
          <a:p>
            <a:r>
              <a:rPr lang="fr-FR" sz="1200" b="1" spc="-10" dirty="0"/>
              <a:t>La mission d’</a:t>
            </a:r>
            <a:r>
              <a:rPr lang="fr-FR" sz="1200" b="1" spc="-10" dirty="0" err="1"/>
              <a:t>Intrahealth</a:t>
            </a:r>
            <a:r>
              <a:rPr lang="fr-FR" sz="1200" b="1" spc="-10" dirty="0"/>
              <a:t> comprend essentiellement:</a:t>
            </a:r>
          </a:p>
          <a:p>
            <a:pPr marL="171450" indent="-171450">
              <a:buFont typeface="Arial" panose="020B0604020202020204" pitchFamily="34" charset="0"/>
              <a:buChar char="•"/>
            </a:pPr>
            <a:r>
              <a:rPr lang="fr-FR" sz="1200" spc="-10" dirty="0"/>
              <a:t>La mise en </a:t>
            </a:r>
            <a:r>
              <a:rPr lang="fr-FR" sz="1200" spc="-10" dirty="0" err="1"/>
              <a:t>oeuvre</a:t>
            </a:r>
            <a:r>
              <a:rPr lang="fr-FR" sz="1200" spc="-10" dirty="0"/>
              <a:t> du projet au niveau opérationnel en collaboration avec </a:t>
            </a:r>
            <a:br>
              <a:rPr lang="hr-HR" sz="1200" spc="-10" dirty="0"/>
            </a:br>
            <a:r>
              <a:rPr lang="fr-FR" sz="1200" spc="-10" dirty="0"/>
              <a:t>la Région médicale et les districts sanitaires </a:t>
            </a:r>
          </a:p>
          <a:p>
            <a:pPr marL="171450" indent="-171450">
              <a:buFont typeface="Arial" panose="020B0604020202020204" pitchFamily="34" charset="0"/>
              <a:buChar char="•"/>
            </a:pPr>
            <a:r>
              <a:rPr lang="fr-FR" sz="1200" spc="-10" dirty="0"/>
              <a:t>La collecte de données sur l’hypertension artérielle de routine dans les hôpitaux </a:t>
            </a:r>
            <a:br>
              <a:rPr lang="hr-HR" sz="1200" spc="-10" dirty="0"/>
            </a:br>
            <a:r>
              <a:rPr lang="fr-FR" sz="1200" spc="-10" dirty="0"/>
              <a:t>et centres de santé et postes de santé des DS du Département de Dakar </a:t>
            </a:r>
          </a:p>
          <a:p>
            <a:pPr marL="171450" indent="-171450">
              <a:buFont typeface="Arial" panose="020B0604020202020204" pitchFamily="34" charset="0"/>
              <a:buChar char="•"/>
            </a:pPr>
            <a:r>
              <a:rPr lang="fr-FR" sz="1200" spc="-10" dirty="0"/>
              <a:t>La formation des prestataires de santé dans le domaine de la prise en charge de l'HTA/</a:t>
            </a:r>
            <a:r>
              <a:rPr lang="fr-FR" sz="1200" spc="-10" dirty="0" err="1"/>
              <a:t>Diabéte</a:t>
            </a:r>
            <a:r>
              <a:rPr lang="fr-FR" sz="1200" spc="-10" dirty="0"/>
              <a:t>/AVC</a:t>
            </a:r>
            <a:endParaRPr lang="hr-HR" sz="1200" spc="-10" dirty="0"/>
          </a:p>
          <a:p>
            <a:endParaRPr lang="fr-FR" sz="200" spc="-10" dirty="0"/>
          </a:p>
          <a:p>
            <a:endParaRPr lang="hr-HR" sz="1200" b="1" spc="-10" dirty="0"/>
          </a:p>
          <a:p>
            <a:pPr marL="360000" indent="-360000">
              <a:buFont typeface="+mj-lt"/>
              <a:buAutoNum type="arabicPeriod" startAt="2"/>
            </a:pPr>
            <a:r>
              <a:rPr lang="fr-FR" sz="1200" b="1" spc="-10" dirty="0"/>
              <a:t>La mise en place d’un Comité de pilotage et d’un comité technique opérationnel </a:t>
            </a:r>
            <a:r>
              <a:rPr lang="fr-FR" sz="1200" spc="-10" dirty="0"/>
              <a:t>officialisés sur deux notes de service de la DGS </a:t>
            </a:r>
            <a:endParaRPr lang="hr-HR" sz="1200" spc="-10" dirty="0"/>
          </a:p>
          <a:p>
            <a:endParaRPr lang="fr-FR" sz="1200" spc="-10" dirty="0"/>
          </a:p>
          <a:p>
            <a:pPr marL="540000" lvl="1" indent="-214313">
              <a:buFont typeface="+mj-lt"/>
              <a:buAutoNum type="arabicPeriod"/>
            </a:pPr>
            <a:r>
              <a:rPr lang="fr-FR" sz="1200" b="1" spc="-10" dirty="0"/>
              <a:t>Le comité de pilotage </a:t>
            </a:r>
            <a:r>
              <a:rPr lang="fr-FR" sz="1200" spc="-10" dirty="0"/>
              <a:t>(voir lien) : Il s’est réuni de façon trimestrielle avec toutes les parties prenantes afin de suivre la progression des activités, </a:t>
            </a:r>
            <a:br>
              <a:rPr lang="hr-HR" sz="1200" spc="-10" dirty="0"/>
            </a:br>
            <a:r>
              <a:rPr lang="fr-FR" sz="1200" spc="-10" dirty="0"/>
              <a:t>de lever les contraintes administratives et points de blocage et d’évaluer les résultats atteints. Quant au Comité technique opérationnel (voir lien), </a:t>
            </a:r>
            <a:br>
              <a:rPr lang="hr-HR" sz="1200" spc="-10" dirty="0"/>
            </a:br>
            <a:r>
              <a:rPr lang="fr-FR" sz="1200" spc="-10" dirty="0"/>
              <a:t>il s'est réuni de manière hebdomadaire au début du projet puis de façon </a:t>
            </a:r>
            <a:r>
              <a:rPr lang="fr-FR" sz="1200" spc="-10" dirty="0" err="1"/>
              <a:t>adhoc</a:t>
            </a:r>
            <a:r>
              <a:rPr lang="fr-FR" sz="1200" spc="-10" dirty="0"/>
              <a:t> pour organiser certaines activités et valider des documents et </a:t>
            </a:r>
            <a:br>
              <a:rPr lang="hr-HR" sz="1200" spc="-10" dirty="0"/>
            </a:br>
            <a:r>
              <a:rPr lang="fr-FR" sz="1200" spc="-10" dirty="0"/>
              <a:t>outils de travail</a:t>
            </a:r>
          </a:p>
          <a:p>
            <a:pPr marL="540000" lvl="1" indent="-214313">
              <a:buFont typeface="+mj-lt"/>
              <a:buAutoNum type="arabicPeriod"/>
            </a:pPr>
            <a:r>
              <a:rPr lang="fr-FR" sz="1200" b="1" spc="-10" dirty="0"/>
              <a:t>Les missions conjointes </a:t>
            </a:r>
            <a:r>
              <a:rPr lang="fr-FR" sz="1200" spc="-10" dirty="0"/>
              <a:t>semestrielles de suivi (Fondation Novartis/</a:t>
            </a:r>
            <a:r>
              <a:rPr lang="fr-FR" sz="1200" spc="-10" dirty="0" err="1"/>
              <a:t>IntraHealth</a:t>
            </a:r>
            <a:r>
              <a:rPr lang="fr-FR" sz="1200" spc="-10" dirty="0"/>
              <a:t>)</a:t>
            </a:r>
          </a:p>
          <a:p>
            <a:pPr indent="-3580"/>
            <a:endParaRPr lang="fr-FR" sz="1200" spc="-10" dirty="0"/>
          </a:p>
        </p:txBody>
      </p:sp>
      <p:sp>
        <p:nvSpPr>
          <p:cNvPr id="4" name="Oval 3">
            <a:extLst>
              <a:ext uri="{FF2B5EF4-FFF2-40B4-BE49-F238E27FC236}">
                <a16:creationId xmlns:a16="http://schemas.microsoft.com/office/drawing/2014/main" id="{F9DF624B-7A1D-5C56-C3F0-04DB1690B8E7}"/>
              </a:ext>
            </a:extLst>
          </p:cNvPr>
          <p:cNvSpPr/>
          <p:nvPr/>
        </p:nvSpPr>
        <p:spPr>
          <a:xfrm>
            <a:off x="544514" y="2028787"/>
            <a:ext cx="255587" cy="255587"/>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spcAft>
                <a:spcPts val="0"/>
              </a:spcAft>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1</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2" name="Oval 1">
            <a:extLst>
              <a:ext uri="{FF2B5EF4-FFF2-40B4-BE49-F238E27FC236}">
                <a16:creationId xmlns:a16="http://schemas.microsoft.com/office/drawing/2014/main" id="{7F18B88E-4398-6569-D946-9EC2CE2B7359}"/>
              </a:ext>
            </a:extLst>
          </p:cNvPr>
          <p:cNvSpPr/>
          <p:nvPr/>
        </p:nvSpPr>
        <p:spPr>
          <a:xfrm>
            <a:off x="544514" y="5738352"/>
            <a:ext cx="255587" cy="255587"/>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spcAft>
                <a:spcPts val="0"/>
              </a:spcAft>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2</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128284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5813C1-953F-5F43-5618-05CE16631225}"/>
              </a:ext>
            </a:extLst>
          </p:cNvPr>
          <p:cNvSpPr txBox="1"/>
          <p:nvPr/>
        </p:nvSpPr>
        <p:spPr>
          <a:xfrm>
            <a:off x="552450" y="1450497"/>
            <a:ext cx="5480049" cy="3153402"/>
          </a:xfrm>
          <a:prstGeom prst="rect">
            <a:avLst/>
          </a:prstGeom>
          <a:noFill/>
        </p:spPr>
        <p:txBody>
          <a:bodyPr wrap="square" lIns="0" tIns="46800" rIns="0" rtlCol="0">
            <a:noAutofit/>
          </a:bodyPr>
          <a:lstStyle/>
          <a:p>
            <a:r>
              <a:rPr lang="fr-FR" sz="1200" spc="-10" dirty="0"/>
              <a:t>Ces missions avaient pour objectifs de </a:t>
            </a:r>
          </a:p>
          <a:p>
            <a:pPr marL="171450" indent="-171450">
              <a:buFont typeface="Arial" panose="020B0604020202020204" pitchFamily="34" charset="0"/>
              <a:buChar char="•"/>
            </a:pPr>
            <a:r>
              <a:rPr lang="fr-FR" sz="1200" spc="-10" dirty="0"/>
              <a:t>Rencontrer les autorités du MSAS au niveau central et opérationnel pour </a:t>
            </a:r>
            <a:br>
              <a:rPr lang="hr-HR" sz="1200" spc="-10" dirty="0"/>
            </a:br>
            <a:r>
              <a:rPr lang="fr-FR" sz="1200" spc="-10" dirty="0"/>
              <a:t>faire le point des progrès réalisés et des perspectives et défis à venir </a:t>
            </a:r>
          </a:p>
          <a:p>
            <a:pPr marL="171450" indent="-171450">
              <a:buFont typeface="Arial" panose="020B0604020202020204" pitchFamily="34" charset="0"/>
              <a:buChar char="•"/>
            </a:pPr>
            <a:r>
              <a:rPr lang="fr-FR" sz="1200" spc="-10" dirty="0"/>
              <a:t>Evaluer les résultats obtenus et identifier les contraintes </a:t>
            </a:r>
          </a:p>
          <a:p>
            <a:pPr marL="171450" indent="-171450">
              <a:buFont typeface="Arial" panose="020B0604020202020204" pitchFamily="34" charset="0"/>
              <a:buChar char="•"/>
            </a:pPr>
            <a:r>
              <a:rPr lang="fr-FR" sz="1200" spc="-10" dirty="0"/>
              <a:t>Formuler des recommandations pour une bonne exécution de la suite </a:t>
            </a:r>
            <a:br>
              <a:rPr lang="hr-HR" sz="1200" spc="-10" dirty="0"/>
            </a:br>
            <a:r>
              <a:rPr lang="fr-FR" sz="1200" spc="-10" dirty="0"/>
              <a:t>du programme</a:t>
            </a:r>
            <a:endParaRPr lang="hr-HR" sz="1200" spc="-10" dirty="0"/>
          </a:p>
          <a:p>
            <a:endParaRPr lang="hr-HR" sz="1400" b="1" spc="-10" dirty="0">
              <a:solidFill>
                <a:schemeClr val="accent2"/>
              </a:solidFill>
            </a:endParaRPr>
          </a:p>
          <a:p>
            <a:r>
              <a:rPr lang="fr-FR" sz="1400" b="1" spc="-10" dirty="0">
                <a:solidFill>
                  <a:schemeClr val="accent2"/>
                </a:solidFill>
              </a:rPr>
              <a:t>Les mécanismes non formels</a:t>
            </a:r>
          </a:p>
          <a:p>
            <a:r>
              <a:rPr lang="fr-FR" sz="1200" spc="-10" dirty="0"/>
              <a:t>A côté des mécanismes formels cités ci-dessus, d’autres modalités de coordination non formelles ont été mises en place d’un commun accord à savoir:</a:t>
            </a:r>
            <a:endParaRPr lang="hr-HR" sz="1200" spc="-10" dirty="0"/>
          </a:p>
          <a:p>
            <a:pPr marL="171450" indent="-171450">
              <a:buFont typeface="Arial" panose="020B0604020202020204" pitchFamily="34" charset="0"/>
              <a:buChar char="•"/>
            </a:pPr>
            <a:r>
              <a:rPr lang="fr-FR" sz="1200" spc="-10" dirty="0"/>
              <a:t>La participation du consultant de la Fondation Novartis aux réunions hebdomadaires de coordination de la DLMNT </a:t>
            </a:r>
          </a:p>
          <a:p>
            <a:pPr marL="171450" indent="-171450">
              <a:buFont typeface="Arial" panose="020B0604020202020204" pitchFamily="34" charset="0"/>
              <a:buChar char="•"/>
            </a:pPr>
            <a:r>
              <a:rPr lang="fr-FR" sz="1200" spc="-10" dirty="0"/>
              <a:t>Les réunions ad hoc entre l’équipe de la DLMNT et celle de Cardio4Dakar pour discuter des activités à venir, des innovations proposées ou de tout autre sujet nécessitant une concertation et une coordination préalable</a:t>
            </a:r>
          </a:p>
        </p:txBody>
      </p:sp>
      <p:sp>
        <p:nvSpPr>
          <p:cNvPr id="3" name="TextBox 2">
            <a:extLst>
              <a:ext uri="{FF2B5EF4-FFF2-40B4-BE49-F238E27FC236}">
                <a16:creationId xmlns:a16="http://schemas.microsoft.com/office/drawing/2014/main" id="{5B5813C1-953F-5F43-5618-05CE16631225}"/>
              </a:ext>
            </a:extLst>
          </p:cNvPr>
          <p:cNvSpPr txBox="1"/>
          <p:nvPr/>
        </p:nvSpPr>
        <p:spPr>
          <a:xfrm>
            <a:off x="570724" y="4679950"/>
            <a:ext cx="5461776" cy="364801"/>
          </a:xfrm>
          <a:prstGeom prst="rect">
            <a:avLst/>
          </a:prstGeom>
          <a:noFill/>
        </p:spPr>
        <p:txBody>
          <a:bodyPr wrap="square" lIns="0" tIns="46800" rIns="0" rtlCol="0">
            <a:noAutofit/>
          </a:bodyPr>
          <a:lstStyle/>
          <a:p>
            <a:r>
              <a:rPr lang="fr-FR" sz="1400" b="1" spc="-20" dirty="0">
                <a:solidFill>
                  <a:schemeClr val="accent2"/>
                </a:solidFill>
              </a:rPr>
              <a:t>Les acteurs clés</a:t>
            </a:r>
            <a:endParaRPr lang="hr-HR" sz="1400" b="1" spc="-20" dirty="0">
              <a:solidFill>
                <a:schemeClr val="accent2"/>
              </a:solidFill>
            </a:endParaRPr>
          </a:p>
          <a:p>
            <a:r>
              <a:rPr lang="fr-FR" sz="1200" spc="-20" dirty="0"/>
              <a:t>Les acteurs clés peuvent être catégorisés en trois grands groupes à savoir </a:t>
            </a:r>
          </a:p>
        </p:txBody>
      </p:sp>
      <p:sp>
        <p:nvSpPr>
          <p:cNvPr id="6" name="Text Placeholder 2">
            <a:extLst>
              <a:ext uri="{FF2B5EF4-FFF2-40B4-BE49-F238E27FC236}">
                <a16:creationId xmlns:a16="http://schemas.microsoft.com/office/drawing/2014/main" id="{E456ECC4-1A0A-9E08-A60A-26806964D343}"/>
              </a:ext>
            </a:extLst>
          </p:cNvPr>
          <p:cNvSpPr txBox="1">
            <a:spLocks/>
          </p:cNvSpPr>
          <p:nvPr/>
        </p:nvSpPr>
        <p:spPr>
          <a:xfrm>
            <a:off x="570723" y="5599367"/>
            <a:ext cx="1657491" cy="1596443"/>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44000" tIns="432000" rIns="144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b="1" dirty="0"/>
              <a:t>Les acteurs </a:t>
            </a:r>
            <a:br>
              <a:rPr lang="hr-HR" b="1" dirty="0"/>
            </a:br>
            <a:r>
              <a:rPr lang="fr-FR" b="1" dirty="0"/>
              <a:t>du MSAS </a:t>
            </a:r>
          </a:p>
        </p:txBody>
      </p:sp>
      <p:sp>
        <p:nvSpPr>
          <p:cNvPr id="8" name="Text Placeholder 2">
            <a:extLst>
              <a:ext uri="{FF2B5EF4-FFF2-40B4-BE49-F238E27FC236}">
                <a16:creationId xmlns:a16="http://schemas.microsoft.com/office/drawing/2014/main" id="{766E186E-9988-1EEC-1500-154C5E368651}"/>
              </a:ext>
            </a:extLst>
          </p:cNvPr>
          <p:cNvSpPr txBox="1">
            <a:spLocks/>
          </p:cNvSpPr>
          <p:nvPr/>
        </p:nvSpPr>
        <p:spPr>
          <a:xfrm>
            <a:off x="2446283" y="5599367"/>
            <a:ext cx="1657491" cy="1596443"/>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44000" tIns="432000" rIns="144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b="1" dirty="0"/>
              <a:t>Les Experts (Société savante et Start up Consultants...) </a:t>
            </a:r>
          </a:p>
        </p:txBody>
      </p:sp>
      <p:sp>
        <p:nvSpPr>
          <p:cNvPr id="9" name="Text Placeholder 2">
            <a:extLst>
              <a:ext uri="{FF2B5EF4-FFF2-40B4-BE49-F238E27FC236}">
                <a16:creationId xmlns:a16="http://schemas.microsoft.com/office/drawing/2014/main" id="{541B8199-5760-7B9E-6610-8CF87B0E6F13}"/>
              </a:ext>
            </a:extLst>
          </p:cNvPr>
          <p:cNvSpPr txBox="1">
            <a:spLocks/>
          </p:cNvSpPr>
          <p:nvPr/>
        </p:nvSpPr>
        <p:spPr>
          <a:xfrm>
            <a:off x="4321843" y="5599367"/>
            <a:ext cx="1657491" cy="1596443"/>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44000" tIns="432000" rIns="144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b="1" dirty="0"/>
              <a:t>Les partenaires techniques </a:t>
            </a:r>
            <a:br>
              <a:rPr lang="hr-HR" b="1" dirty="0"/>
            </a:br>
            <a:r>
              <a:rPr lang="fr-FR" b="1" dirty="0"/>
              <a:t>et financiers</a:t>
            </a:r>
          </a:p>
        </p:txBody>
      </p:sp>
      <p:sp>
        <p:nvSpPr>
          <p:cNvPr id="10" name="Oval 9">
            <a:extLst>
              <a:ext uri="{FF2B5EF4-FFF2-40B4-BE49-F238E27FC236}">
                <a16:creationId xmlns:a16="http://schemas.microsoft.com/office/drawing/2014/main" id="{A5F16D8A-E6E7-39E6-67CE-4663BD6C6307}"/>
              </a:ext>
            </a:extLst>
          </p:cNvPr>
          <p:cNvSpPr/>
          <p:nvPr/>
        </p:nvSpPr>
        <p:spPr>
          <a:xfrm>
            <a:off x="1086847" y="5286748"/>
            <a:ext cx="625241" cy="62524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06EF218-5838-25AA-4B02-B8E3F733D661}"/>
              </a:ext>
            </a:extLst>
          </p:cNvPr>
          <p:cNvSpPr/>
          <p:nvPr/>
        </p:nvSpPr>
        <p:spPr>
          <a:xfrm>
            <a:off x="2922720" y="5286748"/>
            <a:ext cx="625241" cy="62524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01096D2-EE2A-001E-71B3-B72F8DBDB727}"/>
              </a:ext>
            </a:extLst>
          </p:cNvPr>
          <p:cNvSpPr/>
          <p:nvPr/>
        </p:nvSpPr>
        <p:spPr>
          <a:xfrm>
            <a:off x="4837967" y="5286748"/>
            <a:ext cx="625241" cy="62524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CAC2EFD1-86FD-03C3-1972-7E09584221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43380" y="5311189"/>
            <a:ext cx="576357" cy="576357"/>
          </a:xfrm>
          <a:prstGeom prst="rect">
            <a:avLst/>
          </a:prstGeom>
        </p:spPr>
      </p:pic>
      <p:pic>
        <p:nvPicPr>
          <p:cNvPr id="19" name="Graphic 18">
            <a:extLst>
              <a:ext uri="{FF2B5EF4-FFF2-40B4-BE49-F238E27FC236}">
                <a16:creationId xmlns:a16="http://schemas.microsoft.com/office/drawing/2014/main" id="{A73D730C-31BF-D654-7103-F92A933E93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07397" y="5361147"/>
            <a:ext cx="476439" cy="476439"/>
          </a:xfrm>
          <a:prstGeom prst="rect">
            <a:avLst/>
          </a:prstGeom>
        </p:spPr>
      </p:pic>
      <p:pic>
        <p:nvPicPr>
          <p:cNvPr id="20" name="Graphic 19">
            <a:extLst>
              <a:ext uri="{FF2B5EF4-FFF2-40B4-BE49-F238E27FC236}">
                <a16:creationId xmlns:a16="http://schemas.microsoft.com/office/drawing/2014/main" id="{604CAA61-71DC-A208-1989-D8039A5E15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7554" y="5311189"/>
            <a:ext cx="583826" cy="583826"/>
          </a:xfrm>
          <a:prstGeom prst="rect">
            <a:avLst/>
          </a:prstGeom>
        </p:spPr>
      </p:pic>
      <p:sp>
        <p:nvSpPr>
          <p:cNvPr id="4" name="TextBox 3">
            <a:extLst>
              <a:ext uri="{FF2B5EF4-FFF2-40B4-BE49-F238E27FC236}">
                <a16:creationId xmlns:a16="http://schemas.microsoft.com/office/drawing/2014/main" id="{E8764B41-BC76-7266-491D-194A8853E99A}"/>
              </a:ext>
            </a:extLst>
          </p:cNvPr>
          <p:cNvSpPr txBox="1"/>
          <p:nvPr/>
        </p:nvSpPr>
        <p:spPr>
          <a:xfrm>
            <a:off x="552450" y="7437807"/>
            <a:ext cx="5480049" cy="493439"/>
          </a:xfrm>
          <a:prstGeom prst="rect">
            <a:avLst/>
          </a:prstGeom>
          <a:noFill/>
        </p:spPr>
        <p:txBody>
          <a:bodyPr wrap="square" lIns="0" tIns="46800" rIns="0" rtlCol="0">
            <a:noAutofit/>
          </a:bodyPr>
          <a:lstStyle/>
          <a:p>
            <a:r>
              <a:rPr lang="fr-FR" sz="1200" spc="-20" dirty="0"/>
              <a:t>Les rôles et responsabilités des différents types d’acteurs sont détaillées dans </a:t>
            </a:r>
            <a:br>
              <a:rPr lang="hr-HR" sz="1200" spc="-20" dirty="0"/>
            </a:br>
            <a:r>
              <a:rPr lang="fr-FR" sz="1200" spc="-20" dirty="0"/>
              <a:t>les interventions.</a:t>
            </a:r>
            <a:r>
              <a:rPr lang="hr-HR" sz="1200" spc="-20" dirty="0"/>
              <a:t> </a:t>
            </a:r>
          </a:p>
        </p:txBody>
      </p:sp>
    </p:spTree>
    <p:extLst>
      <p:ext uri="{BB962C8B-B14F-4D97-AF65-F5344CB8AC3E}">
        <p14:creationId xmlns:p14="http://schemas.microsoft.com/office/powerpoint/2010/main" val="3873039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7C274D-35D9-75B2-6F93-9BDF812B55B5}"/>
              </a:ext>
            </a:extLst>
          </p:cNvPr>
          <p:cNvSpPr txBox="1">
            <a:spLocks/>
          </p:cNvSpPr>
          <p:nvPr/>
        </p:nvSpPr>
        <p:spPr>
          <a:xfrm rot="16200000">
            <a:off x="2627656" y="1537041"/>
            <a:ext cx="1777317" cy="6121400"/>
          </a:xfrm>
          <a:prstGeom prst="roundRect">
            <a:avLst>
              <a:gd name="adj" fmla="val 10717"/>
            </a:avLst>
          </a:prstGeom>
          <a:gradFill>
            <a:gsLst>
              <a:gs pos="0">
                <a:schemeClr val="accent4">
                  <a:alpha val="20000"/>
                </a:schemeClr>
              </a:gs>
              <a:gs pos="100000">
                <a:schemeClr val="accent4">
                  <a:alpha val="0"/>
                </a:schemeClr>
              </a:gs>
            </a:gsLst>
            <a:lin ang="5400000" scaled="1"/>
          </a:gradFill>
          <a:ln w="25400">
            <a:noFill/>
          </a:ln>
          <a:effectLst/>
        </p:spPr>
        <p:txBody>
          <a:bodyPr vert="horz" lIns="144000" tIns="144000" rIns="144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nSpc>
                <a:spcPct val="100000"/>
              </a:lnSpc>
              <a:spcBef>
                <a:spcPts val="0"/>
              </a:spcBef>
              <a:buNone/>
            </a:pPr>
            <a:endParaRPr lang="hr-HR" b="1" spc="-20" dirty="0"/>
          </a:p>
        </p:txBody>
      </p:sp>
      <p:sp>
        <p:nvSpPr>
          <p:cNvPr id="2" name="TextBox 1">
            <a:extLst>
              <a:ext uri="{FF2B5EF4-FFF2-40B4-BE49-F238E27FC236}">
                <a16:creationId xmlns:a16="http://schemas.microsoft.com/office/drawing/2014/main" id="{29C6AC75-5AE6-306E-EC3C-67452571C09A}"/>
              </a:ext>
            </a:extLst>
          </p:cNvPr>
          <p:cNvSpPr txBox="1"/>
          <p:nvPr/>
        </p:nvSpPr>
        <p:spPr>
          <a:xfrm>
            <a:off x="552450" y="1450496"/>
            <a:ext cx="5480049" cy="1983897"/>
          </a:xfrm>
          <a:prstGeom prst="rect">
            <a:avLst/>
          </a:prstGeom>
          <a:noFill/>
        </p:spPr>
        <p:txBody>
          <a:bodyPr wrap="square" lIns="0" tIns="46800" rIns="0" rtlCol="0">
            <a:noAutofit/>
          </a:bodyPr>
          <a:lstStyle/>
          <a:p>
            <a:r>
              <a:rPr lang="fr-FR" sz="1200" spc="-20" dirty="0"/>
              <a:t>Les rôles et responsabilités des différents types d’acteurs sont détaillées dans </a:t>
            </a:r>
            <a:br>
              <a:rPr lang="hr-HR" sz="1200" spc="-20" dirty="0"/>
            </a:br>
            <a:r>
              <a:rPr lang="fr-FR" sz="1200" spc="-20" dirty="0"/>
              <a:t>les interventions.</a:t>
            </a:r>
            <a:r>
              <a:rPr lang="hr-HR" sz="1200" spc="-20" dirty="0"/>
              <a:t> </a:t>
            </a:r>
          </a:p>
          <a:p>
            <a:endParaRPr lang="fr-FR" sz="1200" spc="-20" dirty="0"/>
          </a:p>
          <a:p>
            <a:r>
              <a:rPr lang="fr-FR" sz="1400" b="1" spc="-20" dirty="0">
                <a:solidFill>
                  <a:schemeClr val="accent2"/>
                </a:solidFill>
              </a:rPr>
              <a:t>Contraintes identifiées</a:t>
            </a:r>
          </a:p>
          <a:p>
            <a:r>
              <a:rPr lang="fr-FR" sz="1200" spc="-20" dirty="0"/>
              <a:t>Les principales contraintes sont les suivantes:</a:t>
            </a:r>
          </a:p>
          <a:p>
            <a:pPr marL="171450" indent="-171450">
              <a:buFont typeface="Arial" panose="020B0604020202020204" pitchFamily="34" charset="0"/>
              <a:buChar char="•"/>
            </a:pPr>
            <a:r>
              <a:rPr lang="fr-FR" sz="1200" spc="-20" dirty="0"/>
              <a:t>La persistance de conflits socio-professionnels au niveau du Système de santé </a:t>
            </a:r>
            <a:br>
              <a:rPr lang="hr-HR" sz="1200" spc="-20" dirty="0"/>
            </a:br>
            <a:r>
              <a:rPr lang="fr-FR" sz="1200" spc="-20" dirty="0"/>
              <a:t>a occasionné des difficultés de coordination et des reports d’activités </a:t>
            </a:r>
          </a:p>
          <a:p>
            <a:pPr marL="171450" indent="-171450">
              <a:buFont typeface="Arial" panose="020B0604020202020204" pitchFamily="34" charset="0"/>
              <a:buChar char="•"/>
            </a:pPr>
            <a:r>
              <a:rPr lang="fr-FR" sz="1200" spc="-20" dirty="0"/>
              <a:t>La lourdeur dans le processus de validation et de planification des activités </a:t>
            </a:r>
          </a:p>
          <a:p>
            <a:pPr marL="171450" indent="-171450">
              <a:buFont typeface="Arial" panose="020B0604020202020204" pitchFamily="34" charset="0"/>
              <a:buChar char="•"/>
            </a:pPr>
            <a:r>
              <a:rPr lang="fr-FR" sz="1200" spc="-20" dirty="0"/>
              <a:t>L’existence de fréquents conflits d’agenda qui peuvent influer sur les délais </a:t>
            </a:r>
            <a:br>
              <a:rPr lang="hr-HR" sz="1200" spc="-20" dirty="0"/>
            </a:br>
            <a:r>
              <a:rPr lang="fr-FR" sz="1200" spc="-20" dirty="0"/>
              <a:t>de mise en œuvre</a:t>
            </a:r>
          </a:p>
        </p:txBody>
      </p:sp>
      <p:sp>
        <p:nvSpPr>
          <p:cNvPr id="4" name="TextBox 3">
            <a:extLst>
              <a:ext uri="{FF2B5EF4-FFF2-40B4-BE49-F238E27FC236}">
                <a16:creationId xmlns:a16="http://schemas.microsoft.com/office/drawing/2014/main" id="{88057495-5DEF-64C7-02A7-D3DAB0F56635}"/>
              </a:ext>
            </a:extLst>
          </p:cNvPr>
          <p:cNvSpPr txBox="1"/>
          <p:nvPr/>
        </p:nvSpPr>
        <p:spPr>
          <a:xfrm>
            <a:off x="491941" y="5863148"/>
            <a:ext cx="5408611" cy="884565"/>
          </a:xfrm>
          <a:prstGeom prst="rect">
            <a:avLst/>
          </a:prstGeom>
          <a:noFill/>
        </p:spPr>
        <p:txBody>
          <a:bodyPr wrap="square" lIns="0" tIns="46800" rIns="0" rtlCol="0">
            <a:noAutofit/>
          </a:bodyPr>
          <a:lstStyle/>
          <a:p>
            <a:r>
              <a:rPr lang="fr-FR" sz="1400" b="1" spc="-20" dirty="0">
                <a:solidFill>
                  <a:schemeClr val="accent2"/>
                </a:solidFill>
              </a:rPr>
              <a:t>Recommandations et must have</a:t>
            </a:r>
          </a:p>
          <a:p>
            <a:r>
              <a:rPr lang="fr-FR" sz="1200" spc="-20" dirty="0"/>
              <a:t>Les principales recommandations sont les suivantes:</a:t>
            </a:r>
          </a:p>
        </p:txBody>
      </p:sp>
      <p:sp>
        <p:nvSpPr>
          <p:cNvPr id="5" name="TextBox 4">
            <a:extLst>
              <a:ext uri="{FF2B5EF4-FFF2-40B4-BE49-F238E27FC236}">
                <a16:creationId xmlns:a16="http://schemas.microsoft.com/office/drawing/2014/main" id="{9A4A2814-87F5-9DE5-BE37-49C836247DC4}"/>
              </a:ext>
            </a:extLst>
          </p:cNvPr>
          <p:cNvSpPr txBox="1"/>
          <p:nvPr/>
        </p:nvSpPr>
        <p:spPr>
          <a:xfrm>
            <a:off x="1370562" y="3804161"/>
            <a:ext cx="4661938" cy="1108670"/>
          </a:xfrm>
          <a:prstGeom prst="rect">
            <a:avLst/>
          </a:prstGeom>
          <a:noFill/>
        </p:spPr>
        <p:txBody>
          <a:bodyPr wrap="square" lIns="0" tIns="46800" rIns="0" rtlCol="0">
            <a:noAutofit/>
          </a:bodyPr>
          <a:lstStyle/>
          <a:p>
            <a:r>
              <a:rPr lang="fr-FR" sz="1400" b="1" spc="-20" dirty="0">
                <a:solidFill>
                  <a:schemeClr val="accent2"/>
                </a:solidFill>
              </a:rPr>
              <a:t>Outils de Gestion et liens </a:t>
            </a:r>
          </a:p>
          <a:p>
            <a:pPr marL="171450" indent="-171450">
              <a:buFont typeface="Arial" panose="020B0604020202020204" pitchFamily="34" charset="0"/>
              <a:buChar char="•"/>
            </a:pPr>
            <a:r>
              <a:rPr lang="fr-FR" sz="1200" spc="-20" dirty="0"/>
              <a:t>Note de service sur le Comité de Pilotage</a:t>
            </a:r>
          </a:p>
          <a:p>
            <a:pPr marL="171450" indent="-171450">
              <a:buFont typeface="Arial" panose="020B0604020202020204" pitchFamily="34" charset="0"/>
              <a:buChar char="•"/>
            </a:pPr>
            <a:r>
              <a:rPr lang="fr-FR" sz="1200" spc="-20" dirty="0"/>
              <a:t>Note de service sur le Comité technique</a:t>
            </a:r>
          </a:p>
          <a:p>
            <a:pPr marL="171450" indent="-171450">
              <a:buFont typeface="Arial" panose="020B0604020202020204" pitchFamily="34" charset="0"/>
              <a:buChar char="•"/>
            </a:pPr>
            <a:r>
              <a:rPr lang="fr-FR" sz="1200" spc="-20" dirty="0"/>
              <a:t>Exemple de terme de référence de mission conjointe</a:t>
            </a:r>
          </a:p>
          <a:p>
            <a:endParaRPr lang="fr-FR" sz="1200" spc="-20" dirty="0"/>
          </a:p>
          <a:p>
            <a:r>
              <a:rPr lang="fr-FR" sz="1200" b="1" spc="-20" dirty="0">
                <a:solidFill>
                  <a:schemeClr val="accent2"/>
                </a:solidFill>
              </a:rPr>
              <a:t>Lien:</a:t>
            </a:r>
          </a:p>
          <a:p>
            <a:r>
              <a:rPr lang="fr-FR" sz="1200" spc="-20" dirty="0">
                <a:hlinkClick r:id="rId2"/>
              </a:rPr>
              <a:t>https://drive.google.com/drive/folders/13nrfEYRJGPV8t1Q9sSVaIGsCNNbcuiYb?exids=71471483,71471477</a:t>
            </a:r>
            <a:endParaRPr lang="fr-FR" sz="1200" b="1" spc="-20" dirty="0">
              <a:solidFill>
                <a:schemeClr val="accent2"/>
              </a:solidFill>
            </a:endParaRPr>
          </a:p>
          <a:p>
            <a:r>
              <a:rPr lang="fr-FR" sz="1200" spc="-20" dirty="0"/>
              <a:t> </a:t>
            </a:r>
          </a:p>
        </p:txBody>
      </p:sp>
      <p:grpSp>
        <p:nvGrpSpPr>
          <p:cNvPr id="15" name="Group 14">
            <a:extLst>
              <a:ext uri="{FF2B5EF4-FFF2-40B4-BE49-F238E27FC236}">
                <a16:creationId xmlns:a16="http://schemas.microsoft.com/office/drawing/2014/main" id="{EC8CC4D1-3F9F-74D5-168A-64AFAB96CD6E}"/>
              </a:ext>
            </a:extLst>
          </p:cNvPr>
          <p:cNvGrpSpPr/>
          <p:nvPr/>
        </p:nvGrpSpPr>
        <p:grpSpPr>
          <a:xfrm>
            <a:off x="600496" y="3833189"/>
            <a:ext cx="626597" cy="625242"/>
            <a:chOff x="746957" y="6183019"/>
            <a:chExt cx="626597" cy="625242"/>
          </a:xfrm>
        </p:grpSpPr>
        <p:sp>
          <p:nvSpPr>
            <p:cNvPr id="13" name="Oval 12">
              <a:extLst>
                <a:ext uri="{FF2B5EF4-FFF2-40B4-BE49-F238E27FC236}">
                  <a16:creationId xmlns:a16="http://schemas.microsoft.com/office/drawing/2014/main" id="{34B12022-3793-7F2E-F94F-15393846C3E6}"/>
                </a:ext>
              </a:extLst>
            </p:cNvPr>
            <p:cNvSpPr/>
            <p:nvPr/>
          </p:nvSpPr>
          <p:spPr>
            <a:xfrm>
              <a:off x="746957" y="6183019"/>
              <a:ext cx="625241" cy="62524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9D910B3C-FBDC-3E3F-F7B4-BC2EFD877E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8312" y="6183019"/>
              <a:ext cx="625242" cy="625242"/>
            </a:xfrm>
            <a:prstGeom prst="rect">
              <a:avLst/>
            </a:prstGeom>
          </p:spPr>
        </p:pic>
      </p:grpSp>
      <p:sp>
        <p:nvSpPr>
          <p:cNvPr id="16" name="Text Placeholder 2">
            <a:extLst>
              <a:ext uri="{FF2B5EF4-FFF2-40B4-BE49-F238E27FC236}">
                <a16:creationId xmlns:a16="http://schemas.microsoft.com/office/drawing/2014/main" id="{05058149-12E6-5867-85C0-B72433A643A1}"/>
              </a:ext>
            </a:extLst>
          </p:cNvPr>
          <p:cNvSpPr txBox="1">
            <a:spLocks/>
          </p:cNvSpPr>
          <p:nvPr/>
        </p:nvSpPr>
        <p:spPr>
          <a:xfrm>
            <a:off x="552450" y="6539801"/>
            <a:ext cx="2722563" cy="1176446"/>
          </a:xfrm>
          <a:prstGeom prst="roundRect">
            <a:avLst>
              <a:gd name="adj" fmla="val 15351"/>
            </a:avLst>
          </a:prstGeom>
          <a:gradFill>
            <a:gsLst>
              <a:gs pos="18000">
                <a:schemeClr val="accent3">
                  <a:alpha val="20000"/>
                </a:schemeClr>
              </a:gs>
              <a:gs pos="100000">
                <a:schemeClr val="accent3">
                  <a:alpha val="0"/>
                </a:schemeClr>
              </a:gs>
            </a:gsLst>
            <a:lin ang="5400000" scaled="1"/>
          </a:gradFill>
          <a:ln w="25400">
            <a:noFill/>
          </a:ln>
          <a:effectLst/>
        </p:spPr>
        <p:txBody>
          <a:bodyPr vert="horz" lIns="108000" tIns="108000" rIns="108000" bIns="108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spc="-20" dirty="0"/>
              <a:t>Améliorer le processus </a:t>
            </a:r>
            <a:br>
              <a:rPr lang="hr-HR" spc="-20" dirty="0"/>
            </a:br>
            <a:r>
              <a:rPr lang="fr-FR" spc="-20" dirty="0"/>
              <a:t>de validation et planification </a:t>
            </a:r>
            <a:br>
              <a:rPr lang="hr-HR" spc="-20" dirty="0"/>
            </a:br>
            <a:r>
              <a:rPr lang="fr-FR" spc="-20" dirty="0"/>
              <a:t>des activités par le MSAS </a:t>
            </a:r>
          </a:p>
        </p:txBody>
      </p:sp>
      <p:sp>
        <p:nvSpPr>
          <p:cNvPr id="17" name="Text Placeholder 2">
            <a:extLst>
              <a:ext uri="{FF2B5EF4-FFF2-40B4-BE49-F238E27FC236}">
                <a16:creationId xmlns:a16="http://schemas.microsoft.com/office/drawing/2014/main" id="{5CC7CB54-97B0-84E3-5CA8-2D604B47D2EF}"/>
              </a:ext>
            </a:extLst>
          </p:cNvPr>
          <p:cNvSpPr txBox="1">
            <a:spLocks/>
          </p:cNvSpPr>
          <p:nvPr/>
        </p:nvSpPr>
        <p:spPr>
          <a:xfrm>
            <a:off x="3411207" y="6539801"/>
            <a:ext cx="2613357" cy="1176446"/>
          </a:xfrm>
          <a:prstGeom prst="roundRect">
            <a:avLst>
              <a:gd name="adj" fmla="val 18634"/>
            </a:avLst>
          </a:prstGeom>
          <a:gradFill>
            <a:gsLst>
              <a:gs pos="18000">
                <a:schemeClr val="accent3">
                  <a:alpha val="20000"/>
                </a:schemeClr>
              </a:gs>
              <a:gs pos="100000">
                <a:schemeClr val="accent3">
                  <a:alpha val="0"/>
                </a:schemeClr>
              </a:gs>
            </a:gsLst>
            <a:lin ang="5400000" scaled="1"/>
          </a:gradFill>
          <a:ln w="25400">
            <a:noFill/>
          </a:ln>
          <a:effectLst/>
        </p:spPr>
        <p:txBody>
          <a:bodyPr vert="horz" lIns="108000" tIns="108000" rIns="108000" bIns="108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dirty="0"/>
              <a:t>Alléger les processus </a:t>
            </a:r>
            <a:br>
              <a:rPr lang="hr-HR" dirty="0"/>
            </a:br>
            <a:r>
              <a:rPr lang="fr-FR" dirty="0"/>
              <a:t>de validation et de planification </a:t>
            </a:r>
            <a:br>
              <a:rPr lang="hr-HR" dirty="0"/>
            </a:br>
            <a:r>
              <a:rPr lang="fr-FR" dirty="0"/>
              <a:t>des activités par le MSAS</a:t>
            </a:r>
          </a:p>
        </p:txBody>
      </p:sp>
    </p:spTree>
    <p:extLst>
      <p:ext uri="{BB962C8B-B14F-4D97-AF65-F5344CB8AC3E}">
        <p14:creationId xmlns:p14="http://schemas.microsoft.com/office/powerpoint/2010/main" val="2235544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ECBEFC-FA1D-67B7-A725-1351B4DC3E3F}"/>
              </a:ext>
            </a:extLst>
          </p:cNvPr>
          <p:cNvSpPr txBox="1"/>
          <p:nvPr/>
        </p:nvSpPr>
        <p:spPr>
          <a:xfrm>
            <a:off x="552450" y="1450497"/>
            <a:ext cx="5480049" cy="2751165"/>
          </a:xfrm>
          <a:prstGeom prst="rect">
            <a:avLst/>
          </a:prstGeom>
          <a:noFill/>
        </p:spPr>
        <p:txBody>
          <a:bodyPr wrap="square" lIns="0" tIns="46800" rIns="0" rtlCol="0">
            <a:noAutofit/>
          </a:bodyPr>
          <a:lstStyle/>
          <a:p>
            <a:r>
              <a:rPr lang="fr-FR" sz="1400" b="1" dirty="0">
                <a:solidFill>
                  <a:schemeClr val="accent1"/>
                </a:solidFill>
              </a:rPr>
              <a:t>2.</a:t>
            </a:r>
            <a:r>
              <a:rPr lang="hr-HR" sz="1400" b="1" dirty="0">
                <a:solidFill>
                  <a:schemeClr val="accent1"/>
                </a:solidFill>
              </a:rPr>
              <a:t> </a:t>
            </a:r>
            <a:r>
              <a:rPr lang="fr-FR" sz="1400" b="1" dirty="0">
                <a:solidFill>
                  <a:schemeClr val="accent1"/>
                </a:solidFill>
              </a:rPr>
              <a:t>PRISE EN CHARGE ET SUIVI</a:t>
            </a:r>
            <a:endParaRPr lang="hr-HR" sz="1400" b="1" dirty="0">
              <a:solidFill>
                <a:schemeClr val="accent1"/>
              </a:solidFill>
            </a:endParaRPr>
          </a:p>
          <a:p>
            <a:endParaRPr lang="hr-HR" sz="1400" b="1" dirty="0">
              <a:solidFill>
                <a:schemeClr val="accent1"/>
              </a:solidFill>
            </a:endParaRPr>
          </a:p>
          <a:p>
            <a:r>
              <a:rPr lang="fr-FR" sz="1400" b="1" dirty="0">
                <a:solidFill>
                  <a:schemeClr val="accent2"/>
                </a:solidFill>
              </a:rPr>
              <a:t>Contexte</a:t>
            </a:r>
            <a:endParaRPr lang="fr-FR" sz="1200" dirty="0">
              <a:solidFill>
                <a:schemeClr val="accent2"/>
              </a:solidFill>
            </a:endParaRPr>
          </a:p>
          <a:p>
            <a:r>
              <a:rPr lang="fr-FR" sz="1200" spc="-20" dirty="0"/>
              <a:t>La disponibilité de ressources humaines compétentes ainsi que celles de processus normés et standardisés de prise en charge sont des piliers fondamentaux de tout programme de lutte contre les maladies en général parmi lesquelles l’HTA et les maladies cardiovasculaires occupent une place importante. Les données de l’enquête STEPS 2015 révèlent une faible performance du continuum de prise en charge de l’HTA. En effet, sur les 46 % des hypertendus qui connaissent leur statut tensionnel seuls 48% ont été mis sous traitement et parmi ces derniers seuls 8% avaient une tension artérielle contrôlée.</a:t>
            </a:r>
            <a:r>
              <a:rPr lang="hr-HR" sz="1200" spc="-20" dirty="0"/>
              <a:t> </a:t>
            </a:r>
            <a:endParaRPr lang="fr-FR" sz="1200" spc="-20" dirty="0"/>
          </a:p>
        </p:txBody>
      </p:sp>
      <p:pic>
        <p:nvPicPr>
          <p:cNvPr id="3" name="Picture 2" descr="A close-up of a blood pressure monitor&#10;&#10;Description automatically generated">
            <a:extLst>
              <a:ext uri="{FF2B5EF4-FFF2-40B4-BE49-F238E27FC236}">
                <a16:creationId xmlns:a16="http://schemas.microsoft.com/office/drawing/2014/main" id="{ABE9B503-6425-B809-FC6D-AF90DD9452E3}"/>
              </a:ext>
            </a:extLst>
          </p:cNvPr>
          <p:cNvPicPr>
            <a:picLocks noChangeAspect="1"/>
          </p:cNvPicPr>
          <p:nvPr/>
        </p:nvPicPr>
        <p:blipFill rotWithShape="1">
          <a:blip r:embed="rId2">
            <a:extLst>
              <a:ext uri="{28A0092B-C50C-407E-A947-70E740481C1C}">
                <a14:useLocalDpi xmlns:a14="http://schemas.microsoft.com/office/drawing/2010/main" val="0"/>
              </a:ext>
            </a:extLst>
          </a:blip>
          <a:srcRect t="8642" b="5942"/>
          <a:stretch/>
        </p:blipFill>
        <p:spPr>
          <a:xfrm>
            <a:off x="552450" y="3869846"/>
            <a:ext cx="5472113" cy="1777957"/>
          </a:xfrm>
          <a:prstGeom prst="rect">
            <a:avLst/>
          </a:prstGeom>
        </p:spPr>
      </p:pic>
      <p:sp>
        <p:nvSpPr>
          <p:cNvPr id="2" name="TextBox 1">
            <a:extLst>
              <a:ext uri="{FF2B5EF4-FFF2-40B4-BE49-F238E27FC236}">
                <a16:creationId xmlns:a16="http://schemas.microsoft.com/office/drawing/2014/main" id="{536864A3-540B-FFF4-94B6-4CD59D9744C8}"/>
              </a:ext>
            </a:extLst>
          </p:cNvPr>
          <p:cNvSpPr txBox="1"/>
          <p:nvPr/>
        </p:nvSpPr>
        <p:spPr>
          <a:xfrm>
            <a:off x="552450" y="5923562"/>
            <a:ext cx="5480049" cy="2131239"/>
          </a:xfrm>
          <a:prstGeom prst="rect">
            <a:avLst/>
          </a:prstGeom>
          <a:noFill/>
        </p:spPr>
        <p:txBody>
          <a:bodyPr wrap="square" lIns="0" tIns="46800" rIns="0" rtlCol="0">
            <a:noAutofit/>
          </a:bodyPr>
          <a:lstStyle/>
          <a:p>
            <a:r>
              <a:rPr lang="fr-FR" sz="1200" dirty="0"/>
              <a:t>Par ailleurs, une analyse situationnelle réalisée en 2017 par </a:t>
            </a:r>
            <a:r>
              <a:rPr lang="fr-FR" sz="1200" dirty="0" err="1"/>
              <a:t>IntraHealth</a:t>
            </a:r>
            <a:r>
              <a:rPr lang="fr-FR" sz="1200" dirty="0"/>
              <a:t> comme première étape du projet BHBC avait montré que la plupart des prestataires n'avaient pas reçu de formation sur la prise en charge de l'hypertension artérielle. De plus, malgré l’existence d’un Recueil de Protocoles pour la Prise en Charge des MNTS élaboré par la DLMNT en 2016, la formation n'était pas structurée et ne couvrait pas tous les thèmes relatifs à la prise en charge de l’HTA. Selon l’analyse situationnelle seuls 40,7% des prestataires avaient bénéficié d’une formation continue sur au moins 3 thèmes relatifs à la prise en charge de l’HTA. Ceci avait pour conséquence la référence quasi systématique par les prestataires de soins, des personnes souffrant d'hypertension artérielle chez </a:t>
            </a:r>
            <a:br>
              <a:rPr lang="hr-HR" sz="1200" dirty="0"/>
            </a:br>
            <a:r>
              <a:rPr lang="fr-FR" sz="1200" dirty="0"/>
              <a:t>des cardiologues et des médecins pour un suivi.</a:t>
            </a:r>
            <a:endParaRPr lang="hr-HR" sz="1200" dirty="0"/>
          </a:p>
          <a:p>
            <a:endParaRPr lang="fr-FR" sz="1200" dirty="0"/>
          </a:p>
        </p:txBody>
      </p:sp>
    </p:spTree>
    <p:extLst>
      <p:ext uri="{BB962C8B-B14F-4D97-AF65-F5344CB8AC3E}">
        <p14:creationId xmlns:p14="http://schemas.microsoft.com/office/powerpoint/2010/main" val="2585392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5813C1-953F-5F43-5618-05CE16631225}"/>
              </a:ext>
            </a:extLst>
          </p:cNvPr>
          <p:cNvSpPr txBox="1"/>
          <p:nvPr/>
        </p:nvSpPr>
        <p:spPr>
          <a:xfrm>
            <a:off x="552450" y="1439864"/>
            <a:ext cx="5480049" cy="1248424"/>
          </a:xfrm>
          <a:prstGeom prst="rect">
            <a:avLst/>
          </a:prstGeom>
          <a:noFill/>
        </p:spPr>
        <p:txBody>
          <a:bodyPr wrap="square" lIns="0" tIns="46800" rIns="0" rtlCol="0">
            <a:noAutofit/>
          </a:bodyPr>
          <a:lstStyle/>
          <a:p>
            <a:r>
              <a:rPr lang="fr-FR" sz="1200" dirty="0"/>
              <a:t>L’élaboration et la mise en place d’un dispositif de renforcement des capacités </a:t>
            </a:r>
            <a:br>
              <a:rPr lang="hr-HR" sz="1200" dirty="0"/>
            </a:br>
            <a:r>
              <a:rPr lang="fr-FR" sz="1200" dirty="0"/>
              <a:t>du personnel s’avérait donc crucial pour réduire les écarts de la cascade </a:t>
            </a:r>
            <a:br>
              <a:rPr lang="hr-HR" sz="1200" dirty="0"/>
            </a:br>
            <a:r>
              <a:rPr lang="fr-FR" sz="1200" dirty="0"/>
              <a:t>de prise en charge de l’HTA et prévenir la survenue des urgences cardiovasculaires responsables de 45% des décès chez les adultes. </a:t>
            </a:r>
            <a:endParaRPr lang="hr-HR" sz="1200" dirty="0"/>
          </a:p>
          <a:p>
            <a:endParaRPr lang="hr-HR" sz="1400" b="1" dirty="0">
              <a:solidFill>
                <a:schemeClr val="accent2"/>
              </a:solidFill>
            </a:endParaRPr>
          </a:p>
          <a:p>
            <a:r>
              <a:rPr lang="fr-FR" sz="1400" b="1" dirty="0">
                <a:solidFill>
                  <a:schemeClr val="accent2"/>
                </a:solidFill>
              </a:rPr>
              <a:t>Objectifs</a:t>
            </a:r>
            <a:endParaRPr lang="hr-HR" sz="1400" b="1" dirty="0">
              <a:solidFill>
                <a:schemeClr val="accent2"/>
              </a:solidFill>
            </a:endParaRPr>
          </a:p>
          <a:p>
            <a:endParaRPr lang="fr-FR" sz="1200" dirty="0"/>
          </a:p>
        </p:txBody>
      </p:sp>
      <p:sp>
        <p:nvSpPr>
          <p:cNvPr id="8" name="Rounded Rectangle 3">
            <a:extLst>
              <a:ext uri="{FF2B5EF4-FFF2-40B4-BE49-F238E27FC236}">
                <a16:creationId xmlns:a16="http://schemas.microsoft.com/office/drawing/2014/main" id="{E8D9BF08-0DDD-A367-E380-68B89FBCF66C}"/>
              </a:ext>
            </a:extLst>
          </p:cNvPr>
          <p:cNvSpPr/>
          <p:nvPr/>
        </p:nvSpPr>
        <p:spPr>
          <a:xfrm>
            <a:off x="552450" y="2834831"/>
            <a:ext cx="5480049" cy="4639858"/>
          </a:xfrm>
          <a:prstGeom prst="roundRect">
            <a:avLst>
              <a:gd name="adj" fmla="val 4438"/>
            </a:avLst>
          </a:prstGeom>
          <a:gradFill>
            <a:gsLst>
              <a:gs pos="0">
                <a:schemeClr val="accent3">
                  <a:alpha val="20000"/>
                </a:schemeClr>
              </a:gs>
              <a:gs pos="100000">
                <a:schemeClr val="accent3">
                  <a:alpha val="0"/>
                </a:schemeClr>
              </a:gs>
            </a:gsLst>
            <a:lin ang="0" scaled="0"/>
          </a:gradFill>
          <a:ln w="12700" cap="flat" cmpd="sng" algn="ctr">
            <a:noFill/>
            <a:prstDash val="solid"/>
            <a:miter lim="800000"/>
          </a:ln>
          <a:effectLst/>
        </p:spPr>
        <p:txBody>
          <a:bodyPr lIns="108000" tIns="72000" rIns="108000" bIns="72000" rtlCol="0" anchor="t"/>
          <a:lstStyle/>
          <a:p>
            <a:pPr marL="0" marR="0" lvl="0" indent="0" defTabSz="457200" eaLnBrk="1" fontAlgn="auto" latinLnBrk="0" hangingPunct="1">
              <a:lnSpc>
                <a:spcPct val="100000"/>
              </a:lnSpc>
              <a:spcBef>
                <a:spcPts val="0"/>
              </a:spcBef>
              <a:buClrTx/>
              <a:buSzTx/>
              <a:buFontTx/>
              <a:buNone/>
              <a:tabLst/>
              <a:defRPr/>
            </a:pPr>
            <a:endParaRPr kumimoji="0" lang="en-US" sz="12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endParaRPr>
          </a:p>
        </p:txBody>
      </p:sp>
      <p:grpSp>
        <p:nvGrpSpPr>
          <p:cNvPr id="9" name="Group 8">
            <a:extLst>
              <a:ext uri="{FF2B5EF4-FFF2-40B4-BE49-F238E27FC236}">
                <a16:creationId xmlns:a16="http://schemas.microsoft.com/office/drawing/2014/main" id="{37BE7491-1F7D-298E-50A9-94B6B4B78825}"/>
              </a:ext>
            </a:extLst>
          </p:cNvPr>
          <p:cNvGrpSpPr/>
          <p:nvPr/>
        </p:nvGrpSpPr>
        <p:grpSpPr>
          <a:xfrm>
            <a:off x="792274" y="3027033"/>
            <a:ext cx="538476" cy="536916"/>
            <a:chOff x="666750" y="875690"/>
            <a:chExt cx="715279" cy="695994"/>
          </a:xfrm>
        </p:grpSpPr>
        <p:sp>
          <p:nvSpPr>
            <p:cNvPr id="10" name="Oval 9">
              <a:extLst>
                <a:ext uri="{FF2B5EF4-FFF2-40B4-BE49-F238E27FC236}">
                  <a16:creationId xmlns:a16="http://schemas.microsoft.com/office/drawing/2014/main" id="{0121F635-C2D3-8B64-75FE-471B529960F4}"/>
                </a:ext>
              </a:extLst>
            </p:cNvPr>
            <p:cNvSpPr/>
            <p:nvPr/>
          </p:nvSpPr>
          <p:spPr>
            <a:xfrm>
              <a:off x="666750" y="892919"/>
              <a:ext cx="669483" cy="653325"/>
            </a:xfrm>
            <a:prstGeom prst="ellipse">
              <a:avLst/>
            </a:prstGeom>
            <a:solidFill>
              <a:srgbClr val="CF3619"/>
            </a:solidFill>
            <a:ln w="12700" cap="flat" cmpd="sng" algn="ctr">
              <a:noFill/>
              <a:prstDash val="solid"/>
              <a:miter lim="800000"/>
            </a:ln>
            <a:effectLst/>
          </p:spPr>
          <p:txBody>
            <a:bodyPr lIns="108000" tIns="72000" rIns="108000" bIns="72000" rtlCol="0" anchor="t"/>
            <a:lstStyle/>
            <a:p>
              <a:pPr marL="0" marR="0" lvl="0" indent="0" defTabSz="457200" eaLnBrk="1" fontAlgn="auto" latinLnBrk="0" hangingPunct="1">
                <a:lnSpc>
                  <a:spcPct val="100000"/>
                </a:lnSpc>
                <a:spcBef>
                  <a:spcPts val="0"/>
                </a:spcBef>
                <a:buClrTx/>
                <a:buSzTx/>
                <a:buFontTx/>
                <a:buNone/>
                <a:tabLst/>
                <a:defRPr/>
              </a:pPr>
              <a:endParaRPr kumimoji="0" lang="en-US" sz="12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endParaRPr>
            </a:p>
          </p:txBody>
        </p:sp>
        <p:pic>
          <p:nvPicPr>
            <p:cNvPr id="11" name="Graphic 10">
              <a:extLst>
                <a:ext uri="{FF2B5EF4-FFF2-40B4-BE49-F238E27FC236}">
                  <a16:creationId xmlns:a16="http://schemas.microsoft.com/office/drawing/2014/main" id="{A3B87442-5CF9-6934-35FC-291B967086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035" y="875690"/>
              <a:ext cx="695994" cy="695994"/>
            </a:xfrm>
            <a:prstGeom prst="rect">
              <a:avLst/>
            </a:prstGeom>
          </p:spPr>
        </p:pic>
      </p:grpSp>
      <p:sp>
        <p:nvSpPr>
          <p:cNvPr id="12" name="Text Placeholder 2">
            <a:extLst>
              <a:ext uri="{FF2B5EF4-FFF2-40B4-BE49-F238E27FC236}">
                <a16:creationId xmlns:a16="http://schemas.microsoft.com/office/drawing/2014/main" id="{53A921B5-B67C-AB05-DE4F-3800D4ED75DC}"/>
              </a:ext>
            </a:extLst>
          </p:cNvPr>
          <p:cNvSpPr txBox="1">
            <a:spLocks/>
          </p:cNvSpPr>
          <p:nvPr/>
        </p:nvSpPr>
        <p:spPr>
          <a:xfrm>
            <a:off x="797200" y="3678002"/>
            <a:ext cx="2303518" cy="1705596"/>
          </a:xfrm>
          <a:prstGeom prst="roundRect">
            <a:avLst>
              <a:gd name="adj" fmla="val 0"/>
            </a:avLst>
          </a:prstGeom>
          <a:noFill/>
          <a:ln w="25400">
            <a:noFill/>
          </a:ln>
          <a:effectLst/>
        </p:spPr>
        <p:txBody>
          <a:bodyPr vert="horz" lIns="0" tIns="0" rIns="0" bIns="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sz="1200" b="1" i="0" u="none" strike="noStrike" kern="1200" cap="none" spc="0" normalizeH="0" baseline="0" noProof="0" dirty="0">
                <a:ln>
                  <a:noFill/>
                </a:ln>
                <a:solidFill>
                  <a:srgbClr val="000000"/>
                </a:solidFill>
                <a:effectLst/>
                <a:uLnTx/>
                <a:uFillTx/>
                <a:latin typeface="Arial"/>
                <a:ea typeface="+mn-ea"/>
                <a:cs typeface="+mn-cs"/>
              </a:rPr>
              <a:t>L’objectif général </a:t>
            </a:r>
            <a:endParaRPr kumimoji="0" lang="hr-HR" sz="12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sz="1200" b="0" i="0" u="none" strike="noStrike" kern="1200" cap="none" spc="0" normalizeH="0" baseline="0" noProof="0" dirty="0">
                <a:ln>
                  <a:noFill/>
                </a:ln>
                <a:solidFill>
                  <a:srgbClr val="000000"/>
                </a:solidFill>
                <a:effectLst/>
                <a:uLnTx/>
                <a:uFillTx/>
                <a:latin typeface="Arial"/>
                <a:ea typeface="+mn-ea"/>
                <a:cs typeface="+mn-cs"/>
              </a:rPr>
              <a:t>consistaient à renforcer les connaissances et compétences des prestataires en matière de prise en charge de l’HTA afin:</a:t>
            </a:r>
            <a:endParaRPr kumimoji="0" lang="hr-HR"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endParaRPr kumimoji="0" lang="hr-HR" sz="1200" b="0" i="0" u="none" strike="noStrike" kern="1200" cap="none" spc="0" normalizeH="0" baseline="0" noProof="0" dirty="0">
              <a:ln>
                <a:noFill/>
              </a:ln>
              <a:solidFill>
                <a:srgbClr val="000000"/>
              </a:solidFill>
              <a:effectLst/>
              <a:uLnTx/>
              <a:uFillTx/>
              <a:latin typeface="Arial"/>
              <a:ea typeface="+mn-ea"/>
              <a:cs typeface="+mn-cs"/>
            </a:endParaRPr>
          </a:p>
          <a:p>
            <a:pPr marL="28800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sz="1200" b="0" i="0" u="none" strike="noStrike" kern="1200" cap="none" spc="0" normalizeH="0" baseline="0" noProof="0" dirty="0">
                <a:ln>
                  <a:noFill/>
                </a:ln>
                <a:solidFill>
                  <a:srgbClr val="000000"/>
                </a:solidFill>
                <a:effectLst/>
                <a:uLnTx/>
                <a:uFillTx/>
                <a:latin typeface="Arial"/>
                <a:ea typeface="+mn-ea"/>
                <a:cs typeface="+mn-cs"/>
              </a:rPr>
              <a:t>D’accroitre la proportion de personnes atteintes d’HTA qui sont effectivement prises en charge en mettant en place le paquet de services adéquat à tous les niveaux de la pyramide sanitaire </a:t>
            </a:r>
          </a:p>
          <a:p>
            <a:pPr marL="28800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sz="1200" b="0" i="0" u="none" strike="noStrike" kern="1200" cap="none" spc="0" normalizeH="0" baseline="0" noProof="0" dirty="0">
                <a:ln>
                  <a:noFill/>
                </a:ln>
                <a:solidFill>
                  <a:srgbClr val="000000"/>
                </a:solidFill>
                <a:effectLst/>
                <a:uLnTx/>
                <a:uFillTx/>
                <a:latin typeface="Arial"/>
                <a:ea typeface="+mn-ea"/>
                <a:cs typeface="+mn-cs"/>
              </a:rPr>
              <a:t>D’accroitre la proportion de patients atteints d’HTA, sous traitement et dont la tension artérielle est bien contrôlée en améliorant leur suivi médical et psychosocial</a:t>
            </a:r>
            <a:endParaRPr kumimoji="0" lang="hr-HR"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Text Placeholder 2">
            <a:extLst>
              <a:ext uri="{FF2B5EF4-FFF2-40B4-BE49-F238E27FC236}">
                <a16:creationId xmlns:a16="http://schemas.microsoft.com/office/drawing/2014/main" id="{D61D2FD9-C37F-AE8F-DA73-5CE9F9DD5977}"/>
              </a:ext>
            </a:extLst>
          </p:cNvPr>
          <p:cNvSpPr txBox="1">
            <a:spLocks/>
          </p:cNvSpPr>
          <p:nvPr/>
        </p:nvSpPr>
        <p:spPr>
          <a:xfrm>
            <a:off x="3368685" y="3481388"/>
            <a:ext cx="2663813" cy="3993300"/>
          </a:xfrm>
          <a:prstGeom prst="roundRect">
            <a:avLst>
              <a:gd name="adj" fmla="val 6598"/>
            </a:avLst>
          </a:prstGeom>
          <a:noFill/>
          <a:ln w="25400">
            <a:noFill/>
          </a:ln>
          <a:effectLst/>
        </p:spPr>
        <p:txBody>
          <a:bodyPr vert="horz" lIns="144000" tIns="144000" rIns="108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sz="1200" b="1" i="0" u="none" strike="noStrike" kern="1200" cap="none" spc="0" normalizeH="0" baseline="0" noProof="0" dirty="0">
                <a:ln>
                  <a:noFill/>
                </a:ln>
                <a:solidFill>
                  <a:srgbClr val="000000"/>
                </a:solidFill>
                <a:effectLst/>
                <a:uLnTx/>
                <a:uFillTx/>
                <a:latin typeface="Arial"/>
                <a:ea typeface="+mn-ea"/>
                <a:cs typeface="+mn-cs"/>
              </a:rPr>
              <a:t>Les objectifs spécifiques </a:t>
            </a:r>
            <a:endParaRPr kumimoji="0" lang="hr-HR" sz="12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sz="1200" b="0" i="0" u="none" strike="noStrike" kern="1200" cap="none" spc="0" normalizeH="0" baseline="0" noProof="0" dirty="0">
                <a:ln>
                  <a:noFill/>
                </a:ln>
                <a:solidFill>
                  <a:srgbClr val="000000"/>
                </a:solidFill>
                <a:effectLst/>
                <a:uLnTx/>
                <a:uFillTx/>
                <a:latin typeface="Arial"/>
                <a:ea typeface="+mn-ea"/>
                <a:cs typeface="+mn-cs"/>
              </a:rPr>
              <a:t>consistaient à rendre les prestataires de santé capable de:</a:t>
            </a:r>
            <a:endParaRPr kumimoji="0" lang="hr-HR"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endParaRPr kumimoji="0" lang="hr-HR" sz="1200" b="0" i="0" u="none" strike="noStrike" kern="1200" cap="none" spc="0" normalizeH="0" baseline="0" noProof="0" dirty="0">
              <a:ln>
                <a:noFill/>
              </a:ln>
              <a:solidFill>
                <a:srgbClr val="000000"/>
              </a:solidFill>
              <a:effectLst/>
              <a:uLnTx/>
              <a:uFillTx/>
              <a:latin typeface="Arial"/>
              <a:ea typeface="+mn-ea"/>
              <a:cs typeface="+mn-cs"/>
            </a:endParaRPr>
          </a:p>
          <a:p>
            <a:pPr marL="28800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b="0" i="0" u="none" strike="noStrike" kern="1200" cap="none" spc="0" normalizeH="0" baseline="0" noProof="0" dirty="0">
                <a:ln>
                  <a:noFill/>
                </a:ln>
                <a:solidFill>
                  <a:srgbClr val="000000"/>
                </a:solidFill>
                <a:effectLst/>
                <a:uLnTx/>
                <a:uFillTx/>
                <a:latin typeface="Arial"/>
                <a:ea typeface="+mn-ea"/>
                <a:cs typeface="+mn-cs"/>
              </a:rPr>
              <a:t>Faire le diagnostic de l’hypertension artérielle selon la démarche recommandée </a:t>
            </a:r>
          </a:p>
          <a:p>
            <a:pPr marL="28800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b="0" i="0" u="none" strike="noStrike" kern="1200" cap="none" spc="0" normalizeH="0" baseline="0" noProof="0" dirty="0">
                <a:ln>
                  <a:noFill/>
                </a:ln>
                <a:solidFill>
                  <a:srgbClr val="000000"/>
                </a:solidFill>
                <a:effectLst/>
                <a:uLnTx/>
                <a:uFillTx/>
                <a:latin typeface="Arial"/>
                <a:ea typeface="+mn-ea"/>
                <a:cs typeface="+mn-cs"/>
              </a:rPr>
              <a:t>Evaluer un patient hypertendu (classification) </a:t>
            </a:r>
          </a:p>
          <a:p>
            <a:pPr marL="28800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b="0" i="0" u="none" strike="noStrike" kern="1200" cap="none" spc="0" normalizeH="0" baseline="0" noProof="0" dirty="0">
                <a:ln>
                  <a:noFill/>
                </a:ln>
                <a:solidFill>
                  <a:srgbClr val="000000"/>
                </a:solidFill>
                <a:effectLst/>
                <a:uLnTx/>
                <a:uFillTx/>
                <a:latin typeface="Arial"/>
                <a:ea typeface="+mn-ea"/>
                <a:cs typeface="+mn-cs"/>
              </a:rPr>
              <a:t>Appliquer un traitement non médicamenteux et médicamenteux de l’hypertension artérielle selon les protocoles recommandés </a:t>
            </a:r>
          </a:p>
          <a:p>
            <a:pPr marL="28800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b="0" i="0" u="none" strike="noStrike" kern="1200" cap="none" spc="0" normalizeH="0" baseline="0" noProof="0" dirty="0">
                <a:ln>
                  <a:noFill/>
                </a:ln>
                <a:solidFill>
                  <a:srgbClr val="000000"/>
                </a:solidFill>
                <a:effectLst/>
                <a:uLnTx/>
                <a:uFillTx/>
                <a:latin typeface="Arial"/>
                <a:ea typeface="+mn-ea"/>
                <a:cs typeface="+mn-cs"/>
              </a:rPr>
              <a:t>Assurer le suivi du patient hypertendu selon les normes</a:t>
            </a:r>
          </a:p>
          <a:p>
            <a:pPr marL="28800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endParaRPr kumimoji="0" lang="fr-FR"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14" name="Group 13">
            <a:extLst>
              <a:ext uri="{FF2B5EF4-FFF2-40B4-BE49-F238E27FC236}">
                <a16:creationId xmlns:a16="http://schemas.microsoft.com/office/drawing/2014/main" id="{03766171-64B1-136B-660D-251F7D4C4825}"/>
              </a:ext>
            </a:extLst>
          </p:cNvPr>
          <p:cNvGrpSpPr/>
          <p:nvPr/>
        </p:nvGrpSpPr>
        <p:grpSpPr>
          <a:xfrm>
            <a:off x="3568970" y="4420023"/>
            <a:ext cx="185292" cy="2016124"/>
            <a:chOff x="4975225" y="2053332"/>
            <a:chExt cx="187324" cy="2016124"/>
          </a:xfrm>
        </p:grpSpPr>
        <p:sp>
          <p:nvSpPr>
            <p:cNvPr id="15" name="Oval 14">
              <a:extLst>
                <a:ext uri="{FF2B5EF4-FFF2-40B4-BE49-F238E27FC236}">
                  <a16:creationId xmlns:a16="http://schemas.microsoft.com/office/drawing/2014/main" id="{65C364D0-04D8-A24E-5413-4730307DC2F2}"/>
                </a:ext>
              </a:extLst>
            </p:cNvPr>
            <p:cNvSpPr/>
            <p:nvPr/>
          </p:nvSpPr>
          <p:spPr>
            <a:xfrm>
              <a:off x="4975225" y="2053332"/>
              <a:ext cx="187324" cy="187324"/>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Bef>
                  <a:spcPts val="0"/>
                </a:spcBef>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1</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16" name="Oval 15">
              <a:extLst>
                <a:ext uri="{FF2B5EF4-FFF2-40B4-BE49-F238E27FC236}">
                  <a16:creationId xmlns:a16="http://schemas.microsoft.com/office/drawing/2014/main" id="{B8B104D0-02BC-4133-9C6F-16C06125AB7F}"/>
                </a:ext>
              </a:extLst>
            </p:cNvPr>
            <p:cNvSpPr/>
            <p:nvPr/>
          </p:nvSpPr>
          <p:spPr>
            <a:xfrm>
              <a:off x="4975225" y="2579401"/>
              <a:ext cx="187324" cy="187324"/>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Bef>
                  <a:spcPts val="0"/>
                </a:spcBef>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2</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17" name="Oval 16">
              <a:extLst>
                <a:ext uri="{FF2B5EF4-FFF2-40B4-BE49-F238E27FC236}">
                  <a16:creationId xmlns:a16="http://schemas.microsoft.com/office/drawing/2014/main" id="{7EE109C6-13EF-195E-FFBC-C852E5C7E942}"/>
                </a:ext>
              </a:extLst>
            </p:cNvPr>
            <p:cNvSpPr/>
            <p:nvPr/>
          </p:nvSpPr>
          <p:spPr>
            <a:xfrm>
              <a:off x="4975225" y="2967732"/>
              <a:ext cx="187324" cy="187324"/>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Bef>
                  <a:spcPts val="0"/>
                </a:spcBef>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3</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22" name="Oval 21">
              <a:extLst>
                <a:ext uri="{FF2B5EF4-FFF2-40B4-BE49-F238E27FC236}">
                  <a16:creationId xmlns:a16="http://schemas.microsoft.com/office/drawing/2014/main" id="{5013A29F-B0DF-6EDC-C5F6-36CC58539AA0}"/>
                </a:ext>
              </a:extLst>
            </p:cNvPr>
            <p:cNvSpPr/>
            <p:nvPr/>
          </p:nvSpPr>
          <p:spPr>
            <a:xfrm>
              <a:off x="4975225" y="3882132"/>
              <a:ext cx="187324" cy="187324"/>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Bef>
                  <a:spcPts val="0"/>
                </a:spcBef>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4</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grpSp>
      <p:grpSp>
        <p:nvGrpSpPr>
          <p:cNvPr id="18" name="Group 17">
            <a:extLst>
              <a:ext uri="{FF2B5EF4-FFF2-40B4-BE49-F238E27FC236}">
                <a16:creationId xmlns:a16="http://schemas.microsoft.com/office/drawing/2014/main" id="{D65F558A-3966-EE0A-AF7B-FF4682055C52}"/>
              </a:ext>
            </a:extLst>
          </p:cNvPr>
          <p:cNvGrpSpPr/>
          <p:nvPr/>
        </p:nvGrpSpPr>
        <p:grpSpPr>
          <a:xfrm>
            <a:off x="792274" y="4791980"/>
            <a:ext cx="185292" cy="1456497"/>
            <a:chOff x="4975225" y="1936238"/>
            <a:chExt cx="187324" cy="1456497"/>
          </a:xfrm>
        </p:grpSpPr>
        <p:sp>
          <p:nvSpPr>
            <p:cNvPr id="19" name="Oval 18">
              <a:extLst>
                <a:ext uri="{FF2B5EF4-FFF2-40B4-BE49-F238E27FC236}">
                  <a16:creationId xmlns:a16="http://schemas.microsoft.com/office/drawing/2014/main" id="{616D8E6E-83C5-8D58-D675-D7E2079FA72D}"/>
                </a:ext>
              </a:extLst>
            </p:cNvPr>
            <p:cNvSpPr/>
            <p:nvPr/>
          </p:nvSpPr>
          <p:spPr>
            <a:xfrm>
              <a:off x="4975225" y="1936238"/>
              <a:ext cx="187324" cy="187324"/>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Bef>
                  <a:spcPts val="0"/>
                </a:spcBef>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1</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20" name="Oval 19">
              <a:extLst>
                <a:ext uri="{FF2B5EF4-FFF2-40B4-BE49-F238E27FC236}">
                  <a16:creationId xmlns:a16="http://schemas.microsoft.com/office/drawing/2014/main" id="{690C016B-EF20-622E-D141-5AA7F6D33436}"/>
                </a:ext>
              </a:extLst>
            </p:cNvPr>
            <p:cNvSpPr/>
            <p:nvPr/>
          </p:nvSpPr>
          <p:spPr>
            <a:xfrm>
              <a:off x="4975225" y="3205411"/>
              <a:ext cx="187324" cy="187324"/>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Bef>
                  <a:spcPts val="0"/>
                </a:spcBef>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2</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grpSp>
      <p:sp>
        <p:nvSpPr>
          <p:cNvPr id="5" name="Text Placeholder 2">
            <a:extLst>
              <a:ext uri="{FF2B5EF4-FFF2-40B4-BE49-F238E27FC236}">
                <a16:creationId xmlns:a16="http://schemas.microsoft.com/office/drawing/2014/main" id="{35BAA389-75BE-C358-E9F7-3731E6EB2D3B}"/>
              </a:ext>
            </a:extLst>
          </p:cNvPr>
          <p:cNvSpPr txBox="1">
            <a:spLocks/>
          </p:cNvSpPr>
          <p:nvPr/>
        </p:nvSpPr>
        <p:spPr>
          <a:xfrm>
            <a:off x="3362752" y="2834829"/>
            <a:ext cx="2663813" cy="4639858"/>
          </a:xfrm>
          <a:prstGeom prst="roundRect">
            <a:avLst>
              <a:gd name="adj" fmla="val 6598"/>
            </a:avLst>
          </a:prstGeom>
          <a:noFill/>
          <a:ln w="25400">
            <a:solidFill>
              <a:srgbClr val="CF3619"/>
            </a:solidFill>
          </a:ln>
          <a:effectLst/>
        </p:spPr>
        <p:txBody>
          <a:bodyPr vert="horz" lIns="144000" tIns="144000" rIns="108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28800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endParaRPr kumimoji="0" lang="fr-FR"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10553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5813C1-953F-5F43-5618-05CE16631225}"/>
              </a:ext>
            </a:extLst>
          </p:cNvPr>
          <p:cNvSpPr txBox="1"/>
          <p:nvPr/>
        </p:nvSpPr>
        <p:spPr>
          <a:xfrm>
            <a:off x="552450" y="5326915"/>
            <a:ext cx="5480050" cy="329609"/>
          </a:xfrm>
          <a:prstGeom prst="rect">
            <a:avLst/>
          </a:prstGeom>
          <a:noFill/>
        </p:spPr>
        <p:txBody>
          <a:bodyPr wrap="square" lIns="0" tIns="46800" rIns="0" rtlCol="0">
            <a:noAutofit/>
          </a:bodyPr>
          <a:lstStyle/>
          <a:p>
            <a:r>
              <a:rPr lang="fr-FR" sz="1200" b="1" dirty="0"/>
              <a:t>Acteurs Clés et Gouvernance </a:t>
            </a:r>
          </a:p>
          <a:p>
            <a:endParaRPr lang="fr-FR" sz="1200" dirty="0"/>
          </a:p>
        </p:txBody>
      </p:sp>
      <p:graphicFrame>
        <p:nvGraphicFramePr>
          <p:cNvPr id="2" name="Table 1">
            <a:extLst>
              <a:ext uri="{FF2B5EF4-FFF2-40B4-BE49-F238E27FC236}">
                <a16:creationId xmlns:a16="http://schemas.microsoft.com/office/drawing/2014/main" id="{A9FD6BCE-63DA-1AAA-2C98-00F5997F0BE5}"/>
              </a:ext>
            </a:extLst>
          </p:cNvPr>
          <p:cNvGraphicFramePr>
            <a:graphicFrameLocks noGrp="1"/>
          </p:cNvGraphicFramePr>
          <p:nvPr>
            <p:extLst>
              <p:ext uri="{D42A27DB-BD31-4B8C-83A1-F6EECF244321}">
                <p14:modId xmlns:p14="http://schemas.microsoft.com/office/powerpoint/2010/main" val="1562973369"/>
              </p:ext>
            </p:extLst>
          </p:nvPr>
        </p:nvGraphicFramePr>
        <p:xfrm>
          <a:off x="552450" y="5704675"/>
          <a:ext cx="5480050" cy="2557818"/>
        </p:xfrm>
        <a:graphic>
          <a:graphicData uri="http://schemas.openxmlformats.org/drawingml/2006/table">
            <a:tbl>
              <a:tblPr firstRow="1" bandRow="1">
                <a:tableStyleId>{5C22544A-7EE6-4342-B048-85BDC9FD1C3A}</a:tableStyleId>
              </a:tblPr>
              <a:tblGrid>
                <a:gridCol w="2740025">
                  <a:extLst>
                    <a:ext uri="{9D8B030D-6E8A-4147-A177-3AD203B41FA5}">
                      <a16:colId xmlns:a16="http://schemas.microsoft.com/office/drawing/2014/main" val="336342045"/>
                    </a:ext>
                  </a:extLst>
                </a:gridCol>
                <a:gridCol w="2740025">
                  <a:extLst>
                    <a:ext uri="{9D8B030D-6E8A-4147-A177-3AD203B41FA5}">
                      <a16:colId xmlns:a16="http://schemas.microsoft.com/office/drawing/2014/main" val="1441059766"/>
                    </a:ext>
                  </a:extLst>
                </a:gridCol>
              </a:tblGrid>
              <a:tr h="350358">
                <a:tc>
                  <a:txBody>
                    <a:bodyPr/>
                    <a:lstStyle/>
                    <a:p>
                      <a:pPr marL="0" algn="l" defTabSz="1204016" rtl="0" eaLnBrk="1" latinLnBrk="0" hangingPunct="1">
                        <a:lnSpc>
                          <a:spcPct val="90000"/>
                        </a:lnSpc>
                        <a:spcAft>
                          <a:spcPts val="0"/>
                        </a:spcAft>
                      </a:pPr>
                      <a:r>
                        <a:rPr lang="fr-FR" sz="1200" b="1" kern="1200" dirty="0">
                          <a:solidFill>
                            <a:schemeClr val="bg1"/>
                          </a:solidFill>
                          <a:effectLst/>
                          <a:latin typeface="+mj-lt"/>
                          <a:ea typeface="Calibri" panose="020F0502020204030204" pitchFamily="34" charset="0"/>
                          <a:cs typeface="Calibri" panose="020F0502020204030204" pitchFamily="34" charset="0"/>
                        </a:rPr>
                        <a:t>Acteur Clés</a:t>
                      </a:r>
                      <a:endParaRPr lang="en-GB" sz="1200" b="1" kern="1200" dirty="0">
                        <a:solidFill>
                          <a:schemeClr val="bg1"/>
                        </a:solidFill>
                        <a:effectLst/>
                        <a:latin typeface="+mj-lt"/>
                        <a:ea typeface="Calibri" panose="020F0502020204030204" pitchFamily="34" charset="0"/>
                        <a:cs typeface="Calibri" panose="020F0502020204030204" pitchFamily="34" charset="0"/>
                      </a:endParaRPr>
                    </a:p>
                  </a:txBody>
                  <a:tcPr marL="72000" marR="72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1204016" rtl="0" eaLnBrk="1" latinLnBrk="0" hangingPunct="1">
                        <a:lnSpc>
                          <a:spcPct val="90000"/>
                        </a:lnSpc>
                        <a:spcAft>
                          <a:spcPts val="0"/>
                        </a:spcAft>
                      </a:pPr>
                      <a:r>
                        <a:rPr lang="fr-FR" sz="1200" b="1" kern="1200" dirty="0">
                          <a:solidFill>
                            <a:schemeClr val="bg1"/>
                          </a:solidFill>
                          <a:effectLst/>
                          <a:latin typeface="+mj-lt"/>
                          <a:ea typeface="Calibri" panose="020F0502020204030204" pitchFamily="34" charset="0"/>
                          <a:cs typeface="Calibri" panose="020F0502020204030204" pitchFamily="34" charset="0"/>
                        </a:rPr>
                        <a:t>Rôle</a:t>
                      </a:r>
                      <a:endParaRPr lang="en-GB" sz="1200" b="1" kern="1200" dirty="0">
                        <a:solidFill>
                          <a:schemeClr val="bg1"/>
                        </a:solidFill>
                        <a:effectLst/>
                        <a:latin typeface="+mj-lt"/>
                        <a:ea typeface="Calibri" panose="020F0502020204030204" pitchFamily="34" charset="0"/>
                        <a:cs typeface="Calibri" panose="020F0502020204030204" pitchFamily="34" charset="0"/>
                      </a:endParaRPr>
                    </a:p>
                  </a:txBody>
                  <a:tcPr marL="72000" marR="72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152007633"/>
                  </a:ext>
                </a:extLst>
              </a:tr>
              <a:tr h="605211">
                <a:tc>
                  <a:txBody>
                    <a:bodyPr/>
                    <a:lstStyle/>
                    <a:p>
                      <a:pPr marL="0" lvl="0" indent="0" algn="l" defTabSz="1204016" rtl="0" eaLnBrk="1" latinLnBrk="0" hangingPunct="1">
                        <a:lnSpc>
                          <a:spcPct val="90000"/>
                        </a:lnSpc>
                        <a:spcAft>
                          <a:spcPts val="300"/>
                        </a:spcAft>
                        <a:buFont typeface="Symbol" panose="05050102010706020507" pitchFamily="18" charset="2"/>
                        <a:buNone/>
                      </a:pPr>
                      <a:r>
                        <a:rPr lang="fr-FR" sz="1000" kern="1200" dirty="0">
                          <a:solidFill>
                            <a:srgbClr val="000000"/>
                          </a:solidFill>
                          <a:effectLst/>
                          <a:latin typeface="+mn-lt"/>
                          <a:ea typeface="Calibri" panose="020F0502020204030204" pitchFamily="34" charset="0"/>
                          <a:cs typeface="Calibri" panose="020F0502020204030204" pitchFamily="34" charset="0"/>
                        </a:rPr>
                        <a:t>Division de la Lutte contre les MNT (DLMNT)</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0" algn="l" defTabSz="1204016" rtl="0" eaLnBrk="1" latinLnBrk="0" hangingPunct="1">
                        <a:lnSpc>
                          <a:spcPct val="90000"/>
                        </a:lnSpc>
                        <a:spcAft>
                          <a:spcPts val="300"/>
                        </a:spcAft>
                      </a:pPr>
                      <a:r>
                        <a:rPr lang="fr-FR" sz="1000" kern="1200" dirty="0">
                          <a:solidFill>
                            <a:srgbClr val="000000"/>
                          </a:solidFill>
                          <a:effectLst/>
                          <a:latin typeface="+mn-lt"/>
                          <a:ea typeface="Calibri" panose="020F0502020204030204" pitchFamily="34" charset="0"/>
                          <a:cs typeface="Calibri" panose="020F0502020204030204" pitchFamily="34" charset="0"/>
                        </a:rPr>
                        <a:t> </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300"/>
                        </a:spcAft>
                      </a:pPr>
                      <a:r>
                        <a:rPr lang="fr-FR" sz="1000" kern="1200" dirty="0">
                          <a:solidFill>
                            <a:srgbClr val="000000"/>
                          </a:solidFill>
                          <a:effectLst/>
                          <a:latin typeface="+mn-lt"/>
                          <a:ea typeface="Calibri" panose="020F0502020204030204" pitchFamily="34" charset="0"/>
                          <a:cs typeface="Calibri" panose="020F0502020204030204" pitchFamily="34" charset="0"/>
                        </a:rPr>
                        <a:t>Conduite du processus</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0" algn="l" defTabSz="1204016" rtl="0" eaLnBrk="1" latinLnBrk="0" hangingPunct="1">
                        <a:lnSpc>
                          <a:spcPct val="90000"/>
                        </a:lnSpc>
                        <a:spcAft>
                          <a:spcPts val="300"/>
                        </a:spcAft>
                      </a:pPr>
                      <a:r>
                        <a:rPr lang="fr-FR" sz="1000" kern="1200" dirty="0">
                          <a:solidFill>
                            <a:srgbClr val="000000"/>
                          </a:solidFill>
                          <a:effectLst/>
                          <a:latin typeface="+mn-lt"/>
                          <a:ea typeface="Calibri" panose="020F0502020204030204" pitchFamily="34" charset="0"/>
                          <a:cs typeface="Calibri" panose="020F0502020204030204" pitchFamily="34" charset="0"/>
                        </a:rPr>
                        <a:t>Validation stratégique politique des outils</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0" algn="l" defTabSz="1204016" rtl="0" eaLnBrk="1" latinLnBrk="0" hangingPunct="1">
                        <a:lnSpc>
                          <a:spcPct val="90000"/>
                        </a:lnSpc>
                        <a:spcAft>
                          <a:spcPts val="300"/>
                        </a:spcAft>
                      </a:pPr>
                      <a:r>
                        <a:rPr lang="fr-FR" sz="1000" kern="1200" dirty="0">
                          <a:solidFill>
                            <a:srgbClr val="000000"/>
                          </a:solidFill>
                          <a:effectLst/>
                          <a:latin typeface="+mn-lt"/>
                          <a:ea typeface="Calibri" panose="020F0502020204030204" pitchFamily="34" charset="0"/>
                          <a:cs typeface="Calibri" panose="020F0502020204030204" pitchFamily="34" charset="0"/>
                        </a:rPr>
                        <a:t>Validation de la stratégie de formation</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0675117"/>
                  </a:ext>
                </a:extLst>
              </a:tr>
              <a:tr h="605211">
                <a:tc>
                  <a:txBody>
                    <a:bodyPr/>
                    <a:lstStyle/>
                    <a:p>
                      <a:pPr marL="0" lvl="0" indent="0" algn="l" defTabSz="1204016" rtl="0" eaLnBrk="1" latinLnBrk="0" hangingPunct="1">
                        <a:lnSpc>
                          <a:spcPct val="90000"/>
                        </a:lnSpc>
                        <a:spcAft>
                          <a:spcPts val="300"/>
                        </a:spcAft>
                        <a:buFont typeface="+mj-lt"/>
                        <a:buNone/>
                      </a:pPr>
                      <a:r>
                        <a:rPr lang="fr-FR" sz="1000" kern="1200" dirty="0">
                          <a:solidFill>
                            <a:srgbClr val="000000"/>
                          </a:solidFill>
                          <a:effectLst/>
                          <a:latin typeface="+mn-lt"/>
                          <a:ea typeface="Calibri" panose="020F0502020204030204" pitchFamily="34" charset="0"/>
                          <a:cs typeface="Calibri" panose="020F0502020204030204" pitchFamily="34" charset="0"/>
                        </a:rPr>
                        <a:t>Direction Régionale de la Santé Dakar (ex. Région Médicale de Dakar) </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0" algn="l" defTabSz="1204016" rtl="0" eaLnBrk="1" latinLnBrk="0" hangingPunct="1">
                        <a:lnSpc>
                          <a:spcPct val="90000"/>
                        </a:lnSpc>
                        <a:spcAft>
                          <a:spcPts val="300"/>
                        </a:spcAft>
                      </a:pPr>
                      <a:r>
                        <a:rPr lang="fr-FR" sz="1000" kern="1200" dirty="0">
                          <a:solidFill>
                            <a:srgbClr val="000000"/>
                          </a:solidFill>
                          <a:effectLst/>
                          <a:latin typeface="+mn-lt"/>
                          <a:ea typeface="Calibri" panose="020F0502020204030204" pitchFamily="34" charset="0"/>
                          <a:cs typeface="Calibri" panose="020F0502020204030204" pitchFamily="34" charset="0"/>
                        </a:rPr>
                        <a:t> </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300"/>
                        </a:spcAft>
                      </a:pPr>
                      <a:r>
                        <a:rPr lang="fr-FR" sz="1000" kern="1200">
                          <a:solidFill>
                            <a:srgbClr val="000000"/>
                          </a:solidFill>
                          <a:effectLst/>
                          <a:latin typeface="+mn-lt"/>
                          <a:ea typeface="Calibri" panose="020F0502020204030204" pitchFamily="34" charset="0"/>
                          <a:cs typeface="Calibri" panose="020F0502020204030204" pitchFamily="34" charset="0"/>
                        </a:rPr>
                        <a:t>Appropriation du projet</a:t>
                      </a:r>
                      <a:endParaRPr lang="en-GB" sz="1000" kern="1200">
                        <a:solidFill>
                          <a:srgbClr val="000000"/>
                        </a:solidFill>
                        <a:effectLst/>
                        <a:latin typeface="+mn-lt"/>
                        <a:ea typeface="Calibri" panose="020F0502020204030204" pitchFamily="34" charset="0"/>
                        <a:cs typeface="Calibri" panose="020F0502020204030204" pitchFamily="34" charset="0"/>
                      </a:endParaRPr>
                    </a:p>
                    <a:p>
                      <a:pPr marL="0" algn="l" defTabSz="1204016" rtl="0" eaLnBrk="1" latinLnBrk="0" hangingPunct="1">
                        <a:lnSpc>
                          <a:spcPct val="90000"/>
                        </a:lnSpc>
                        <a:spcAft>
                          <a:spcPts val="300"/>
                        </a:spcAft>
                      </a:pPr>
                      <a:r>
                        <a:rPr lang="fr-FR" sz="1000" kern="1200">
                          <a:solidFill>
                            <a:srgbClr val="000000"/>
                          </a:solidFill>
                          <a:effectLst/>
                          <a:latin typeface="+mn-lt"/>
                          <a:ea typeface="Calibri" panose="020F0502020204030204" pitchFamily="34" charset="0"/>
                          <a:cs typeface="Calibri" panose="020F0502020204030204" pitchFamily="34" charset="0"/>
                        </a:rPr>
                        <a:t>Planification des activités</a:t>
                      </a:r>
                      <a:endParaRPr lang="en-GB" sz="1000" kern="1200">
                        <a:solidFill>
                          <a:srgbClr val="000000"/>
                        </a:solidFill>
                        <a:effectLst/>
                        <a:latin typeface="+mn-lt"/>
                        <a:ea typeface="Calibri" panose="020F0502020204030204" pitchFamily="34" charset="0"/>
                        <a:cs typeface="Calibri" panose="020F0502020204030204" pitchFamily="34" charset="0"/>
                      </a:endParaRPr>
                    </a:p>
                    <a:p>
                      <a:pPr marL="0" algn="l" defTabSz="1204016" rtl="0" eaLnBrk="1" latinLnBrk="0" hangingPunct="1">
                        <a:lnSpc>
                          <a:spcPct val="90000"/>
                        </a:lnSpc>
                        <a:spcAft>
                          <a:spcPts val="300"/>
                        </a:spcAft>
                      </a:pPr>
                      <a:r>
                        <a:rPr lang="fr-FR" sz="1000" kern="1200">
                          <a:solidFill>
                            <a:srgbClr val="000000"/>
                          </a:solidFill>
                          <a:effectLst/>
                          <a:latin typeface="+mn-lt"/>
                          <a:ea typeface="Calibri" panose="020F0502020204030204" pitchFamily="34" charset="0"/>
                          <a:cs typeface="Calibri" panose="020F0502020204030204" pitchFamily="34" charset="0"/>
                        </a:rPr>
                        <a:t>Coordination avec les districts sanitaires</a:t>
                      </a:r>
                      <a:endParaRPr lang="en-GB" sz="1000" kern="1200">
                        <a:solidFill>
                          <a:srgbClr val="000000"/>
                        </a:solidFill>
                        <a:effectLst/>
                        <a:latin typeface="+mn-lt"/>
                        <a:ea typeface="Calibri" panose="020F0502020204030204" pitchFamily="34" charset="0"/>
                        <a:cs typeface="Calibri" panose="020F0502020204030204" pitchFamily="34"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0367496"/>
                  </a:ext>
                </a:extLst>
              </a:tr>
              <a:tr h="943048">
                <a:tc>
                  <a:txBody>
                    <a:bodyPr/>
                    <a:lstStyle/>
                    <a:p>
                      <a:pPr marL="0" lvl="0" indent="0" algn="l" defTabSz="1204016" rtl="0" eaLnBrk="1" latinLnBrk="0" hangingPunct="1">
                        <a:lnSpc>
                          <a:spcPct val="90000"/>
                        </a:lnSpc>
                        <a:spcAft>
                          <a:spcPts val="300"/>
                        </a:spcAft>
                        <a:buFont typeface="+mj-lt"/>
                        <a:buNone/>
                      </a:pPr>
                      <a:r>
                        <a:rPr lang="fr-FR" sz="1000" kern="1200" dirty="0">
                          <a:solidFill>
                            <a:srgbClr val="000000"/>
                          </a:solidFill>
                          <a:effectLst/>
                          <a:latin typeface="+mn-lt"/>
                          <a:ea typeface="Calibri" panose="020F0502020204030204" pitchFamily="34" charset="0"/>
                          <a:cs typeface="Calibri" panose="020F0502020204030204" pitchFamily="34" charset="0"/>
                        </a:rPr>
                        <a:t>District Sanitaire Ouest (DSO) </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0" lvl="0" indent="0" algn="l" defTabSz="1204016" rtl="0" eaLnBrk="1" latinLnBrk="0" hangingPunct="1">
                        <a:lnSpc>
                          <a:spcPct val="90000"/>
                        </a:lnSpc>
                        <a:spcAft>
                          <a:spcPts val="300"/>
                        </a:spcAft>
                        <a:buFont typeface="+mj-lt"/>
                        <a:buNone/>
                      </a:pPr>
                      <a:r>
                        <a:rPr lang="fr-FR" sz="1000" kern="1200" dirty="0">
                          <a:solidFill>
                            <a:srgbClr val="000000"/>
                          </a:solidFill>
                          <a:effectLst/>
                          <a:latin typeface="+mn-lt"/>
                          <a:ea typeface="Calibri" panose="020F0502020204030204" pitchFamily="34" charset="0"/>
                          <a:cs typeface="Calibri" panose="020F0502020204030204" pitchFamily="34" charset="0"/>
                        </a:rPr>
                        <a:t>District Sanitaire Centre (DSC) </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0" lvl="0" indent="0" algn="l" defTabSz="1204016" rtl="0" eaLnBrk="1" latinLnBrk="0" hangingPunct="1">
                        <a:lnSpc>
                          <a:spcPct val="90000"/>
                        </a:lnSpc>
                        <a:spcAft>
                          <a:spcPts val="300"/>
                        </a:spcAft>
                        <a:buFont typeface="+mj-lt"/>
                        <a:buNone/>
                      </a:pPr>
                      <a:r>
                        <a:rPr lang="fr-FR" sz="1000" kern="1200" dirty="0">
                          <a:solidFill>
                            <a:srgbClr val="000000"/>
                          </a:solidFill>
                          <a:effectLst/>
                          <a:latin typeface="+mn-lt"/>
                          <a:ea typeface="Calibri" panose="020F0502020204030204" pitchFamily="34" charset="0"/>
                          <a:cs typeface="Calibri" panose="020F0502020204030204" pitchFamily="34" charset="0"/>
                        </a:rPr>
                        <a:t>District Sanitaire Nord (DSN) </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0" algn="l" defTabSz="1204016" rtl="0" eaLnBrk="1" latinLnBrk="0" hangingPunct="1">
                        <a:lnSpc>
                          <a:spcPct val="90000"/>
                        </a:lnSpc>
                        <a:spcAft>
                          <a:spcPts val="300"/>
                        </a:spcAft>
                      </a:pPr>
                      <a:r>
                        <a:rPr lang="fr-FR" sz="1000" kern="1200" dirty="0">
                          <a:solidFill>
                            <a:srgbClr val="000000"/>
                          </a:solidFill>
                          <a:effectLst/>
                          <a:latin typeface="+mn-lt"/>
                          <a:ea typeface="Calibri" panose="020F0502020204030204" pitchFamily="34" charset="0"/>
                          <a:cs typeface="Calibri" panose="020F0502020204030204" pitchFamily="34" charset="0"/>
                        </a:rPr>
                        <a:t>District Sanitaire Sud (DSS)</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300"/>
                        </a:spcAft>
                      </a:pPr>
                      <a:r>
                        <a:rPr lang="fr-FR" sz="1000" kern="1200" dirty="0">
                          <a:solidFill>
                            <a:srgbClr val="000000"/>
                          </a:solidFill>
                          <a:effectLst/>
                          <a:latin typeface="+mn-lt"/>
                          <a:ea typeface="Calibri" panose="020F0502020204030204" pitchFamily="34" charset="0"/>
                          <a:cs typeface="Calibri" panose="020F0502020204030204" pitchFamily="34" charset="0"/>
                        </a:rPr>
                        <a:t>Application des normes et protocoles</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0" algn="l" defTabSz="1204016" rtl="0" eaLnBrk="1" latinLnBrk="0" hangingPunct="1">
                        <a:lnSpc>
                          <a:spcPct val="90000"/>
                        </a:lnSpc>
                        <a:spcAft>
                          <a:spcPts val="300"/>
                        </a:spcAft>
                      </a:pPr>
                      <a:r>
                        <a:rPr lang="fr-FR" sz="1000" kern="1200" dirty="0">
                          <a:solidFill>
                            <a:srgbClr val="000000"/>
                          </a:solidFill>
                          <a:effectLst/>
                          <a:latin typeface="+mn-lt"/>
                          <a:ea typeface="Calibri" panose="020F0502020204030204" pitchFamily="34" charset="0"/>
                          <a:cs typeface="Calibri" panose="020F0502020204030204" pitchFamily="34" charset="0"/>
                        </a:rPr>
                        <a:t>Participation au processus de validation </a:t>
                      </a:r>
                      <a:br>
                        <a:rPr lang="hr-HR" sz="1000" kern="1200" dirty="0">
                          <a:solidFill>
                            <a:srgbClr val="000000"/>
                          </a:solidFill>
                          <a:effectLst/>
                          <a:latin typeface="+mn-lt"/>
                          <a:ea typeface="Calibri" panose="020F0502020204030204" pitchFamily="34" charset="0"/>
                          <a:cs typeface="Calibri" panose="020F0502020204030204" pitchFamily="34" charset="0"/>
                        </a:rPr>
                      </a:br>
                      <a:r>
                        <a:rPr lang="fr-FR" sz="1000" kern="1200" dirty="0">
                          <a:solidFill>
                            <a:srgbClr val="000000"/>
                          </a:solidFill>
                          <a:effectLst/>
                          <a:latin typeface="+mn-lt"/>
                          <a:ea typeface="Calibri" panose="020F0502020204030204" pitchFamily="34" charset="0"/>
                          <a:cs typeface="Calibri" panose="020F0502020204030204" pitchFamily="34" charset="0"/>
                        </a:rPr>
                        <a:t>des outils</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0" algn="l" defTabSz="1204016" rtl="0" eaLnBrk="1" latinLnBrk="0" hangingPunct="1">
                        <a:lnSpc>
                          <a:spcPct val="90000"/>
                        </a:lnSpc>
                        <a:spcAft>
                          <a:spcPts val="300"/>
                        </a:spcAft>
                      </a:pPr>
                      <a:r>
                        <a:rPr lang="fr-FR" sz="1000" kern="1200" dirty="0">
                          <a:solidFill>
                            <a:srgbClr val="000000"/>
                          </a:solidFill>
                          <a:effectLst/>
                          <a:latin typeface="+mn-lt"/>
                          <a:ea typeface="Calibri" panose="020F0502020204030204" pitchFamily="34" charset="0"/>
                          <a:cs typeface="Calibri" panose="020F0502020204030204" pitchFamily="34" charset="0"/>
                        </a:rPr>
                        <a:t>Planification des formations</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0" algn="l" defTabSz="1204016" rtl="0" eaLnBrk="1" latinLnBrk="0" hangingPunct="1">
                        <a:lnSpc>
                          <a:spcPct val="90000"/>
                        </a:lnSpc>
                        <a:spcAft>
                          <a:spcPts val="300"/>
                        </a:spcAft>
                      </a:pPr>
                      <a:r>
                        <a:rPr lang="fr-FR" sz="1000" kern="1200" dirty="0">
                          <a:solidFill>
                            <a:srgbClr val="000000"/>
                          </a:solidFill>
                          <a:effectLst/>
                          <a:latin typeface="+mn-lt"/>
                          <a:ea typeface="Calibri" panose="020F0502020204030204" pitchFamily="34" charset="0"/>
                          <a:cs typeface="Calibri" panose="020F0502020204030204" pitchFamily="34" charset="0"/>
                        </a:rPr>
                        <a:t>Sélection des prestataires à former</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0403585"/>
                  </a:ext>
                </a:extLst>
              </a:tr>
            </a:tbl>
          </a:graphicData>
        </a:graphic>
      </p:graphicFrame>
      <p:pic>
        <p:nvPicPr>
          <p:cNvPr id="3" name="Image 2">
            <a:extLst>
              <a:ext uri="{FF2B5EF4-FFF2-40B4-BE49-F238E27FC236}">
                <a16:creationId xmlns:a16="http://schemas.microsoft.com/office/drawing/2014/main" id="{F362ADCF-AA37-7AA2-3BAE-718155E4AA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4513" y="1097407"/>
            <a:ext cx="5480050" cy="3582543"/>
          </a:xfrm>
          <a:prstGeom prst="rect">
            <a:avLst/>
          </a:prstGeom>
          <a:noFill/>
          <a:ln>
            <a:noFill/>
          </a:ln>
        </p:spPr>
      </p:pic>
      <p:sp>
        <p:nvSpPr>
          <p:cNvPr id="4" name="ZoneTexte 3">
            <a:extLst>
              <a:ext uri="{FF2B5EF4-FFF2-40B4-BE49-F238E27FC236}">
                <a16:creationId xmlns:a16="http://schemas.microsoft.com/office/drawing/2014/main" id="{B66BD0FF-821F-E87A-CA44-0094F5B30D37}"/>
              </a:ext>
            </a:extLst>
          </p:cNvPr>
          <p:cNvSpPr txBox="1"/>
          <p:nvPr/>
        </p:nvSpPr>
        <p:spPr>
          <a:xfrm>
            <a:off x="544513" y="4741822"/>
            <a:ext cx="5359835" cy="261610"/>
          </a:xfrm>
          <a:prstGeom prst="rect">
            <a:avLst/>
          </a:prstGeom>
          <a:noFill/>
        </p:spPr>
        <p:txBody>
          <a:bodyPr wrap="square" rtlCol="0">
            <a:spAutoFit/>
          </a:bodyPr>
          <a:lstStyle/>
          <a:p>
            <a:r>
              <a:rPr lang="fr-FR" sz="1100" i="1" dirty="0"/>
              <a:t>Formation des prestataires de soins sur la prise en charge des patients</a:t>
            </a:r>
          </a:p>
        </p:txBody>
      </p:sp>
    </p:spTree>
    <p:extLst>
      <p:ext uri="{BB962C8B-B14F-4D97-AF65-F5344CB8AC3E}">
        <p14:creationId xmlns:p14="http://schemas.microsoft.com/office/powerpoint/2010/main" val="674557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E0981A5-A7AF-95A2-94FE-7C60A1D26AA8}"/>
              </a:ext>
            </a:extLst>
          </p:cNvPr>
          <p:cNvGraphicFramePr>
            <a:graphicFrameLocks noGrp="1"/>
          </p:cNvGraphicFramePr>
          <p:nvPr>
            <p:extLst>
              <p:ext uri="{D42A27DB-BD31-4B8C-83A1-F6EECF244321}">
                <p14:modId xmlns:p14="http://schemas.microsoft.com/office/powerpoint/2010/main" val="233588428"/>
              </p:ext>
            </p:extLst>
          </p:nvPr>
        </p:nvGraphicFramePr>
        <p:xfrm>
          <a:off x="552450" y="1749891"/>
          <a:ext cx="5480050" cy="4645860"/>
        </p:xfrm>
        <a:graphic>
          <a:graphicData uri="http://schemas.openxmlformats.org/drawingml/2006/table">
            <a:tbl>
              <a:tblPr firstRow="1" bandRow="1">
                <a:tableStyleId>{5C22544A-7EE6-4342-B048-85BDC9FD1C3A}</a:tableStyleId>
              </a:tblPr>
              <a:tblGrid>
                <a:gridCol w="2740025">
                  <a:extLst>
                    <a:ext uri="{9D8B030D-6E8A-4147-A177-3AD203B41FA5}">
                      <a16:colId xmlns:a16="http://schemas.microsoft.com/office/drawing/2014/main" val="336342045"/>
                    </a:ext>
                  </a:extLst>
                </a:gridCol>
                <a:gridCol w="2740025">
                  <a:extLst>
                    <a:ext uri="{9D8B030D-6E8A-4147-A177-3AD203B41FA5}">
                      <a16:colId xmlns:a16="http://schemas.microsoft.com/office/drawing/2014/main" val="1441059766"/>
                    </a:ext>
                  </a:extLst>
                </a:gridCol>
              </a:tblGrid>
              <a:tr h="489098">
                <a:tc>
                  <a:txBody>
                    <a:bodyPr/>
                    <a:lstStyle/>
                    <a:p>
                      <a:pPr marL="0" lvl="0" indent="0" algn="l" defTabSz="1204016" rtl="0" eaLnBrk="1" latinLnBrk="0" hangingPunct="1">
                        <a:lnSpc>
                          <a:spcPct val="90000"/>
                        </a:lnSpc>
                        <a:spcAft>
                          <a:spcPts val="300"/>
                        </a:spcAft>
                        <a:buFont typeface="Symbol" panose="05050102010706020507" pitchFamily="18" charset="2"/>
                        <a:buNone/>
                      </a:pPr>
                      <a:r>
                        <a:rPr lang="fr-FR" sz="1000" b="0" kern="1200" dirty="0">
                          <a:solidFill>
                            <a:srgbClr val="000000"/>
                          </a:solidFill>
                          <a:effectLst/>
                          <a:latin typeface="+mn-lt"/>
                          <a:ea typeface="Calibri" panose="020F0502020204030204" pitchFamily="34" charset="0"/>
                          <a:cs typeface="Calibri" panose="020F0502020204030204" pitchFamily="34" charset="0"/>
                        </a:rPr>
                        <a:t>Chaire de Cardiologie CHU le </a:t>
                      </a:r>
                      <a:r>
                        <a:rPr lang="fr-FR" sz="1000" b="0" kern="1200" dirty="0" err="1">
                          <a:solidFill>
                            <a:srgbClr val="000000"/>
                          </a:solidFill>
                          <a:effectLst/>
                          <a:latin typeface="+mn-lt"/>
                          <a:ea typeface="Calibri" panose="020F0502020204030204" pitchFamily="34" charset="0"/>
                          <a:cs typeface="Calibri" panose="020F0502020204030204" pitchFamily="34" charset="0"/>
                        </a:rPr>
                        <a:t>Dantec</a:t>
                      </a:r>
                      <a:r>
                        <a:rPr lang="fr-FR" sz="1000" b="0" kern="1200" dirty="0">
                          <a:solidFill>
                            <a:srgbClr val="000000"/>
                          </a:solidFill>
                          <a:effectLst/>
                          <a:latin typeface="+mn-lt"/>
                          <a:ea typeface="Calibri" panose="020F0502020204030204" pitchFamily="34" charset="0"/>
                          <a:cs typeface="Calibri" panose="020F0502020204030204" pitchFamily="34" charset="0"/>
                        </a:rPr>
                        <a:t> </a:t>
                      </a:r>
                      <a:endParaRPr lang="en-GB" sz="1000" b="0" kern="1200" dirty="0">
                        <a:solidFill>
                          <a:srgbClr val="000000"/>
                        </a:solidFill>
                        <a:effectLst/>
                        <a:latin typeface="+mn-lt"/>
                        <a:ea typeface="Calibri" panose="020F0502020204030204" pitchFamily="34" charset="0"/>
                        <a:cs typeface="Calibri" panose="020F0502020204030204" pitchFamily="34" charset="0"/>
                      </a:endParaRPr>
                    </a:p>
                    <a:p>
                      <a:pPr marL="0" lvl="0" indent="0" algn="l" defTabSz="1204016" rtl="0" eaLnBrk="1" latinLnBrk="0" hangingPunct="1">
                        <a:lnSpc>
                          <a:spcPct val="90000"/>
                        </a:lnSpc>
                        <a:spcAft>
                          <a:spcPts val="300"/>
                        </a:spcAft>
                        <a:buFont typeface="Symbol" panose="05050102010706020507" pitchFamily="18" charset="2"/>
                        <a:buNone/>
                      </a:pPr>
                      <a:r>
                        <a:rPr lang="fr-FR" sz="1000" b="0" kern="1200" dirty="0">
                          <a:solidFill>
                            <a:srgbClr val="000000"/>
                          </a:solidFill>
                          <a:effectLst/>
                          <a:latin typeface="+mn-lt"/>
                          <a:ea typeface="Calibri" panose="020F0502020204030204" pitchFamily="34" charset="0"/>
                          <a:cs typeface="Calibri" panose="020F0502020204030204" pitchFamily="34" charset="0"/>
                        </a:rPr>
                        <a:t>Centre Antidiabétique Marc </a:t>
                      </a:r>
                      <a:r>
                        <a:rPr lang="fr-FR" sz="1000" b="0" kern="1200" dirty="0" err="1">
                          <a:solidFill>
                            <a:srgbClr val="000000"/>
                          </a:solidFill>
                          <a:effectLst/>
                          <a:latin typeface="+mn-lt"/>
                          <a:ea typeface="Calibri" panose="020F0502020204030204" pitchFamily="34" charset="0"/>
                          <a:cs typeface="Calibri" panose="020F0502020204030204" pitchFamily="34" charset="0"/>
                        </a:rPr>
                        <a:t>Sankale</a:t>
                      </a:r>
                      <a:r>
                        <a:rPr lang="fr-FR" sz="1000" b="0" kern="1200" dirty="0">
                          <a:solidFill>
                            <a:srgbClr val="000000"/>
                          </a:solidFill>
                          <a:effectLst/>
                          <a:latin typeface="+mn-lt"/>
                          <a:ea typeface="Calibri" panose="020F0502020204030204" pitchFamily="34" charset="0"/>
                          <a:cs typeface="Calibri" panose="020F0502020204030204" pitchFamily="34" charset="0"/>
                        </a:rPr>
                        <a:t> Hôpital Abbas Ndao </a:t>
                      </a:r>
                      <a:endParaRPr lang="en-GB" sz="1000" b="0" kern="1200" dirty="0">
                        <a:solidFill>
                          <a:srgbClr val="000000"/>
                        </a:solidFill>
                        <a:effectLst/>
                        <a:latin typeface="+mn-lt"/>
                        <a:ea typeface="Calibri" panose="020F0502020204030204" pitchFamily="34" charset="0"/>
                        <a:cs typeface="Calibri" panose="020F0502020204030204" pitchFamily="34" charset="0"/>
                      </a:endParaRPr>
                    </a:p>
                    <a:p>
                      <a:pPr marL="0" lvl="0" indent="0" algn="l" defTabSz="1204016" rtl="0" eaLnBrk="1" latinLnBrk="0" hangingPunct="1">
                        <a:lnSpc>
                          <a:spcPct val="90000"/>
                        </a:lnSpc>
                        <a:spcAft>
                          <a:spcPts val="300"/>
                        </a:spcAft>
                        <a:buFont typeface="Symbol" panose="05050102010706020507" pitchFamily="18" charset="2"/>
                        <a:buNone/>
                      </a:pPr>
                      <a:r>
                        <a:rPr lang="fr-FR" sz="1000" b="0" kern="1200" dirty="0">
                          <a:solidFill>
                            <a:srgbClr val="000000"/>
                          </a:solidFill>
                          <a:effectLst/>
                          <a:latin typeface="+mn-lt"/>
                          <a:ea typeface="Calibri" panose="020F0502020204030204" pitchFamily="34" charset="0"/>
                          <a:cs typeface="Calibri" panose="020F0502020204030204" pitchFamily="34" charset="0"/>
                        </a:rPr>
                        <a:t>Service de Neurologie CHU </a:t>
                      </a:r>
                      <a:r>
                        <a:rPr lang="fr-FR" sz="1000" b="0" kern="1200" dirty="0" err="1">
                          <a:solidFill>
                            <a:srgbClr val="000000"/>
                          </a:solidFill>
                          <a:effectLst/>
                          <a:latin typeface="+mn-lt"/>
                          <a:ea typeface="Calibri" panose="020F0502020204030204" pitchFamily="34" charset="0"/>
                          <a:cs typeface="Calibri" panose="020F0502020204030204" pitchFamily="34" charset="0"/>
                        </a:rPr>
                        <a:t>Fann</a:t>
                      </a:r>
                      <a:r>
                        <a:rPr lang="fr-FR" sz="1000" b="0" kern="1200" dirty="0">
                          <a:solidFill>
                            <a:srgbClr val="000000"/>
                          </a:solidFill>
                          <a:effectLst/>
                          <a:latin typeface="+mn-lt"/>
                          <a:ea typeface="Calibri" panose="020F0502020204030204" pitchFamily="34" charset="0"/>
                          <a:cs typeface="Calibri" panose="020F0502020204030204" pitchFamily="34" charset="0"/>
                        </a:rPr>
                        <a:t> </a:t>
                      </a:r>
                      <a:endParaRPr lang="en-GB" sz="1000" b="0" kern="1200" dirty="0">
                        <a:solidFill>
                          <a:srgbClr val="000000"/>
                        </a:solidFill>
                        <a:effectLst/>
                        <a:latin typeface="+mn-lt"/>
                        <a:ea typeface="Calibri" panose="020F0502020204030204" pitchFamily="34" charset="0"/>
                        <a:cs typeface="Calibri" panose="020F0502020204030204" pitchFamily="34" charset="0"/>
                      </a:endParaRPr>
                    </a:p>
                    <a:p>
                      <a:pPr marL="0" lvl="0" indent="0" algn="l" defTabSz="1204016" rtl="0" eaLnBrk="1" latinLnBrk="0" hangingPunct="1">
                        <a:lnSpc>
                          <a:spcPct val="90000"/>
                        </a:lnSpc>
                        <a:spcAft>
                          <a:spcPts val="300"/>
                        </a:spcAft>
                        <a:buFont typeface="Symbol" panose="05050102010706020507" pitchFamily="18" charset="2"/>
                        <a:buNone/>
                      </a:pPr>
                      <a:r>
                        <a:rPr lang="fr-FR" sz="1000" b="0" kern="1200" dirty="0">
                          <a:solidFill>
                            <a:srgbClr val="000000"/>
                          </a:solidFill>
                          <a:effectLst/>
                          <a:latin typeface="+mn-lt"/>
                          <a:ea typeface="Calibri" panose="020F0502020204030204" pitchFamily="34" charset="0"/>
                          <a:cs typeface="Calibri" panose="020F0502020204030204" pitchFamily="34" charset="0"/>
                        </a:rPr>
                        <a:t>Société Sénégalaise de Cardiologie SOSECAR </a:t>
                      </a:r>
                      <a:endParaRPr lang="en-GB" sz="1000" b="0" kern="1200" dirty="0">
                        <a:solidFill>
                          <a:srgbClr val="000000"/>
                        </a:solidFill>
                        <a:effectLst/>
                        <a:latin typeface="+mn-lt"/>
                        <a:ea typeface="Calibri" panose="020F0502020204030204" pitchFamily="34" charset="0"/>
                        <a:cs typeface="Calibri" panose="020F0502020204030204" pitchFamily="34" charset="0"/>
                      </a:endParaRPr>
                    </a:p>
                    <a:p>
                      <a:pPr marL="0" lvl="0" indent="0" algn="l" defTabSz="1204016" rtl="0" eaLnBrk="1" latinLnBrk="0" hangingPunct="1">
                        <a:lnSpc>
                          <a:spcPct val="90000"/>
                        </a:lnSpc>
                        <a:spcAft>
                          <a:spcPts val="300"/>
                        </a:spcAft>
                        <a:buFont typeface="Symbol" panose="05050102010706020507" pitchFamily="18" charset="2"/>
                        <a:buNone/>
                      </a:pPr>
                      <a:r>
                        <a:rPr lang="fr-FR" sz="1000" b="0" kern="1200" dirty="0">
                          <a:solidFill>
                            <a:srgbClr val="000000"/>
                          </a:solidFill>
                          <a:effectLst/>
                          <a:latin typeface="+mn-lt"/>
                          <a:ea typeface="Calibri" panose="020F0502020204030204" pitchFamily="34" charset="0"/>
                          <a:cs typeface="Calibri" panose="020F0502020204030204" pitchFamily="34" charset="0"/>
                        </a:rPr>
                        <a:t>Société Sénégalaise de Neurologie SESENEUR </a:t>
                      </a:r>
                      <a:endParaRPr lang="en-GB" sz="1000" b="0" kern="1200" dirty="0">
                        <a:solidFill>
                          <a:srgbClr val="000000"/>
                        </a:solidFill>
                        <a:effectLst/>
                        <a:latin typeface="+mn-lt"/>
                        <a:ea typeface="Calibri" panose="020F0502020204030204" pitchFamily="34" charset="0"/>
                        <a:cs typeface="Calibri" panose="020F0502020204030204" pitchFamily="34" charset="0"/>
                      </a:endParaRPr>
                    </a:p>
                    <a:p>
                      <a:pPr marL="0" lvl="0" indent="0" algn="l" defTabSz="1204016" rtl="0" eaLnBrk="1" latinLnBrk="0" hangingPunct="1">
                        <a:lnSpc>
                          <a:spcPct val="90000"/>
                        </a:lnSpc>
                        <a:spcAft>
                          <a:spcPts val="300"/>
                        </a:spcAft>
                        <a:buFont typeface="Symbol" panose="05050102010706020507" pitchFamily="18" charset="2"/>
                        <a:buNone/>
                      </a:pPr>
                      <a:r>
                        <a:rPr lang="fr-FR" sz="1000" b="0" kern="1200" dirty="0">
                          <a:solidFill>
                            <a:srgbClr val="000000"/>
                          </a:solidFill>
                          <a:effectLst/>
                          <a:latin typeface="+mn-lt"/>
                          <a:ea typeface="Calibri" panose="020F0502020204030204" pitchFamily="34" charset="0"/>
                          <a:cs typeface="Calibri" panose="020F0502020204030204" pitchFamily="34" charset="0"/>
                        </a:rPr>
                        <a:t>Société Sénégalaise de Diabétologie (SESEDIAN) </a:t>
                      </a:r>
                      <a:endParaRPr lang="en-GB" sz="1000" b="0" kern="1200" dirty="0">
                        <a:solidFill>
                          <a:srgbClr val="000000"/>
                        </a:solidFill>
                        <a:effectLst/>
                        <a:latin typeface="+mn-lt"/>
                        <a:ea typeface="Calibri" panose="020F0502020204030204" pitchFamily="34" charset="0"/>
                        <a:cs typeface="Calibri" panose="020F0502020204030204" pitchFamily="34" charset="0"/>
                      </a:endParaRPr>
                    </a:p>
                    <a:p>
                      <a:pPr marL="0" indent="0" algn="l" defTabSz="1204016" rtl="0" eaLnBrk="1" latinLnBrk="0" hangingPunct="1">
                        <a:lnSpc>
                          <a:spcPct val="90000"/>
                        </a:lnSpc>
                        <a:spcAft>
                          <a:spcPts val="300"/>
                        </a:spcAft>
                        <a:buFont typeface="Arial" panose="020B0604020202020204" pitchFamily="34" charset="0"/>
                        <a:buNone/>
                      </a:pPr>
                      <a:r>
                        <a:rPr lang="fr-FR" sz="1000" b="0" kern="1200" dirty="0">
                          <a:solidFill>
                            <a:srgbClr val="000000"/>
                          </a:solidFill>
                          <a:effectLst/>
                          <a:latin typeface="+mn-lt"/>
                          <a:ea typeface="Calibri" panose="020F0502020204030204" pitchFamily="34" charset="0"/>
                          <a:cs typeface="Calibri" panose="020F0502020204030204" pitchFamily="34" charset="0"/>
                        </a:rPr>
                        <a:t>Réseaux Métabolisme Diabète et Nutrition (REMEDIAN) </a:t>
                      </a:r>
                      <a:endParaRPr lang="en-GB" sz="1000" b="0" kern="1200" dirty="0">
                        <a:solidFill>
                          <a:srgbClr val="000000"/>
                        </a:solidFill>
                        <a:effectLst/>
                        <a:latin typeface="+mn-lt"/>
                        <a:ea typeface="Calibri" panose="020F0502020204030204" pitchFamily="34" charset="0"/>
                        <a:cs typeface="Calibri" panose="020F0502020204030204" pitchFamily="34" charset="0"/>
                      </a:endParaRPr>
                    </a:p>
                  </a:txBody>
                  <a:tcPr marL="36000" marR="36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1204016" rtl="0" eaLnBrk="1" latinLnBrk="0" hangingPunct="1">
                        <a:lnSpc>
                          <a:spcPct val="90000"/>
                        </a:lnSpc>
                        <a:spcAft>
                          <a:spcPts val="300"/>
                        </a:spcAft>
                        <a:buFont typeface="Arial" panose="020B0604020202020204" pitchFamily="34" charset="0"/>
                        <a:buNone/>
                      </a:pPr>
                      <a:r>
                        <a:rPr lang="fr-FR" sz="1000" b="0" kern="1200" dirty="0">
                          <a:solidFill>
                            <a:srgbClr val="000000"/>
                          </a:solidFill>
                          <a:effectLst/>
                          <a:latin typeface="+mn-lt"/>
                          <a:ea typeface="Calibri" panose="020F0502020204030204" pitchFamily="34" charset="0"/>
                          <a:cs typeface="Calibri" panose="020F0502020204030204" pitchFamily="34" charset="0"/>
                        </a:rPr>
                        <a:t>Validation scientifique des outils de travail </a:t>
                      </a:r>
                      <a:br>
                        <a:rPr lang="hr-HR" sz="1000" b="0" kern="1200" dirty="0">
                          <a:solidFill>
                            <a:srgbClr val="000000"/>
                          </a:solidFill>
                          <a:effectLst/>
                          <a:latin typeface="+mn-lt"/>
                          <a:ea typeface="Calibri" panose="020F0502020204030204" pitchFamily="34" charset="0"/>
                          <a:cs typeface="Calibri" panose="020F0502020204030204" pitchFamily="34" charset="0"/>
                        </a:rPr>
                      </a:br>
                      <a:r>
                        <a:rPr lang="fr-FR" sz="1000" b="0" kern="1200" dirty="0">
                          <a:solidFill>
                            <a:srgbClr val="000000"/>
                          </a:solidFill>
                          <a:effectLst/>
                          <a:latin typeface="+mn-lt"/>
                          <a:ea typeface="Calibri" panose="020F0502020204030204" pitchFamily="34" charset="0"/>
                          <a:cs typeface="Calibri" panose="020F0502020204030204" pitchFamily="34" charset="0"/>
                        </a:rPr>
                        <a:t>et de formation</a:t>
                      </a:r>
                      <a:endParaRPr lang="en-GB" sz="1000" b="0" kern="1200" dirty="0">
                        <a:solidFill>
                          <a:srgbClr val="000000"/>
                        </a:solidFill>
                        <a:effectLst/>
                        <a:latin typeface="+mn-lt"/>
                        <a:ea typeface="Calibri" panose="020F0502020204030204" pitchFamily="34" charset="0"/>
                        <a:cs typeface="Calibri" panose="020F0502020204030204" pitchFamily="34" charset="0"/>
                      </a:endParaRPr>
                    </a:p>
                  </a:txBody>
                  <a:tcPr marL="36000" marR="36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0675117"/>
                  </a:ext>
                </a:extLst>
              </a:tr>
              <a:tr h="486130">
                <a:tc>
                  <a:txBody>
                    <a:bodyPr/>
                    <a:lstStyle/>
                    <a:p>
                      <a:pPr marL="0" lvl="0" indent="0" algn="l" defTabSz="1204016" rtl="0" eaLnBrk="1" latinLnBrk="0" hangingPunct="1">
                        <a:lnSpc>
                          <a:spcPct val="90000"/>
                        </a:lnSpc>
                        <a:spcAft>
                          <a:spcPts val="300"/>
                        </a:spcAft>
                        <a:buFont typeface="Calibri" panose="020F0502020204030204" pitchFamily="34" charset="0"/>
                        <a:buNone/>
                        <a:tabLst>
                          <a:tab pos="457200" algn="l"/>
                        </a:tabLst>
                      </a:pPr>
                      <a:r>
                        <a:rPr lang="fr-FR" sz="1000" b="0" kern="1200">
                          <a:solidFill>
                            <a:srgbClr val="000000"/>
                          </a:solidFill>
                          <a:effectLst/>
                          <a:latin typeface="+mn-lt"/>
                          <a:ea typeface="Calibri" panose="020F0502020204030204" pitchFamily="34" charset="0"/>
                          <a:cs typeface="Calibri" panose="020F0502020204030204" pitchFamily="34" charset="0"/>
                        </a:rPr>
                        <a:t>IntraHealth </a:t>
                      </a:r>
                      <a:endParaRPr lang="en-GB" sz="1000" b="0" kern="1200">
                        <a:solidFill>
                          <a:srgbClr val="000000"/>
                        </a:solidFill>
                        <a:effectLst/>
                        <a:latin typeface="+mn-lt"/>
                        <a:ea typeface="Calibri" panose="020F0502020204030204" pitchFamily="34" charset="0"/>
                        <a:cs typeface="Calibri" panose="020F0502020204030204" pitchFamily="34" charset="0"/>
                      </a:endParaRPr>
                    </a:p>
                    <a:p>
                      <a:pPr marL="0" indent="0" algn="l" defTabSz="1204016" rtl="0" eaLnBrk="1" latinLnBrk="0" hangingPunct="1">
                        <a:lnSpc>
                          <a:spcPct val="90000"/>
                        </a:lnSpc>
                        <a:spcAft>
                          <a:spcPts val="300"/>
                        </a:spcAft>
                        <a:buFont typeface="Arial" panose="020B0604020202020204" pitchFamily="34" charset="0"/>
                        <a:buNone/>
                      </a:pPr>
                      <a:r>
                        <a:rPr lang="fr-FR" sz="1000" b="0" kern="1200">
                          <a:solidFill>
                            <a:srgbClr val="000000"/>
                          </a:solidFill>
                          <a:effectLst/>
                          <a:latin typeface="+mn-lt"/>
                          <a:ea typeface="Calibri" panose="020F0502020204030204" pitchFamily="34" charset="0"/>
                          <a:cs typeface="Calibri" panose="020F0502020204030204" pitchFamily="34" charset="0"/>
                        </a:rPr>
                        <a:t> </a:t>
                      </a:r>
                      <a:endParaRPr lang="en-GB" sz="1000" b="0" kern="1200">
                        <a:solidFill>
                          <a:srgbClr val="000000"/>
                        </a:solidFill>
                        <a:effectLst/>
                        <a:latin typeface="+mn-lt"/>
                        <a:ea typeface="Calibri" panose="020F0502020204030204" pitchFamily="34" charset="0"/>
                        <a:cs typeface="Calibri" panose="020F0502020204030204" pitchFamily="34" charset="0"/>
                      </a:endParaRPr>
                    </a:p>
                    <a:p>
                      <a:pPr marL="0" indent="0" algn="l" defTabSz="1204016" rtl="0" eaLnBrk="1" latinLnBrk="0" hangingPunct="1">
                        <a:lnSpc>
                          <a:spcPct val="90000"/>
                        </a:lnSpc>
                        <a:spcAft>
                          <a:spcPts val="300"/>
                        </a:spcAft>
                        <a:buFont typeface="Arial" panose="020B0604020202020204" pitchFamily="34" charset="0"/>
                        <a:buNone/>
                      </a:pPr>
                      <a:r>
                        <a:rPr lang="fr-FR" sz="1000" b="0" kern="1200">
                          <a:solidFill>
                            <a:srgbClr val="000000"/>
                          </a:solidFill>
                          <a:effectLst/>
                          <a:latin typeface="+mn-lt"/>
                          <a:ea typeface="Calibri" panose="020F0502020204030204" pitchFamily="34" charset="0"/>
                          <a:cs typeface="Calibri" panose="020F0502020204030204" pitchFamily="34" charset="0"/>
                        </a:rPr>
                        <a:t> </a:t>
                      </a:r>
                      <a:endParaRPr lang="en-GB" sz="1000" b="0" kern="1200">
                        <a:solidFill>
                          <a:srgbClr val="000000"/>
                        </a:solidFill>
                        <a:effectLst/>
                        <a:latin typeface="+mn-lt"/>
                        <a:ea typeface="Calibri" panose="020F0502020204030204" pitchFamily="34" charset="0"/>
                        <a:cs typeface="Calibri" panose="020F0502020204030204" pitchFamily="34" charset="0"/>
                      </a:endParaRPr>
                    </a:p>
                    <a:p>
                      <a:pPr marL="0" lvl="0" indent="0" algn="l" defTabSz="1204016" rtl="0" eaLnBrk="1" latinLnBrk="0" hangingPunct="1">
                        <a:lnSpc>
                          <a:spcPct val="90000"/>
                        </a:lnSpc>
                        <a:spcAft>
                          <a:spcPts val="300"/>
                        </a:spcAft>
                        <a:buFont typeface="Calibri" panose="020F0502020204030204" pitchFamily="34" charset="0"/>
                        <a:buNone/>
                        <a:tabLst>
                          <a:tab pos="457200" algn="l"/>
                        </a:tabLst>
                      </a:pPr>
                      <a:r>
                        <a:rPr lang="fr-FR" sz="1000" b="0" kern="1200">
                          <a:solidFill>
                            <a:srgbClr val="000000"/>
                          </a:solidFill>
                          <a:effectLst/>
                          <a:latin typeface="+mn-lt"/>
                          <a:ea typeface="Calibri" panose="020F0502020204030204" pitchFamily="34" charset="0"/>
                          <a:cs typeface="Calibri" panose="020F0502020204030204" pitchFamily="34" charset="0"/>
                        </a:rPr>
                        <a:t>PATH </a:t>
                      </a:r>
                      <a:endParaRPr lang="en-GB" sz="1000" b="0" kern="1200">
                        <a:solidFill>
                          <a:srgbClr val="000000"/>
                        </a:solidFill>
                        <a:effectLst/>
                        <a:latin typeface="+mn-lt"/>
                        <a:ea typeface="Calibri" panose="020F0502020204030204" pitchFamily="34" charset="0"/>
                        <a:cs typeface="Calibri" panose="020F0502020204030204" pitchFamily="34" charset="0"/>
                      </a:endParaRPr>
                    </a:p>
                    <a:p>
                      <a:pPr marL="0" indent="0" algn="l" defTabSz="1204016" rtl="0" eaLnBrk="1" latinLnBrk="0" hangingPunct="1">
                        <a:lnSpc>
                          <a:spcPct val="90000"/>
                        </a:lnSpc>
                        <a:spcAft>
                          <a:spcPts val="300"/>
                        </a:spcAft>
                        <a:buFont typeface="Arial" panose="020B0604020202020204" pitchFamily="34" charset="0"/>
                        <a:buNone/>
                      </a:pPr>
                      <a:r>
                        <a:rPr lang="fr-FR" sz="1000" b="0" kern="1200">
                          <a:solidFill>
                            <a:srgbClr val="000000"/>
                          </a:solidFill>
                          <a:effectLst/>
                          <a:latin typeface="+mn-lt"/>
                          <a:ea typeface="Calibri" panose="020F0502020204030204" pitchFamily="34" charset="0"/>
                          <a:cs typeface="Calibri" panose="020F0502020204030204" pitchFamily="34" charset="0"/>
                        </a:rPr>
                        <a:t> </a:t>
                      </a:r>
                      <a:endParaRPr lang="en-GB" sz="1000" b="0" kern="1200">
                        <a:solidFill>
                          <a:srgbClr val="000000"/>
                        </a:solidFill>
                        <a:effectLst/>
                        <a:latin typeface="+mn-lt"/>
                        <a:ea typeface="Calibri" panose="020F0502020204030204" pitchFamily="34" charset="0"/>
                        <a:cs typeface="Calibri" panose="020F0502020204030204" pitchFamily="34" charset="0"/>
                      </a:endParaRPr>
                    </a:p>
                    <a:p>
                      <a:pPr marL="0" lvl="0" indent="0" algn="l" defTabSz="1204016" rtl="0" eaLnBrk="1" latinLnBrk="0" hangingPunct="1">
                        <a:lnSpc>
                          <a:spcPct val="90000"/>
                        </a:lnSpc>
                        <a:spcAft>
                          <a:spcPts val="300"/>
                        </a:spcAft>
                        <a:buFont typeface="Calibri" panose="020F0502020204030204" pitchFamily="34" charset="0"/>
                        <a:buNone/>
                        <a:tabLst>
                          <a:tab pos="457200" algn="l"/>
                        </a:tabLst>
                      </a:pPr>
                      <a:r>
                        <a:rPr lang="fr-FR" sz="1000" b="0" kern="1200">
                          <a:solidFill>
                            <a:srgbClr val="000000"/>
                          </a:solidFill>
                          <a:effectLst/>
                          <a:latin typeface="+mn-lt"/>
                          <a:ea typeface="Calibri" panose="020F0502020204030204" pitchFamily="34" charset="0"/>
                          <a:cs typeface="Calibri" panose="020F0502020204030204" pitchFamily="34" charset="0"/>
                        </a:rPr>
                        <a:t>Fondation Novartis </a:t>
                      </a:r>
                      <a:endParaRPr lang="en-GB" sz="1000" b="0" kern="1200">
                        <a:solidFill>
                          <a:srgbClr val="000000"/>
                        </a:solidFill>
                        <a:effectLst/>
                        <a:latin typeface="+mn-lt"/>
                        <a:ea typeface="Calibri" panose="020F0502020204030204" pitchFamily="34" charset="0"/>
                        <a:cs typeface="Calibri" panose="020F0502020204030204" pitchFamily="34" charset="0"/>
                      </a:endParaRPr>
                    </a:p>
                    <a:p>
                      <a:pPr marL="0" indent="0" algn="l" defTabSz="1204016" rtl="0" eaLnBrk="1" latinLnBrk="0" hangingPunct="1">
                        <a:lnSpc>
                          <a:spcPct val="90000"/>
                        </a:lnSpc>
                        <a:spcAft>
                          <a:spcPts val="300"/>
                        </a:spcAft>
                        <a:buFont typeface="Arial" panose="020B0604020202020204" pitchFamily="34" charset="0"/>
                        <a:buNone/>
                      </a:pPr>
                      <a:r>
                        <a:rPr lang="fr-FR" sz="1000" b="0" kern="1200">
                          <a:solidFill>
                            <a:srgbClr val="000000"/>
                          </a:solidFill>
                          <a:effectLst/>
                          <a:latin typeface="+mn-lt"/>
                          <a:ea typeface="Calibri" panose="020F0502020204030204" pitchFamily="34" charset="0"/>
                          <a:cs typeface="Calibri" panose="020F0502020204030204" pitchFamily="34" charset="0"/>
                        </a:rPr>
                        <a:t> </a:t>
                      </a:r>
                      <a:endParaRPr lang="en-GB" sz="1000" b="0" kern="1200">
                        <a:solidFill>
                          <a:srgbClr val="000000"/>
                        </a:solidFill>
                        <a:effectLst/>
                        <a:latin typeface="+mn-lt"/>
                        <a:ea typeface="Calibri" panose="020F0502020204030204" pitchFamily="34" charset="0"/>
                        <a:cs typeface="Calibri" panose="020F0502020204030204" pitchFamily="34" charset="0"/>
                      </a:endParaRPr>
                    </a:p>
                  </a:txBody>
                  <a:tcPr marL="36000" marR="36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1204016" rtl="0" eaLnBrk="1" latinLnBrk="0" hangingPunct="1">
                        <a:lnSpc>
                          <a:spcPct val="90000"/>
                        </a:lnSpc>
                        <a:spcAft>
                          <a:spcPts val="300"/>
                        </a:spcAft>
                        <a:buFont typeface="Arial" panose="020B0604020202020204" pitchFamily="34" charset="0"/>
                        <a:buNone/>
                      </a:pPr>
                      <a:r>
                        <a:rPr lang="fr-FR" sz="1000" b="0" kern="1200" dirty="0">
                          <a:solidFill>
                            <a:srgbClr val="000000"/>
                          </a:solidFill>
                          <a:effectLst/>
                          <a:latin typeface="+mn-lt"/>
                          <a:ea typeface="Calibri" panose="020F0502020204030204" pitchFamily="34" charset="0"/>
                          <a:cs typeface="Calibri" panose="020F0502020204030204" pitchFamily="34" charset="0"/>
                        </a:rPr>
                        <a:t>Conception des manuels </a:t>
                      </a:r>
                      <a:endParaRPr lang="en-GB" sz="1000" b="0" kern="1200" dirty="0">
                        <a:solidFill>
                          <a:srgbClr val="000000"/>
                        </a:solidFill>
                        <a:effectLst/>
                        <a:latin typeface="+mn-lt"/>
                        <a:ea typeface="Calibri" panose="020F0502020204030204" pitchFamily="34" charset="0"/>
                        <a:cs typeface="Calibri" panose="020F0502020204030204" pitchFamily="34" charset="0"/>
                      </a:endParaRPr>
                    </a:p>
                    <a:p>
                      <a:pPr marL="0" indent="0" algn="l" defTabSz="1204016" rtl="0" eaLnBrk="1" latinLnBrk="0" hangingPunct="1">
                        <a:lnSpc>
                          <a:spcPct val="90000"/>
                        </a:lnSpc>
                        <a:spcAft>
                          <a:spcPts val="300"/>
                        </a:spcAft>
                        <a:buFont typeface="Arial" panose="020B0604020202020204" pitchFamily="34" charset="0"/>
                        <a:buNone/>
                      </a:pPr>
                      <a:r>
                        <a:rPr lang="fr-FR" sz="1000" b="0" kern="1200" dirty="0">
                          <a:solidFill>
                            <a:srgbClr val="000000"/>
                          </a:solidFill>
                          <a:effectLst/>
                          <a:latin typeface="+mn-lt"/>
                          <a:ea typeface="Calibri" panose="020F0502020204030204" pitchFamily="34" charset="0"/>
                          <a:cs typeface="Calibri" panose="020F0502020204030204" pitchFamily="34" charset="0"/>
                        </a:rPr>
                        <a:t>Analyse situationnelle</a:t>
                      </a:r>
                      <a:endParaRPr lang="en-GB" sz="1000" b="0" kern="1200" dirty="0">
                        <a:solidFill>
                          <a:srgbClr val="000000"/>
                        </a:solidFill>
                        <a:effectLst/>
                        <a:latin typeface="+mn-lt"/>
                        <a:ea typeface="Calibri" panose="020F0502020204030204" pitchFamily="34" charset="0"/>
                        <a:cs typeface="Calibri" panose="020F0502020204030204" pitchFamily="34" charset="0"/>
                      </a:endParaRPr>
                    </a:p>
                    <a:p>
                      <a:pPr marL="0" indent="0" algn="l" defTabSz="1204016" rtl="0" eaLnBrk="1" latinLnBrk="0" hangingPunct="1">
                        <a:lnSpc>
                          <a:spcPct val="90000"/>
                        </a:lnSpc>
                        <a:spcAft>
                          <a:spcPts val="300"/>
                        </a:spcAft>
                        <a:buFont typeface="Arial" panose="020B0604020202020204" pitchFamily="34" charset="0"/>
                        <a:buNone/>
                      </a:pPr>
                      <a:r>
                        <a:rPr lang="fr-FR" sz="1000" b="0" kern="1200" dirty="0">
                          <a:solidFill>
                            <a:srgbClr val="000000"/>
                          </a:solidFill>
                          <a:effectLst/>
                          <a:latin typeface="+mn-lt"/>
                          <a:ea typeface="Calibri" panose="020F0502020204030204" pitchFamily="34" charset="0"/>
                          <a:cs typeface="Calibri" panose="020F0502020204030204" pitchFamily="34" charset="0"/>
                        </a:rPr>
                        <a:t>Planification et Organisation matérielle </a:t>
                      </a:r>
                      <a:br>
                        <a:rPr lang="hr-HR" sz="1000" b="0" kern="1200">
                          <a:solidFill>
                            <a:srgbClr val="000000"/>
                          </a:solidFill>
                          <a:effectLst/>
                          <a:latin typeface="+mn-lt"/>
                          <a:ea typeface="Calibri" panose="020F0502020204030204" pitchFamily="34" charset="0"/>
                          <a:cs typeface="Calibri" panose="020F0502020204030204" pitchFamily="34" charset="0"/>
                        </a:rPr>
                      </a:br>
                      <a:r>
                        <a:rPr lang="fr-FR" sz="1000" b="0" kern="1200">
                          <a:solidFill>
                            <a:srgbClr val="000000"/>
                          </a:solidFill>
                          <a:effectLst/>
                          <a:latin typeface="+mn-lt"/>
                          <a:ea typeface="Calibri" panose="020F0502020204030204" pitchFamily="34" charset="0"/>
                          <a:cs typeface="Calibri" panose="020F0502020204030204" pitchFamily="34" charset="0"/>
                        </a:rPr>
                        <a:t>et </a:t>
                      </a:r>
                      <a:r>
                        <a:rPr lang="fr-FR" sz="1000" b="0" kern="1200" dirty="0">
                          <a:solidFill>
                            <a:srgbClr val="000000"/>
                          </a:solidFill>
                          <a:effectLst/>
                          <a:latin typeface="+mn-lt"/>
                          <a:ea typeface="Calibri" panose="020F0502020204030204" pitchFamily="34" charset="0"/>
                          <a:cs typeface="Calibri" panose="020F0502020204030204" pitchFamily="34" charset="0"/>
                        </a:rPr>
                        <a:t>technique avec les DS</a:t>
                      </a:r>
                      <a:endParaRPr lang="en-GB" sz="1000" b="0" kern="1200" dirty="0">
                        <a:solidFill>
                          <a:srgbClr val="000000"/>
                        </a:solidFill>
                        <a:effectLst/>
                        <a:latin typeface="+mn-lt"/>
                        <a:ea typeface="Calibri" panose="020F0502020204030204" pitchFamily="34" charset="0"/>
                        <a:cs typeface="Calibri" panose="020F0502020204030204" pitchFamily="34" charset="0"/>
                      </a:endParaRPr>
                    </a:p>
                    <a:p>
                      <a:pPr marL="0" indent="0" algn="l" defTabSz="1204016" rtl="0" eaLnBrk="1" latinLnBrk="0" hangingPunct="1">
                        <a:lnSpc>
                          <a:spcPct val="90000"/>
                        </a:lnSpc>
                        <a:spcAft>
                          <a:spcPts val="300"/>
                        </a:spcAft>
                        <a:buFont typeface="Arial" panose="020B0604020202020204" pitchFamily="34" charset="0"/>
                        <a:buNone/>
                      </a:pPr>
                      <a:r>
                        <a:rPr lang="fr-FR" sz="1000" b="0" kern="1200" dirty="0">
                          <a:solidFill>
                            <a:srgbClr val="000000"/>
                          </a:solidFill>
                          <a:effectLst/>
                          <a:latin typeface="+mn-lt"/>
                          <a:ea typeface="Calibri" panose="020F0502020204030204" pitchFamily="34" charset="0"/>
                          <a:cs typeface="Calibri" panose="020F0502020204030204" pitchFamily="34" charset="0"/>
                        </a:rPr>
                        <a:t>Conception des Algorithmes et outils</a:t>
                      </a:r>
                      <a:endParaRPr lang="en-GB" sz="1000" b="0" kern="1200" dirty="0">
                        <a:solidFill>
                          <a:srgbClr val="000000"/>
                        </a:solidFill>
                        <a:effectLst/>
                        <a:latin typeface="+mn-lt"/>
                        <a:ea typeface="Calibri" panose="020F0502020204030204" pitchFamily="34" charset="0"/>
                        <a:cs typeface="Calibri" panose="020F0502020204030204" pitchFamily="34" charset="0"/>
                      </a:endParaRPr>
                    </a:p>
                    <a:p>
                      <a:pPr marL="0" indent="0" algn="l" defTabSz="1204016" rtl="0" eaLnBrk="1" latinLnBrk="0" hangingPunct="1">
                        <a:lnSpc>
                          <a:spcPct val="90000"/>
                        </a:lnSpc>
                        <a:spcAft>
                          <a:spcPts val="300"/>
                        </a:spcAft>
                        <a:buFont typeface="Arial" panose="020B0604020202020204" pitchFamily="34" charset="0"/>
                        <a:buNone/>
                      </a:pPr>
                      <a:r>
                        <a:rPr lang="fr-FR" sz="1000" b="0" kern="1200" dirty="0">
                          <a:solidFill>
                            <a:srgbClr val="000000"/>
                          </a:solidFill>
                          <a:effectLst/>
                          <a:latin typeface="+mn-lt"/>
                          <a:ea typeface="Calibri" panose="020F0502020204030204" pitchFamily="34" charset="0"/>
                          <a:cs typeface="Calibri" panose="020F0502020204030204" pitchFamily="34" charset="0"/>
                        </a:rPr>
                        <a:t> </a:t>
                      </a:r>
                      <a:endParaRPr lang="en-GB" sz="1000" b="0" kern="1200" dirty="0">
                        <a:solidFill>
                          <a:srgbClr val="000000"/>
                        </a:solidFill>
                        <a:effectLst/>
                        <a:latin typeface="+mn-lt"/>
                        <a:ea typeface="Calibri" panose="020F0502020204030204" pitchFamily="34" charset="0"/>
                        <a:cs typeface="Calibri" panose="020F0502020204030204" pitchFamily="34" charset="0"/>
                      </a:endParaRPr>
                    </a:p>
                    <a:p>
                      <a:pPr marL="0" indent="0" algn="l" defTabSz="1204016" rtl="0" eaLnBrk="1" latinLnBrk="0" hangingPunct="1">
                        <a:lnSpc>
                          <a:spcPct val="90000"/>
                        </a:lnSpc>
                        <a:spcAft>
                          <a:spcPts val="300"/>
                        </a:spcAft>
                        <a:buFont typeface="Arial" panose="020B0604020202020204" pitchFamily="34" charset="0"/>
                        <a:buNone/>
                      </a:pPr>
                      <a:r>
                        <a:rPr lang="fr-FR" sz="1000" b="0" kern="1200" dirty="0">
                          <a:solidFill>
                            <a:srgbClr val="000000"/>
                          </a:solidFill>
                          <a:effectLst/>
                          <a:latin typeface="+mn-lt"/>
                          <a:ea typeface="Calibri" panose="020F0502020204030204" pitchFamily="34" charset="0"/>
                          <a:cs typeface="Calibri" panose="020F0502020204030204" pitchFamily="34" charset="0"/>
                        </a:rPr>
                        <a:t>Financement</a:t>
                      </a:r>
                      <a:endParaRPr lang="en-GB" sz="1000" b="0" kern="1200" dirty="0">
                        <a:solidFill>
                          <a:srgbClr val="000000"/>
                        </a:solidFill>
                        <a:effectLst/>
                        <a:latin typeface="+mn-lt"/>
                        <a:ea typeface="Calibri" panose="020F0502020204030204" pitchFamily="34" charset="0"/>
                        <a:cs typeface="Calibri" panose="020F0502020204030204" pitchFamily="34" charset="0"/>
                      </a:endParaRPr>
                    </a:p>
                    <a:p>
                      <a:pPr marL="0" indent="0" algn="l" defTabSz="1204016" rtl="0" eaLnBrk="1" latinLnBrk="0" hangingPunct="1">
                        <a:lnSpc>
                          <a:spcPct val="90000"/>
                        </a:lnSpc>
                        <a:spcAft>
                          <a:spcPts val="300"/>
                        </a:spcAft>
                        <a:buFont typeface="Arial" panose="020B0604020202020204" pitchFamily="34" charset="0"/>
                        <a:buNone/>
                      </a:pPr>
                      <a:r>
                        <a:rPr lang="fr-FR" sz="1000" b="0" kern="1200" dirty="0">
                          <a:solidFill>
                            <a:srgbClr val="000000"/>
                          </a:solidFill>
                          <a:effectLst/>
                          <a:latin typeface="+mn-lt"/>
                          <a:ea typeface="Calibri" panose="020F0502020204030204" pitchFamily="34" charset="0"/>
                          <a:cs typeface="Calibri" panose="020F0502020204030204" pitchFamily="34" charset="0"/>
                        </a:rPr>
                        <a:t>Validation stratégique</a:t>
                      </a:r>
                      <a:endParaRPr lang="en-GB" sz="1000" b="0" kern="1200" dirty="0">
                        <a:solidFill>
                          <a:srgbClr val="000000"/>
                        </a:solidFill>
                        <a:effectLst/>
                        <a:latin typeface="+mn-lt"/>
                        <a:ea typeface="Calibri" panose="020F0502020204030204" pitchFamily="34" charset="0"/>
                        <a:cs typeface="Calibri" panose="020F0502020204030204" pitchFamily="34" charset="0"/>
                      </a:endParaRPr>
                    </a:p>
                    <a:p>
                      <a:pPr marL="0" indent="0" algn="l" defTabSz="1204016" rtl="0" eaLnBrk="1" latinLnBrk="0" hangingPunct="1">
                        <a:lnSpc>
                          <a:spcPct val="90000"/>
                        </a:lnSpc>
                        <a:spcAft>
                          <a:spcPts val="300"/>
                        </a:spcAft>
                        <a:buFont typeface="Arial" panose="020B0604020202020204" pitchFamily="34" charset="0"/>
                        <a:buNone/>
                      </a:pPr>
                      <a:r>
                        <a:rPr lang="fr-FR" sz="1000" b="0" kern="1200" dirty="0">
                          <a:solidFill>
                            <a:srgbClr val="000000"/>
                          </a:solidFill>
                          <a:effectLst/>
                          <a:latin typeface="+mn-lt"/>
                          <a:ea typeface="Calibri" panose="020F0502020204030204" pitchFamily="34" charset="0"/>
                          <a:cs typeface="Calibri" panose="020F0502020204030204" pitchFamily="34" charset="0"/>
                        </a:rPr>
                        <a:t>Alignement avec les stratégie mondiales (BHBC, Cardio4Dakar)</a:t>
                      </a:r>
                      <a:endParaRPr lang="en-GB" sz="1000" b="0" kern="1200" dirty="0">
                        <a:solidFill>
                          <a:srgbClr val="000000"/>
                        </a:solidFill>
                        <a:effectLst/>
                        <a:latin typeface="+mn-lt"/>
                        <a:ea typeface="Calibri" panose="020F0502020204030204" pitchFamily="34" charset="0"/>
                        <a:cs typeface="Calibri" panose="020F0502020204030204" pitchFamily="34" charset="0"/>
                      </a:endParaRPr>
                    </a:p>
                  </a:txBody>
                  <a:tcPr marL="36000" marR="36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0367496"/>
                  </a:ext>
                </a:extLst>
              </a:tr>
              <a:tr h="486130">
                <a:tc>
                  <a:txBody>
                    <a:bodyPr/>
                    <a:lstStyle/>
                    <a:p>
                      <a:pPr marL="0" lvl="0" indent="0" algn="l" defTabSz="1204016" rtl="0" eaLnBrk="1" latinLnBrk="0" hangingPunct="1">
                        <a:lnSpc>
                          <a:spcPct val="90000"/>
                        </a:lnSpc>
                        <a:spcAft>
                          <a:spcPts val="300"/>
                        </a:spcAft>
                        <a:buFont typeface="Calibri" panose="020F0502020204030204" pitchFamily="34" charset="0"/>
                        <a:buNone/>
                        <a:tabLst>
                          <a:tab pos="457200" algn="l"/>
                        </a:tabLst>
                      </a:pPr>
                      <a:r>
                        <a:rPr lang="fr-FR" sz="1000" b="0" kern="1200" dirty="0">
                          <a:solidFill>
                            <a:srgbClr val="000000"/>
                          </a:solidFill>
                          <a:effectLst/>
                          <a:latin typeface="+mn-lt"/>
                          <a:ea typeface="Calibri" panose="020F0502020204030204" pitchFamily="34" charset="0"/>
                          <a:cs typeface="Calibri" panose="020F0502020204030204" pitchFamily="34" charset="0"/>
                        </a:rPr>
                        <a:t>Médecins généralistes</a:t>
                      </a:r>
                      <a:endParaRPr lang="en-GB" sz="1000" b="0" kern="1200" dirty="0">
                        <a:solidFill>
                          <a:srgbClr val="000000"/>
                        </a:solidFill>
                        <a:effectLst/>
                        <a:latin typeface="+mn-lt"/>
                        <a:ea typeface="Calibri" panose="020F0502020204030204" pitchFamily="34" charset="0"/>
                        <a:cs typeface="Calibri" panose="020F0502020204030204" pitchFamily="34" charset="0"/>
                      </a:endParaRPr>
                    </a:p>
                    <a:p>
                      <a:pPr marL="0" lvl="0" indent="0" algn="l" defTabSz="1204016" rtl="0" eaLnBrk="1" latinLnBrk="0" hangingPunct="1">
                        <a:lnSpc>
                          <a:spcPct val="90000"/>
                        </a:lnSpc>
                        <a:spcAft>
                          <a:spcPts val="300"/>
                        </a:spcAft>
                        <a:buFont typeface="Calibri" panose="020F0502020204030204" pitchFamily="34" charset="0"/>
                        <a:buNone/>
                        <a:tabLst>
                          <a:tab pos="457200" algn="l"/>
                        </a:tabLst>
                      </a:pPr>
                      <a:r>
                        <a:rPr lang="fr-FR" sz="1000" b="0" kern="1200" dirty="0">
                          <a:solidFill>
                            <a:srgbClr val="000000"/>
                          </a:solidFill>
                          <a:effectLst/>
                          <a:latin typeface="+mn-lt"/>
                          <a:ea typeface="Calibri" panose="020F0502020204030204" pitchFamily="34" charset="0"/>
                          <a:cs typeface="Calibri" panose="020F0502020204030204" pitchFamily="34" charset="0"/>
                        </a:rPr>
                        <a:t>Médecins spécialistes</a:t>
                      </a:r>
                      <a:endParaRPr lang="en-GB" sz="1000" b="0" kern="1200" dirty="0">
                        <a:solidFill>
                          <a:srgbClr val="000000"/>
                        </a:solidFill>
                        <a:effectLst/>
                        <a:latin typeface="+mn-lt"/>
                        <a:ea typeface="Calibri" panose="020F0502020204030204" pitchFamily="34" charset="0"/>
                        <a:cs typeface="Calibri" panose="020F0502020204030204" pitchFamily="34" charset="0"/>
                      </a:endParaRPr>
                    </a:p>
                    <a:p>
                      <a:pPr marL="0" lvl="0" indent="0" algn="l" defTabSz="1204016" rtl="0" eaLnBrk="1" latinLnBrk="0" hangingPunct="1">
                        <a:lnSpc>
                          <a:spcPct val="90000"/>
                        </a:lnSpc>
                        <a:spcAft>
                          <a:spcPts val="300"/>
                        </a:spcAft>
                        <a:buFont typeface="Calibri" panose="020F0502020204030204" pitchFamily="34" charset="0"/>
                        <a:buNone/>
                        <a:tabLst>
                          <a:tab pos="457200" algn="l"/>
                        </a:tabLst>
                      </a:pPr>
                      <a:r>
                        <a:rPr lang="fr-FR" sz="1000" b="0" kern="1200" dirty="0">
                          <a:solidFill>
                            <a:srgbClr val="000000"/>
                          </a:solidFill>
                          <a:effectLst/>
                          <a:latin typeface="+mn-lt"/>
                          <a:ea typeface="Calibri" panose="020F0502020204030204" pitchFamily="34" charset="0"/>
                          <a:cs typeface="Calibri" panose="020F0502020204030204" pitchFamily="34" charset="0"/>
                        </a:rPr>
                        <a:t>Sages femmes</a:t>
                      </a:r>
                      <a:endParaRPr lang="en-GB" sz="1000" b="0" kern="1200" dirty="0">
                        <a:solidFill>
                          <a:srgbClr val="000000"/>
                        </a:solidFill>
                        <a:effectLst/>
                        <a:latin typeface="+mn-lt"/>
                        <a:ea typeface="Calibri" panose="020F0502020204030204" pitchFamily="34" charset="0"/>
                        <a:cs typeface="Calibri" panose="020F0502020204030204" pitchFamily="34" charset="0"/>
                      </a:endParaRPr>
                    </a:p>
                    <a:p>
                      <a:pPr marL="0" lvl="0" indent="0" algn="l" defTabSz="1204016" rtl="0" eaLnBrk="1" latinLnBrk="0" hangingPunct="1">
                        <a:lnSpc>
                          <a:spcPct val="90000"/>
                        </a:lnSpc>
                        <a:spcAft>
                          <a:spcPts val="300"/>
                        </a:spcAft>
                        <a:buFont typeface="Calibri" panose="020F0502020204030204" pitchFamily="34" charset="0"/>
                        <a:buNone/>
                        <a:tabLst>
                          <a:tab pos="457200" algn="l"/>
                        </a:tabLst>
                      </a:pPr>
                      <a:r>
                        <a:rPr lang="fr-FR" sz="1000" b="0" kern="1200" dirty="0">
                          <a:solidFill>
                            <a:srgbClr val="000000"/>
                          </a:solidFill>
                          <a:effectLst/>
                          <a:latin typeface="+mn-lt"/>
                          <a:ea typeface="Calibri" panose="020F0502020204030204" pitchFamily="34" charset="0"/>
                          <a:cs typeface="Calibri" panose="020F0502020204030204" pitchFamily="34" charset="0"/>
                        </a:rPr>
                        <a:t>Infirmiers</a:t>
                      </a:r>
                      <a:endParaRPr lang="en-GB" sz="1000" b="0" kern="1200" dirty="0">
                        <a:solidFill>
                          <a:srgbClr val="000000"/>
                        </a:solidFill>
                        <a:effectLst/>
                        <a:latin typeface="+mn-lt"/>
                        <a:ea typeface="Calibri" panose="020F0502020204030204" pitchFamily="34" charset="0"/>
                        <a:cs typeface="Calibri" panose="020F0502020204030204" pitchFamily="34" charset="0"/>
                      </a:endParaRPr>
                    </a:p>
                    <a:p>
                      <a:pPr marL="0" lvl="0" indent="0" algn="l" defTabSz="1204016" rtl="0" eaLnBrk="1" latinLnBrk="0" hangingPunct="1">
                        <a:lnSpc>
                          <a:spcPct val="90000"/>
                        </a:lnSpc>
                        <a:spcAft>
                          <a:spcPts val="300"/>
                        </a:spcAft>
                        <a:buFont typeface="Calibri" panose="020F0502020204030204" pitchFamily="34" charset="0"/>
                        <a:buNone/>
                        <a:tabLst>
                          <a:tab pos="457200" algn="l"/>
                        </a:tabLst>
                      </a:pPr>
                      <a:r>
                        <a:rPr lang="fr-FR" sz="1000" b="0" kern="1200" dirty="0">
                          <a:solidFill>
                            <a:srgbClr val="000000"/>
                          </a:solidFill>
                          <a:effectLst/>
                          <a:latin typeface="+mn-lt"/>
                          <a:ea typeface="Calibri" panose="020F0502020204030204" pitchFamily="34" charset="0"/>
                          <a:cs typeface="Calibri" panose="020F0502020204030204" pitchFamily="34" charset="0"/>
                        </a:rPr>
                        <a:t>Aide infirmiers</a:t>
                      </a:r>
                      <a:endParaRPr lang="en-GB" sz="1000" b="0" kern="1200" dirty="0">
                        <a:solidFill>
                          <a:srgbClr val="000000"/>
                        </a:solidFill>
                        <a:effectLst/>
                        <a:latin typeface="+mn-lt"/>
                        <a:ea typeface="Calibri" panose="020F0502020204030204" pitchFamily="34" charset="0"/>
                        <a:cs typeface="Calibri" panose="020F0502020204030204" pitchFamily="34" charset="0"/>
                      </a:endParaRPr>
                    </a:p>
                  </a:txBody>
                  <a:tcPr marL="36000" marR="36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1204016" rtl="0" eaLnBrk="1" latinLnBrk="0" hangingPunct="1">
                        <a:lnSpc>
                          <a:spcPct val="90000"/>
                        </a:lnSpc>
                        <a:spcAft>
                          <a:spcPts val="300"/>
                        </a:spcAft>
                        <a:buFont typeface="Arial" panose="020B0604020202020204" pitchFamily="34" charset="0"/>
                        <a:buNone/>
                      </a:pPr>
                      <a:r>
                        <a:rPr lang="fr-FR" sz="1000" b="0" kern="1200" dirty="0">
                          <a:solidFill>
                            <a:srgbClr val="000000"/>
                          </a:solidFill>
                          <a:effectLst/>
                          <a:latin typeface="+mn-lt"/>
                          <a:ea typeface="Calibri" panose="020F0502020204030204" pitchFamily="34" charset="0"/>
                          <a:cs typeface="Calibri" panose="020F0502020204030204" pitchFamily="34" charset="0"/>
                        </a:rPr>
                        <a:t> </a:t>
                      </a:r>
                      <a:endParaRPr lang="en-GB" sz="1000" b="0" kern="1200" dirty="0">
                        <a:solidFill>
                          <a:srgbClr val="000000"/>
                        </a:solidFill>
                        <a:effectLst/>
                        <a:latin typeface="+mn-lt"/>
                        <a:ea typeface="Calibri" panose="020F0502020204030204" pitchFamily="34" charset="0"/>
                        <a:cs typeface="Calibri" panose="020F0502020204030204" pitchFamily="34" charset="0"/>
                      </a:endParaRPr>
                    </a:p>
                    <a:p>
                      <a:pPr marL="0" indent="0" algn="l" defTabSz="1204016" rtl="0" eaLnBrk="1" latinLnBrk="0" hangingPunct="1">
                        <a:lnSpc>
                          <a:spcPct val="90000"/>
                        </a:lnSpc>
                        <a:spcAft>
                          <a:spcPts val="300"/>
                        </a:spcAft>
                        <a:buFont typeface="Arial" panose="020B0604020202020204" pitchFamily="34" charset="0"/>
                        <a:buNone/>
                      </a:pPr>
                      <a:r>
                        <a:rPr lang="fr-FR" sz="1000" b="0" kern="1200" dirty="0">
                          <a:solidFill>
                            <a:srgbClr val="000000"/>
                          </a:solidFill>
                          <a:effectLst/>
                          <a:latin typeface="+mn-lt"/>
                          <a:ea typeface="Calibri" panose="020F0502020204030204" pitchFamily="34" charset="0"/>
                          <a:cs typeface="Calibri" panose="020F0502020204030204" pitchFamily="34" charset="0"/>
                        </a:rPr>
                        <a:t> </a:t>
                      </a:r>
                      <a:endParaRPr lang="en-GB" sz="1000" b="0" kern="1200" dirty="0">
                        <a:solidFill>
                          <a:srgbClr val="000000"/>
                        </a:solidFill>
                        <a:effectLst/>
                        <a:latin typeface="+mn-lt"/>
                        <a:ea typeface="Calibri" panose="020F0502020204030204" pitchFamily="34" charset="0"/>
                        <a:cs typeface="Calibri" panose="020F0502020204030204" pitchFamily="34" charset="0"/>
                      </a:endParaRPr>
                    </a:p>
                    <a:p>
                      <a:pPr marL="0" indent="0" algn="l" defTabSz="1204016" rtl="0" eaLnBrk="1" latinLnBrk="0" hangingPunct="1">
                        <a:lnSpc>
                          <a:spcPct val="90000"/>
                        </a:lnSpc>
                        <a:spcAft>
                          <a:spcPts val="300"/>
                        </a:spcAft>
                        <a:buFont typeface="Arial" panose="020B0604020202020204" pitchFamily="34" charset="0"/>
                        <a:buNone/>
                      </a:pPr>
                      <a:r>
                        <a:rPr lang="fr-FR" sz="1000" b="0" kern="1200" dirty="0">
                          <a:solidFill>
                            <a:srgbClr val="000000"/>
                          </a:solidFill>
                          <a:effectLst/>
                          <a:latin typeface="+mn-lt"/>
                          <a:ea typeface="Calibri" panose="020F0502020204030204" pitchFamily="34" charset="0"/>
                          <a:cs typeface="Calibri" panose="020F0502020204030204" pitchFamily="34" charset="0"/>
                        </a:rPr>
                        <a:t>Dépistage/Diagnostic et prise en charge des patients selon les normes et protocoles </a:t>
                      </a:r>
                      <a:endParaRPr lang="en-GB" sz="1000" b="0" kern="1200" dirty="0">
                        <a:solidFill>
                          <a:srgbClr val="000000"/>
                        </a:solidFill>
                        <a:effectLst/>
                        <a:latin typeface="+mn-lt"/>
                        <a:ea typeface="Calibri" panose="020F0502020204030204" pitchFamily="34" charset="0"/>
                        <a:cs typeface="Calibri" panose="020F0502020204030204" pitchFamily="34" charset="0"/>
                      </a:endParaRPr>
                    </a:p>
                  </a:txBody>
                  <a:tcPr marL="36000" marR="36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0403585"/>
                  </a:ext>
                </a:extLst>
              </a:tr>
            </a:tbl>
          </a:graphicData>
        </a:graphic>
      </p:graphicFrame>
      <p:sp>
        <p:nvSpPr>
          <p:cNvPr id="5" name="TextBox 4">
            <a:extLst>
              <a:ext uri="{FF2B5EF4-FFF2-40B4-BE49-F238E27FC236}">
                <a16:creationId xmlns:a16="http://schemas.microsoft.com/office/drawing/2014/main" id="{AD984254-5A8B-2469-1450-7167F4961A9D}"/>
              </a:ext>
            </a:extLst>
          </p:cNvPr>
          <p:cNvSpPr txBox="1"/>
          <p:nvPr/>
        </p:nvSpPr>
        <p:spPr>
          <a:xfrm>
            <a:off x="552450" y="6526353"/>
            <a:ext cx="5480049" cy="320289"/>
          </a:xfrm>
          <a:prstGeom prst="rect">
            <a:avLst/>
          </a:prstGeom>
          <a:noFill/>
        </p:spPr>
        <p:txBody>
          <a:bodyPr wrap="square" lIns="0" tIns="46800" rIns="0" rtlCol="0">
            <a:noAutofit/>
          </a:bodyPr>
          <a:lstStyle/>
          <a:p>
            <a:r>
              <a:rPr lang="fr-CI" sz="1400" b="1" dirty="0">
                <a:solidFill>
                  <a:schemeClr val="accent2"/>
                </a:solidFill>
              </a:rPr>
              <a:t>Etapes pour répliquer cette intervention</a:t>
            </a:r>
            <a:endParaRPr lang="en-GB" sz="1400" b="1" dirty="0">
              <a:solidFill>
                <a:schemeClr val="accent2"/>
              </a:solidFill>
            </a:endParaRPr>
          </a:p>
        </p:txBody>
      </p:sp>
      <p:graphicFrame>
        <p:nvGraphicFramePr>
          <p:cNvPr id="2" name="Table 1">
            <a:extLst>
              <a:ext uri="{FF2B5EF4-FFF2-40B4-BE49-F238E27FC236}">
                <a16:creationId xmlns:a16="http://schemas.microsoft.com/office/drawing/2014/main" id="{2882D7AB-7A40-15BE-1CC3-760D5B77E5B9}"/>
              </a:ext>
            </a:extLst>
          </p:cNvPr>
          <p:cNvGraphicFramePr>
            <a:graphicFrameLocks noGrp="1"/>
          </p:cNvGraphicFramePr>
          <p:nvPr>
            <p:extLst>
              <p:ext uri="{D42A27DB-BD31-4B8C-83A1-F6EECF244321}">
                <p14:modId xmlns:p14="http://schemas.microsoft.com/office/powerpoint/2010/main" val="3309150805"/>
              </p:ext>
            </p:extLst>
          </p:nvPr>
        </p:nvGraphicFramePr>
        <p:xfrm>
          <a:off x="552450" y="1436949"/>
          <a:ext cx="5480050" cy="324000"/>
        </p:xfrm>
        <a:graphic>
          <a:graphicData uri="http://schemas.openxmlformats.org/drawingml/2006/table">
            <a:tbl>
              <a:tblPr firstRow="1" bandRow="1">
                <a:tableStyleId>{5C22544A-7EE6-4342-B048-85BDC9FD1C3A}</a:tableStyleId>
              </a:tblPr>
              <a:tblGrid>
                <a:gridCol w="2740025">
                  <a:extLst>
                    <a:ext uri="{9D8B030D-6E8A-4147-A177-3AD203B41FA5}">
                      <a16:colId xmlns:a16="http://schemas.microsoft.com/office/drawing/2014/main" val="2365549790"/>
                    </a:ext>
                  </a:extLst>
                </a:gridCol>
                <a:gridCol w="2740025">
                  <a:extLst>
                    <a:ext uri="{9D8B030D-6E8A-4147-A177-3AD203B41FA5}">
                      <a16:colId xmlns:a16="http://schemas.microsoft.com/office/drawing/2014/main" val="1607582188"/>
                    </a:ext>
                  </a:extLst>
                </a:gridCol>
              </a:tblGrid>
              <a:tr h="324000">
                <a:tc>
                  <a:txBody>
                    <a:bodyPr/>
                    <a:lstStyle/>
                    <a:p>
                      <a:pPr marL="0" algn="l" defTabSz="1204016" rtl="0" eaLnBrk="1" latinLnBrk="0" hangingPunct="1">
                        <a:lnSpc>
                          <a:spcPct val="90000"/>
                        </a:lnSpc>
                        <a:spcAft>
                          <a:spcPts val="0"/>
                        </a:spcAft>
                      </a:pPr>
                      <a:r>
                        <a:rPr lang="fr-FR" sz="1200" b="1" kern="1200" dirty="0">
                          <a:solidFill>
                            <a:schemeClr val="bg1"/>
                          </a:solidFill>
                          <a:effectLst/>
                          <a:latin typeface="+mj-lt"/>
                          <a:ea typeface="Calibri" panose="020F0502020204030204" pitchFamily="34" charset="0"/>
                          <a:cs typeface="Calibri" panose="020F0502020204030204" pitchFamily="34" charset="0"/>
                        </a:rPr>
                        <a:t>Acteur Clés</a:t>
                      </a:r>
                      <a:endParaRPr lang="en-GB" sz="1200" b="1" kern="1200" dirty="0">
                        <a:solidFill>
                          <a:schemeClr val="bg1"/>
                        </a:solidFill>
                        <a:effectLst/>
                        <a:latin typeface="+mj-lt"/>
                        <a:ea typeface="Calibri" panose="020F0502020204030204" pitchFamily="34" charset="0"/>
                        <a:cs typeface="Calibri" panose="020F0502020204030204" pitchFamily="34" charset="0"/>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1204016" rtl="0" eaLnBrk="1" latinLnBrk="0" hangingPunct="1">
                        <a:lnSpc>
                          <a:spcPct val="90000"/>
                        </a:lnSpc>
                        <a:spcAft>
                          <a:spcPts val="0"/>
                        </a:spcAft>
                      </a:pPr>
                      <a:r>
                        <a:rPr lang="fr-FR" sz="1200" b="1" kern="1200" dirty="0">
                          <a:solidFill>
                            <a:schemeClr val="bg1"/>
                          </a:solidFill>
                          <a:effectLst/>
                          <a:latin typeface="+mj-lt"/>
                          <a:ea typeface="Calibri" panose="020F0502020204030204" pitchFamily="34" charset="0"/>
                          <a:cs typeface="Calibri" panose="020F0502020204030204" pitchFamily="34" charset="0"/>
                        </a:rPr>
                        <a:t>Rôle</a:t>
                      </a:r>
                      <a:endParaRPr lang="en-GB" sz="1200" b="1" kern="1200" dirty="0">
                        <a:solidFill>
                          <a:schemeClr val="bg1"/>
                        </a:solidFill>
                        <a:effectLst/>
                        <a:latin typeface="+mj-lt"/>
                        <a:ea typeface="Calibri" panose="020F0502020204030204" pitchFamily="34" charset="0"/>
                        <a:cs typeface="Calibri" panose="020F0502020204030204" pitchFamily="34" charset="0"/>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341364102"/>
                  </a:ext>
                </a:extLst>
              </a:tr>
            </a:tbl>
          </a:graphicData>
        </a:graphic>
      </p:graphicFrame>
      <p:sp>
        <p:nvSpPr>
          <p:cNvPr id="39" name="Text Placeholder 4">
            <a:extLst>
              <a:ext uri="{FF2B5EF4-FFF2-40B4-BE49-F238E27FC236}">
                <a16:creationId xmlns:a16="http://schemas.microsoft.com/office/drawing/2014/main" id="{659E9AC9-3D04-9D89-B2D8-FFE2F6935C53}"/>
              </a:ext>
            </a:extLst>
          </p:cNvPr>
          <p:cNvSpPr txBox="1">
            <a:spLocks/>
          </p:cNvSpPr>
          <p:nvPr/>
        </p:nvSpPr>
        <p:spPr>
          <a:xfrm>
            <a:off x="548402" y="6869047"/>
            <a:ext cx="5790485" cy="140683"/>
          </a:xfrm>
          <a:prstGeom prst="rect">
            <a:avLst/>
          </a:prstGeom>
        </p:spPr>
        <p:txBody>
          <a:bodyPr vert="horz" lIns="0" tIns="0" rIns="0" bIns="0" rtlCol="0">
            <a:noAutofit/>
          </a:bodyPr>
          <a:lstStyle>
            <a:lvl1pPr marL="0" indent="0" algn="l" defTabSz="685800" rtl="0" eaLnBrk="1" latinLnBrk="0" hangingPunct="1">
              <a:lnSpc>
                <a:spcPct val="100000"/>
              </a:lnSpc>
              <a:spcBef>
                <a:spcPts val="600"/>
              </a:spcBef>
              <a:buClr>
                <a:schemeClr val="accent4"/>
              </a:buClr>
              <a:buFont typeface="Arial" panose="020B0604020202020204" pitchFamily="34" charset="0"/>
              <a:buNone/>
              <a:defRPr sz="1200" b="1" kern="1200">
                <a:solidFill>
                  <a:schemeClr val="tx1"/>
                </a:solidFill>
                <a:latin typeface="+mn-lt"/>
                <a:ea typeface="+mn-ea"/>
                <a:cs typeface="+mn-cs"/>
              </a:defRPr>
            </a:lvl1pPr>
            <a:lvl2pPr marL="262800" indent="-144000" algn="l" defTabSz="685800" rtl="0" eaLnBrk="1" latinLnBrk="0" hangingPunct="1">
              <a:lnSpc>
                <a:spcPct val="100000"/>
              </a:lnSpc>
              <a:spcBef>
                <a:spcPts val="600"/>
              </a:spcBef>
              <a:buClr>
                <a:schemeClr val="accent4"/>
              </a:buClr>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100000"/>
              </a:lnSpc>
              <a:spcBef>
                <a:spcPts val="600"/>
              </a:spcBef>
              <a:buClr>
                <a:schemeClr val="accent4"/>
              </a:buClr>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100000"/>
              </a:lnSpc>
              <a:spcBef>
                <a:spcPts val="600"/>
              </a:spcBef>
              <a:buClr>
                <a:schemeClr val="accent4"/>
              </a:buClr>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100000"/>
              </a:lnSpc>
              <a:spcBef>
                <a:spcPts val="600"/>
              </a:spcBef>
              <a:buClr>
                <a:schemeClr val="accent4"/>
              </a:buClr>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10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10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10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100000"/>
              </a:lnSpc>
              <a:spcBef>
                <a:spcPts val="600"/>
              </a:spcBef>
              <a:buFont typeface="Symbol" pitchFamily="2" charset="2"/>
              <a:buChar char="-"/>
              <a:defRPr sz="10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CF3619"/>
              </a:buClr>
              <a:buSzTx/>
              <a:buFont typeface="Arial" panose="020B0604020202020204" pitchFamily="34" charset="0"/>
              <a:buNone/>
              <a:tabLst/>
              <a:defRPr/>
            </a:pPr>
            <a:r>
              <a:rPr kumimoji="0" lang="fr-FR" sz="1200" b="1" i="0" u="none" strike="noStrike" kern="1200" cap="none" spc="0" normalizeH="0" baseline="0" noProof="0" dirty="0">
                <a:ln>
                  <a:noFill/>
                </a:ln>
                <a:solidFill>
                  <a:srgbClr val="000000"/>
                </a:solidFill>
                <a:effectLst/>
                <a:uLnTx/>
                <a:uFillTx/>
                <a:latin typeface="Arial"/>
                <a:ea typeface="+mn-ea"/>
                <a:cs typeface="+mn-cs"/>
              </a:rPr>
              <a:t>Les étapes pour la réplication de cette intervention sont:</a:t>
            </a:r>
          </a:p>
        </p:txBody>
      </p:sp>
      <p:sp>
        <p:nvSpPr>
          <p:cNvPr id="40" name="Freeform 6">
            <a:extLst>
              <a:ext uri="{FF2B5EF4-FFF2-40B4-BE49-F238E27FC236}">
                <a16:creationId xmlns:a16="http://schemas.microsoft.com/office/drawing/2014/main" id="{C42ED92B-486A-A8EA-DFC1-D2097D10929A}"/>
              </a:ext>
            </a:extLst>
          </p:cNvPr>
          <p:cNvSpPr>
            <a:spLocks/>
          </p:cNvSpPr>
          <p:nvPr/>
        </p:nvSpPr>
        <p:spPr bwMode="auto">
          <a:xfrm>
            <a:off x="559794" y="7134111"/>
            <a:ext cx="1381383" cy="648942"/>
          </a:xfrm>
          <a:custGeom>
            <a:avLst/>
            <a:gdLst>
              <a:gd name="T0" fmla="*/ 604 w 615"/>
              <a:gd name="T1" fmla="*/ 216 h 476"/>
              <a:gd name="T2" fmla="*/ 604 w 615"/>
              <a:gd name="T3" fmla="*/ 260 h 476"/>
              <a:gd name="T4" fmla="*/ 443 w 615"/>
              <a:gd name="T5" fmla="*/ 452 h 476"/>
              <a:gd name="T6" fmla="*/ 391 w 615"/>
              <a:gd name="T7" fmla="*/ 476 h 476"/>
              <a:gd name="T8" fmla="*/ 25 w 615"/>
              <a:gd name="T9" fmla="*/ 476 h 476"/>
              <a:gd name="T10" fmla="*/ 4 w 615"/>
              <a:gd name="T11" fmla="*/ 463 h 476"/>
              <a:gd name="T12" fmla="*/ 7 w 615"/>
              <a:gd name="T13" fmla="*/ 439 h 476"/>
              <a:gd name="T14" fmla="*/ 158 w 615"/>
              <a:gd name="T15" fmla="*/ 260 h 476"/>
              <a:gd name="T16" fmla="*/ 158 w 615"/>
              <a:gd name="T17" fmla="*/ 216 h 476"/>
              <a:gd name="T18" fmla="*/ 7 w 615"/>
              <a:gd name="T19" fmla="*/ 37 h 476"/>
              <a:gd name="T20" fmla="*/ 4 w 615"/>
              <a:gd name="T21" fmla="*/ 13 h 476"/>
              <a:gd name="T22" fmla="*/ 25 w 615"/>
              <a:gd name="T23" fmla="*/ 0 h 476"/>
              <a:gd name="T24" fmla="*/ 391 w 615"/>
              <a:gd name="T25" fmla="*/ 0 h 476"/>
              <a:gd name="T26" fmla="*/ 443 w 615"/>
              <a:gd name="T27" fmla="*/ 24 h 476"/>
              <a:gd name="T28" fmla="*/ 604 w 615"/>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8" y="260"/>
                  <a:pt x="158" y="260"/>
                  <a:pt x="158" y="260"/>
                </a:cubicBezTo>
                <a:cubicBezTo>
                  <a:pt x="168" y="247"/>
                  <a:pt x="168" y="229"/>
                  <a:pt x="158"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rgbClr val="EE7436"/>
          </a:solidFill>
          <a:ln>
            <a:noFill/>
          </a:ln>
        </p:spPr>
        <p:txBody>
          <a:bodyPr vert="horz" wrap="square" lIns="68562" tIns="34281" rIns="68562" bIns="34281"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699" b="0" i="0" u="none" strike="noStrike" kern="0" cap="none" spc="0" normalizeH="0" baseline="0" noProof="0" dirty="0">
              <a:ln>
                <a:noFill/>
              </a:ln>
              <a:solidFill>
                <a:srgbClr val="000000"/>
              </a:solidFill>
              <a:effectLst/>
              <a:uLnTx/>
              <a:uFillTx/>
              <a:latin typeface="Lato Light" panose="020F0502020204030203" pitchFamily="34" charset="0"/>
            </a:endParaRPr>
          </a:p>
        </p:txBody>
      </p:sp>
      <p:sp>
        <p:nvSpPr>
          <p:cNvPr id="41" name="Freeform 9">
            <a:extLst>
              <a:ext uri="{FF2B5EF4-FFF2-40B4-BE49-F238E27FC236}">
                <a16:creationId xmlns:a16="http://schemas.microsoft.com/office/drawing/2014/main" id="{E9F3BDA4-775F-5A4D-EC80-5FE2FC25E7ED}"/>
              </a:ext>
            </a:extLst>
          </p:cNvPr>
          <p:cNvSpPr>
            <a:spLocks/>
          </p:cNvSpPr>
          <p:nvPr/>
        </p:nvSpPr>
        <p:spPr bwMode="auto">
          <a:xfrm>
            <a:off x="1954468" y="7134111"/>
            <a:ext cx="1378534" cy="648942"/>
          </a:xfrm>
          <a:custGeom>
            <a:avLst/>
            <a:gdLst>
              <a:gd name="T0" fmla="*/ 604 w 614"/>
              <a:gd name="T1" fmla="*/ 216 h 476"/>
              <a:gd name="T2" fmla="*/ 604 w 614"/>
              <a:gd name="T3" fmla="*/ 260 h 476"/>
              <a:gd name="T4" fmla="*/ 443 w 614"/>
              <a:gd name="T5" fmla="*/ 452 h 476"/>
              <a:gd name="T6" fmla="*/ 391 w 614"/>
              <a:gd name="T7" fmla="*/ 476 h 476"/>
              <a:gd name="T8" fmla="*/ 24 w 614"/>
              <a:gd name="T9" fmla="*/ 476 h 476"/>
              <a:gd name="T10" fmla="*/ 4 w 614"/>
              <a:gd name="T11" fmla="*/ 463 h 476"/>
              <a:gd name="T12" fmla="*/ 7 w 614"/>
              <a:gd name="T13" fmla="*/ 439 h 476"/>
              <a:gd name="T14" fmla="*/ 157 w 614"/>
              <a:gd name="T15" fmla="*/ 260 h 476"/>
              <a:gd name="T16" fmla="*/ 157 w 614"/>
              <a:gd name="T17" fmla="*/ 216 h 476"/>
              <a:gd name="T18" fmla="*/ 7 w 614"/>
              <a:gd name="T19" fmla="*/ 37 h 476"/>
              <a:gd name="T20" fmla="*/ 4 w 614"/>
              <a:gd name="T21" fmla="*/ 13 h 476"/>
              <a:gd name="T22" fmla="*/ 24 w 614"/>
              <a:gd name="T23" fmla="*/ 0 h 476"/>
              <a:gd name="T24" fmla="*/ 391 w 614"/>
              <a:gd name="T25" fmla="*/ 0 h 476"/>
              <a:gd name="T26" fmla="*/ 443 w 614"/>
              <a:gd name="T27" fmla="*/ 24 h 476"/>
              <a:gd name="T28" fmla="*/ 604 w 614"/>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476">
                <a:moveTo>
                  <a:pt x="604" y="216"/>
                </a:moveTo>
                <a:cubicBezTo>
                  <a:pt x="614" y="229"/>
                  <a:pt x="614" y="247"/>
                  <a:pt x="604" y="260"/>
                </a:cubicBezTo>
                <a:cubicBezTo>
                  <a:pt x="443" y="452"/>
                  <a:pt x="443" y="452"/>
                  <a:pt x="443" y="452"/>
                </a:cubicBezTo>
                <a:cubicBezTo>
                  <a:pt x="430" y="467"/>
                  <a:pt x="411" y="476"/>
                  <a:pt x="391" y="476"/>
                </a:cubicBezTo>
                <a:cubicBezTo>
                  <a:pt x="24" y="476"/>
                  <a:pt x="24" y="476"/>
                  <a:pt x="24" y="476"/>
                </a:cubicBezTo>
                <a:cubicBezTo>
                  <a:pt x="16" y="476"/>
                  <a:pt x="8" y="471"/>
                  <a:pt x="4" y="463"/>
                </a:cubicBezTo>
                <a:cubicBezTo>
                  <a:pt x="0" y="455"/>
                  <a:pt x="1" y="445"/>
                  <a:pt x="7" y="439"/>
                </a:cubicBezTo>
                <a:cubicBezTo>
                  <a:pt x="157" y="260"/>
                  <a:pt x="157" y="260"/>
                  <a:pt x="157" y="260"/>
                </a:cubicBezTo>
                <a:cubicBezTo>
                  <a:pt x="168" y="247"/>
                  <a:pt x="168" y="229"/>
                  <a:pt x="157" y="216"/>
                </a:cubicBezTo>
                <a:cubicBezTo>
                  <a:pt x="7" y="37"/>
                  <a:pt x="7" y="37"/>
                  <a:pt x="7" y="37"/>
                </a:cubicBezTo>
                <a:cubicBezTo>
                  <a:pt x="1" y="30"/>
                  <a:pt x="0" y="21"/>
                  <a:pt x="4" y="13"/>
                </a:cubicBezTo>
                <a:cubicBezTo>
                  <a:pt x="8" y="5"/>
                  <a:pt x="16" y="0"/>
                  <a:pt x="24" y="0"/>
                </a:cubicBezTo>
                <a:cubicBezTo>
                  <a:pt x="391" y="0"/>
                  <a:pt x="391" y="0"/>
                  <a:pt x="391" y="0"/>
                </a:cubicBezTo>
                <a:cubicBezTo>
                  <a:pt x="411" y="0"/>
                  <a:pt x="430" y="9"/>
                  <a:pt x="443" y="24"/>
                </a:cubicBezTo>
                <a:lnTo>
                  <a:pt x="604" y="216"/>
                </a:lnTo>
                <a:close/>
              </a:path>
            </a:pathLst>
          </a:custGeom>
          <a:solidFill>
            <a:srgbClr val="CF3619"/>
          </a:solidFill>
          <a:ln>
            <a:noFill/>
          </a:ln>
        </p:spPr>
        <p:txBody>
          <a:bodyPr vert="horz" wrap="square" lIns="68562" tIns="34281" rIns="68562" bIns="34281"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699" b="0" i="0" u="none" strike="noStrike" kern="0" cap="none" spc="0" normalizeH="0" baseline="0" noProof="0" dirty="0">
              <a:ln>
                <a:noFill/>
              </a:ln>
              <a:solidFill>
                <a:srgbClr val="000000"/>
              </a:solidFill>
              <a:effectLst/>
              <a:uLnTx/>
              <a:uFillTx/>
              <a:latin typeface="Lato Light" panose="020F0502020204030203" pitchFamily="34" charset="0"/>
            </a:endParaRPr>
          </a:p>
        </p:txBody>
      </p:sp>
      <p:sp>
        <p:nvSpPr>
          <p:cNvPr id="42" name="Freeform 10">
            <a:extLst>
              <a:ext uri="{FF2B5EF4-FFF2-40B4-BE49-F238E27FC236}">
                <a16:creationId xmlns:a16="http://schemas.microsoft.com/office/drawing/2014/main" id="{A4702671-988C-A372-997C-CB3062B05187}"/>
              </a:ext>
            </a:extLst>
          </p:cNvPr>
          <p:cNvSpPr>
            <a:spLocks/>
          </p:cNvSpPr>
          <p:nvPr/>
        </p:nvSpPr>
        <p:spPr bwMode="auto">
          <a:xfrm>
            <a:off x="3348191" y="7134111"/>
            <a:ext cx="1379484" cy="648942"/>
          </a:xfrm>
          <a:custGeom>
            <a:avLst/>
            <a:gdLst>
              <a:gd name="T0" fmla="*/ 603 w 614"/>
              <a:gd name="T1" fmla="*/ 216 h 476"/>
              <a:gd name="T2" fmla="*/ 603 w 614"/>
              <a:gd name="T3" fmla="*/ 260 h 476"/>
              <a:gd name="T4" fmla="*/ 442 w 614"/>
              <a:gd name="T5" fmla="*/ 452 h 476"/>
              <a:gd name="T6" fmla="*/ 390 w 614"/>
              <a:gd name="T7" fmla="*/ 476 h 476"/>
              <a:gd name="T8" fmla="*/ 24 w 614"/>
              <a:gd name="T9" fmla="*/ 476 h 476"/>
              <a:gd name="T10" fmla="*/ 3 w 614"/>
              <a:gd name="T11" fmla="*/ 463 h 476"/>
              <a:gd name="T12" fmla="*/ 7 w 614"/>
              <a:gd name="T13" fmla="*/ 439 h 476"/>
              <a:gd name="T14" fmla="*/ 157 w 614"/>
              <a:gd name="T15" fmla="*/ 260 h 476"/>
              <a:gd name="T16" fmla="*/ 157 w 614"/>
              <a:gd name="T17" fmla="*/ 216 h 476"/>
              <a:gd name="T18" fmla="*/ 7 w 614"/>
              <a:gd name="T19" fmla="*/ 37 h 476"/>
              <a:gd name="T20" fmla="*/ 3 w 614"/>
              <a:gd name="T21" fmla="*/ 13 h 476"/>
              <a:gd name="T22" fmla="*/ 24 w 614"/>
              <a:gd name="T23" fmla="*/ 0 h 476"/>
              <a:gd name="T24" fmla="*/ 390 w 614"/>
              <a:gd name="T25" fmla="*/ 0 h 476"/>
              <a:gd name="T26" fmla="*/ 442 w 614"/>
              <a:gd name="T27" fmla="*/ 24 h 476"/>
              <a:gd name="T28" fmla="*/ 603 w 614"/>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476">
                <a:moveTo>
                  <a:pt x="603" y="216"/>
                </a:moveTo>
                <a:cubicBezTo>
                  <a:pt x="614" y="229"/>
                  <a:pt x="614" y="247"/>
                  <a:pt x="603" y="260"/>
                </a:cubicBezTo>
                <a:cubicBezTo>
                  <a:pt x="442" y="452"/>
                  <a:pt x="442" y="452"/>
                  <a:pt x="442" y="452"/>
                </a:cubicBezTo>
                <a:cubicBezTo>
                  <a:pt x="429" y="467"/>
                  <a:pt x="410" y="476"/>
                  <a:pt x="390" y="476"/>
                </a:cubicBezTo>
                <a:cubicBezTo>
                  <a:pt x="24" y="476"/>
                  <a:pt x="24" y="476"/>
                  <a:pt x="24" y="476"/>
                </a:cubicBezTo>
                <a:cubicBezTo>
                  <a:pt x="15" y="476"/>
                  <a:pt x="7" y="471"/>
                  <a:pt x="3" y="463"/>
                </a:cubicBezTo>
                <a:cubicBezTo>
                  <a:pt x="0" y="455"/>
                  <a:pt x="1" y="445"/>
                  <a:pt x="7" y="439"/>
                </a:cubicBezTo>
                <a:cubicBezTo>
                  <a:pt x="157" y="260"/>
                  <a:pt x="157" y="260"/>
                  <a:pt x="157" y="260"/>
                </a:cubicBezTo>
                <a:cubicBezTo>
                  <a:pt x="167" y="247"/>
                  <a:pt x="167" y="229"/>
                  <a:pt x="157" y="216"/>
                </a:cubicBezTo>
                <a:cubicBezTo>
                  <a:pt x="7" y="37"/>
                  <a:pt x="7" y="37"/>
                  <a:pt x="7" y="37"/>
                </a:cubicBezTo>
                <a:cubicBezTo>
                  <a:pt x="1" y="30"/>
                  <a:pt x="0" y="21"/>
                  <a:pt x="3" y="13"/>
                </a:cubicBezTo>
                <a:cubicBezTo>
                  <a:pt x="7" y="5"/>
                  <a:pt x="15" y="0"/>
                  <a:pt x="24" y="0"/>
                </a:cubicBezTo>
                <a:cubicBezTo>
                  <a:pt x="390" y="0"/>
                  <a:pt x="390" y="0"/>
                  <a:pt x="390" y="0"/>
                </a:cubicBezTo>
                <a:cubicBezTo>
                  <a:pt x="410" y="0"/>
                  <a:pt x="429" y="9"/>
                  <a:pt x="442" y="24"/>
                </a:cubicBezTo>
                <a:lnTo>
                  <a:pt x="603" y="216"/>
                </a:lnTo>
                <a:close/>
              </a:path>
            </a:pathLst>
          </a:custGeom>
          <a:solidFill>
            <a:srgbClr val="BF1731"/>
          </a:solidFill>
          <a:ln>
            <a:noFill/>
          </a:ln>
        </p:spPr>
        <p:txBody>
          <a:bodyPr vert="horz" wrap="square" lIns="68562" tIns="34281" rIns="68562" bIns="34281"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699" b="0" i="0" u="none" strike="noStrike" kern="0" cap="none" spc="0" normalizeH="0" baseline="0" noProof="0" dirty="0">
              <a:ln>
                <a:noFill/>
              </a:ln>
              <a:solidFill>
                <a:srgbClr val="000000"/>
              </a:solidFill>
              <a:effectLst/>
              <a:uLnTx/>
              <a:uFillTx/>
              <a:latin typeface="Lato Light" panose="020F0502020204030203" pitchFamily="34" charset="0"/>
            </a:endParaRPr>
          </a:p>
        </p:txBody>
      </p:sp>
      <p:sp>
        <p:nvSpPr>
          <p:cNvPr id="43" name="Freeform 12">
            <a:extLst>
              <a:ext uri="{FF2B5EF4-FFF2-40B4-BE49-F238E27FC236}">
                <a16:creationId xmlns:a16="http://schemas.microsoft.com/office/drawing/2014/main" id="{585B0235-BC50-68D3-5DB1-99263E455936}"/>
              </a:ext>
            </a:extLst>
          </p:cNvPr>
          <p:cNvSpPr>
            <a:spLocks/>
          </p:cNvSpPr>
          <p:nvPr/>
        </p:nvSpPr>
        <p:spPr bwMode="auto">
          <a:xfrm>
            <a:off x="4740967" y="7134111"/>
            <a:ext cx="1380433" cy="648942"/>
          </a:xfrm>
          <a:custGeom>
            <a:avLst/>
            <a:gdLst>
              <a:gd name="T0" fmla="*/ 604 w 615"/>
              <a:gd name="T1" fmla="*/ 216 h 476"/>
              <a:gd name="T2" fmla="*/ 604 w 615"/>
              <a:gd name="T3" fmla="*/ 260 h 476"/>
              <a:gd name="T4" fmla="*/ 443 w 615"/>
              <a:gd name="T5" fmla="*/ 452 h 476"/>
              <a:gd name="T6" fmla="*/ 391 w 615"/>
              <a:gd name="T7" fmla="*/ 476 h 476"/>
              <a:gd name="T8" fmla="*/ 25 w 615"/>
              <a:gd name="T9" fmla="*/ 476 h 476"/>
              <a:gd name="T10" fmla="*/ 4 w 615"/>
              <a:gd name="T11" fmla="*/ 463 h 476"/>
              <a:gd name="T12" fmla="*/ 7 w 615"/>
              <a:gd name="T13" fmla="*/ 439 h 476"/>
              <a:gd name="T14" fmla="*/ 157 w 615"/>
              <a:gd name="T15" fmla="*/ 260 h 476"/>
              <a:gd name="T16" fmla="*/ 157 w 615"/>
              <a:gd name="T17" fmla="*/ 216 h 476"/>
              <a:gd name="T18" fmla="*/ 7 w 615"/>
              <a:gd name="T19" fmla="*/ 37 h 476"/>
              <a:gd name="T20" fmla="*/ 4 w 615"/>
              <a:gd name="T21" fmla="*/ 13 h 476"/>
              <a:gd name="T22" fmla="*/ 25 w 615"/>
              <a:gd name="T23" fmla="*/ 0 h 476"/>
              <a:gd name="T24" fmla="*/ 391 w 615"/>
              <a:gd name="T25" fmla="*/ 0 h 476"/>
              <a:gd name="T26" fmla="*/ 443 w 615"/>
              <a:gd name="T27" fmla="*/ 24 h 476"/>
              <a:gd name="T28" fmla="*/ 604 w 615"/>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7" y="260"/>
                  <a:pt x="157" y="260"/>
                  <a:pt x="157" y="260"/>
                </a:cubicBezTo>
                <a:cubicBezTo>
                  <a:pt x="168" y="247"/>
                  <a:pt x="168" y="229"/>
                  <a:pt x="157"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rgbClr val="5A170D"/>
          </a:solidFill>
          <a:ln>
            <a:noFill/>
          </a:ln>
        </p:spPr>
        <p:txBody>
          <a:bodyPr vert="horz" wrap="square" lIns="68562" tIns="34281" rIns="68562" bIns="34281"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699" b="0" i="0" u="none" strike="noStrike" kern="0" cap="none" spc="0" normalizeH="0" baseline="0" noProof="0" dirty="0">
              <a:ln>
                <a:noFill/>
              </a:ln>
              <a:solidFill>
                <a:srgbClr val="000000"/>
              </a:solidFill>
              <a:effectLst/>
              <a:uLnTx/>
              <a:uFillTx/>
              <a:latin typeface="Lato Light" panose="020F0502020204030203" pitchFamily="34" charset="0"/>
            </a:endParaRPr>
          </a:p>
        </p:txBody>
      </p:sp>
      <p:sp>
        <p:nvSpPr>
          <p:cNvPr id="44" name="Oval 43">
            <a:extLst>
              <a:ext uri="{FF2B5EF4-FFF2-40B4-BE49-F238E27FC236}">
                <a16:creationId xmlns:a16="http://schemas.microsoft.com/office/drawing/2014/main" id="{4C5ABD4F-8AC4-89AE-1D20-84690FC5D41F}"/>
              </a:ext>
            </a:extLst>
          </p:cNvPr>
          <p:cNvSpPr>
            <a:spLocks noChangeAspect="1"/>
          </p:cNvSpPr>
          <p:nvPr/>
        </p:nvSpPr>
        <p:spPr>
          <a:xfrm>
            <a:off x="610675" y="7367465"/>
            <a:ext cx="191525" cy="191525"/>
          </a:xfrm>
          <a:prstGeom prst="ellipse">
            <a:avLst/>
          </a:prstGeom>
          <a:solidFill>
            <a:srgbClr val="EE7436"/>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hr-HR" sz="1200" b="1" i="0" u="none" strike="noStrike" kern="0" cap="none" spc="0" normalizeH="0" baseline="0" noProof="0" dirty="0">
                <a:ln>
                  <a:noFill/>
                </a:ln>
                <a:solidFill>
                  <a:srgbClr val="FFFFFF"/>
                </a:solidFill>
                <a:effectLst/>
                <a:uLnTx/>
                <a:uFillTx/>
                <a:latin typeface="Arial"/>
                <a:ea typeface="+mn-ea"/>
                <a:cs typeface="+mn-cs"/>
              </a:rPr>
              <a:t>1</a:t>
            </a:r>
            <a:endParaRPr kumimoji="0" lang="en-US" sz="1200" b="1" i="0" u="none" strike="noStrike" kern="0" cap="none" spc="0" normalizeH="0" baseline="0" noProof="0" dirty="0">
              <a:ln>
                <a:noFill/>
              </a:ln>
              <a:solidFill>
                <a:srgbClr val="FFFFFF"/>
              </a:solidFill>
              <a:effectLst/>
              <a:uLnTx/>
              <a:uFillTx/>
              <a:latin typeface="Arial"/>
              <a:ea typeface="+mn-ea"/>
              <a:cs typeface="+mn-cs"/>
            </a:endParaRPr>
          </a:p>
        </p:txBody>
      </p:sp>
      <p:sp>
        <p:nvSpPr>
          <p:cNvPr id="45" name="Oval 44">
            <a:extLst>
              <a:ext uri="{FF2B5EF4-FFF2-40B4-BE49-F238E27FC236}">
                <a16:creationId xmlns:a16="http://schemas.microsoft.com/office/drawing/2014/main" id="{14B0FE1B-23A1-4303-D4D4-23DF6A58A083}"/>
              </a:ext>
            </a:extLst>
          </p:cNvPr>
          <p:cNvSpPr>
            <a:spLocks noChangeAspect="1"/>
          </p:cNvSpPr>
          <p:nvPr/>
        </p:nvSpPr>
        <p:spPr>
          <a:xfrm>
            <a:off x="2010095" y="7364328"/>
            <a:ext cx="191525" cy="191525"/>
          </a:xfrm>
          <a:prstGeom prst="ellipse">
            <a:avLst/>
          </a:prstGeom>
          <a:solidFill>
            <a:srgbClr val="CF3619"/>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hr-HR" sz="1200" b="1" i="0" u="none" strike="noStrike" kern="0" cap="none" spc="0" normalizeH="0" baseline="0" noProof="0" dirty="0">
                <a:ln>
                  <a:noFill/>
                </a:ln>
                <a:solidFill>
                  <a:srgbClr val="FFFFFF"/>
                </a:solidFill>
                <a:effectLst/>
                <a:uLnTx/>
                <a:uFillTx/>
                <a:latin typeface="Arial"/>
                <a:ea typeface="+mn-ea"/>
                <a:cs typeface="+mn-cs"/>
              </a:rPr>
              <a:t>2</a:t>
            </a:r>
            <a:endParaRPr kumimoji="0" lang="en-US" sz="1200" b="1" i="0" u="none" strike="noStrike" kern="0" cap="none" spc="0" normalizeH="0" baseline="0" noProof="0" dirty="0">
              <a:ln>
                <a:noFill/>
              </a:ln>
              <a:solidFill>
                <a:srgbClr val="FFFFFF"/>
              </a:solidFill>
              <a:effectLst/>
              <a:uLnTx/>
              <a:uFillTx/>
              <a:latin typeface="Arial"/>
              <a:ea typeface="+mn-ea"/>
              <a:cs typeface="+mn-cs"/>
            </a:endParaRPr>
          </a:p>
        </p:txBody>
      </p:sp>
      <p:sp>
        <p:nvSpPr>
          <p:cNvPr id="46" name="Oval 45">
            <a:extLst>
              <a:ext uri="{FF2B5EF4-FFF2-40B4-BE49-F238E27FC236}">
                <a16:creationId xmlns:a16="http://schemas.microsoft.com/office/drawing/2014/main" id="{F37AE904-9785-7700-4F70-29F61A453960}"/>
              </a:ext>
            </a:extLst>
          </p:cNvPr>
          <p:cNvSpPr>
            <a:spLocks noChangeAspect="1"/>
          </p:cNvSpPr>
          <p:nvPr/>
        </p:nvSpPr>
        <p:spPr>
          <a:xfrm>
            <a:off x="4795645" y="7364328"/>
            <a:ext cx="191525" cy="191525"/>
          </a:xfrm>
          <a:prstGeom prst="ellipse">
            <a:avLst/>
          </a:prstGeom>
          <a:solidFill>
            <a:srgbClr val="5A170D"/>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hr-HR" sz="1200" b="1" i="0" u="none" strike="noStrike" kern="0" cap="none" spc="0" normalizeH="0" baseline="0" noProof="0" dirty="0">
                <a:ln>
                  <a:noFill/>
                </a:ln>
                <a:solidFill>
                  <a:srgbClr val="FFFFFF"/>
                </a:solidFill>
                <a:effectLst/>
                <a:uLnTx/>
                <a:uFillTx/>
                <a:latin typeface="Arial"/>
                <a:ea typeface="+mn-ea"/>
                <a:cs typeface="+mn-cs"/>
              </a:rPr>
              <a:t>4</a:t>
            </a:r>
            <a:endParaRPr kumimoji="0" lang="en-US" sz="1200" b="1" i="0" u="none" strike="noStrike" kern="0" cap="none" spc="0" normalizeH="0" baseline="0" noProof="0" dirty="0">
              <a:ln>
                <a:noFill/>
              </a:ln>
              <a:solidFill>
                <a:srgbClr val="FFFFFF"/>
              </a:solidFill>
              <a:effectLst/>
              <a:uLnTx/>
              <a:uFillTx/>
              <a:latin typeface="Arial"/>
              <a:ea typeface="+mn-ea"/>
              <a:cs typeface="+mn-cs"/>
            </a:endParaRPr>
          </a:p>
        </p:txBody>
      </p:sp>
      <p:sp>
        <p:nvSpPr>
          <p:cNvPr id="47" name="Oval 46">
            <a:extLst>
              <a:ext uri="{FF2B5EF4-FFF2-40B4-BE49-F238E27FC236}">
                <a16:creationId xmlns:a16="http://schemas.microsoft.com/office/drawing/2014/main" id="{2EEF915A-7364-34F6-A5BC-8448BB7FB732}"/>
              </a:ext>
            </a:extLst>
          </p:cNvPr>
          <p:cNvSpPr>
            <a:spLocks noChangeAspect="1"/>
          </p:cNvSpPr>
          <p:nvPr/>
        </p:nvSpPr>
        <p:spPr>
          <a:xfrm>
            <a:off x="3399072" y="7364328"/>
            <a:ext cx="191525" cy="191525"/>
          </a:xfrm>
          <a:prstGeom prst="ellipse">
            <a:avLst/>
          </a:prstGeom>
          <a:solidFill>
            <a:srgbClr val="BF1731"/>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hr-HR" sz="1200" b="1" i="0" u="none" strike="noStrike" kern="0" cap="none" spc="0" normalizeH="0" baseline="0" noProof="0" dirty="0">
                <a:ln>
                  <a:noFill/>
                </a:ln>
                <a:solidFill>
                  <a:srgbClr val="FFFFFF"/>
                </a:solidFill>
                <a:effectLst/>
                <a:uLnTx/>
                <a:uFillTx/>
                <a:latin typeface="Arial"/>
                <a:ea typeface="+mn-ea"/>
                <a:cs typeface="+mn-cs"/>
              </a:rPr>
              <a:t>3</a:t>
            </a:r>
            <a:endParaRPr kumimoji="0" lang="en-US" sz="1200" b="1" i="0" u="none" strike="noStrike" kern="0" cap="none" spc="0" normalizeH="0" baseline="0" noProof="0" dirty="0">
              <a:ln>
                <a:noFill/>
              </a:ln>
              <a:solidFill>
                <a:srgbClr val="FFFFFF"/>
              </a:solidFill>
              <a:effectLst/>
              <a:uLnTx/>
              <a:uFillTx/>
              <a:latin typeface="Arial"/>
              <a:ea typeface="+mn-ea"/>
              <a:cs typeface="+mn-cs"/>
            </a:endParaRPr>
          </a:p>
        </p:txBody>
      </p:sp>
      <p:sp>
        <p:nvSpPr>
          <p:cNvPr id="48" name="TextBox 47">
            <a:extLst>
              <a:ext uri="{FF2B5EF4-FFF2-40B4-BE49-F238E27FC236}">
                <a16:creationId xmlns:a16="http://schemas.microsoft.com/office/drawing/2014/main" id="{6C3995B1-4CC0-7FD7-EC08-AAB34893DFD2}"/>
              </a:ext>
            </a:extLst>
          </p:cNvPr>
          <p:cNvSpPr txBox="1"/>
          <p:nvPr/>
        </p:nvSpPr>
        <p:spPr>
          <a:xfrm>
            <a:off x="506877" y="7834506"/>
            <a:ext cx="962443" cy="377026"/>
          </a:xfrm>
          <a:prstGeom prst="rect">
            <a:avLst/>
          </a:prstGeom>
          <a:noFill/>
        </p:spPr>
        <p:txBody>
          <a:bodyPr wrap="none" lIns="68580" tIns="34290" rIns="68580" bIns="34290" rtlCol="0" anchor="t" anchorCtr="0">
            <a:spAutoFit/>
          </a:bodyPr>
          <a:lstStyle/>
          <a:p>
            <a:pPr defTabSz="457200"/>
            <a:r>
              <a:rPr lang="en-US" sz="1000" b="1" dirty="0" err="1">
                <a:solidFill>
                  <a:srgbClr val="000000"/>
                </a:solidFill>
                <a:ea typeface="League Spartan" charset="0"/>
                <a:cs typeface="Poppins" pitchFamily="2" charset="77"/>
              </a:rPr>
              <a:t>Analyse</a:t>
            </a:r>
            <a:r>
              <a:rPr lang="en-US" sz="1000" b="1" dirty="0">
                <a:solidFill>
                  <a:srgbClr val="000000"/>
                </a:solidFill>
                <a:ea typeface="League Spartan" charset="0"/>
                <a:cs typeface="Poppins" pitchFamily="2" charset="77"/>
              </a:rPr>
              <a:t> </a:t>
            </a:r>
            <a:br>
              <a:rPr lang="hr-HR" sz="1000" b="1" dirty="0">
                <a:solidFill>
                  <a:srgbClr val="000000"/>
                </a:solidFill>
                <a:ea typeface="League Spartan" charset="0"/>
                <a:cs typeface="Poppins" pitchFamily="2" charset="77"/>
              </a:rPr>
            </a:br>
            <a:r>
              <a:rPr lang="en-US" sz="1000" b="1" dirty="0" err="1">
                <a:solidFill>
                  <a:srgbClr val="000000"/>
                </a:solidFill>
                <a:ea typeface="League Spartan" charset="0"/>
                <a:cs typeface="Poppins" pitchFamily="2" charset="77"/>
              </a:rPr>
              <a:t>situationnelle</a:t>
            </a:r>
            <a:endParaRPr lang="en-US" sz="1000" b="1" dirty="0">
              <a:solidFill>
                <a:srgbClr val="000000"/>
              </a:solidFill>
              <a:ea typeface="League Spartan" charset="0"/>
              <a:cs typeface="Poppins" pitchFamily="2" charset="77"/>
            </a:endParaRPr>
          </a:p>
        </p:txBody>
      </p:sp>
      <p:sp>
        <p:nvSpPr>
          <p:cNvPr id="49" name="TextBox 48">
            <a:extLst>
              <a:ext uri="{FF2B5EF4-FFF2-40B4-BE49-F238E27FC236}">
                <a16:creationId xmlns:a16="http://schemas.microsoft.com/office/drawing/2014/main" id="{F65A197F-A32A-D452-C6FC-1ADE50C884F5}"/>
              </a:ext>
            </a:extLst>
          </p:cNvPr>
          <p:cNvSpPr txBox="1"/>
          <p:nvPr/>
        </p:nvSpPr>
        <p:spPr>
          <a:xfrm>
            <a:off x="1898299" y="7834506"/>
            <a:ext cx="1318211" cy="838691"/>
          </a:xfrm>
          <a:prstGeom prst="rect">
            <a:avLst/>
          </a:prstGeom>
          <a:noFill/>
        </p:spPr>
        <p:txBody>
          <a:bodyPr wrap="square" lIns="68580" tIns="34290" rIns="68580" bIns="34290" rtlCol="0" anchor="t" anchorCtr="0">
            <a:spAutoFit/>
          </a:bodyPr>
          <a:lstStyle/>
          <a:p>
            <a:pPr defTabSz="457200"/>
            <a:r>
              <a:rPr lang="fr-FR" sz="1000" b="1" dirty="0">
                <a:solidFill>
                  <a:srgbClr val="000000"/>
                </a:solidFill>
                <a:ea typeface="League Spartan" charset="0"/>
                <a:cs typeface="Poppins" pitchFamily="2" charset="77"/>
              </a:rPr>
              <a:t>Elaboration/mise </a:t>
            </a:r>
            <a:br>
              <a:rPr lang="hr-HR" sz="1000" b="1" dirty="0">
                <a:solidFill>
                  <a:srgbClr val="000000"/>
                </a:solidFill>
                <a:ea typeface="League Spartan" charset="0"/>
                <a:cs typeface="Poppins" pitchFamily="2" charset="77"/>
              </a:rPr>
            </a:br>
            <a:r>
              <a:rPr lang="fr-FR" sz="1000" b="1" dirty="0">
                <a:solidFill>
                  <a:srgbClr val="000000"/>
                </a:solidFill>
                <a:ea typeface="League Spartan" charset="0"/>
                <a:cs typeface="Poppins" pitchFamily="2" charset="77"/>
              </a:rPr>
              <a:t>à jour </a:t>
            </a:r>
            <a:r>
              <a:rPr lang="fr-FR" sz="1000" b="1" dirty="0" err="1">
                <a:solidFill>
                  <a:srgbClr val="000000"/>
                </a:solidFill>
                <a:ea typeface="League Spartan" charset="0"/>
                <a:cs typeface="Poppins" pitchFamily="2" charset="77"/>
              </a:rPr>
              <a:t>dses</a:t>
            </a:r>
            <a:r>
              <a:rPr lang="fr-FR" sz="1000" b="1" dirty="0">
                <a:solidFill>
                  <a:srgbClr val="000000"/>
                </a:solidFill>
                <a:ea typeface="League Spartan" charset="0"/>
                <a:cs typeface="Poppins" pitchFamily="2" charset="77"/>
              </a:rPr>
              <a:t> outils de travail, des guides et manuels de formation</a:t>
            </a:r>
            <a:endParaRPr lang="en-US" sz="1000" b="1" dirty="0">
              <a:solidFill>
                <a:srgbClr val="000000"/>
              </a:solidFill>
              <a:ea typeface="League Spartan" charset="0"/>
              <a:cs typeface="Poppins" pitchFamily="2" charset="77"/>
            </a:endParaRPr>
          </a:p>
        </p:txBody>
      </p:sp>
      <p:sp>
        <p:nvSpPr>
          <p:cNvPr id="50" name="TextBox 49">
            <a:extLst>
              <a:ext uri="{FF2B5EF4-FFF2-40B4-BE49-F238E27FC236}">
                <a16:creationId xmlns:a16="http://schemas.microsoft.com/office/drawing/2014/main" id="{CEB898D1-C335-049F-5445-46C0572F4B2C}"/>
              </a:ext>
            </a:extLst>
          </p:cNvPr>
          <p:cNvSpPr txBox="1"/>
          <p:nvPr/>
        </p:nvSpPr>
        <p:spPr>
          <a:xfrm>
            <a:off x="3289768" y="7834506"/>
            <a:ext cx="1437907" cy="684803"/>
          </a:xfrm>
          <a:prstGeom prst="rect">
            <a:avLst/>
          </a:prstGeom>
          <a:noFill/>
        </p:spPr>
        <p:txBody>
          <a:bodyPr wrap="square" lIns="68580" tIns="34290" rIns="68580" bIns="34290" rtlCol="0" anchor="t" anchorCtr="0">
            <a:spAutoFit/>
          </a:bodyPr>
          <a:lstStyle/>
          <a:p>
            <a:pPr defTabSz="457200"/>
            <a:r>
              <a:rPr lang="fr-FR" sz="1000" b="1" dirty="0">
                <a:solidFill>
                  <a:srgbClr val="000000"/>
                </a:solidFill>
                <a:ea typeface="League Spartan" charset="0"/>
                <a:cs typeface="Poppins" pitchFamily="2" charset="77"/>
              </a:rPr>
              <a:t>Mise </a:t>
            </a:r>
            <a:r>
              <a:rPr lang="fr-FR" sz="1000" b="1">
                <a:solidFill>
                  <a:srgbClr val="000000"/>
                </a:solidFill>
                <a:ea typeface="League Spartan" charset="0"/>
                <a:cs typeface="Poppins" pitchFamily="2" charset="77"/>
              </a:rPr>
              <a:t>en œuvre du programme de </a:t>
            </a:r>
            <a:r>
              <a:rPr lang="fr-FR" sz="1000" b="1" dirty="0">
                <a:solidFill>
                  <a:srgbClr val="000000"/>
                </a:solidFill>
                <a:ea typeface="League Spartan" charset="0"/>
                <a:cs typeface="Poppins" pitchFamily="2" charset="77"/>
              </a:rPr>
              <a:t>formation des prestataires de santé</a:t>
            </a:r>
            <a:endParaRPr lang="en-US" sz="1000" b="1" dirty="0">
              <a:solidFill>
                <a:srgbClr val="000000"/>
              </a:solidFill>
              <a:ea typeface="League Spartan" charset="0"/>
              <a:cs typeface="Poppins" pitchFamily="2" charset="77"/>
            </a:endParaRPr>
          </a:p>
        </p:txBody>
      </p:sp>
      <p:sp>
        <p:nvSpPr>
          <p:cNvPr id="51" name="TextBox 50">
            <a:extLst>
              <a:ext uri="{FF2B5EF4-FFF2-40B4-BE49-F238E27FC236}">
                <a16:creationId xmlns:a16="http://schemas.microsoft.com/office/drawing/2014/main" id="{127FD291-3FF2-E0B6-B4DC-54BB94F241BD}"/>
              </a:ext>
            </a:extLst>
          </p:cNvPr>
          <p:cNvSpPr txBox="1"/>
          <p:nvPr/>
        </p:nvSpPr>
        <p:spPr>
          <a:xfrm>
            <a:off x="4682122" y="7834506"/>
            <a:ext cx="1439278" cy="530915"/>
          </a:xfrm>
          <a:prstGeom prst="rect">
            <a:avLst/>
          </a:prstGeom>
          <a:noFill/>
        </p:spPr>
        <p:txBody>
          <a:bodyPr wrap="square" lIns="68580" tIns="34290" rIns="68580" bIns="34290" rtlCol="0" anchor="t" anchorCtr="0">
            <a:spAutoFit/>
          </a:bodyPr>
          <a:lstStyle/>
          <a:p>
            <a:pPr defTabSz="457200"/>
            <a:r>
              <a:rPr lang="fr-FR" sz="1000" b="1" dirty="0">
                <a:solidFill>
                  <a:srgbClr val="000000"/>
                </a:solidFill>
                <a:ea typeface="League Spartan" charset="0"/>
                <a:cs typeface="Poppins" pitchFamily="2" charset="77"/>
              </a:rPr>
              <a:t>Mise en place d’un programme </a:t>
            </a:r>
            <a:br>
              <a:rPr lang="hr-HR" sz="1000" b="1" dirty="0">
                <a:solidFill>
                  <a:srgbClr val="000000"/>
                </a:solidFill>
                <a:ea typeface="League Spartan" charset="0"/>
                <a:cs typeface="Poppins" pitchFamily="2" charset="77"/>
              </a:rPr>
            </a:br>
            <a:r>
              <a:rPr lang="fr-FR" sz="1000" b="1" dirty="0">
                <a:solidFill>
                  <a:srgbClr val="000000"/>
                </a:solidFill>
                <a:ea typeface="League Spartan" charset="0"/>
                <a:cs typeface="Poppins" pitchFamily="2" charset="77"/>
              </a:rPr>
              <a:t>de supervision</a:t>
            </a:r>
            <a:endParaRPr lang="en-US" sz="1000" b="1" dirty="0">
              <a:solidFill>
                <a:srgbClr val="000000"/>
              </a:solidFill>
              <a:ea typeface="League Spartan" charset="0"/>
              <a:cs typeface="Poppins" pitchFamily="2" charset="77"/>
            </a:endParaRPr>
          </a:p>
        </p:txBody>
      </p:sp>
      <p:pic>
        <p:nvPicPr>
          <p:cNvPr id="52" name="Graphic 51">
            <a:extLst>
              <a:ext uri="{FF2B5EF4-FFF2-40B4-BE49-F238E27FC236}">
                <a16:creationId xmlns:a16="http://schemas.microsoft.com/office/drawing/2014/main" id="{178667B7-0AED-D216-A7CD-D7D1B2D360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6871" y="7185565"/>
            <a:ext cx="572117" cy="572117"/>
          </a:xfrm>
          <a:prstGeom prst="rect">
            <a:avLst/>
          </a:prstGeom>
        </p:spPr>
      </p:pic>
      <p:pic>
        <p:nvPicPr>
          <p:cNvPr id="53" name="Graphic 52">
            <a:extLst>
              <a:ext uri="{FF2B5EF4-FFF2-40B4-BE49-F238E27FC236}">
                <a16:creationId xmlns:a16="http://schemas.microsoft.com/office/drawing/2014/main" id="{D2B03952-34B0-BCA0-AB9D-AD03F52B4D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28545" y="7153323"/>
            <a:ext cx="610517" cy="610517"/>
          </a:xfrm>
          <a:prstGeom prst="rect">
            <a:avLst/>
          </a:prstGeom>
        </p:spPr>
      </p:pic>
      <p:pic>
        <p:nvPicPr>
          <p:cNvPr id="54" name="Graphic 53">
            <a:extLst>
              <a:ext uri="{FF2B5EF4-FFF2-40B4-BE49-F238E27FC236}">
                <a16:creationId xmlns:a16="http://schemas.microsoft.com/office/drawing/2014/main" id="{8A5E792E-3F32-E07C-B6C5-6A610413B7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30790" y="7166589"/>
            <a:ext cx="610067" cy="610067"/>
          </a:xfrm>
          <a:prstGeom prst="rect">
            <a:avLst/>
          </a:prstGeom>
        </p:spPr>
      </p:pic>
      <p:pic>
        <p:nvPicPr>
          <p:cNvPr id="55" name="Graphic 54">
            <a:extLst>
              <a:ext uri="{FF2B5EF4-FFF2-40B4-BE49-F238E27FC236}">
                <a16:creationId xmlns:a16="http://schemas.microsoft.com/office/drawing/2014/main" id="{DA41F293-C614-C7FD-7BBD-3AE24065677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73603" y="7176137"/>
            <a:ext cx="574181" cy="574181"/>
          </a:xfrm>
          <a:prstGeom prst="rect">
            <a:avLst/>
          </a:prstGeom>
        </p:spPr>
      </p:pic>
    </p:spTree>
    <p:extLst>
      <p:ext uri="{BB962C8B-B14F-4D97-AF65-F5344CB8AC3E}">
        <p14:creationId xmlns:p14="http://schemas.microsoft.com/office/powerpoint/2010/main" val="1155541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0E1C4"/>
            </a:gs>
            <a:gs pos="100000">
              <a:srgbClr val="E3D0B3"/>
            </a:gs>
          </a:gsLst>
          <a:lin ang="5400000" scaled="1"/>
        </a:gradFill>
        <a:effectLst/>
      </p:bgPr>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4E4501F8-E445-5B77-CF6A-4E1034D0BC7B}"/>
              </a:ext>
            </a:extLst>
          </p:cNvPr>
          <p:cNvGraphicFramePr>
            <a:graphicFrameLocks noChangeAspect="1"/>
          </p:cNvGraphicFramePr>
          <p:nvPr>
            <p:custDataLst>
              <p:tags r:id="rId1"/>
            </p:custDataLst>
            <p:extLst>
              <p:ext uri="{D42A27DB-BD31-4B8C-83A1-F6EECF244321}">
                <p14:modId xmlns:p14="http://schemas.microsoft.com/office/powerpoint/2010/main" val="4093455796"/>
              </p:ext>
            </p:extLst>
          </p:nvPr>
        </p:nvGraphicFramePr>
        <p:xfrm>
          <a:off x="1588" y="1588"/>
          <a:ext cx="1228"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think-cell data - do not delete" hidden="1">
                        <a:extLst>
                          <a:ext uri="{FF2B5EF4-FFF2-40B4-BE49-F238E27FC236}">
                            <a16:creationId xmlns:a16="http://schemas.microsoft.com/office/drawing/2014/main" id="{4E4501F8-E445-5B77-CF6A-4E1034D0BC7B}"/>
                          </a:ext>
                        </a:extLst>
                      </p:cNvPr>
                      <p:cNvPicPr/>
                      <p:nvPr/>
                    </p:nvPicPr>
                    <p:blipFill>
                      <a:blip r:embed="rId4"/>
                      <a:stretch>
                        <a:fillRect/>
                      </a:stretch>
                    </p:blipFill>
                    <p:spPr>
                      <a:xfrm>
                        <a:off x="1588" y="1588"/>
                        <a:ext cx="1228" cy="1588"/>
                      </a:xfrm>
                      <a:prstGeom prst="rect">
                        <a:avLst/>
                      </a:prstGeom>
                    </p:spPr>
                  </p:pic>
                </p:oleObj>
              </mc:Fallback>
            </mc:AlternateContent>
          </a:graphicData>
        </a:graphic>
      </p:graphicFrame>
      <p:grpSp>
        <p:nvGrpSpPr>
          <p:cNvPr id="2" name="Group 1">
            <a:extLst>
              <a:ext uri="{FF2B5EF4-FFF2-40B4-BE49-F238E27FC236}">
                <a16:creationId xmlns:a16="http://schemas.microsoft.com/office/drawing/2014/main" id="{176B12DF-450A-D299-FC0C-E04FEC88840E}"/>
              </a:ext>
            </a:extLst>
          </p:cNvPr>
          <p:cNvGrpSpPr/>
          <p:nvPr/>
        </p:nvGrpSpPr>
        <p:grpSpPr>
          <a:xfrm>
            <a:off x="455612" y="1432790"/>
            <a:ext cx="6121402" cy="423400"/>
            <a:chOff x="248430" y="4324590"/>
            <a:chExt cx="6715354" cy="464482"/>
          </a:xfrm>
        </p:grpSpPr>
        <p:sp>
          <p:nvSpPr>
            <p:cNvPr id="3" name="Rectangle: Top Corners Rounded 2">
              <a:extLst>
                <a:ext uri="{FF2B5EF4-FFF2-40B4-BE49-F238E27FC236}">
                  <a16:creationId xmlns:a16="http://schemas.microsoft.com/office/drawing/2014/main" id="{81E3B0E6-510A-41EC-418B-65378862C277}"/>
                </a:ext>
              </a:extLst>
            </p:cNvPr>
            <p:cNvSpPr/>
            <p:nvPr/>
          </p:nvSpPr>
          <p:spPr>
            <a:xfrm rot="16200000">
              <a:off x="3373866" y="1199154"/>
              <a:ext cx="464482" cy="6715354"/>
            </a:xfrm>
            <a:prstGeom prst="round2SameRect">
              <a:avLst>
                <a:gd name="adj1" fmla="val 16949"/>
                <a:gd name="adj2" fmla="val 0"/>
              </a:avLst>
            </a:prstGeom>
            <a:gradFill>
              <a:gsLst>
                <a:gs pos="0">
                  <a:schemeClr val="accent3"/>
                </a:gs>
                <a:gs pos="100000">
                  <a:schemeClr val="accent3">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83352" tIns="41676" rIns="83352" bIns="41676" numCol="1" spcCol="0" rtlCol="0" fromWordArt="0" anchor="ctr" anchorCtr="0" forceAA="0" compatLnSpc="1">
              <a:prstTxWarp prst="textNoShape">
                <a:avLst/>
              </a:prstTxWarp>
              <a:noAutofit/>
            </a:bodyPr>
            <a:lstStyle/>
            <a:p>
              <a:endParaRPr lang="en-GB" sz="1589" dirty="0"/>
            </a:p>
          </p:txBody>
        </p:sp>
        <p:sp>
          <p:nvSpPr>
            <p:cNvPr id="4" name="Text Box 2">
              <a:extLst>
                <a:ext uri="{FF2B5EF4-FFF2-40B4-BE49-F238E27FC236}">
                  <a16:creationId xmlns:a16="http://schemas.microsoft.com/office/drawing/2014/main" id="{50612A37-3CBF-0ACC-F95C-A9AC0AF8D592}"/>
                </a:ext>
              </a:extLst>
            </p:cNvPr>
            <p:cNvSpPr txBox="1"/>
            <p:nvPr userDrawn="1"/>
          </p:nvSpPr>
          <p:spPr>
            <a:xfrm>
              <a:off x="354665" y="4350715"/>
              <a:ext cx="6027087" cy="412235"/>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nSpc>
                  <a:spcPct val="107000"/>
                </a:lnSpc>
                <a:spcAft>
                  <a:spcPts val="729"/>
                </a:spcAft>
              </a:pPr>
              <a:r>
                <a:rPr lang="en-GB" sz="1400" b="1" dirty="0">
                  <a:solidFill>
                    <a:schemeClr val="bg1"/>
                  </a:solidFill>
                  <a:latin typeface="Arial" panose="020B0604020202020204" pitchFamily="34" charset="0"/>
                  <a:ea typeface="Arial" panose="020B0604020202020204" pitchFamily="34" charset="0"/>
                  <a:cs typeface="Arial" panose="020B0604020202020204" pitchFamily="34" charset="0"/>
                </a:rPr>
                <a:t>TABLE DES MATIÈRES</a:t>
              </a:r>
            </a:p>
          </p:txBody>
        </p:sp>
      </p:grpSp>
      <p:sp>
        <p:nvSpPr>
          <p:cNvPr id="5" name="TextBox 4">
            <a:extLst>
              <a:ext uri="{FF2B5EF4-FFF2-40B4-BE49-F238E27FC236}">
                <a16:creationId xmlns:a16="http://schemas.microsoft.com/office/drawing/2014/main" id="{363FDFAF-7B02-862E-7EFF-1A7D0376F9BE}"/>
              </a:ext>
            </a:extLst>
          </p:cNvPr>
          <p:cNvSpPr txBox="1"/>
          <p:nvPr/>
        </p:nvSpPr>
        <p:spPr>
          <a:xfrm>
            <a:off x="552450" y="2111598"/>
            <a:ext cx="4965849" cy="5966709"/>
          </a:xfrm>
          <a:prstGeom prst="rect">
            <a:avLst/>
          </a:prstGeom>
          <a:noFill/>
        </p:spPr>
        <p:txBody>
          <a:bodyPr wrap="square" lIns="0" tIns="46800" rIns="0" rtlCol="0">
            <a:noAutofit/>
          </a:bodyPr>
          <a:lstStyle/>
          <a:p>
            <a:pPr>
              <a:spcBef>
                <a:spcPts val="600"/>
              </a:spcBef>
            </a:pPr>
            <a:r>
              <a:rPr lang="fr-FR" sz="1200" b="1" dirty="0"/>
              <a:t>CONTEXTE / POURQUOI INVESTIR DANS LES </a:t>
            </a:r>
            <a:r>
              <a:rPr lang="fr-FR" sz="1200" b="1" dirty="0" err="1"/>
              <a:t>MNTs</a:t>
            </a:r>
            <a:endParaRPr lang="fr-FR" sz="1200" b="1" dirty="0"/>
          </a:p>
          <a:p>
            <a:pPr>
              <a:spcBef>
                <a:spcPts val="600"/>
              </a:spcBef>
            </a:pPr>
            <a:r>
              <a:rPr lang="fr-FR" sz="1200" b="1" dirty="0"/>
              <a:t>OBJECTIF DU TOOLKIT</a:t>
            </a:r>
          </a:p>
          <a:p>
            <a:pPr marL="180000" lvl="1"/>
            <a:r>
              <a:rPr lang="fr-FR" sz="1200" dirty="0"/>
              <a:t>Objectif général</a:t>
            </a:r>
            <a:endParaRPr lang="hr-HR" sz="1200" dirty="0"/>
          </a:p>
          <a:p>
            <a:pPr marL="180000" lvl="1"/>
            <a:r>
              <a:rPr lang="fr-FR" sz="1200" dirty="0"/>
              <a:t>Objectifs spécifiques</a:t>
            </a:r>
          </a:p>
          <a:p>
            <a:pPr marL="180000" lvl="1"/>
            <a:r>
              <a:rPr lang="fr-FR" sz="1200" dirty="0"/>
              <a:t>Public cible</a:t>
            </a:r>
            <a:endParaRPr lang="hr-HR" sz="1200" dirty="0"/>
          </a:p>
          <a:p>
            <a:pPr marL="180000" lvl="1"/>
            <a:r>
              <a:rPr lang="fr-FR" sz="1200" dirty="0"/>
              <a:t>Instructions pour l’utilisation du Toolkit</a:t>
            </a:r>
          </a:p>
          <a:p>
            <a:pPr>
              <a:spcBef>
                <a:spcPts val="600"/>
              </a:spcBef>
              <a:spcAft>
                <a:spcPts val="400"/>
              </a:spcAft>
            </a:pPr>
            <a:r>
              <a:rPr lang="fr-FR" sz="1200" b="1" dirty="0"/>
              <a:t>PRESENTATION DE L’APPROCHE CARDIO</a:t>
            </a:r>
          </a:p>
          <a:p>
            <a:pPr marL="180000" lvl="1"/>
            <a:r>
              <a:rPr lang="fr-FR" sz="1200" dirty="0"/>
              <a:t>Pourquoi l’approche CARDIO</a:t>
            </a:r>
          </a:p>
          <a:p>
            <a:pPr marL="180000" lvl="1"/>
            <a:r>
              <a:rPr lang="fr-FR" sz="1200" dirty="0"/>
              <a:t>Les résultats réalisés à Dakar, Sénégal </a:t>
            </a:r>
          </a:p>
          <a:p>
            <a:pPr>
              <a:spcBef>
                <a:spcPts val="600"/>
              </a:spcBef>
              <a:spcAft>
                <a:spcPts val="400"/>
              </a:spcAft>
            </a:pPr>
            <a:r>
              <a:rPr lang="fr-FR" sz="1200" b="1" dirty="0"/>
              <a:t>INTERVENTIONS ET GUIDE DE MISE EN ŒUVRE</a:t>
            </a:r>
          </a:p>
          <a:p>
            <a:pPr marL="180000" lvl="1"/>
            <a:r>
              <a:rPr lang="fr-FR" sz="1200" dirty="0"/>
              <a:t>Introduction</a:t>
            </a:r>
          </a:p>
          <a:p>
            <a:pPr marL="180000" lvl="1"/>
            <a:r>
              <a:rPr lang="fr-FR" sz="1200" dirty="0"/>
              <a:t>Tableau Sommaire</a:t>
            </a:r>
            <a:r>
              <a:rPr lang="hr-HR" sz="1200" dirty="0"/>
              <a:t> </a:t>
            </a:r>
            <a:r>
              <a:rPr lang="fr-FR" sz="1200" dirty="0"/>
              <a:t>des interventions</a:t>
            </a:r>
          </a:p>
          <a:p>
            <a:pPr>
              <a:spcBef>
                <a:spcPts val="600"/>
              </a:spcBef>
              <a:spcAft>
                <a:spcPts val="400"/>
              </a:spcAft>
            </a:pPr>
            <a:r>
              <a:rPr lang="fr-FR" sz="1200" b="1" dirty="0"/>
              <a:t>STRUCTURE PAR INTERVENTION CARDIO4Dakar</a:t>
            </a:r>
          </a:p>
          <a:p>
            <a:pPr marL="180000" lvl="1"/>
            <a:r>
              <a:rPr lang="fr-FR" sz="1200" dirty="0"/>
              <a:t>1.</a:t>
            </a:r>
            <a:r>
              <a:rPr lang="hr-HR" sz="1200" dirty="0"/>
              <a:t> </a:t>
            </a:r>
            <a:r>
              <a:rPr lang="fr-FR" sz="1200" dirty="0"/>
              <a:t>COORDINATION ET GOUVERNANCE</a:t>
            </a:r>
          </a:p>
          <a:p>
            <a:pPr marL="180000" lvl="1"/>
            <a:r>
              <a:rPr lang="fr-FR" sz="1200" dirty="0"/>
              <a:t>2.</a:t>
            </a:r>
            <a:r>
              <a:rPr lang="hr-HR" sz="1200" dirty="0"/>
              <a:t> </a:t>
            </a:r>
            <a:r>
              <a:rPr lang="fr-FR" sz="1200" dirty="0"/>
              <a:t>PRISE EN CHARGE ET SUIVI</a:t>
            </a:r>
          </a:p>
          <a:p>
            <a:pPr marL="180000" lvl="1"/>
            <a:r>
              <a:rPr lang="fr-FR" sz="1200" dirty="0"/>
              <a:t>3.</a:t>
            </a:r>
            <a:r>
              <a:rPr lang="hr-HR" sz="1200" dirty="0"/>
              <a:t> </a:t>
            </a:r>
            <a:r>
              <a:rPr lang="fr-FR" sz="1200" dirty="0"/>
              <a:t>ACCES AUX SOINS</a:t>
            </a:r>
          </a:p>
          <a:p>
            <a:pPr marL="180000" lvl="1"/>
            <a:r>
              <a:rPr lang="fr-FR" sz="1200" dirty="0"/>
              <a:t>4.</a:t>
            </a:r>
            <a:r>
              <a:rPr lang="en-US" sz="1200" dirty="0"/>
              <a:t> </a:t>
            </a:r>
            <a:r>
              <a:rPr lang="fr-FR" sz="1200" dirty="0"/>
              <a:t>REFORME</a:t>
            </a:r>
          </a:p>
          <a:p>
            <a:pPr marL="180000" lvl="1"/>
            <a:r>
              <a:rPr lang="fr-FR" sz="1200" dirty="0"/>
              <a:t>5.</a:t>
            </a:r>
            <a:r>
              <a:rPr lang="hr-HR" sz="1200" dirty="0"/>
              <a:t> </a:t>
            </a:r>
            <a:r>
              <a:rPr lang="fr-FR" sz="1200" dirty="0"/>
              <a:t>DIGITAL ET GESTION DES DONNES</a:t>
            </a:r>
          </a:p>
          <a:p>
            <a:pPr marL="180000" lvl="1"/>
            <a:r>
              <a:rPr lang="fr-FR" sz="1200" dirty="0"/>
              <a:t>6.</a:t>
            </a:r>
            <a:r>
              <a:rPr lang="en-US" sz="1200" dirty="0"/>
              <a:t> COLLABORATION </a:t>
            </a:r>
            <a:r>
              <a:rPr lang="fr-FR" sz="1200" dirty="0"/>
              <a:t>INTERSECTORIELLE</a:t>
            </a:r>
            <a:endParaRPr lang="hr-HR" sz="1200" dirty="0"/>
          </a:p>
          <a:p>
            <a:pPr marL="180000" lvl="1"/>
            <a:r>
              <a:rPr lang="fr-FR" sz="1200" dirty="0"/>
              <a:t>7.</a:t>
            </a:r>
            <a:r>
              <a:rPr lang="hr-HR" sz="1200" dirty="0"/>
              <a:t> </a:t>
            </a:r>
            <a:r>
              <a:rPr lang="fr-FR" sz="1200" dirty="0"/>
              <a:t>APPROPRIATION DE L’APPROCHE CARDIO</a:t>
            </a:r>
          </a:p>
          <a:p>
            <a:pPr marL="180975" indent="-165100">
              <a:spcBef>
                <a:spcPts val="600"/>
              </a:spcBef>
              <a:spcAft>
                <a:spcPts val="400"/>
              </a:spcAft>
            </a:pPr>
            <a:r>
              <a:rPr lang="fr-FR" sz="1200" b="1" dirty="0"/>
              <a:t>RECOMMANDATIONS</a:t>
            </a:r>
          </a:p>
          <a:p>
            <a:pPr>
              <a:spcBef>
                <a:spcPts val="600"/>
              </a:spcBef>
              <a:spcAft>
                <a:spcPts val="400"/>
              </a:spcAft>
            </a:pPr>
            <a:r>
              <a:rPr lang="fr-FR" sz="1200" b="1" dirty="0"/>
              <a:t>CONCLUSION</a:t>
            </a:r>
            <a:endParaRPr lang="hr-HR" sz="1200" b="1" dirty="0"/>
          </a:p>
          <a:p>
            <a:pPr>
              <a:spcBef>
                <a:spcPts val="600"/>
              </a:spcBef>
              <a:spcAft>
                <a:spcPts val="400"/>
              </a:spcAft>
            </a:pPr>
            <a:r>
              <a:rPr lang="hr-HR" sz="1200" b="1" dirty="0"/>
              <a:t>ANNEX</a:t>
            </a:r>
            <a:r>
              <a:rPr lang="en-US" sz="1200" b="1" dirty="0"/>
              <a:t>E</a:t>
            </a:r>
            <a:endParaRPr lang="fr-FR" sz="1200" b="1" dirty="0"/>
          </a:p>
          <a:p>
            <a:pPr>
              <a:spcAft>
                <a:spcPts val="400"/>
              </a:spcAft>
            </a:pPr>
            <a:endParaRPr lang="fr-FR" sz="1200" dirty="0"/>
          </a:p>
        </p:txBody>
      </p:sp>
      <p:sp>
        <p:nvSpPr>
          <p:cNvPr id="6" name="TextBox 5">
            <a:extLst>
              <a:ext uri="{FF2B5EF4-FFF2-40B4-BE49-F238E27FC236}">
                <a16:creationId xmlns:a16="http://schemas.microsoft.com/office/drawing/2014/main" id="{8B000CBD-1400-38CD-9238-E62576064D45}"/>
              </a:ext>
            </a:extLst>
          </p:cNvPr>
          <p:cNvSpPr txBox="1"/>
          <p:nvPr/>
        </p:nvSpPr>
        <p:spPr>
          <a:xfrm>
            <a:off x="5631824" y="2111598"/>
            <a:ext cx="400676" cy="5966709"/>
          </a:xfrm>
          <a:prstGeom prst="rect">
            <a:avLst/>
          </a:prstGeom>
          <a:noFill/>
        </p:spPr>
        <p:txBody>
          <a:bodyPr wrap="square" lIns="0" tIns="46800" rIns="0" rtlCol="0">
            <a:noAutofit/>
          </a:bodyPr>
          <a:lstStyle/>
          <a:p>
            <a:pPr algn="r">
              <a:spcBef>
                <a:spcPts val="600"/>
              </a:spcBef>
            </a:pPr>
            <a:r>
              <a:rPr lang="hr-HR" sz="1200" b="1" dirty="0"/>
              <a:t>3</a:t>
            </a:r>
            <a:endParaRPr lang="fr-FR" sz="1200" b="1" dirty="0"/>
          </a:p>
          <a:p>
            <a:pPr algn="r">
              <a:spcBef>
                <a:spcPts val="600"/>
              </a:spcBef>
            </a:pPr>
            <a:r>
              <a:rPr lang="hr-HR" sz="1200" b="1" dirty="0"/>
              <a:t>4</a:t>
            </a:r>
            <a:endParaRPr lang="fr-FR" sz="1200" b="1" dirty="0"/>
          </a:p>
          <a:p>
            <a:pPr marL="180000" lvl="1" algn="r"/>
            <a:r>
              <a:rPr lang="hr-HR" sz="1200" dirty="0"/>
              <a:t>4</a:t>
            </a:r>
          </a:p>
          <a:p>
            <a:pPr marL="180000" lvl="1" algn="r"/>
            <a:r>
              <a:rPr lang="hr-HR" sz="1200" dirty="0"/>
              <a:t>4</a:t>
            </a:r>
            <a:endParaRPr lang="fr-FR" sz="1200" dirty="0"/>
          </a:p>
          <a:p>
            <a:pPr marL="180000" lvl="1" algn="r"/>
            <a:r>
              <a:rPr lang="hr-HR" sz="1200" dirty="0"/>
              <a:t>5</a:t>
            </a:r>
          </a:p>
          <a:p>
            <a:pPr marL="180000" lvl="1" algn="r"/>
            <a:r>
              <a:rPr lang="hr-HR" sz="1200" dirty="0"/>
              <a:t>5</a:t>
            </a:r>
            <a:endParaRPr lang="fr-FR" sz="1200" dirty="0"/>
          </a:p>
          <a:p>
            <a:pPr algn="r">
              <a:spcBef>
                <a:spcPts val="600"/>
              </a:spcBef>
              <a:spcAft>
                <a:spcPts val="400"/>
              </a:spcAft>
            </a:pPr>
            <a:r>
              <a:rPr lang="hr-HR" sz="1200" b="1" dirty="0"/>
              <a:t>6</a:t>
            </a:r>
            <a:endParaRPr lang="fr-FR" sz="1200" b="1" dirty="0"/>
          </a:p>
          <a:p>
            <a:pPr marL="180000" lvl="1" algn="r"/>
            <a:r>
              <a:rPr lang="hr-HR" sz="1200" dirty="0"/>
              <a:t>6</a:t>
            </a:r>
            <a:endParaRPr lang="fr-FR" sz="1200" dirty="0"/>
          </a:p>
          <a:p>
            <a:pPr marL="180000" lvl="1" algn="r"/>
            <a:r>
              <a:rPr lang="hr-HR" sz="1200" dirty="0"/>
              <a:t>6</a:t>
            </a:r>
            <a:endParaRPr lang="fr-FR" sz="1200" dirty="0"/>
          </a:p>
          <a:p>
            <a:pPr algn="r">
              <a:spcBef>
                <a:spcPts val="600"/>
              </a:spcBef>
              <a:spcAft>
                <a:spcPts val="400"/>
              </a:spcAft>
            </a:pPr>
            <a:r>
              <a:rPr lang="hr-HR" sz="1200" b="1" dirty="0"/>
              <a:t>8</a:t>
            </a:r>
            <a:endParaRPr lang="fr-FR" sz="1200" b="1" dirty="0"/>
          </a:p>
          <a:p>
            <a:pPr marL="180000" lvl="1" algn="r"/>
            <a:r>
              <a:rPr lang="hr-HR" sz="1200" dirty="0"/>
              <a:t>8</a:t>
            </a:r>
            <a:endParaRPr lang="fr-FR" sz="1200" dirty="0"/>
          </a:p>
          <a:p>
            <a:pPr marL="180000" lvl="1" algn="r"/>
            <a:r>
              <a:rPr lang="hr-HR" sz="1200" dirty="0"/>
              <a:t>9</a:t>
            </a:r>
            <a:endParaRPr lang="fr-FR" sz="1200" dirty="0"/>
          </a:p>
          <a:p>
            <a:pPr algn="r">
              <a:spcBef>
                <a:spcPts val="600"/>
              </a:spcBef>
              <a:spcAft>
                <a:spcPts val="400"/>
              </a:spcAft>
            </a:pPr>
            <a:r>
              <a:rPr lang="hr-HR" sz="1200" b="1" dirty="0"/>
              <a:t>12</a:t>
            </a:r>
            <a:endParaRPr lang="fr-FR" sz="1200" b="1" dirty="0"/>
          </a:p>
          <a:p>
            <a:pPr algn="r"/>
            <a:r>
              <a:rPr lang="hr-HR" sz="1200" dirty="0"/>
              <a:t>12</a:t>
            </a:r>
            <a:endParaRPr lang="fr-FR" sz="1200" dirty="0"/>
          </a:p>
          <a:p>
            <a:pPr algn="r"/>
            <a:r>
              <a:rPr lang="hr-HR" sz="1200" dirty="0"/>
              <a:t>16</a:t>
            </a:r>
            <a:endParaRPr lang="fr-FR" sz="1200" dirty="0"/>
          </a:p>
          <a:p>
            <a:pPr algn="r"/>
            <a:r>
              <a:rPr lang="hr-HR" sz="1200" dirty="0"/>
              <a:t>28</a:t>
            </a:r>
            <a:endParaRPr lang="fr-FR" sz="1200" dirty="0"/>
          </a:p>
          <a:p>
            <a:pPr algn="r"/>
            <a:r>
              <a:rPr lang="hr-HR" sz="1200" dirty="0"/>
              <a:t>42</a:t>
            </a:r>
            <a:endParaRPr lang="fr-FR" sz="1200" dirty="0"/>
          </a:p>
          <a:p>
            <a:pPr algn="r"/>
            <a:r>
              <a:rPr lang="hr-HR" sz="1200" dirty="0"/>
              <a:t>46</a:t>
            </a:r>
            <a:endParaRPr lang="fr-FR" sz="1200" dirty="0"/>
          </a:p>
          <a:p>
            <a:pPr algn="r"/>
            <a:r>
              <a:rPr lang="hr-HR" sz="1200" dirty="0"/>
              <a:t>58</a:t>
            </a:r>
            <a:endParaRPr lang="fr-FR" sz="1200" dirty="0"/>
          </a:p>
          <a:p>
            <a:pPr algn="r"/>
            <a:r>
              <a:rPr lang="hr-HR" sz="1200" dirty="0"/>
              <a:t>62</a:t>
            </a:r>
            <a:endParaRPr lang="fr-FR" sz="1200" dirty="0"/>
          </a:p>
          <a:p>
            <a:pPr algn="r">
              <a:spcBef>
                <a:spcPts val="600"/>
              </a:spcBef>
              <a:spcAft>
                <a:spcPts val="400"/>
              </a:spcAft>
            </a:pPr>
            <a:r>
              <a:rPr lang="hr-HR" sz="1200" b="1" dirty="0"/>
              <a:t>64</a:t>
            </a:r>
            <a:endParaRPr lang="fr-FR" sz="1200" b="1" dirty="0"/>
          </a:p>
          <a:p>
            <a:pPr algn="r">
              <a:spcBef>
                <a:spcPts val="600"/>
              </a:spcBef>
              <a:spcAft>
                <a:spcPts val="400"/>
              </a:spcAft>
            </a:pPr>
            <a:r>
              <a:rPr lang="hr-HR" sz="1200" b="1" dirty="0"/>
              <a:t>66</a:t>
            </a:r>
          </a:p>
          <a:p>
            <a:pPr algn="r">
              <a:spcBef>
                <a:spcPts val="600"/>
              </a:spcBef>
              <a:spcAft>
                <a:spcPts val="400"/>
              </a:spcAft>
            </a:pPr>
            <a:r>
              <a:rPr lang="hr-HR" sz="1200" b="1" dirty="0"/>
              <a:t>67</a:t>
            </a:r>
          </a:p>
          <a:p>
            <a:pPr algn="r">
              <a:spcBef>
                <a:spcPts val="600"/>
              </a:spcBef>
              <a:spcAft>
                <a:spcPts val="400"/>
              </a:spcAft>
            </a:pPr>
            <a:endParaRPr lang="fr-FR" sz="1200" b="1" dirty="0"/>
          </a:p>
          <a:p>
            <a:pPr algn="r">
              <a:spcAft>
                <a:spcPts val="400"/>
              </a:spcAft>
            </a:pPr>
            <a:endParaRPr lang="fr-FR" sz="1200" dirty="0"/>
          </a:p>
        </p:txBody>
      </p:sp>
    </p:spTree>
    <p:extLst>
      <p:ext uri="{BB962C8B-B14F-4D97-AF65-F5344CB8AC3E}">
        <p14:creationId xmlns:p14="http://schemas.microsoft.com/office/powerpoint/2010/main" val="3669931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9F2846-72CE-7B17-AB82-527FB0AD0C72}"/>
              </a:ext>
            </a:extLst>
          </p:cNvPr>
          <p:cNvSpPr txBox="1"/>
          <p:nvPr/>
        </p:nvSpPr>
        <p:spPr>
          <a:xfrm>
            <a:off x="552450" y="1439865"/>
            <a:ext cx="5480049" cy="1462676"/>
          </a:xfrm>
          <a:prstGeom prst="rect">
            <a:avLst/>
          </a:prstGeom>
          <a:noFill/>
        </p:spPr>
        <p:txBody>
          <a:bodyPr wrap="square" lIns="0" tIns="46800" rIns="0" rtlCol="0">
            <a:noAutofit/>
          </a:bodyPr>
          <a:lstStyle/>
          <a:p>
            <a:r>
              <a:rPr lang="fr-FR" sz="1400" b="1" dirty="0">
                <a:solidFill>
                  <a:schemeClr val="accent2"/>
                </a:solidFill>
              </a:rPr>
              <a:t>1. Analyse situationnelle</a:t>
            </a:r>
            <a:endParaRPr lang="hr-HR" sz="1400" b="1" dirty="0">
              <a:solidFill>
                <a:schemeClr val="accent2"/>
              </a:solidFill>
            </a:endParaRPr>
          </a:p>
          <a:p>
            <a:r>
              <a:rPr lang="fr-FR" sz="1200" b="1" dirty="0"/>
              <a:t>Analyse situationnelle sur l’hypertension artérielle</a:t>
            </a:r>
          </a:p>
          <a:p>
            <a:r>
              <a:rPr lang="fr-FR" sz="1200" dirty="0"/>
              <a:t>La première étape de ce processus consiste à réaliser une analyse situationnelle sur </a:t>
            </a:r>
            <a:r>
              <a:rPr lang="fr-FR" sz="1200" b="1" dirty="0"/>
              <a:t>l’hypertension artérielle</a:t>
            </a:r>
            <a:r>
              <a:rPr lang="fr-FR" sz="1200" dirty="0"/>
              <a:t>. A cet effet </a:t>
            </a:r>
            <a:r>
              <a:rPr lang="fr-FR" sz="1200" dirty="0" err="1"/>
              <a:t>IntraHealth</a:t>
            </a:r>
            <a:r>
              <a:rPr lang="fr-FR" sz="1200" dirty="0"/>
              <a:t> a développé des outils d'évaluation rapide pour évaluer la disponibilité du personnel, l'équipement et </a:t>
            </a:r>
            <a:br>
              <a:rPr lang="hr-HR" sz="1200" dirty="0"/>
            </a:br>
            <a:r>
              <a:rPr lang="fr-FR" sz="1200" dirty="0"/>
              <a:t>la qualité des soins et des traitements ainsi que les connaissances des clients </a:t>
            </a:r>
            <a:br>
              <a:rPr lang="hr-HR" sz="1200" dirty="0"/>
            </a:br>
            <a:r>
              <a:rPr lang="fr-FR" sz="1200" dirty="0"/>
              <a:t>en matière d'hypertension. Les cinq (5) objectifs principaux évalués dans chaque établissement de santé comprenaient</a:t>
            </a:r>
            <a:r>
              <a:rPr lang="hr-HR" sz="1200" dirty="0"/>
              <a:t>:</a:t>
            </a:r>
          </a:p>
        </p:txBody>
      </p:sp>
      <p:grpSp>
        <p:nvGrpSpPr>
          <p:cNvPr id="5" name="Group 4">
            <a:extLst>
              <a:ext uri="{FF2B5EF4-FFF2-40B4-BE49-F238E27FC236}">
                <a16:creationId xmlns:a16="http://schemas.microsoft.com/office/drawing/2014/main" id="{FE16AEE4-5C2E-7A5D-850B-2A9B31EDC886}"/>
              </a:ext>
            </a:extLst>
          </p:cNvPr>
          <p:cNvGrpSpPr/>
          <p:nvPr/>
        </p:nvGrpSpPr>
        <p:grpSpPr>
          <a:xfrm>
            <a:off x="564731" y="3171731"/>
            <a:ext cx="5472409" cy="2679602"/>
            <a:chOff x="564731" y="3139832"/>
            <a:chExt cx="5472409" cy="2679602"/>
          </a:xfrm>
        </p:grpSpPr>
        <p:sp>
          <p:nvSpPr>
            <p:cNvPr id="11" name="Text Placeholder 2">
              <a:extLst>
                <a:ext uri="{FF2B5EF4-FFF2-40B4-BE49-F238E27FC236}">
                  <a16:creationId xmlns:a16="http://schemas.microsoft.com/office/drawing/2014/main" id="{985B10FC-70C8-1958-19A3-BE11FB4325FC}"/>
                </a:ext>
              </a:extLst>
            </p:cNvPr>
            <p:cNvSpPr txBox="1">
              <a:spLocks/>
            </p:cNvSpPr>
            <p:nvPr/>
          </p:nvSpPr>
          <p:spPr>
            <a:xfrm>
              <a:off x="650191" y="3249203"/>
              <a:ext cx="1684697" cy="1104675"/>
            </a:xfrm>
            <a:prstGeom prst="roundRect">
              <a:avLst>
                <a:gd name="adj" fmla="val 10454"/>
              </a:avLst>
            </a:prstGeom>
            <a:gradFill>
              <a:gsLst>
                <a:gs pos="0">
                  <a:schemeClr val="accent3">
                    <a:alpha val="20000"/>
                  </a:schemeClr>
                </a:gs>
                <a:gs pos="100000">
                  <a:schemeClr val="accent3">
                    <a:alpha val="0"/>
                  </a:schemeClr>
                </a:gs>
              </a:gsLst>
              <a:lin ang="5400000" scaled="1"/>
            </a:gradFill>
            <a:ln w="25400">
              <a:noFill/>
            </a:ln>
            <a:effectLst/>
          </p:spPr>
          <p:txBody>
            <a:bodyPr vert="horz" lIns="108000" tIns="108000" rIns="108000" bIns="108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dirty="0"/>
                <a:t>La disponibilité des soins et traitement de l’hypertension </a:t>
              </a:r>
            </a:p>
          </p:txBody>
        </p:sp>
        <p:sp>
          <p:nvSpPr>
            <p:cNvPr id="12" name="Text Placeholder 2">
              <a:extLst>
                <a:ext uri="{FF2B5EF4-FFF2-40B4-BE49-F238E27FC236}">
                  <a16:creationId xmlns:a16="http://schemas.microsoft.com/office/drawing/2014/main" id="{437A5ECE-5E0C-96F6-175C-AEA61266F6AF}"/>
                </a:ext>
              </a:extLst>
            </p:cNvPr>
            <p:cNvSpPr txBox="1">
              <a:spLocks/>
            </p:cNvSpPr>
            <p:nvPr/>
          </p:nvSpPr>
          <p:spPr>
            <a:xfrm>
              <a:off x="2501317" y="3249203"/>
              <a:ext cx="1684697" cy="1104675"/>
            </a:xfrm>
            <a:prstGeom prst="roundRect">
              <a:avLst>
                <a:gd name="adj" fmla="val 10454"/>
              </a:avLst>
            </a:prstGeom>
            <a:gradFill>
              <a:gsLst>
                <a:gs pos="0">
                  <a:schemeClr val="accent3">
                    <a:alpha val="20000"/>
                  </a:schemeClr>
                </a:gs>
                <a:gs pos="100000">
                  <a:schemeClr val="accent3">
                    <a:alpha val="0"/>
                  </a:schemeClr>
                </a:gs>
              </a:gsLst>
              <a:lin ang="5400000" scaled="1"/>
            </a:gradFill>
            <a:ln w="25400">
              <a:noFill/>
            </a:ln>
            <a:effectLst/>
          </p:spPr>
          <p:txBody>
            <a:bodyPr vert="horz" lIns="108000" tIns="108000" rIns="108000" bIns="108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dirty="0"/>
                <a:t>Connaissances </a:t>
              </a:r>
              <a:br>
                <a:rPr lang="hr-HR" dirty="0"/>
              </a:br>
              <a:r>
                <a:rPr lang="fr-FR" dirty="0"/>
                <a:t>et attitudes des prestataires de services de santé </a:t>
              </a:r>
            </a:p>
          </p:txBody>
        </p:sp>
        <p:sp>
          <p:nvSpPr>
            <p:cNvPr id="13" name="Text Placeholder 2">
              <a:extLst>
                <a:ext uri="{FF2B5EF4-FFF2-40B4-BE49-F238E27FC236}">
                  <a16:creationId xmlns:a16="http://schemas.microsoft.com/office/drawing/2014/main" id="{10116A0D-3448-B277-6F4A-5277394C3C7C}"/>
                </a:ext>
              </a:extLst>
            </p:cNvPr>
            <p:cNvSpPr txBox="1">
              <a:spLocks/>
            </p:cNvSpPr>
            <p:nvPr/>
          </p:nvSpPr>
          <p:spPr>
            <a:xfrm>
              <a:off x="4352443" y="3249203"/>
              <a:ext cx="1684697" cy="1104675"/>
            </a:xfrm>
            <a:prstGeom prst="roundRect">
              <a:avLst>
                <a:gd name="adj" fmla="val 9972"/>
              </a:avLst>
            </a:prstGeom>
            <a:gradFill>
              <a:gsLst>
                <a:gs pos="0">
                  <a:schemeClr val="accent3">
                    <a:alpha val="20000"/>
                  </a:schemeClr>
                </a:gs>
                <a:gs pos="100000">
                  <a:schemeClr val="accent3">
                    <a:alpha val="0"/>
                  </a:schemeClr>
                </a:gs>
              </a:gsLst>
              <a:lin ang="5400000" scaled="1"/>
            </a:gradFill>
            <a:ln w="25400">
              <a:noFill/>
            </a:ln>
            <a:effectLst/>
          </p:spPr>
          <p:txBody>
            <a:bodyPr vert="horz" lIns="108000" tIns="108000" rIns="108000" bIns="108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dirty="0"/>
                <a:t>Application des protocoles par </a:t>
              </a:r>
              <a:br>
                <a:rPr lang="hr-HR" dirty="0"/>
              </a:br>
              <a:r>
                <a:rPr lang="fr-FR" dirty="0"/>
                <a:t>les prestataires de services de santé </a:t>
              </a:r>
            </a:p>
          </p:txBody>
        </p:sp>
        <p:sp>
          <p:nvSpPr>
            <p:cNvPr id="14" name="Text Placeholder 2">
              <a:extLst>
                <a:ext uri="{FF2B5EF4-FFF2-40B4-BE49-F238E27FC236}">
                  <a16:creationId xmlns:a16="http://schemas.microsoft.com/office/drawing/2014/main" id="{AFA52EC6-3C8C-0A6D-241D-6430CE464B14}"/>
                </a:ext>
              </a:extLst>
            </p:cNvPr>
            <p:cNvSpPr txBox="1">
              <a:spLocks/>
            </p:cNvSpPr>
            <p:nvPr/>
          </p:nvSpPr>
          <p:spPr>
            <a:xfrm>
              <a:off x="650191" y="4488025"/>
              <a:ext cx="1684697" cy="1331409"/>
            </a:xfrm>
            <a:prstGeom prst="roundRect">
              <a:avLst>
                <a:gd name="adj" fmla="val 8578"/>
              </a:avLst>
            </a:prstGeom>
            <a:gradFill>
              <a:gsLst>
                <a:gs pos="0">
                  <a:schemeClr val="accent3">
                    <a:alpha val="20000"/>
                  </a:schemeClr>
                </a:gs>
                <a:gs pos="100000">
                  <a:schemeClr val="accent3">
                    <a:alpha val="0"/>
                  </a:schemeClr>
                </a:gs>
              </a:gsLst>
              <a:lin ang="5400000" scaled="1"/>
            </a:gradFill>
            <a:ln w="25400">
              <a:noFill/>
            </a:ln>
            <a:effectLst/>
          </p:spPr>
          <p:txBody>
            <a:bodyPr vert="horz" lIns="108000" tIns="108000" rIns="108000" bIns="108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dirty="0"/>
                <a:t>Fréquence et utilisation de l'hypertension services de soins </a:t>
              </a:r>
              <a:br>
                <a:rPr lang="hr-HR" dirty="0"/>
              </a:br>
              <a:r>
                <a:rPr lang="fr-FR" dirty="0"/>
                <a:t>et de traitement </a:t>
              </a:r>
            </a:p>
          </p:txBody>
        </p:sp>
        <p:sp>
          <p:nvSpPr>
            <p:cNvPr id="15" name="Text Placeholder 2">
              <a:extLst>
                <a:ext uri="{FF2B5EF4-FFF2-40B4-BE49-F238E27FC236}">
                  <a16:creationId xmlns:a16="http://schemas.microsoft.com/office/drawing/2014/main" id="{0104A980-80DD-B95B-5EB9-0FCAE7CF9128}"/>
                </a:ext>
              </a:extLst>
            </p:cNvPr>
            <p:cNvSpPr txBox="1">
              <a:spLocks/>
            </p:cNvSpPr>
            <p:nvPr/>
          </p:nvSpPr>
          <p:spPr>
            <a:xfrm>
              <a:off x="2501317" y="4488025"/>
              <a:ext cx="1684697" cy="1331409"/>
            </a:xfrm>
            <a:prstGeom prst="roundRect">
              <a:avLst>
                <a:gd name="adj" fmla="val 8578"/>
              </a:avLst>
            </a:prstGeom>
            <a:gradFill>
              <a:gsLst>
                <a:gs pos="0">
                  <a:schemeClr val="accent3">
                    <a:alpha val="20000"/>
                  </a:schemeClr>
                </a:gs>
                <a:gs pos="100000">
                  <a:schemeClr val="accent3">
                    <a:alpha val="0"/>
                  </a:schemeClr>
                </a:gs>
              </a:gsLst>
              <a:lin ang="5400000" scaled="1"/>
            </a:gradFill>
            <a:ln w="25400">
              <a:noFill/>
            </a:ln>
            <a:effectLst/>
          </p:spPr>
          <p:txBody>
            <a:bodyPr vert="horz" lIns="108000" tIns="108000" rIns="108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spc="-30" dirty="0"/>
                <a:t>Capacité de gestion des soins et du traitement de l’hypertension prestations de service</a:t>
              </a:r>
            </a:p>
          </p:txBody>
        </p:sp>
        <p:sp>
          <p:nvSpPr>
            <p:cNvPr id="17" name="Oval 16">
              <a:extLst>
                <a:ext uri="{FF2B5EF4-FFF2-40B4-BE49-F238E27FC236}">
                  <a16:creationId xmlns:a16="http://schemas.microsoft.com/office/drawing/2014/main" id="{2F287222-10F5-8C24-5DCC-9D4D70765570}"/>
                </a:ext>
              </a:extLst>
            </p:cNvPr>
            <p:cNvSpPr/>
            <p:nvPr/>
          </p:nvSpPr>
          <p:spPr>
            <a:xfrm>
              <a:off x="564731" y="3139832"/>
              <a:ext cx="247911" cy="247911"/>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Aft>
                  <a:spcPts val="0"/>
                </a:spcAft>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1</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18" name="Oval 17">
              <a:extLst>
                <a:ext uri="{FF2B5EF4-FFF2-40B4-BE49-F238E27FC236}">
                  <a16:creationId xmlns:a16="http://schemas.microsoft.com/office/drawing/2014/main" id="{DF017448-2694-C090-5B4C-6FF2E331F25A}"/>
                </a:ext>
              </a:extLst>
            </p:cNvPr>
            <p:cNvSpPr/>
            <p:nvPr/>
          </p:nvSpPr>
          <p:spPr>
            <a:xfrm>
              <a:off x="2407457" y="3139832"/>
              <a:ext cx="247911" cy="247911"/>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Aft>
                  <a:spcPts val="0"/>
                </a:spcAft>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2</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19" name="Oval 18">
              <a:extLst>
                <a:ext uri="{FF2B5EF4-FFF2-40B4-BE49-F238E27FC236}">
                  <a16:creationId xmlns:a16="http://schemas.microsoft.com/office/drawing/2014/main" id="{DC6EF4AF-632F-2A2F-A1CA-9DB9D9EC98D4}"/>
                </a:ext>
              </a:extLst>
            </p:cNvPr>
            <p:cNvSpPr/>
            <p:nvPr/>
          </p:nvSpPr>
          <p:spPr>
            <a:xfrm>
              <a:off x="4250182" y="3139832"/>
              <a:ext cx="247911" cy="247911"/>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Aft>
                  <a:spcPts val="0"/>
                </a:spcAft>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3</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20" name="Oval 19">
              <a:extLst>
                <a:ext uri="{FF2B5EF4-FFF2-40B4-BE49-F238E27FC236}">
                  <a16:creationId xmlns:a16="http://schemas.microsoft.com/office/drawing/2014/main" id="{B10E31F7-B623-961D-0214-B807EBC2CFE7}"/>
                </a:ext>
              </a:extLst>
            </p:cNvPr>
            <p:cNvSpPr/>
            <p:nvPr/>
          </p:nvSpPr>
          <p:spPr>
            <a:xfrm>
              <a:off x="564731" y="4377712"/>
              <a:ext cx="247911" cy="247911"/>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Aft>
                  <a:spcPts val="0"/>
                </a:spcAft>
                <a:buClrTx/>
                <a:buSzTx/>
                <a:buFontTx/>
                <a:buNone/>
                <a:tabLst/>
                <a:defRPr/>
              </a:pPr>
              <a:r>
                <a:rPr lang="hr-HR" sz="900" b="1" kern="0" dirty="0">
                  <a:solidFill>
                    <a:srgbClr val="FFFFFF"/>
                  </a:solidFill>
                  <a:latin typeface="Arial"/>
                  <a:cs typeface="Arial" panose="020B0604020202020204" pitchFamily="34" charset="0"/>
                </a:rPr>
                <a:t>4</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21" name="Oval 20">
              <a:extLst>
                <a:ext uri="{FF2B5EF4-FFF2-40B4-BE49-F238E27FC236}">
                  <a16:creationId xmlns:a16="http://schemas.microsoft.com/office/drawing/2014/main" id="{8A23609F-14E0-ACD3-9B65-A7993DE9E5EF}"/>
                </a:ext>
              </a:extLst>
            </p:cNvPr>
            <p:cNvSpPr/>
            <p:nvPr/>
          </p:nvSpPr>
          <p:spPr>
            <a:xfrm>
              <a:off x="2407457" y="4377712"/>
              <a:ext cx="247911" cy="247911"/>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Aft>
                  <a:spcPts val="0"/>
                </a:spcAft>
                <a:buClrTx/>
                <a:buSzTx/>
                <a:buFontTx/>
                <a:buNone/>
                <a:tabLst/>
                <a:defRPr/>
              </a:pPr>
              <a:r>
                <a:rPr lang="hr-HR" sz="900" b="1" kern="0" dirty="0">
                  <a:solidFill>
                    <a:srgbClr val="FFFFFF"/>
                  </a:solidFill>
                  <a:latin typeface="Arial"/>
                  <a:cs typeface="Arial" panose="020B0604020202020204" pitchFamily="34" charset="0"/>
                </a:rPr>
                <a:t>5</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grpSp>
      <p:sp>
        <p:nvSpPr>
          <p:cNvPr id="3" name="TextBox 2">
            <a:extLst>
              <a:ext uri="{FF2B5EF4-FFF2-40B4-BE49-F238E27FC236}">
                <a16:creationId xmlns:a16="http://schemas.microsoft.com/office/drawing/2014/main" id="{3B51BFE3-C77E-A0E2-C32E-BA2F818DBE84}"/>
              </a:ext>
            </a:extLst>
          </p:cNvPr>
          <p:cNvSpPr txBox="1"/>
          <p:nvPr/>
        </p:nvSpPr>
        <p:spPr>
          <a:xfrm>
            <a:off x="552450" y="6119487"/>
            <a:ext cx="5526449" cy="796709"/>
          </a:xfrm>
          <a:prstGeom prst="rect">
            <a:avLst/>
          </a:prstGeom>
          <a:noFill/>
        </p:spPr>
        <p:txBody>
          <a:bodyPr wrap="square" lIns="0" tIns="46800" rIns="0" rtlCol="0">
            <a:noAutofit/>
          </a:bodyPr>
          <a:lstStyle/>
          <a:p>
            <a:r>
              <a:rPr lang="fr-FR" sz="1200" dirty="0"/>
              <a:t>La première analyse situationnelle a eu lieu au cours de la phase pilote dans </a:t>
            </a:r>
            <a:br>
              <a:rPr lang="hr-HR" sz="1200" dirty="0"/>
            </a:br>
            <a:r>
              <a:rPr lang="fr-FR" sz="1200" dirty="0"/>
              <a:t>le district Ouest en 2017. Puis deux (2) autres analyses situationnelles ont </a:t>
            </a:r>
            <a:br>
              <a:rPr lang="hr-HR" sz="1200" dirty="0"/>
            </a:br>
            <a:r>
              <a:rPr lang="fr-FR" sz="1200" dirty="0"/>
              <a:t>été réalisées au cours de la phase d’extension dans les districts Centre et </a:t>
            </a:r>
            <a:br>
              <a:rPr lang="hr-HR" sz="1200" dirty="0"/>
            </a:br>
            <a:r>
              <a:rPr lang="fr-FR" sz="1200" dirty="0"/>
              <a:t>Nord en 2018.</a:t>
            </a:r>
            <a:r>
              <a:rPr lang="hr-HR" sz="1200" dirty="0"/>
              <a:t> </a:t>
            </a:r>
            <a:endParaRPr lang="fr-FR" sz="1200" dirty="0"/>
          </a:p>
        </p:txBody>
      </p:sp>
    </p:spTree>
    <p:extLst>
      <p:ext uri="{BB962C8B-B14F-4D97-AF65-F5344CB8AC3E}">
        <p14:creationId xmlns:p14="http://schemas.microsoft.com/office/powerpoint/2010/main" val="1609768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9F2846-72CE-7B17-AB82-527FB0AD0C72}"/>
              </a:ext>
            </a:extLst>
          </p:cNvPr>
          <p:cNvSpPr txBox="1"/>
          <p:nvPr/>
        </p:nvSpPr>
        <p:spPr>
          <a:xfrm>
            <a:off x="552450" y="1439864"/>
            <a:ext cx="5480049" cy="907331"/>
          </a:xfrm>
          <a:prstGeom prst="rect">
            <a:avLst/>
          </a:prstGeom>
          <a:noFill/>
        </p:spPr>
        <p:txBody>
          <a:bodyPr wrap="square" lIns="0" tIns="46800" rIns="0" rtlCol="0">
            <a:noAutofit/>
          </a:bodyPr>
          <a:lstStyle/>
          <a:p>
            <a:r>
              <a:rPr lang="fr-FR" sz="1200" b="1" dirty="0"/>
              <a:t>Analyse situationnelle sur les accidents vasculaires cérébraux (</a:t>
            </a:r>
            <a:r>
              <a:rPr lang="fr-FR" sz="1200" b="1" dirty="0" err="1"/>
              <a:t>AVCs</a:t>
            </a:r>
            <a:r>
              <a:rPr lang="fr-FR" sz="1200" b="1" dirty="0"/>
              <a:t>)</a:t>
            </a:r>
          </a:p>
          <a:p>
            <a:r>
              <a:rPr lang="fr-FR" sz="1200" dirty="0"/>
              <a:t>Entre 2020, une </a:t>
            </a:r>
            <a:r>
              <a:rPr lang="fr-FR" sz="1200" b="1" dirty="0"/>
              <a:t>analyse situationnelle sur les accidents vasculaires cérébraux (</a:t>
            </a:r>
            <a:r>
              <a:rPr lang="fr-FR" sz="1200" b="1" dirty="0" err="1"/>
              <a:t>AVCs</a:t>
            </a:r>
            <a:r>
              <a:rPr lang="fr-FR" sz="1200" b="1" dirty="0"/>
              <a:t>) </a:t>
            </a:r>
            <a:r>
              <a:rPr lang="fr-FR" sz="1200" dirty="0"/>
              <a:t>a été réalisées dans les 4 districts sanitaires du département </a:t>
            </a:r>
            <a:br>
              <a:rPr lang="hr-HR" sz="1200" dirty="0"/>
            </a:br>
            <a:r>
              <a:rPr lang="fr-FR" sz="1200" dirty="0"/>
              <a:t>de Dakar. Les objectifs étaient de</a:t>
            </a:r>
          </a:p>
        </p:txBody>
      </p:sp>
      <p:sp>
        <p:nvSpPr>
          <p:cNvPr id="5" name="Text Placeholder 2">
            <a:extLst>
              <a:ext uri="{FF2B5EF4-FFF2-40B4-BE49-F238E27FC236}">
                <a16:creationId xmlns:a16="http://schemas.microsoft.com/office/drawing/2014/main" id="{13742AB4-2AD2-A97C-9390-11D6BD04D01B}"/>
              </a:ext>
            </a:extLst>
          </p:cNvPr>
          <p:cNvSpPr txBox="1">
            <a:spLocks/>
          </p:cNvSpPr>
          <p:nvPr/>
        </p:nvSpPr>
        <p:spPr>
          <a:xfrm>
            <a:off x="687743" y="2554012"/>
            <a:ext cx="2533982" cy="817335"/>
          </a:xfrm>
          <a:prstGeom prst="roundRect">
            <a:avLst>
              <a:gd name="adj" fmla="val 15351"/>
            </a:avLst>
          </a:prstGeom>
          <a:gradFill>
            <a:gsLst>
              <a:gs pos="18000">
                <a:schemeClr val="accent3">
                  <a:alpha val="20000"/>
                </a:schemeClr>
              </a:gs>
              <a:gs pos="100000">
                <a:schemeClr val="accent3">
                  <a:alpha val="0"/>
                </a:schemeClr>
              </a:gs>
            </a:gsLst>
            <a:lin ang="5400000" scaled="1"/>
          </a:gradFill>
          <a:ln w="25400">
            <a:noFill/>
          </a:ln>
          <a:effectLst/>
        </p:spPr>
        <p:txBody>
          <a:bodyPr vert="horz" lIns="108000" tIns="108000" rIns="108000" bIns="108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hr-HR" spc="-20" dirty="0"/>
              <a:t>D</a:t>
            </a:r>
            <a:r>
              <a:rPr lang="fr-FR" spc="-20" dirty="0" err="1"/>
              <a:t>éterminer</a:t>
            </a:r>
            <a:r>
              <a:rPr lang="fr-FR" spc="-20" dirty="0"/>
              <a:t> le nombre moyen d’accidents vasculaires cérébraux</a:t>
            </a:r>
          </a:p>
        </p:txBody>
      </p:sp>
      <p:sp>
        <p:nvSpPr>
          <p:cNvPr id="6" name="Text Placeholder 2">
            <a:extLst>
              <a:ext uri="{FF2B5EF4-FFF2-40B4-BE49-F238E27FC236}">
                <a16:creationId xmlns:a16="http://schemas.microsoft.com/office/drawing/2014/main" id="{FD62D044-010D-3F47-B09E-5A1E4D2E20F4}"/>
              </a:ext>
            </a:extLst>
          </p:cNvPr>
          <p:cNvSpPr txBox="1">
            <a:spLocks/>
          </p:cNvSpPr>
          <p:nvPr/>
        </p:nvSpPr>
        <p:spPr>
          <a:xfrm>
            <a:off x="3487681" y="2554012"/>
            <a:ext cx="2533982" cy="817335"/>
          </a:xfrm>
          <a:prstGeom prst="roundRect">
            <a:avLst>
              <a:gd name="adj" fmla="val 18634"/>
            </a:avLst>
          </a:prstGeom>
          <a:gradFill>
            <a:gsLst>
              <a:gs pos="18000">
                <a:schemeClr val="accent3">
                  <a:alpha val="20000"/>
                </a:schemeClr>
              </a:gs>
              <a:gs pos="100000">
                <a:schemeClr val="accent3">
                  <a:alpha val="0"/>
                </a:schemeClr>
              </a:gs>
            </a:gsLst>
            <a:lin ang="5400000" scaled="1"/>
          </a:gradFill>
          <a:ln w="25400">
            <a:noFill/>
          </a:ln>
          <a:effectLst/>
        </p:spPr>
        <p:txBody>
          <a:bodyPr vert="horz" lIns="108000" tIns="108000" rIns="108000" bIns="108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en-US" dirty="0"/>
              <a:t>A</a:t>
            </a:r>
            <a:r>
              <a:rPr lang="fr-FR" dirty="0" err="1"/>
              <a:t>nalyser</a:t>
            </a:r>
            <a:r>
              <a:rPr lang="fr-FR" dirty="0"/>
              <a:t> les types d’AVC</a:t>
            </a:r>
          </a:p>
        </p:txBody>
      </p:sp>
      <p:sp>
        <p:nvSpPr>
          <p:cNvPr id="7" name="Text Placeholder 2">
            <a:extLst>
              <a:ext uri="{FF2B5EF4-FFF2-40B4-BE49-F238E27FC236}">
                <a16:creationId xmlns:a16="http://schemas.microsoft.com/office/drawing/2014/main" id="{09B5E3E8-446A-24A4-3A0F-D00DD9F0E292}"/>
              </a:ext>
            </a:extLst>
          </p:cNvPr>
          <p:cNvSpPr txBox="1">
            <a:spLocks/>
          </p:cNvSpPr>
          <p:nvPr/>
        </p:nvSpPr>
        <p:spPr>
          <a:xfrm>
            <a:off x="687743" y="3563278"/>
            <a:ext cx="2533982" cy="817335"/>
          </a:xfrm>
          <a:prstGeom prst="roundRect">
            <a:avLst>
              <a:gd name="adj" fmla="val 14205"/>
            </a:avLst>
          </a:prstGeom>
          <a:gradFill>
            <a:gsLst>
              <a:gs pos="18000">
                <a:schemeClr val="accent3">
                  <a:alpha val="20000"/>
                </a:schemeClr>
              </a:gs>
              <a:gs pos="100000">
                <a:schemeClr val="accent3">
                  <a:alpha val="0"/>
                </a:schemeClr>
              </a:gs>
            </a:gsLst>
            <a:lin ang="5400000" scaled="1"/>
          </a:gradFill>
          <a:ln w="25400">
            <a:noFill/>
          </a:ln>
          <a:effectLst/>
        </p:spPr>
        <p:txBody>
          <a:bodyPr vert="horz" lIns="108000" tIns="108000" rIns="108000" bIns="108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hr-HR" dirty="0"/>
              <a:t>C</a:t>
            </a:r>
            <a:r>
              <a:rPr lang="fr-FR" dirty="0" err="1"/>
              <a:t>onnaître</a:t>
            </a:r>
            <a:r>
              <a:rPr lang="fr-FR" dirty="0"/>
              <a:t> les signes cliniques </a:t>
            </a:r>
            <a:br>
              <a:rPr lang="hr-HR" dirty="0"/>
            </a:br>
            <a:r>
              <a:rPr lang="fr-FR" dirty="0"/>
              <a:t>et les complications observées</a:t>
            </a:r>
          </a:p>
        </p:txBody>
      </p:sp>
      <p:sp>
        <p:nvSpPr>
          <p:cNvPr id="8" name="Text Placeholder 2">
            <a:extLst>
              <a:ext uri="{FF2B5EF4-FFF2-40B4-BE49-F238E27FC236}">
                <a16:creationId xmlns:a16="http://schemas.microsoft.com/office/drawing/2014/main" id="{4483E084-C8C7-805F-BAC9-88FC84123B94}"/>
              </a:ext>
            </a:extLst>
          </p:cNvPr>
          <p:cNvSpPr txBox="1">
            <a:spLocks/>
          </p:cNvSpPr>
          <p:nvPr/>
        </p:nvSpPr>
        <p:spPr>
          <a:xfrm>
            <a:off x="3487681" y="3563278"/>
            <a:ext cx="2533982" cy="817335"/>
          </a:xfrm>
          <a:prstGeom prst="roundRect">
            <a:avLst>
              <a:gd name="adj" fmla="val 17057"/>
            </a:avLst>
          </a:prstGeom>
          <a:gradFill>
            <a:gsLst>
              <a:gs pos="18000">
                <a:schemeClr val="accent3">
                  <a:alpha val="20000"/>
                </a:schemeClr>
              </a:gs>
              <a:gs pos="100000">
                <a:schemeClr val="accent3">
                  <a:alpha val="0"/>
                </a:schemeClr>
              </a:gs>
            </a:gsLst>
            <a:lin ang="5400000" scaled="1"/>
          </a:gradFill>
          <a:ln w="25400">
            <a:noFill/>
          </a:ln>
          <a:effectLst/>
        </p:spPr>
        <p:txBody>
          <a:bodyPr vert="horz" lIns="108000" tIns="108000" rIns="108000" bIns="108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hr-HR" dirty="0"/>
              <a:t>Q</a:t>
            </a:r>
            <a:r>
              <a:rPr lang="fr-FR" dirty="0" err="1"/>
              <a:t>uantifier</a:t>
            </a:r>
            <a:r>
              <a:rPr lang="fr-FR" dirty="0"/>
              <a:t> la mortalité et (v) analyser les facteurs de risques</a:t>
            </a:r>
          </a:p>
        </p:txBody>
      </p:sp>
      <p:sp>
        <p:nvSpPr>
          <p:cNvPr id="9" name="Oval 8">
            <a:extLst>
              <a:ext uri="{FF2B5EF4-FFF2-40B4-BE49-F238E27FC236}">
                <a16:creationId xmlns:a16="http://schemas.microsoft.com/office/drawing/2014/main" id="{098C6E98-705D-B221-1C93-13F9F0FDF2E6}"/>
              </a:ext>
            </a:extLst>
          </p:cNvPr>
          <p:cNvSpPr/>
          <p:nvPr/>
        </p:nvSpPr>
        <p:spPr>
          <a:xfrm>
            <a:off x="565983" y="2426218"/>
            <a:ext cx="255587" cy="255587"/>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Aft>
                <a:spcPts val="0"/>
              </a:spcAft>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1</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10" name="Oval 9">
            <a:extLst>
              <a:ext uri="{FF2B5EF4-FFF2-40B4-BE49-F238E27FC236}">
                <a16:creationId xmlns:a16="http://schemas.microsoft.com/office/drawing/2014/main" id="{C0B4B993-AD59-20EA-6613-682B3F90E27B}"/>
              </a:ext>
            </a:extLst>
          </p:cNvPr>
          <p:cNvSpPr/>
          <p:nvPr/>
        </p:nvSpPr>
        <p:spPr>
          <a:xfrm>
            <a:off x="3375303" y="2426218"/>
            <a:ext cx="255587" cy="255587"/>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Aft>
                <a:spcPts val="0"/>
              </a:spcAft>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2</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11" name="Oval 10">
            <a:extLst>
              <a:ext uri="{FF2B5EF4-FFF2-40B4-BE49-F238E27FC236}">
                <a16:creationId xmlns:a16="http://schemas.microsoft.com/office/drawing/2014/main" id="{32FA39DD-03B8-F6EF-42B5-EF31B37906D4}"/>
              </a:ext>
            </a:extLst>
          </p:cNvPr>
          <p:cNvSpPr/>
          <p:nvPr/>
        </p:nvSpPr>
        <p:spPr>
          <a:xfrm>
            <a:off x="565983" y="3468622"/>
            <a:ext cx="255587" cy="255587"/>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Aft>
                <a:spcPts val="0"/>
              </a:spcAft>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3</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12" name="Oval 11">
            <a:extLst>
              <a:ext uri="{FF2B5EF4-FFF2-40B4-BE49-F238E27FC236}">
                <a16:creationId xmlns:a16="http://schemas.microsoft.com/office/drawing/2014/main" id="{FFF8A1D7-20BD-A247-00F3-699A12D41075}"/>
              </a:ext>
            </a:extLst>
          </p:cNvPr>
          <p:cNvSpPr/>
          <p:nvPr/>
        </p:nvSpPr>
        <p:spPr>
          <a:xfrm>
            <a:off x="3375303" y="3468622"/>
            <a:ext cx="255587" cy="255587"/>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Aft>
                <a:spcPts val="0"/>
              </a:spcAft>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4</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3" name="TextBox 2">
            <a:extLst>
              <a:ext uri="{FF2B5EF4-FFF2-40B4-BE49-F238E27FC236}">
                <a16:creationId xmlns:a16="http://schemas.microsoft.com/office/drawing/2014/main" id="{5D483E55-731F-021B-2516-F3F3F42D9169}"/>
              </a:ext>
            </a:extLst>
          </p:cNvPr>
          <p:cNvSpPr txBox="1"/>
          <p:nvPr/>
        </p:nvSpPr>
        <p:spPr>
          <a:xfrm>
            <a:off x="552450" y="4602430"/>
            <a:ext cx="5480049" cy="2571323"/>
          </a:xfrm>
          <a:prstGeom prst="rect">
            <a:avLst/>
          </a:prstGeom>
          <a:noFill/>
        </p:spPr>
        <p:txBody>
          <a:bodyPr wrap="square" lIns="0" tIns="46800" rIns="0" rtlCol="0">
            <a:noAutofit/>
          </a:bodyPr>
          <a:lstStyle/>
          <a:p>
            <a:r>
              <a:rPr lang="fr-FR" sz="1200" dirty="0"/>
              <a:t>L’étude réalisée était de type rétrospective, descriptive et analytique avec un questionnaire destiné à répertorier les AVC dans les structures sanitaires et sur </a:t>
            </a:r>
            <a:br>
              <a:rPr lang="hr-HR" sz="1200" dirty="0"/>
            </a:br>
            <a:r>
              <a:rPr lang="fr-FR" sz="1200" dirty="0"/>
              <a:t>la base de revue des dossiers. </a:t>
            </a:r>
            <a:endParaRPr lang="hr-HR" sz="1200" dirty="0"/>
          </a:p>
          <a:p>
            <a:endParaRPr lang="hr-HR" sz="1200" b="1" dirty="0"/>
          </a:p>
          <a:p>
            <a:r>
              <a:rPr lang="fr-FR" sz="1200" b="1" dirty="0"/>
              <a:t>Analyse situationnelle sur l’hypercholestérolémie</a:t>
            </a:r>
          </a:p>
          <a:p>
            <a:r>
              <a:rPr lang="fr-FR" sz="1200" dirty="0"/>
              <a:t>L’enquête STEPS effectuée en 2015, ayant révélé une prévalence de </a:t>
            </a:r>
            <a:r>
              <a:rPr lang="fr-FR" sz="1200" b="1" dirty="0"/>
              <a:t>l’hypercholestérolémie</a:t>
            </a:r>
            <a:r>
              <a:rPr lang="fr-FR" sz="1200" dirty="0"/>
              <a:t> à 20%, il s’est avéré important de réaliser une analyse situationnelle visant à évaluer l’offre de service de prise en charge des dyslipidémies dans les PPS publics et privés du district sanitaire Dakar Ouest. Celle-ci s’est déroulée en 2023, et a permis entre autres d’évaluer la disponibilité du paquet de service de prise en charge des dyslipidémies dans chaque PPS, les connaissances et attitudes des prestataires de soins et des clients, ainsi que les contraintes liées à la prise en charge.</a:t>
            </a:r>
          </a:p>
        </p:txBody>
      </p:sp>
    </p:spTree>
    <p:extLst>
      <p:ext uri="{BB962C8B-B14F-4D97-AF65-F5344CB8AC3E}">
        <p14:creationId xmlns:p14="http://schemas.microsoft.com/office/powerpoint/2010/main" val="2446646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9F2846-72CE-7B17-AB82-527FB0AD0C72}"/>
              </a:ext>
            </a:extLst>
          </p:cNvPr>
          <p:cNvSpPr txBox="1"/>
          <p:nvPr/>
        </p:nvSpPr>
        <p:spPr>
          <a:xfrm>
            <a:off x="552450" y="1439864"/>
            <a:ext cx="5480049" cy="1771169"/>
          </a:xfrm>
          <a:prstGeom prst="rect">
            <a:avLst/>
          </a:prstGeom>
          <a:noFill/>
        </p:spPr>
        <p:txBody>
          <a:bodyPr wrap="square" lIns="0" tIns="46800" rIns="0" rtlCol="0">
            <a:noAutofit/>
          </a:bodyPr>
          <a:lstStyle/>
          <a:p>
            <a:r>
              <a:rPr lang="hr-HR" sz="1400" b="1" dirty="0">
                <a:solidFill>
                  <a:schemeClr val="accent2"/>
                </a:solidFill>
              </a:rPr>
              <a:t>2. </a:t>
            </a:r>
            <a:r>
              <a:rPr lang="fr-FR" sz="1400" b="1" dirty="0">
                <a:solidFill>
                  <a:schemeClr val="accent2"/>
                </a:solidFill>
              </a:rPr>
              <a:t>Élaboration des outils</a:t>
            </a:r>
            <a:endParaRPr lang="fr-FR" sz="1400" dirty="0">
              <a:solidFill>
                <a:schemeClr val="accent2"/>
              </a:solidFill>
            </a:endParaRPr>
          </a:p>
          <a:p>
            <a:r>
              <a:rPr lang="fr-FR" sz="1200" b="1" dirty="0"/>
              <a:t>Les algorithmes et fiches techniques </a:t>
            </a:r>
          </a:p>
          <a:p>
            <a:r>
              <a:rPr lang="fr-FR" sz="1200" dirty="0"/>
              <a:t>Le projet </a:t>
            </a:r>
            <a:r>
              <a:rPr lang="fr-FR" sz="1200" dirty="0" err="1"/>
              <a:t>Better</a:t>
            </a:r>
            <a:r>
              <a:rPr lang="fr-FR" sz="1200" dirty="0"/>
              <a:t> Hearts </a:t>
            </a:r>
            <a:r>
              <a:rPr lang="fr-FR" sz="1200" dirty="0" err="1"/>
              <a:t>Better</a:t>
            </a:r>
            <a:r>
              <a:rPr lang="fr-FR" sz="1200" dirty="0"/>
              <a:t> Cities (BHBC) a été le précurseur de la première génération d’algorithmes pour la prise en charge de l’HTA (2018), des AVC (2020) et de l’hypercholestérolémie (2023). Tous ces outils d’aides au travail </a:t>
            </a:r>
            <a:br>
              <a:rPr lang="hr-HR" sz="1200" dirty="0"/>
            </a:br>
            <a:r>
              <a:rPr lang="fr-FR" sz="1200" dirty="0"/>
              <a:t>(Job </a:t>
            </a:r>
            <a:r>
              <a:rPr lang="fr-FR" sz="1200" dirty="0" err="1"/>
              <a:t>Aids</a:t>
            </a:r>
            <a:r>
              <a:rPr lang="fr-FR" sz="1200" dirty="0"/>
              <a:t>) ont connu ou vont connaître une mise en jour en fonction des nouvelles connaissances scientifiques et des recommandations internationales ainsi que de la politique nationale du MSAS. </a:t>
            </a:r>
          </a:p>
        </p:txBody>
      </p:sp>
      <p:pic>
        <p:nvPicPr>
          <p:cNvPr id="3" name="Picture 2" descr="A chart with text and images&#10;&#10;Description automatically generated with medium confidence">
            <a:extLst>
              <a:ext uri="{FF2B5EF4-FFF2-40B4-BE49-F238E27FC236}">
                <a16:creationId xmlns:a16="http://schemas.microsoft.com/office/drawing/2014/main" id="{A2F12F65-7936-F54B-A698-905BFC45A2D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552450" y="3463621"/>
            <a:ext cx="3831154" cy="4456415"/>
          </a:xfrm>
          <a:prstGeom prst="rect">
            <a:avLst/>
          </a:prstGeom>
        </p:spPr>
      </p:pic>
      <p:sp>
        <p:nvSpPr>
          <p:cNvPr id="4" name="TextBox 3">
            <a:extLst>
              <a:ext uri="{FF2B5EF4-FFF2-40B4-BE49-F238E27FC236}">
                <a16:creationId xmlns:a16="http://schemas.microsoft.com/office/drawing/2014/main" id="{D46F2227-5754-A7FE-5B48-86E7B1A36B5D}"/>
              </a:ext>
            </a:extLst>
          </p:cNvPr>
          <p:cNvSpPr txBox="1"/>
          <p:nvPr/>
        </p:nvSpPr>
        <p:spPr>
          <a:xfrm>
            <a:off x="4589833" y="7258377"/>
            <a:ext cx="1694010" cy="661659"/>
          </a:xfrm>
          <a:prstGeom prst="rect">
            <a:avLst/>
          </a:prstGeom>
          <a:noFill/>
        </p:spPr>
        <p:txBody>
          <a:bodyPr wrap="square" lIns="0" tIns="46800" rIns="0" rtlCol="0">
            <a:noAutofit/>
          </a:bodyPr>
          <a:lstStyle/>
          <a:p>
            <a:r>
              <a:rPr lang="fr-FR" sz="1050" i="1" dirty="0"/>
              <a:t>Figure 2. Algorithme </a:t>
            </a:r>
            <a:br>
              <a:rPr lang="hr-HR" sz="1050" i="1" dirty="0"/>
            </a:br>
            <a:r>
              <a:rPr lang="fr-FR" sz="1050" i="1" dirty="0"/>
              <a:t>de prise en charge de l’hypertension artérielle (2018)</a:t>
            </a:r>
          </a:p>
        </p:txBody>
      </p:sp>
    </p:spTree>
    <p:extLst>
      <p:ext uri="{BB962C8B-B14F-4D97-AF65-F5344CB8AC3E}">
        <p14:creationId xmlns:p14="http://schemas.microsoft.com/office/powerpoint/2010/main" val="623011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9F2846-72CE-7B17-AB82-527FB0AD0C72}"/>
              </a:ext>
            </a:extLst>
          </p:cNvPr>
          <p:cNvSpPr txBox="1"/>
          <p:nvPr/>
        </p:nvSpPr>
        <p:spPr>
          <a:xfrm>
            <a:off x="552450" y="1439864"/>
            <a:ext cx="5480049" cy="2376947"/>
          </a:xfrm>
          <a:prstGeom prst="rect">
            <a:avLst/>
          </a:prstGeom>
          <a:noFill/>
        </p:spPr>
        <p:txBody>
          <a:bodyPr wrap="square" lIns="0" tIns="46800" rIns="0" rtlCol="0">
            <a:noAutofit/>
          </a:bodyPr>
          <a:lstStyle/>
          <a:p>
            <a:r>
              <a:rPr lang="fr-FR" sz="1200" dirty="0"/>
              <a:t>Les </a:t>
            </a:r>
            <a:r>
              <a:rPr lang="fr-FR" sz="1200" dirty="0">
                <a:hlinkClick r:id="rId2"/>
              </a:rPr>
              <a:t>outils et algorithmes </a:t>
            </a:r>
            <a:r>
              <a:rPr lang="fr-FR" sz="1200" dirty="0"/>
              <a:t>de prise en charge de l’HTA ont été élaborés durant </a:t>
            </a:r>
            <a:br>
              <a:rPr lang="hr-HR" sz="1200" dirty="0"/>
            </a:br>
            <a:r>
              <a:rPr lang="fr-FR" sz="1200" dirty="0"/>
              <a:t>des réunions du comité technique et des ateliers résidentiels avec </a:t>
            </a:r>
            <a:br>
              <a:rPr lang="hr-HR" sz="1200" dirty="0"/>
            </a:br>
            <a:r>
              <a:rPr lang="fr-FR" sz="1200" dirty="0"/>
              <a:t>la collaboration de tous les acteurs notamment la DLMNT, la DEPS, </a:t>
            </a:r>
            <a:br>
              <a:rPr lang="hr-HR" sz="1200" dirty="0"/>
            </a:br>
            <a:r>
              <a:rPr lang="fr-FR" sz="1200" dirty="0"/>
              <a:t>la SOSECAR, la Chaire de Cardiologie de l’Université Cheikh Anta Diop </a:t>
            </a:r>
            <a:br>
              <a:rPr lang="hr-HR" sz="1200" dirty="0"/>
            </a:br>
            <a:r>
              <a:rPr lang="fr-FR" sz="1200" dirty="0"/>
              <a:t>de Dakar, les Cardiologues et médecins des DS, le CRDH et les ONG Path </a:t>
            </a:r>
            <a:br>
              <a:rPr lang="hr-HR" sz="1200" dirty="0"/>
            </a:br>
            <a:r>
              <a:rPr lang="fr-FR" sz="1200" spc="-20" dirty="0"/>
              <a:t>et </a:t>
            </a:r>
            <a:r>
              <a:rPr lang="fr-FR" sz="1200" spc="-20" dirty="0" err="1"/>
              <a:t>IntraHealth</a:t>
            </a:r>
            <a:r>
              <a:rPr lang="fr-FR" sz="1200" spc="-20" dirty="0"/>
              <a:t>. Les outils sont constitués par une fiche de diagnostic</a:t>
            </a:r>
            <a:r>
              <a:rPr lang="hr-HR" sz="1200" spc="-20" dirty="0"/>
              <a:t> </a:t>
            </a:r>
            <a:r>
              <a:rPr lang="fr-FR" sz="1200" spc="-20" dirty="0"/>
              <a:t>(remplie lors </a:t>
            </a:r>
            <a:br>
              <a:rPr lang="hr-HR" sz="1200" spc="-20" dirty="0"/>
            </a:br>
            <a:r>
              <a:rPr lang="fr-FR" sz="1200" spc="-20" dirty="0"/>
              <a:t>de la première consultation), un dossier patient (rempli quand le patient est diagnostiqué hypertendu) et une fiche de suivi (remplie au moment des rendez-vous).</a:t>
            </a:r>
            <a:r>
              <a:rPr lang="hr-HR" sz="1200" spc="-20" dirty="0"/>
              <a:t> </a:t>
            </a:r>
            <a:r>
              <a:rPr lang="fr-FR" sz="1200" dirty="0"/>
              <a:t>Aussi, un algorithme de prise en charge a été élaboré pour les médecins des Centres de santé et un autre pour les infirmier(e)s chefs de poste. </a:t>
            </a:r>
          </a:p>
          <a:p>
            <a:r>
              <a:rPr lang="fr-FR" sz="1200" spc="-20" dirty="0"/>
              <a:t> </a:t>
            </a:r>
          </a:p>
        </p:txBody>
      </p:sp>
      <p:pic>
        <p:nvPicPr>
          <p:cNvPr id="4" name="Picture 3" descr="A close up of a document&#10;&#10;Description automatically generated">
            <a:extLst>
              <a:ext uri="{FF2B5EF4-FFF2-40B4-BE49-F238E27FC236}">
                <a16:creationId xmlns:a16="http://schemas.microsoft.com/office/drawing/2014/main" id="{640D2E11-A041-7A69-1B34-4AECF86B3FE4}"/>
              </a:ext>
            </a:extLst>
          </p:cNvPr>
          <p:cNvPicPr>
            <a:picLocks noChangeAspect="1"/>
          </p:cNvPicPr>
          <p:nvPr/>
        </p:nvPicPr>
        <p:blipFill rotWithShape="1">
          <a:blip r:embed="rId3"/>
          <a:srcRect l="3425" t="5755" r="3677"/>
          <a:stretch/>
        </p:blipFill>
        <p:spPr>
          <a:xfrm>
            <a:off x="555147" y="3677462"/>
            <a:ext cx="3332867" cy="2198459"/>
          </a:xfrm>
          <a:prstGeom prst="rect">
            <a:avLst/>
          </a:prstGeom>
        </p:spPr>
      </p:pic>
      <p:sp>
        <p:nvSpPr>
          <p:cNvPr id="5" name="TextBox 4">
            <a:extLst>
              <a:ext uri="{FF2B5EF4-FFF2-40B4-BE49-F238E27FC236}">
                <a16:creationId xmlns:a16="http://schemas.microsoft.com/office/drawing/2014/main" id="{9F778175-3FFD-CC8D-BE66-904498E75618}"/>
              </a:ext>
            </a:extLst>
          </p:cNvPr>
          <p:cNvSpPr txBox="1"/>
          <p:nvPr/>
        </p:nvSpPr>
        <p:spPr>
          <a:xfrm>
            <a:off x="555147" y="5927917"/>
            <a:ext cx="3332866" cy="222362"/>
          </a:xfrm>
          <a:prstGeom prst="rect">
            <a:avLst/>
          </a:prstGeom>
          <a:noFill/>
        </p:spPr>
        <p:txBody>
          <a:bodyPr wrap="square" lIns="0" tIns="46800" rIns="0" rtlCol="0">
            <a:noAutofit/>
          </a:bodyPr>
          <a:lstStyle/>
          <a:p>
            <a:r>
              <a:rPr lang="fr-FR" sz="1050" i="1" dirty="0"/>
              <a:t>Figure 3. Dossier du  patient hypertendu (2018)</a:t>
            </a:r>
          </a:p>
        </p:txBody>
      </p:sp>
      <p:sp>
        <p:nvSpPr>
          <p:cNvPr id="3" name="TextBox 2">
            <a:extLst>
              <a:ext uri="{FF2B5EF4-FFF2-40B4-BE49-F238E27FC236}">
                <a16:creationId xmlns:a16="http://schemas.microsoft.com/office/drawing/2014/main" id="{4736192B-E3D1-9F42-AB3E-CD4AE9109C1C}"/>
              </a:ext>
            </a:extLst>
          </p:cNvPr>
          <p:cNvSpPr txBox="1"/>
          <p:nvPr/>
        </p:nvSpPr>
        <p:spPr>
          <a:xfrm>
            <a:off x="552450" y="6383125"/>
            <a:ext cx="5480049" cy="1536911"/>
          </a:xfrm>
          <a:prstGeom prst="rect">
            <a:avLst/>
          </a:prstGeom>
          <a:noFill/>
        </p:spPr>
        <p:txBody>
          <a:bodyPr wrap="square" lIns="0" tIns="46800" rIns="0" rtlCol="0">
            <a:noAutofit/>
          </a:bodyPr>
          <a:lstStyle/>
          <a:p>
            <a:r>
              <a:rPr lang="fr-FR" sz="1200" dirty="0"/>
              <a:t>Concernant </a:t>
            </a:r>
            <a:r>
              <a:rPr lang="fr-FR" sz="1200" b="1" dirty="0"/>
              <a:t>l’hypercholestérolémie</a:t>
            </a:r>
            <a:r>
              <a:rPr lang="fr-FR" sz="1200" dirty="0"/>
              <a:t>, se basant sur les principaux résultats </a:t>
            </a:r>
            <a:br>
              <a:rPr lang="hr-HR" sz="1200" dirty="0"/>
            </a:br>
            <a:r>
              <a:rPr lang="fr-FR" sz="1200" dirty="0"/>
              <a:t>de l’analyse situationnelle en 2023, des directives pour la prise en charge </a:t>
            </a:r>
            <a:br>
              <a:rPr lang="hr-HR" sz="1200" dirty="0"/>
            </a:br>
            <a:r>
              <a:rPr lang="fr-FR" sz="1200" dirty="0"/>
              <a:t>de la dyslipidémie ont été élaborées ainsi que le développement d’algorithmes pour diagnostiquer et prendre en charge la dyslipidémie à chaque niveau </a:t>
            </a:r>
            <a:br>
              <a:rPr lang="hr-HR" sz="1200" dirty="0"/>
            </a:br>
            <a:r>
              <a:rPr lang="fr-FR" sz="1200" dirty="0"/>
              <a:t>(poste de santé et centre de santé). Ces outils sont en cours d'intégration dans les nouveaux guides de soins révisés. Le Ministère de la Santé et de l’Action sociale a l'intention de les inclure dans les prochaines séances d'orientation </a:t>
            </a:r>
            <a:br>
              <a:rPr lang="hr-HR" sz="1200" dirty="0"/>
            </a:br>
            <a:r>
              <a:rPr lang="fr-FR" sz="1200" dirty="0"/>
              <a:t>et de formation des prestataires de soins.</a:t>
            </a:r>
          </a:p>
        </p:txBody>
      </p:sp>
      <p:sp>
        <p:nvSpPr>
          <p:cNvPr id="6" name="TextBox 5">
            <a:extLst>
              <a:ext uri="{FF2B5EF4-FFF2-40B4-BE49-F238E27FC236}">
                <a16:creationId xmlns:a16="http://schemas.microsoft.com/office/drawing/2014/main" id="{91C6FACA-7540-76FD-97F0-2E2509BF4B14}"/>
              </a:ext>
            </a:extLst>
          </p:cNvPr>
          <p:cNvSpPr txBox="1"/>
          <p:nvPr/>
        </p:nvSpPr>
        <p:spPr>
          <a:xfrm>
            <a:off x="4114799" y="3646705"/>
            <a:ext cx="1917699" cy="2358210"/>
          </a:xfrm>
          <a:prstGeom prst="rect">
            <a:avLst/>
          </a:prstGeom>
          <a:noFill/>
        </p:spPr>
        <p:txBody>
          <a:bodyPr wrap="square" lIns="0" tIns="0" rIns="0" bIns="0" rtlCol="0">
            <a:noAutofit/>
          </a:bodyPr>
          <a:lstStyle/>
          <a:p>
            <a:r>
              <a:rPr lang="fr-FR" sz="1200" dirty="0"/>
              <a:t>À la suite d’une étude rétrospective menée </a:t>
            </a:r>
            <a:br>
              <a:rPr lang="hr-HR" sz="1200" dirty="0"/>
            </a:br>
            <a:r>
              <a:rPr lang="fr-FR" sz="1200" dirty="0"/>
              <a:t>en 2020 sur les </a:t>
            </a:r>
            <a:r>
              <a:rPr lang="fr-FR" sz="1200" b="1" dirty="0"/>
              <a:t>AVC</a:t>
            </a:r>
            <a:r>
              <a:rPr lang="fr-FR" sz="1200" dirty="0"/>
              <a:t>, </a:t>
            </a:r>
            <a:br>
              <a:rPr lang="hr-HR" sz="1200" dirty="0"/>
            </a:br>
            <a:r>
              <a:rPr lang="fr-FR" sz="1200" dirty="0"/>
              <a:t>il a été procédé en 2021 </a:t>
            </a:r>
            <a:br>
              <a:rPr lang="hr-HR" sz="1200" dirty="0"/>
            </a:br>
            <a:r>
              <a:rPr lang="fr-FR" sz="1200" dirty="0"/>
              <a:t>au développement d'algorithmes et de fiches techniques sur la prise </a:t>
            </a:r>
            <a:br>
              <a:rPr lang="fr-FR" sz="1200" dirty="0"/>
            </a:br>
            <a:r>
              <a:rPr lang="fr-FR" sz="1200" dirty="0"/>
              <a:t>en charge des cas d'AVC </a:t>
            </a:r>
            <a:br>
              <a:rPr lang="fr-FR" sz="1200" dirty="0"/>
            </a:br>
            <a:r>
              <a:rPr lang="fr-FR" sz="1200" dirty="0"/>
              <a:t>au niveau du Centre et poste de santé. Ces outils ont été reproduits et diffusés au niveau des districts sanitaires.</a:t>
            </a:r>
            <a:endParaRPr lang="hr-HR" sz="1200" dirty="0"/>
          </a:p>
        </p:txBody>
      </p:sp>
    </p:spTree>
    <p:extLst>
      <p:ext uri="{BB962C8B-B14F-4D97-AF65-F5344CB8AC3E}">
        <p14:creationId xmlns:p14="http://schemas.microsoft.com/office/powerpoint/2010/main" val="1176418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9F2846-72CE-7B17-AB82-527FB0AD0C72}"/>
              </a:ext>
            </a:extLst>
          </p:cNvPr>
          <p:cNvSpPr txBox="1"/>
          <p:nvPr/>
        </p:nvSpPr>
        <p:spPr>
          <a:xfrm>
            <a:off x="552450" y="1439864"/>
            <a:ext cx="5480049" cy="7170736"/>
          </a:xfrm>
          <a:prstGeom prst="rect">
            <a:avLst/>
          </a:prstGeom>
          <a:noFill/>
        </p:spPr>
        <p:txBody>
          <a:bodyPr wrap="square" lIns="0" tIns="46800" rIns="0" rtlCol="0">
            <a:noAutofit/>
          </a:bodyPr>
          <a:lstStyle/>
          <a:p>
            <a:r>
              <a:rPr lang="fr-FR" sz="1200" b="1" dirty="0"/>
              <a:t>Outils de formation </a:t>
            </a:r>
          </a:p>
          <a:p>
            <a:r>
              <a:rPr lang="fr-FR" sz="1200" dirty="0"/>
              <a:t>Le projet </a:t>
            </a:r>
            <a:r>
              <a:rPr lang="fr-FR" sz="1200" dirty="0" err="1"/>
              <a:t>Better</a:t>
            </a:r>
            <a:r>
              <a:rPr lang="fr-FR" sz="1200" dirty="0"/>
              <a:t> Hearts </a:t>
            </a:r>
            <a:r>
              <a:rPr lang="fr-FR" sz="1200" dirty="0" err="1"/>
              <a:t>Better</a:t>
            </a:r>
            <a:r>
              <a:rPr lang="fr-FR" sz="1200" dirty="0"/>
              <a:t> Cities a également été le précurseur de la première génération de guides et supports de formation sur l’HTA. Ces guides et supports ont évolué et ont été mis à jour avec l’appui d’autres partenaires notamment l’OMS selon l’approche </a:t>
            </a:r>
            <a:r>
              <a:rPr lang="fr-FR" sz="1200" dirty="0">
                <a:hlinkClick r:id="rId2"/>
              </a:rPr>
              <a:t>WHO PEN</a:t>
            </a:r>
            <a:r>
              <a:rPr lang="fr-FR" sz="1200" dirty="0"/>
              <a:t>, intégrant la prise en charge du diabète et </a:t>
            </a:r>
            <a:br>
              <a:rPr lang="hr-HR" sz="1200" dirty="0"/>
            </a:br>
            <a:r>
              <a:rPr lang="fr-FR" sz="1200" dirty="0"/>
              <a:t>de l’hypertension artérielle.</a:t>
            </a:r>
            <a:endParaRPr lang="hr-HR" sz="1200" dirty="0"/>
          </a:p>
          <a:p>
            <a:endParaRPr lang="fr-FR" sz="1200" dirty="0"/>
          </a:p>
          <a:p>
            <a:r>
              <a:rPr lang="fr-FR" sz="1200" dirty="0"/>
              <a:t>Les</a:t>
            </a:r>
            <a:r>
              <a:rPr lang="fr-FR" sz="1200" dirty="0">
                <a:hlinkClick r:id="rId3"/>
              </a:rPr>
              <a:t> guides </a:t>
            </a:r>
            <a:r>
              <a:rPr lang="fr-FR" sz="1200" dirty="0"/>
              <a:t>et </a:t>
            </a:r>
            <a:r>
              <a:rPr lang="fr-FR" sz="1200" dirty="0">
                <a:hlinkClick r:id="rId4"/>
              </a:rPr>
              <a:t>manuels</a:t>
            </a:r>
            <a:r>
              <a:rPr lang="fr-FR" sz="1200" dirty="0"/>
              <a:t> de formation des prestataires ont été élaborés selon les mêmes procédures que les algorithmes et fiches techniques. Le guide du formateur est destiné aux médecins et cardiologues qui vont former les paramédicaux (infirmier(e)s et sage-femmes). Des manuels ont été mis à la disposition de ces derniers. Les modules de formation des médecins ont émané des guides des formateurs. Également, les modules de formation des infirmiers et sage-femmes ont également été tirés des manuels des prestataires.</a:t>
            </a:r>
            <a:r>
              <a:rPr lang="hr-HR" sz="1200" dirty="0"/>
              <a:t> </a:t>
            </a:r>
          </a:p>
          <a:p>
            <a:br>
              <a:rPr lang="hr-HR" sz="1200" dirty="0"/>
            </a:br>
            <a:endParaRPr lang="hr-HR" sz="1200" dirty="0"/>
          </a:p>
          <a:p>
            <a:r>
              <a:rPr lang="hr-HR" sz="1400" b="1" dirty="0">
                <a:solidFill>
                  <a:schemeClr val="accent2"/>
                </a:solidFill>
              </a:rPr>
              <a:t>3. </a:t>
            </a:r>
            <a:r>
              <a:rPr lang="fr-FR" sz="1400" b="1" dirty="0">
                <a:solidFill>
                  <a:schemeClr val="accent2"/>
                </a:solidFill>
              </a:rPr>
              <a:t>Formation des prestataires de soins </a:t>
            </a:r>
          </a:p>
          <a:p>
            <a:r>
              <a:rPr lang="fr-FR" sz="1200" b="1" dirty="0"/>
              <a:t>Formation sur l’HTA </a:t>
            </a:r>
          </a:p>
          <a:p>
            <a:r>
              <a:rPr lang="fr-FR" sz="1200" dirty="0"/>
              <a:t>Les formations réalisées dans le cadre du projet BHBC ont exclusivement ciblé </a:t>
            </a:r>
            <a:br>
              <a:rPr lang="hr-HR" sz="1200" dirty="0"/>
            </a:br>
            <a:r>
              <a:rPr lang="fr-FR" sz="1200" dirty="0"/>
              <a:t>exclusivement l’HTA.</a:t>
            </a:r>
            <a:r>
              <a:rPr lang="hr-HR" sz="1200" dirty="0"/>
              <a:t> </a:t>
            </a:r>
          </a:p>
          <a:p>
            <a:endParaRPr lang="fr-FR" sz="1200" dirty="0"/>
          </a:p>
          <a:p>
            <a:r>
              <a:rPr lang="hr-HR" sz="1200" b="1" dirty="0"/>
              <a:t>3.1</a:t>
            </a:r>
            <a:r>
              <a:rPr lang="fr-FR" sz="1200" b="1" dirty="0"/>
              <a:t> Phase pilote</a:t>
            </a:r>
          </a:p>
          <a:p>
            <a:r>
              <a:rPr lang="fr-FR" sz="1200" dirty="0"/>
              <a:t>Faisant suite à la validation des guides et manuels de formation un plan d'apprentissage a été développé pour le District Ouest en concertation </a:t>
            </a:r>
            <a:br>
              <a:rPr lang="hr-HR" sz="1200" dirty="0"/>
            </a:br>
            <a:r>
              <a:rPr lang="fr-FR" sz="1200" dirty="0"/>
              <a:t>avec toutes les parties prenantes, y compris l'élaboration et la validation </a:t>
            </a:r>
            <a:br>
              <a:rPr lang="hr-HR" sz="1200" dirty="0"/>
            </a:br>
            <a:r>
              <a:rPr lang="fr-FR" sz="1200" dirty="0"/>
              <a:t>du curriculum à utiliser lors des ateliers de formation des prestataires de soins </a:t>
            </a:r>
            <a:br>
              <a:rPr lang="hr-HR" sz="1200" dirty="0"/>
            </a:br>
            <a:r>
              <a:rPr lang="fr-FR" sz="1200" dirty="0"/>
              <a:t>de santé et aux équipes de district.</a:t>
            </a:r>
            <a:r>
              <a:rPr lang="hr-HR" sz="1200" dirty="0"/>
              <a:t> </a:t>
            </a:r>
          </a:p>
          <a:p>
            <a:endParaRPr lang="fr-FR" sz="1200" dirty="0"/>
          </a:p>
          <a:p>
            <a:r>
              <a:rPr lang="fr-FR" sz="1200" dirty="0"/>
              <a:t>La première étape du programme de formation a consisté de la </a:t>
            </a:r>
            <a:r>
              <a:rPr lang="fr-FR" sz="1200" b="1" dirty="0"/>
              <a:t>formation des formateurs</a:t>
            </a:r>
            <a:r>
              <a:rPr lang="fr-FR" sz="1200" dirty="0"/>
              <a:t>. Deux séances de formation des formateurs ont eu lieu en 2018 pour les médecins et les équipes de cadres de district. Ces séances ont été menées par une équipe de formateurs qui comprenait les cardiologues, le personnel d'</a:t>
            </a:r>
            <a:r>
              <a:rPr lang="fr-FR" sz="1200" dirty="0" err="1"/>
              <a:t>IntraHealth</a:t>
            </a:r>
            <a:r>
              <a:rPr lang="fr-FR" sz="1200" dirty="0"/>
              <a:t> et le CRDH.</a:t>
            </a:r>
            <a:r>
              <a:rPr lang="hr-HR" sz="1200" dirty="0"/>
              <a:t> </a:t>
            </a:r>
          </a:p>
          <a:p>
            <a:endParaRPr lang="fr-FR" sz="1200" dirty="0"/>
          </a:p>
          <a:p>
            <a:r>
              <a:rPr lang="fr-FR" sz="1200" dirty="0"/>
              <a:t>La deuxième étape a concerné la formation des médecins, infirmier(e)s et </a:t>
            </a:r>
            <a:br>
              <a:rPr lang="hr-HR" sz="1200" dirty="0"/>
            </a:br>
            <a:r>
              <a:rPr lang="fr-FR" sz="1200" dirty="0"/>
              <a:t>sage-femmes des hôpitaux, centres de santé et postes de santé. Les sessions de formation ont été tenues séparément pour les médecins et les paramédicaux.</a:t>
            </a:r>
            <a:r>
              <a:rPr lang="hr-HR" sz="1200" dirty="0"/>
              <a:t> </a:t>
            </a:r>
            <a:br>
              <a:rPr lang="hr-HR" sz="1200" dirty="0"/>
            </a:br>
            <a:r>
              <a:rPr lang="fr-FR" sz="1200" dirty="0"/>
              <a:t>Au total, 62 prestataires ont été formés en coordination avec l'équipe de district</a:t>
            </a:r>
            <a:r>
              <a:rPr lang="hr-HR" sz="1200" dirty="0"/>
              <a:t>.</a:t>
            </a:r>
            <a:endParaRPr lang="fr-FR" sz="1200" dirty="0"/>
          </a:p>
        </p:txBody>
      </p:sp>
    </p:spTree>
    <p:extLst>
      <p:ext uri="{BB962C8B-B14F-4D97-AF65-F5344CB8AC3E}">
        <p14:creationId xmlns:p14="http://schemas.microsoft.com/office/powerpoint/2010/main" val="3255941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9F2846-72CE-7B17-AB82-527FB0AD0C72}"/>
              </a:ext>
            </a:extLst>
          </p:cNvPr>
          <p:cNvSpPr txBox="1"/>
          <p:nvPr/>
        </p:nvSpPr>
        <p:spPr>
          <a:xfrm>
            <a:off x="544514" y="6011364"/>
            <a:ext cx="5480049" cy="1531090"/>
          </a:xfrm>
          <a:prstGeom prst="rect">
            <a:avLst/>
          </a:prstGeom>
          <a:noFill/>
        </p:spPr>
        <p:txBody>
          <a:bodyPr wrap="square" lIns="0" tIns="46800" rIns="0" rtlCol="0">
            <a:noAutofit/>
          </a:bodyPr>
          <a:lstStyle/>
          <a:p>
            <a:r>
              <a:rPr lang="hr-HR" sz="1200" b="1" spc="-30" dirty="0"/>
              <a:t>3.3 </a:t>
            </a:r>
            <a:r>
              <a:rPr lang="fr-FR" sz="1200" b="1" spc="-30" dirty="0"/>
              <a:t>Formation sur l’AVC</a:t>
            </a:r>
          </a:p>
          <a:p>
            <a:r>
              <a:rPr lang="fr-FR" sz="1200" spc="-30" dirty="0"/>
              <a:t>Durant la phase intermédiaire entre BHBC et CARDIO4Dakar les activités de formations ont essentiellement concernées la prise en charge des AVC avec des sessions de formation destinées aux </a:t>
            </a:r>
            <a:r>
              <a:rPr lang="fr-FR" sz="1200" spc="-30" dirty="0" err="1"/>
              <a:t>infirmièr</a:t>
            </a:r>
            <a:r>
              <a:rPr lang="fr-FR" sz="1200" spc="-30" dirty="0"/>
              <a:t>(e)s des centres de santé et des hôpitaux. L'objectif de ces sessions de formation était de renforcer les connaissances et les compétences des prestataires sur les nouvelles directives de prise en charge des accidents vasculaires cérébraux dans les centres de santé et les hôpitaux des districts sanitaires du département de Dakar.</a:t>
            </a:r>
          </a:p>
        </p:txBody>
      </p:sp>
      <p:pic>
        <p:nvPicPr>
          <p:cNvPr id="3" name="Picture 2" descr="A person taking a blood pressure&#10;&#10;Description automatically generated">
            <a:extLst>
              <a:ext uri="{FF2B5EF4-FFF2-40B4-BE49-F238E27FC236}">
                <a16:creationId xmlns:a16="http://schemas.microsoft.com/office/drawing/2014/main" id="{B6A9AD3F-4137-AB1E-CFF3-51EB7F92840B}"/>
              </a:ext>
            </a:extLst>
          </p:cNvPr>
          <p:cNvPicPr>
            <a:picLocks noChangeAspect="1"/>
          </p:cNvPicPr>
          <p:nvPr/>
        </p:nvPicPr>
        <p:blipFill rotWithShape="1">
          <a:blip r:embed="rId2"/>
          <a:srcRect l="908" t="1148" r="1135" b="679"/>
          <a:stretch/>
        </p:blipFill>
        <p:spPr>
          <a:xfrm>
            <a:off x="552450" y="1548899"/>
            <a:ext cx="2821061" cy="3483513"/>
          </a:xfrm>
          <a:prstGeom prst="rect">
            <a:avLst/>
          </a:prstGeom>
          <a:effectLst>
            <a:outerShdw blurRad="63500" algn="ctr" rotWithShape="0">
              <a:prstClr val="black">
                <a:alpha val="10000"/>
              </a:prstClr>
            </a:outerShdw>
          </a:effectLst>
        </p:spPr>
      </p:pic>
      <p:sp>
        <p:nvSpPr>
          <p:cNvPr id="4" name="TextBox 3">
            <a:extLst>
              <a:ext uri="{FF2B5EF4-FFF2-40B4-BE49-F238E27FC236}">
                <a16:creationId xmlns:a16="http://schemas.microsoft.com/office/drawing/2014/main" id="{BCAD6866-D453-2D6C-4931-CD1CC1EF807E}"/>
              </a:ext>
            </a:extLst>
          </p:cNvPr>
          <p:cNvSpPr txBox="1"/>
          <p:nvPr/>
        </p:nvSpPr>
        <p:spPr>
          <a:xfrm>
            <a:off x="3710763" y="1464916"/>
            <a:ext cx="2242362" cy="3239608"/>
          </a:xfrm>
          <a:prstGeom prst="rect">
            <a:avLst/>
          </a:prstGeom>
          <a:noFill/>
        </p:spPr>
        <p:txBody>
          <a:bodyPr wrap="square" lIns="0" tIns="46800" rIns="0" rtlCol="0">
            <a:noAutofit/>
          </a:bodyPr>
          <a:lstStyle/>
          <a:p>
            <a:r>
              <a:rPr lang="hr-HR" sz="1200" b="1" spc="-30" dirty="0"/>
              <a:t>3.2 </a:t>
            </a:r>
            <a:r>
              <a:rPr lang="fr-FR" sz="1200" b="1" spc="-30" dirty="0"/>
              <a:t>Phase d’extension</a:t>
            </a:r>
          </a:p>
          <a:p>
            <a:r>
              <a:rPr lang="fr-FR" sz="1200" spc="-30" dirty="0"/>
              <a:t>Les médecins, infirmier(e)s et sage-femmes des districts Centre Nord et Sud ont bénéficié de formation. Ces formations ont concerné non seulement le personnel permanent des structures sanitaires mais également le personnel vacataire afin de s'assurer que tout le personnel de santé connaisse et applique les directives du MSAS en matière de prise en charge </a:t>
            </a:r>
            <a:br>
              <a:rPr lang="hr-HR" sz="1200" spc="-30" dirty="0"/>
            </a:br>
            <a:r>
              <a:rPr lang="fr-FR" sz="1200" spc="-30" dirty="0"/>
              <a:t>de l'hypertension. Le personnel soignant des hôpitaux (l'hôpital de </a:t>
            </a:r>
            <a:r>
              <a:rPr lang="fr-FR" sz="1200" spc="-30" dirty="0" err="1"/>
              <a:t>Fann</a:t>
            </a:r>
            <a:r>
              <a:rPr lang="fr-FR" sz="1200" spc="-30" dirty="0"/>
              <a:t> et à l'hôpital général de Grand Yoff HOGIP) a également été ciblé par les formations. </a:t>
            </a:r>
          </a:p>
        </p:txBody>
      </p:sp>
      <p:sp>
        <p:nvSpPr>
          <p:cNvPr id="6" name="ZoneTexte 5">
            <a:extLst>
              <a:ext uri="{FF2B5EF4-FFF2-40B4-BE49-F238E27FC236}">
                <a16:creationId xmlns:a16="http://schemas.microsoft.com/office/drawing/2014/main" id="{ADDF8343-EB3E-E61B-6164-C9658EE50862}"/>
              </a:ext>
            </a:extLst>
          </p:cNvPr>
          <p:cNvSpPr txBox="1"/>
          <p:nvPr/>
        </p:nvSpPr>
        <p:spPr>
          <a:xfrm>
            <a:off x="552449" y="5079437"/>
            <a:ext cx="2821061" cy="430887"/>
          </a:xfrm>
          <a:prstGeom prst="rect">
            <a:avLst/>
          </a:prstGeom>
          <a:noFill/>
        </p:spPr>
        <p:txBody>
          <a:bodyPr wrap="square" rtlCol="0">
            <a:spAutoFit/>
          </a:bodyPr>
          <a:lstStyle/>
          <a:p>
            <a:r>
              <a:rPr lang="fr-FR" sz="1100" i="1" dirty="0"/>
              <a:t>Guide du formateur sur la prise en charge de l’HTA (2018)</a:t>
            </a:r>
          </a:p>
        </p:txBody>
      </p:sp>
    </p:spTree>
    <p:extLst>
      <p:ext uri="{BB962C8B-B14F-4D97-AF65-F5344CB8AC3E}">
        <p14:creationId xmlns:p14="http://schemas.microsoft.com/office/powerpoint/2010/main" val="529116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9F2846-72CE-7B17-AB82-527FB0AD0C72}"/>
              </a:ext>
            </a:extLst>
          </p:cNvPr>
          <p:cNvSpPr txBox="1"/>
          <p:nvPr/>
        </p:nvSpPr>
        <p:spPr>
          <a:xfrm>
            <a:off x="552450" y="1439865"/>
            <a:ext cx="5480049" cy="2353660"/>
          </a:xfrm>
          <a:prstGeom prst="rect">
            <a:avLst/>
          </a:prstGeom>
          <a:noFill/>
        </p:spPr>
        <p:txBody>
          <a:bodyPr wrap="square" lIns="0" tIns="46800" rIns="0" rtlCol="0">
            <a:noAutofit/>
          </a:bodyPr>
          <a:lstStyle/>
          <a:p>
            <a:r>
              <a:rPr lang="hr-HR" sz="1200" b="1" dirty="0"/>
              <a:t>3.6 </a:t>
            </a:r>
            <a:r>
              <a:rPr lang="fr-FR" sz="1200" b="1" dirty="0"/>
              <a:t>Formation HTA/Diabète</a:t>
            </a:r>
          </a:p>
          <a:p>
            <a:r>
              <a:rPr lang="fr-FR" sz="1200" dirty="0"/>
              <a:t>Afin de s’aligner avec la nouvelle stratégie du MSAS consistant en une approche intégrée de prise en charge de l’HTA et du Diabète, les formations réalisées en 2022 dans le cadre du projet CARDIO4Dakar ont concerné les deux pathologies. Les sujets abordés lors de ces formations ont été notamment l'épidémiologie </a:t>
            </a:r>
            <a:br>
              <a:rPr lang="hr-HR" sz="1200" dirty="0"/>
            </a:br>
            <a:r>
              <a:rPr lang="fr-FR" sz="1200" dirty="0"/>
              <a:t>de l'hypertension et du diabète, dépistage, diagnostic, traitement, ainsi que l'utilisation du DHIS2 pour la collecte de données. </a:t>
            </a:r>
            <a:br>
              <a:rPr lang="hr-HR" sz="1200" dirty="0"/>
            </a:br>
            <a:r>
              <a:rPr lang="fr-FR" sz="1200" dirty="0"/>
              <a:t>Elles ont ciblé les 4 districts sanitaires (Ouest Centre Nord et Sud). </a:t>
            </a:r>
            <a:endParaRPr lang="hr-HR" sz="1200" dirty="0"/>
          </a:p>
          <a:p>
            <a:endParaRPr lang="fr-FR" sz="1200" dirty="0"/>
          </a:p>
          <a:p>
            <a:r>
              <a:rPr lang="hr-HR" sz="1200" b="1" dirty="0"/>
              <a:t>3.7 </a:t>
            </a:r>
            <a:r>
              <a:rPr lang="fr-FR" sz="1200" b="1" dirty="0"/>
              <a:t>Mise en place des outils et équipements</a:t>
            </a:r>
          </a:p>
          <a:p>
            <a:r>
              <a:rPr lang="fr-FR" sz="1200" spc="-30" dirty="0"/>
              <a:t>La mise en place des outils et équipements a été effectuée au cours des formations ou immédiatement après. Il s’agissait essentiellement de la mise en place:</a:t>
            </a:r>
          </a:p>
        </p:txBody>
      </p:sp>
      <p:sp>
        <p:nvSpPr>
          <p:cNvPr id="4" name="Text Placeholder 2">
            <a:extLst>
              <a:ext uri="{FF2B5EF4-FFF2-40B4-BE49-F238E27FC236}">
                <a16:creationId xmlns:a16="http://schemas.microsoft.com/office/drawing/2014/main" id="{644E0C50-F79E-D741-8465-32B702BAFA6A}"/>
              </a:ext>
            </a:extLst>
          </p:cNvPr>
          <p:cNvSpPr txBox="1">
            <a:spLocks/>
          </p:cNvSpPr>
          <p:nvPr/>
        </p:nvSpPr>
        <p:spPr>
          <a:xfrm>
            <a:off x="560090" y="3802188"/>
            <a:ext cx="1657491" cy="1836293"/>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08000" tIns="108000" rIns="108000" bIns="108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b="1" dirty="0"/>
              <a:t>Des algorithmes </a:t>
            </a:r>
            <a:r>
              <a:rPr lang="fr-FR" dirty="0"/>
              <a:t>dans toutes les structures de santé du DS ouest </a:t>
            </a:r>
            <a:br>
              <a:rPr lang="fr-FR" dirty="0"/>
            </a:br>
            <a:r>
              <a:rPr lang="fr-FR" dirty="0"/>
              <a:t>puis des 3 </a:t>
            </a:r>
            <a:br>
              <a:rPr lang="fr-FR" dirty="0"/>
            </a:br>
            <a:r>
              <a:rPr lang="fr-FR" dirty="0"/>
              <a:t>autres districts </a:t>
            </a:r>
          </a:p>
        </p:txBody>
      </p:sp>
      <p:sp>
        <p:nvSpPr>
          <p:cNvPr id="5" name="Text Placeholder 2">
            <a:extLst>
              <a:ext uri="{FF2B5EF4-FFF2-40B4-BE49-F238E27FC236}">
                <a16:creationId xmlns:a16="http://schemas.microsoft.com/office/drawing/2014/main" id="{7DCA77F4-AD80-5B28-F756-01CBF63DC1FF}"/>
              </a:ext>
            </a:extLst>
          </p:cNvPr>
          <p:cNvSpPr txBox="1">
            <a:spLocks/>
          </p:cNvSpPr>
          <p:nvPr/>
        </p:nvSpPr>
        <p:spPr>
          <a:xfrm>
            <a:off x="2467549" y="3802188"/>
            <a:ext cx="1657491" cy="1836293"/>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08000" tIns="108000" rIns="108000" bIns="108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b="1" dirty="0"/>
              <a:t>Des outils de prise en charge </a:t>
            </a:r>
            <a:r>
              <a:rPr lang="fr-FR" dirty="0"/>
              <a:t>des dossiers patients </a:t>
            </a:r>
            <a:br>
              <a:rPr lang="hr-HR" dirty="0"/>
            </a:br>
            <a:r>
              <a:rPr lang="fr-FR" dirty="0"/>
              <a:t>et des registres </a:t>
            </a:r>
          </a:p>
        </p:txBody>
      </p:sp>
      <p:sp>
        <p:nvSpPr>
          <p:cNvPr id="6" name="Text Placeholder 2">
            <a:extLst>
              <a:ext uri="{FF2B5EF4-FFF2-40B4-BE49-F238E27FC236}">
                <a16:creationId xmlns:a16="http://schemas.microsoft.com/office/drawing/2014/main" id="{9D5A4F5F-F626-BF26-7A60-937FB84369A8}"/>
              </a:ext>
            </a:extLst>
          </p:cNvPr>
          <p:cNvSpPr txBox="1">
            <a:spLocks/>
          </p:cNvSpPr>
          <p:nvPr/>
        </p:nvSpPr>
        <p:spPr>
          <a:xfrm>
            <a:off x="4375008" y="3802188"/>
            <a:ext cx="1657491" cy="1836293"/>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08000" tIns="108000" rIns="108000" bIns="108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b="1" dirty="0"/>
              <a:t>Des équipements </a:t>
            </a:r>
            <a:r>
              <a:rPr lang="fr-FR" dirty="0"/>
              <a:t>tensiomètres, </a:t>
            </a:r>
            <a:br>
              <a:rPr lang="fr-FR" dirty="0"/>
            </a:br>
            <a:r>
              <a:rPr lang="fr-FR" dirty="0"/>
              <a:t>pèse-personnes, ECG, MAPA afin de soutenir davantage </a:t>
            </a:r>
            <a:r>
              <a:rPr lang="fr-FR" spc="-20" dirty="0"/>
              <a:t>le dépistage efficace </a:t>
            </a:r>
            <a:r>
              <a:rPr lang="fr-FR" dirty="0"/>
              <a:t>de l'hypertension au niveau des </a:t>
            </a:r>
            <a:br>
              <a:rPr lang="fr-FR" dirty="0"/>
            </a:br>
            <a:r>
              <a:rPr lang="fr-FR" dirty="0"/>
              <a:t>districts sanitaires</a:t>
            </a:r>
            <a:endParaRPr lang="hr-HR" dirty="0"/>
          </a:p>
        </p:txBody>
      </p:sp>
      <p:sp>
        <p:nvSpPr>
          <p:cNvPr id="3" name="TextBox 2">
            <a:extLst>
              <a:ext uri="{FF2B5EF4-FFF2-40B4-BE49-F238E27FC236}">
                <a16:creationId xmlns:a16="http://schemas.microsoft.com/office/drawing/2014/main" id="{17C71FAF-1413-A096-9A9D-E8D75CA955D0}"/>
              </a:ext>
            </a:extLst>
          </p:cNvPr>
          <p:cNvSpPr txBox="1"/>
          <p:nvPr/>
        </p:nvSpPr>
        <p:spPr>
          <a:xfrm>
            <a:off x="554851" y="5776706"/>
            <a:ext cx="5480049" cy="2481470"/>
          </a:xfrm>
          <a:prstGeom prst="rect">
            <a:avLst/>
          </a:prstGeom>
          <a:noFill/>
        </p:spPr>
        <p:txBody>
          <a:bodyPr wrap="square" lIns="0" tIns="46800" rIns="0" rtlCol="0">
            <a:noAutofit/>
          </a:bodyPr>
          <a:lstStyle/>
          <a:p>
            <a:r>
              <a:rPr lang="hr-HR" sz="1400" b="1" dirty="0">
                <a:solidFill>
                  <a:schemeClr val="accent2"/>
                </a:solidFill>
              </a:rPr>
              <a:t>4. </a:t>
            </a:r>
            <a:r>
              <a:rPr lang="fr-FR" sz="1400" b="1" dirty="0">
                <a:solidFill>
                  <a:schemeClr val="accent2"/>
                </a:solidFill>
              </a:rPr>
              <a:t>Supervisions</a:t>
            </a:r>
          </a:p>
          <a:p>
            <a:r>
              <a:rPr lang="fr-FR" sz="1200" dirty="0"/>
              <a:t>Afin d’assurer un bon suivi post formation, des visites trimestrielles de supervision formative ont été effectuées en collaboration avec les équipes cadre de districts sanitaires et la DLMNT. Les principaux objectifs de ces visites de supervision étaient entre autres: (i) Évaluer les compétences des prestataires dans le domaine de la prestation clinique de services liés à l'hypertension; (ii) Recueillir des données de prise en charge de l'hypertension; (iii) Identifier les obstacles à la mise en œuvre du projet BHBC/C4C; (iv) Proposer des solutions pour remédier aux manquements identifiés avec les différents acteurs</a:t>
            </a:r>
            <a:r>
              <a:rPr lang="hr-HR" sz="1200" dirty="0"/>
              <a:t> </a:t>
            </a:r>
            <a:r>
              <a:rPr lang="fr-FR" sz="1200" dirty="0"/>
              <a:t>concernés et formuler une stratégie réaliste et réalisable pour remédier à ces diverses lacunes. A l'issue des différentes supervisions, de nombreuses recommandations ont été formulées et adoptées avec les équipes cadre de district et partagés avec les prestataires de soins et les chefs des établissements de santé.</a:t>
            </a:r>
            <a:endParaRPr lang="hr-HR" sz="1200" dirty="0"/>
          </a:p>
          <a:p>
            <a:pPr marL="171450" indent="-171450">
              <a:buFont typeface="Arial" panose="020B0604020202020204" pitchFamily="34" charset="0"/>
              <a:buChar char="•"/>
            </a:pPr>
            <a:endParaRPr lang="fr-FR" sz="1200" dirty="0"/>
          </a:p>
        </p:txBody>
      </p:sp>
    </p:spTree>
    <p:extLst>
      <p:ext uri="{BB962C8B-B14F-4D97-AF65-F5344CB8AC3E}">
        <p14:creationId xmlns:p14="http://schemas.microsoft.com/office/powerpoint/2010/main" val="1166352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2FCE2A3-5182-E519-47CC-07C45E1EF80D}"/>
              </a:ext>
            </a:extLst>
          </p:cNvPr>
          <p:cNvSpPr txBox="1">
            <a:spLocks/>
          </p:cNvSpPr>
          <p:nvPr/>
        </p:nvSpPr>
        <p:spPr>
          <a:xfrm rot="16200000">
            <a:off x="2288743" y="-604544"/>
            <a:ext cx="2561502" cy="6015038"/>
          </a:xfrm>
          <a:prstGeom prst="roundRect">
            <a:avLst>
              <a:gd name="adj" fmla="val 10717"/>
            </a:avLst>
          </a:prstGeom>
          <a:gradFill>
            <a:gsLst>
              <a:gs pos="0">
                <a:schemeClr val="accent4">
                  <a:alpha val="20000"/>
                </a:schemeClr>
              </a:gs>
              <a:gs pos="100000">
                <a:schemeClr val="accent4">
                  <a:alpha val="0"/>
                </a:schemeClr>
              </a:gs>
            </a:gsLst>
            <a:lin ang="5400000" scaled="1"/>
          </a:gradFill>
          <a:ln w="25400">
            <a:noFill/>
          </a:ln>
          <a:effectLst/>
        </p:spPr>
        <p:txBody>
          <a:bodyPr vert="horz" lIns="144000" tIns="144000" rIns="144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nSpc>
                <a:spcPct val="100000"/>
              </a:lnSpc>
              <a:spcBef>
                <a:spcPts val="0"/>
              </a:spcBef>
              <a:buNone/>
            </a:pPr>
            <a:endParaRPr lang="hr-HR" b="1" spc="-20" dirty="0"/>
          </a:p>
        </p:txBody>
      </p:sp>
      <p:grpSp>
        <p:nvGrpSpPr>
          <p:cNvPr id="8" name="Group 7">
            <a:extLst>
              <a:ext uri="{FF2B5EF4-FFF2-40B4-BE49-F238E27FC236}">
                <a16:creationId xmlns:a16="http://schemas.microsoft.com/office/drawing/2014/main" id="{1F76D542-15A9-F979-CF3A-649F5A8B28C5}"/>
              </a:ext>
            </a:extLst>
          </p:cNvPr>
          <p:cNvGrpSpPr/>
          <p:nvPr/>
        </p:nvGrpSpPr>
        <p:grpSpPr>
          <a:xfrm>
            <a:off x="707340" y="1231860"/>
            <a:ext cx="626597" cy="688680"/>
            <a:chOff x="676463" y="1947050"/>
            <a:chExt cx="626597" cy="625242"/>
          </a:xfrm>
        </p:grpSpPr>
        <p:sp>
          <p:nvSpPr>
            <p:cNvPr id="5" name="Oval 4">
              <a:extLst>
                <a:ext uri="{FF2B5EF4-FFF2-40B4-BE49-F238E27FC236}">
                  <a16:creationId xmlns:a16="http://schemas.microsoft.com/office/drawing/2014/main" id="{E755FCD3-0535-57B2-466A-5F36B0752468}"/>
                </a:ext>
              </a:extLst>
            </p:cNvPr>
            <p:cNvSpPr/>
            <p:nvPr/>
          </p:nvSpPr>
          <p:spPr>
            <a:xfrm>
              <a:off x="676463" y="1947051"/>
              <a:ext cx="625241" cy="62524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036564E3-AF8C-598B-8519-C883024FC1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7818" y="1947050"/>
              <a:ext cx="625242" cy="625242"/>
            </a:xfrm>
            <a:prstGeom prst="rect">
              <a:avLst/>
            </a:prstGeom>
          </p:spPr>
        </p:pic>
      </p:grpSp>
      <p:sp>
        <p:nvSpPr>
          <p:cNvPr id="23" name="Text Placeholder 2">
            <a:extLst>
              <a:ext uri="{FF2B5EF4-FFF2-40B4-BE49-F238E27FC236}">
                <a16:creationId xmlns:a16="http://schemas.microsoft.com/office/drawing/2014/main" id="{FF508CE6-7AFB-6016-C003-146282184CCA}"/>
              </a:ext>
            </a:extLst>
          </p:cNvPr>
          <p:cNvSpPr txBox="1">
            <a:spLocks/>
          </p:cNvSpPr>
          <p:nvPr/>
        </p:nvSpPr>
        <p:spPr>
          <a:xfrm>
            <a:off x="4312402" y="6723667"/>
            <a:ext cx="1657491" cy="1165965"/>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08000" tIns="108000" rIns="108000" bIns="108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nSpc>
                <a:spcPct val="100000"/>
              </a:lnSpc>
              <a:buNone/>
            </a:pPr>
            <a:endParaRPr lang="fr-FR" dirty="0"/>
          </a:p>
        </p:txBody>
      </p:sp>
      <p:sp>
        <p:nvSpPr>
          <p:cNvPr id="24" name="Text Placeholder 2">
            <a:extLst>
              <a:ext uri="{FF2B5EF4-FFF2-40B4-BE49-F238E27FC236}">
                <a16:creationId xmlns:a16="http://schemas.microsoft.com/office/drawing/2014/main" id="{03CD7D74-BC73-55FF-72D9-11A865B9A2D3}"/>
              </a:ext>
            </a:extLst>
          </p:cNvPr>
          <p:cNvSpPr txBox="1">
            <a:spLocks/>
          </p:cNvSpPr>
          <p:nvPr/>
        </p:nvSpPr>
        <p:spPr>
          <a:xfrm>
            <a:off x="4312402" y="7919890"/>
            <a:ext cx="1657491" cy="904503"/>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08000" tIns="108000" rIns="108000" bIns="108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nSpc>
                <a:spcPct val="100000"/>
              </a:lnSpc>
              <a:buNone/>
            </a:pPr>
            <a:endParaRPr lang="fr-FR" dirty="0"/>
          </a:p>
        </p:txBody>
      </p:sp>
      <p:sp>
        <p:nvSpPr>
          <p:cNvPr id="2" name="TextBox 1">
            <a:extLst>
              <a:ext uri="{FF2B5EF4-FFF2-40B4-BE49-F238E27FC236}">
                <a16:creationId xmlns:a16="http://schemas.microsoft.com/office/drawing/2014/main" id="{DE9F2846-72CE-7B17-AB82-527FB0AD0C72}"/>
              </a:ext>
            </a:extLst>
          </p:cNvPr>
          <p:cNvSpPr txBox="1"/>
          <p:nvPr/>
        </p:nvSpPr>
        <p:spPr>
          <a:xfrm>
            <a:off x="1424126" y="1198610"/>
            <a:ext cx="4697274" cy="1908950"/>
          </a:xfrm>
          <a:prstGeom prst="rect">
            <a:avLst/>
          </a:prstGeom>
          <a:noFill/>
        </p:spPr>
        <p:txBody>
          <a:bodyPr wrap="square" lIns="0" tIns="46800" rIns="0" rtlCol="0">
            <a:noAutofit/>
          </a:bodyPr>
          <a:lstStyle/>
          <a:p>
            <a:r>
              <a:rPr lang="fr-FR" sz="1400" b="1" spc="-30" dirty="0">
                <a:solidFill>
                  <a:schemeClr val="accent2"/>
                </a:solidFill>
              </a:rPr>
              <a:t>Outils et liens </a:t>
            </a:r>
          </a:p>
          <a:p>
            <a:pPr marL="171450" indent="-171450">
              <a:buFont typeface="Arial" panose="020B0604020202020204" pitchFamily="34" charset="0"/>
              <a:buChar char="•"/>
            </a:pPr>
            <a:r>
              <a:rPr lang="fr-FR" sz="1200" spc="-30" dirty="0"/>
              <a:t>Outils de l’analyse situationnelle sur l’hypertension artérielle</a:t>
            </a:r>
          </a:p>
          <a:p>
            <a:pPr marL="171450" indent="-171450">
              <a:buFont typeface="Arial" panose="020B0604020202020204" pitchFamily="34" charset="0"/>
              <a:buChar char="•"/>
            </a:pPr>
            <a:r>
              <a:rPr lang="fr-FR" sz="1200" spc="-30" dirty="0"/>
              <a:t>Outils de l’analyse situationnelle sur l’hypercholestérolémie</a:t>
            </a:r>
          </a:p>
          <a:p>
            <a:pPr marL="171450" indent="-171450">
              <a:buFont typeface="Arial" panose="020B0604020202020204" pitchFamily="34" charset="0"/>
              <a:buChar char="•"/>
            </a:pPr>
            <a:r>
              <a:rPr lang="fr-FR" sz="1200" spc="-30" dirty="0"/>
              <a:t>Outils de l’analyse situationnelle sur les Accidents</a:t>
            </a:r>
            <a:br>
              <a:rPr lang="fr-FR" sz="1200" spc="-30" dirty="0"/>
            </a:br>
            <a:r>
              <a:rPr lang="fr-FR" sz="1200" spc="-30" dirty="0"/>
              <a:t>vasculaires cérébraux</a:t>
            </a:r>
          </a:p>
          <a:p>
            <a:pPr marL="171450" indent="-171450">
              <a:buFont typeface="Arial" panose="020B0604020202020204" pitchFamily="34" charset="0"/>
              <a:buChar char="•"/>
            </a:pPr>
            <a:r>
              <a:rPr lang="fr-FR" sz="1200" spc="-30" dirty="0"/>
              <a:t>Guides et manuels</a:t>
            </a:r>
          </a:p>
          <a:p>
            <a:pPr marL="171450" indent="-171450">
              <a:buFont typeface="Arial" panose="020B0604020202020204" pitchFamily="34" charset="0"/>
              <a:buChar char="•"/>
            </a:pPr>
            <a:r>
              <a:rPr lang="fr-FR" sz="1200" spc="-30" dirty="0"/>
              <a:t>Modules de formation des médecins</a:t>
            </a:r>
          </a:p>
          <a:p>
            <a:pPr marL="171450" indent="-171450">
              <a:buFont typeface="Arial" panose="020B0604020202020204" pitchFamily="34" charset="0"/>
              <a:buChar char="•"/>
            </a:pPr>
            <a:r>
              <a:rPr lang="fr-FR" sz="1200" spc="-30" dirty="0"/>
              <a:t>Modules de formation des infirmier(e)s et sage-femmes</a:t>
            </a:r>
          </a:p>
          <a:p>
            <a:pPr marL="171450" indent="-171450">
              <a:buFont typeface="Arial" panose="020B0604020202020204" pitchFamily="34" charset="0"/>
              <a:buChar char="•"/>
            </a:pPr>
            <a:r>
              <a:rPr lang="fr-FR" sz="1200" spc="-30" dirty="0"/>
              <a:t>Algorithmes et Fiche techniques</a:t>
            </a:r>
            <a:r>
              <a:rPr lang="hr-HR" sz="1200" spc="-30" dirty="0"/>
              <a:t> </a:t>
            </a:r>
            <a:endParaRPr lang="en-US" sz="1200" spc="-30" dirty="0"/>
          </a:p>
          <a:p>
            <a:endParaRPr lang="en-US" sz="1200" spc="-30" dirty="0"/>
          </a:p>
          <a:p>
            <a:r>
              <a:rPr lang="fr-FR" sz="1200" b="1" spc="-30" dirty="0">
                <a:solidFill>
                  <a:schemeClr val="accent2"/>
                </a:solidFill>
              </a:rPr>
              <a:t>Lien: </a:t>
            </a:r>
            <a:r>
              <a:rPr lang="fr-FR" sz="1200" spc="-30" dirty="0">
                <a:solidFill>
                  <a:schemeClr val="accent2"/>
                </a:solidFill>
                <a:hlinkClick r:id="rId4"/>
              </a:rPr>
              <a:t>https://drive.google.com/drive/folders/14IsMHNGyNq_ZHhETkxwtTnVPgNaESFBu?exids=71471483,71471477</a:t>
            </a:r>
            <a:endParaRPr lang="fr-FR" sz="1200" spc="-30" dirty="0">
              <a:solidFill>
                <a:schemeClr val="accent2"/>
              </a:solidFill>
            </a:endParaRPr>
          </a:p>
          <a:p>
            <a:endParaRPr lang="fr-FR" sz="1200" spc="-30" dirty="0">
              <a:solidFill>
                <a:schemeClr val="accent2"/>
              </a:solidFill>
            </a:endParaRPr>
          </a:p>
        </p:txBody>
      </p:sp>
      <p:graphicFrame>
        <p:nvGraphicFramePr>
          <p:cNvPr id="3" name="Table 2">
            <a:extLst>
              <a:ext uri="{FF2B5EF4-FFF2-40B4-BE49-F238E27FC236}">
                <a16:creationId xmlns:a16="http://schemas.microsoft.com/office/drawing/2014/main" id="{DE2ECE0B-1F75-6F25-A382-6677F6A8BEEE}"/>
              </a:ext>
            </a:extLst>
          </p:cNvPr>
          <p:cNvGraphicFramePr>
            <a:graphicFrameLocks noGrp="1"/>
          </p:cNvGraphicFramePr>
          <p:nvPr>
            <p:extLst>
              <p:ext uri="{D42A27DB-BD31-4B8C-83A1-F6EECF244321}">
                <p14:modId xmlns:p14="http://schemas.microsoft.com/office/powerpoint/2010/main" val="223098573"/>
              </p:ext>
            </p:extLst>
          </p:nvPr>
        </p:nvGraphicFramePr>
        <p:xfrm>
          <a:off x="561975" y="6723667"/>
          <a:ext cx="3597240" cy="2122883"/>
        </p:xfrm>
        <a:graphic>
          <a:graphicData uri="http://schemas.openxmlformats.org/drawingml/2006/table">
            <a:tbl>
              <a:tblPr firstRow="1" firstCol="1" bandRow="1">
                <a:tableStyleId>{5C22544A-7EE6-4342-B048-85BDC9FD1C3A}</a:tableStyleId>
              </a:tblPr>
              <a:tblGrid>
                <a:gridCol w="899310">
                  <a:extLst>
                    <a:ext uri="{9D8B030D-6E8A-4147-A177-3AD203B41FA5}">
                      <a16:colId xmlns:a16="http://schemas.microsoft.com/office/drawing/2014/main" val="787644565"/>
                    </a:ext>
                  </a:extLst>
                </a:gridCol>
                <a:gridCol w="899310">
                  <a:extLst>
                    <a:ext uri="{9D8B030D-6E8A-4147-A177-3AD203B41FA5}">
                      <a16:colId xmlns:a16="http://schemas.microsoft.com/office/drawing/2014/main" val="587248730"/>
                    </a:ext>
                  </a:extLst>
                </a:gridCol>
                <a:gridCol w="958645">
                  <a:extLst>
                    <a:ext uri="{9D8B030D-6E8A-4147-A177-3AD203B41FA5}">
                      <a16:colId xmlns:a16="http://schemas.microsoft.com/office/drawing/2014/main" val="748230777"/>
                    </a:ext>
                  </a:extLst>
                </a:gridCol>
                <a:gridCol w="839975">
                  <a:extLst>
                    <a:ext uri="{9D8B030D-6E8A-4147-A177-3AD203B41FA5}">
                      <a16:colId xmlns:a16="http://schemas.microsoft.com/office/drawing/2014/main" val="2414275971"/>
                    </a:ext>
                  </a:extLst>
                </a:gridCol>
              </a:tblGrid>
              <a:tr h="408125">
                <a:tc>
                  <a:txBody>
                    <a:bodyPr/>
                    <a:lstStyle/>
                    <a:p>
                      <a:pPr>
                        <a:lnSpc>
                          <a:spcPct val="107000"/>
                        </a:lnSpc>
                        <a:spcAft>
                          <a:spcPts val="800"/>
                        </a:spcAft>
                      </a:pPr>
                      <a:r>
                        <a:rPr lang="fr-SN" sz="1200" dirty="0">
                          <a:solidFill>
                            <a:schemeClr val="bg1"/>
                          </a:solidFill>
                          <a:effectLst/>
                          <a:latin typeface="+mj-lt"/>
                        </a:rPr>
                        <a:t>Thème</a:t>
                      </a:r>
                      <a:endParaRPr lang="en-GB" sz="1200" dirty="0">
                        <a:solidFill>
                          <a:schemeClr val="bg1"/>
                        </a:solidFill>
                        <a:effectLst/>
                        <a:latin typeface="+mj-lt"/>
                        <a:ea typeface="Calibri" panose="020F0502020204030204" pitchFamily="34" charset="0"/>
                        <a:cs typeface="Times New Roman" panose="02020603050405020304" pitchFamily="18" charset="0"/>
                      </a:endParaRPr>
                    </a:p>
                  </a:txBody>
                  <a:tcPr marL="108000" marR="10800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p>
                      <a:pPr>
                        <a:lnSpc>
                          <a:spcPct val="107000"/>
                        </a:lnSpc>
                        <a:spcAft>
                          <a:spcPts val="800"/>
                        </a:spcAft>
                      </a:pPr>
                      <a:r>
                        <a:rPr lang="fr-SN" sz="1200" dirty="0">
                          <a:solidFill>
                            <a:schemeClr val="bg1"/>
                          </a:solidFill>
                          <a:effectLst/>
                          <a:latin typeface="+mj-lt"/>
                        </a:rPr>
                        <a:t>ECD</a:t>
                      </a:r>
                      <a:endParaRPr lang="en-GB" sz="1200" dirty="0">
                        <a:solidFill>
                          <a:schemeClr val="bg1"/>
                        </a:solidFill>
                        <a:effectLst/>
                        <a:latin typeface="+mj-lt"/>
                        <a:ea typeface="Calibri" panose="020F0502020204030204" pitchFamily="34" charset="0"/>
                        <a:cs typeface="Times New Roman" panose="02020603050405020304" pitchFamily="18" charset="0"/>
                      </a:endParaRPr>
                    </a:p>
                  </a:txBody>
                  <a:tcPr marL="108000" marR="10800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p>
                      <a:pPr>
                        <a:lnSpc>
                          <a:spcPct val="107000"/>
                        </a:lnSpc>
                        <a:spcAft>
                          <a:spcPts val="800"/>
                        </a:spcAft>
                      </a:pPr>
                      <a:r>
                        <a:rPr lang="fr-SN" sz="1200" dirty="0">
                          <a:solidFill>
                            <a:schemeClr val="bg1"/>
                          </a:solidFill>
                          <a:effectLst/>
                          <a:latin typeface="+mj-lt"/>
                        </a:rPr>
                        <a:t>Médecins</a:t>
                      </a:r>
                      <a:endParaRPr lang="en-GB" sz="1200" dirty="0">
                        <a:solidFill>
                          <a:schemeClr val="bg1"/>
                        </a:solidFill>
                        <a:effectLst/>
                        <a:latin typeface="+mj-lt"/>
                        <a:ea typeface="Calibri" panose="020F0502020204030204" pitchFamily="34" charset="0"/>
                        <a:cs typeface="Times New Roman" panose="02020603050405020304" pitchFamily="18" charset="0"/>
                      </a:endParaRPr>
                    </a:p>
                  </a:txBody>
                  <a:tcPr marL="108000" marR="10800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p>
                      <a:pPr>
                        <a:lnSpc>
                          <a:spcPct val="107000"/>
                        </a:lnSpc>
                        <a:spcAft>
                          <a:spcPts val="800"/>
                        </a:spcAft>
                      </a:pPr>
                      <a:r>
                        <a:rPr lang="fr-SN" sz="1200" dirty="0">
                          <a:solidFill>
                            <a:schemeClr val="bg1"/>
                          </a:solidFill>
                          <a:effectLst/>
                          <a:latin typeface="+mj-lt"/>
                        </a:rPr>
                        <a:t>SF IDE</a:t>
                      </a:r>
                      <a:endParaRPr lang="en-GB" sz="1200" dirty="0">
                        <a:solidFill>
                          <a:schemeClr val="bg1"/>
                        </a:solidFill>
                        <a:effectLst/>
                        <a:latin typeface="+mj-lt"/>
                        <a:ea typeface="Calibri" panose="020F0502020204030204" pitchFamily="34" charset="0"/>
                        <a:cs typeface="Times New Roman" panose="02020603050405020304" pitchFamily="18" charset="0"/>
                      </a:endParaRPr>
                    </a:p>
                  </a:txBody>
                  <a:tcPr marL="108000" marR="10800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142930153"/>
                  </a:ext>
                </a:extLst>
              </a:tr>
              <a:tr h="408125">
                <a:tc>
                  <a:txBody>
                    <a:bodyPr/>
                    <a:lstStyle/>
                    <a:p>
                      <a:pPr>
                        <a:lnSpc>
                          <a:spcPct val="107000"/>
                        </a:lnSpc>
                        <a:spcAft>
                          <a:spcPts val="800"/>
                        </a:spcAft>
                      </a:pPr>
                      <a:r>
                        <a:rPr lang="fr-SN" sz="1200" dirty="0">
                          <a:solidFill>
                            <a:schemeClr val="accent2"/>
                          </a:solidFill>
                          <a:effectLst/>
                          <a:latin typeface="+mj-lt"/>
                        </a:rPr>
                        <a:t>AVC</a:t>
                      </a:r>
                      <a:endParaRPr lang="en-GB" sz="1200" dirty="0">
                        <a:solidFill>
                          <a:schemeClr val="accent2"/>
                        </a:solidFill>
                        <a:effectLst/>
                        <a:latin typeface="+mj-lt"/>
                        <a:ea typeface="Calibri" panose="020F0502020204030204" pitchFamily="34" charset="0"/>
                        <a:cs typeface="Times New Roman" panose="02020603050405020304" pitchFamily="18" charset="0"/>
                      </a:endParaRPr>
                    </a:p>
                  </a:txBody>
                  <a:tcPr marL="108000" marR="108000" marT="36000" marB="36000" anchor="ctr">
                    <a:lnL w="12700" cmpd="sng">
                      <a:noFill/>
                    </a:lnL>
                    <a:lnR w="12700" cmpd="sng">
                      <a:noFill/>
                    </a:lnR>
                    <a:lnT w="38100" cmpd="sng">
                      <a:noFill/>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7000"/>
                        </a:lnSpc>
                        <a:spcAft>
                          <a:spcPts val="800"/>
                        </a:spcAft>
                      </a:pPr>
                      <a:r>
                        <a:rPr lang="fr-SN" sz="1200" dirty="0">
                          <a:solidFill>
                            <a:schemeClr val="accent2"/>
                          </a:solidFill>
                          <a:effectLst/>
                          <a:latin typeface="+mj-lt"/>
                        </a:rPr>
                        <a:t>28</a:t>
                      </a:r>
                      <a:endParaRPr lang="en-GB" sz="1200" dirty="0">
                        <a:solidFill>
                          <a:schemeClr val="accent2"/>
                        </a:solidFill>
                        <a:effectLst/>
                        <a:latin typeface="+mj-lt"/>
                        <a:ea typeface="Calibri" panose="020F0502020204030204" pitchFamily="34" charset="0"/>
                        <a:cs typeface="Times New Roman" panose="02020603050405020304" pitchFamily="18" charset="0"/>
                      </a:endParaRPr>
                    </a:p>
                  </a:txBody>
                  <a:tcPr marL="108000" marR="108000" marT="36000" marB="36000" anchor="ctr">
                    <a:lnL w="12700" cmpd="sng">
                      <a:noFill/>
                    </a:lnL>
                    <a:lnR w="12700" cmpd="sng">
                      <a:noFill/>
                    </a:lnR>
                    <a:lnT w="38100" cmpd="sng">
                      <a:noFill/>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7000"/>
                        </a:lnSpc>
                        <a:spcAft>
                          <a:spcPts val="800"/>
                        </a:spcAft>
                      </a:pPr>
                      <a:r>
                        <a:rPr lang="fr-SN" sz="1200" dirty="0">
                          <a:solidFill>
                            <a:schemeClr val="accent2"/>
                          </a:solidFill>
                          <a:effectLst/>
                          <a:latin typeface="+mj-lt"/>
                        </a:rPr>
                        <a:t>131</a:t>
                      </a:r>
                      <a:endParaRPr lang="en-GB" sz="1200" dirty="0">
                        <a:solidFill>
                          <a:schemeClr val="accent2"/>
                        </a:solidFill>
                        <a:effectLst/>
                        <a:latin typeface="+mj-lt"/>
                        <a:ea typeface="Calibri" panose="020F0502020204030204" pitchFamily="34" charset="0"/>
                        <a:cs typeface="Times New Roman" panose="02020603050405020304" pitchFamily="18" charset="0"/>
                      </a:endParaRPr>
                    </a:p>
                  </a:txBody>
                  <a:tcPr marL="108000" marR="108000" marT="36000" marB="36000" anchor="ctr">
                    <a:lnL w="12700" cmpd="sng">
                      <a:noFill/>
                    </a:lnL>
                    <a:lnR w="12700" cmpd="sng">
                      <a:noFill/>
                    </a:lnR>
                    <a:lnT w="38100" cmpd="sng">
                      <a:noFill/>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fr-SN" sz="1200">
                          <a:solidFill>
                            <a:schemeClr val="accent2"/>
                          </a:solidFill>
                          <a:effectLst/>
                          <a:latin typeface="+mj-lt"/>
                        </a:rPr>
                        <a:t> </a:t>
                      </a:r>
                      <a:endParaRPr lang="en-GB" sz="1200">
                        <a:solidFill>
                          <a:schemeClr val="accent2"/>
                        </a:solidFill>
                        <a:effectLst/>
                        <a:latin typeface="+mj-lt"/>
                        <a:ea typeface="Calibri" panose="020F0502020204030204" pitchFamily="34" charset="0"/>
                        <a:cs typeface="Times New Roman" panose="02020603050405020304" pitchFamily="18" charset="0"/>
                      </a:endParaRPr>
                    </a:p>
                  </a:txBody>
                  <a:tcPr marL="108000" marR="108000" marT="36000" marB="36000" anchor="ctr">
                    <a:lnL w="12700" cmpd="sng">
                      <a:noFill/>
                    </a:lnL>
                    <a:lnR w="12700" cmpd="sng">
                      <a:noFill/>
                    </a:lnR>
                    <a:lnT w="38100" cmpd="sng">
                      <a:noFill/>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412789"/>
                  </a:ext>
                </a:extLst>
              </a:tr>
              <a:tr h="408125">
                <a:tc>
                  <a:txBody>
                    <a:bodyPr/>
                    <a:lstStyle/>
                    <a:p>
                      <a:pPr>
                        <a:lnSpc>
                          <a:spcPct val="107000"/>
                        </a:lnSpc>
                        <a:spcAft>
                          <a:spcPts val="800"/>
                        </a:spcAft>
                      </a:pPr>
                      <a:r>
                        <a:rPr lang="fr-SN" sz="1200">
                          <a:solidFill>
                            <a:schemeClr val="accent2"/>
                          </a:solidFill>
                          <a:effectLst/>
                          <a:latin typeface="+mj-lt"/>
                        </a:rPr>
                        <a:t>HTA</a:t>
                      </a:r>
                      <a:endParaRPr lang="en-GB" sz="1200">
                        <a:solidFill>
                          <a:schemeClr val="accent2"/>
                        </a:solidFill>
                        <a:effectLst/>
                        <a:latin typeface="+mj-lt"/>
                        <a:ea typeface="Calibri" panose="020F0502020204030204" pitchFamily="34" charset="0"/>
                        <a:cs typeface="Times New Roman" panose="02020603050405020304" pitchFamily="18" charset="0"/>
                      </a:endParaRPr>
                    </a:p>
                  </a:txBody>
                  <a:tcPr marL="108000" marR="108000" marT="36000" marB="36000" anchor="ctr">
                    <a:lnL w="12700" cmpd="sng">
                      <a:noFill/>
                    </a:lnL>
                    <a:lnR w="12700" cmpd="sng">
                      <a:noFill/>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7000"/>
                        </a:lnSpc>
                        <a:spcAft>
                          <a:spcPts val="800"/>
                        </a:spcAft>
                      </a:pPr>
                      <a:r>
                        <a:rPr lang="fr-SN" sz="1200" dirty="0">
                          <a:solidFill>
                            <a:schemeClr val="accent2"/>
                          </a:solidFill>
                          <a:effectLst/>
                          <a:latin typeface="+mj-lt"/>
                        </a:rPr>
                        <a:t>21</a:t>
                      </a:r>
                      <a:endParaRPr lang="en-GB" sz="1200" dirty="0">
                        <a:solidFill>
                          <a:schemeClr val="accent2"/>
                        </a:solidFill>
                        <a:effectLst/>
                        <a:latin typeface="+mj-lt"/>
                        <a:ea typeface="Calibri" panose="020F0502020204030204" pitchFamily="34" charset="0"/>
                        <a:cs typeface="Times New Roman" panose="02020603050405020304" pitchFamily="18" charset="0"/>
                      </a:endParaRPr>
                    </a:p>
                  </a:txBody>
                  <a:tcPr marL="108000" marR="108000" marT="36000" marB="36000" anchor="ctr">
                    <a:lnL w="12700" cmpd="sng">
                      <a:noFill/>
                    </a:lnL>
                    <a:lnR w="12700" cmpd="sng">
                      <a:noFill/>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7000"/>
                        </a:lnSpc>
                        <a:spcAft>
                          <a:spcPts val="800"/>
                        </a:spcAft>
                      </a:pPr>
                      <a:r>
                        <a:rPr lang="fr-SN" sz="1200" dirty="0">
                          <a:solidFill>
                            <a:schemeClr val="accent2"/>
                          </a:solidFill>
                          <a:effectLst/>
                          <a:latin typeface="+mj-lt"/>
                        </a:rPr>
                        <a:t>164</a:t>
                      </a:r>
                      <a:endParaRPr lang="en-GB" sz="1200" dirty="0">
                        <a:solidFill>
                          <a:schemeClr val="accent2"/>
                        </a:solidFill>
                        <a:effectLst/>
                        <a:latin typeface="+mj-lt"/>
                        <a:ea typeface="Calibri" panose="020F0502020204030204" pitchFamily="34" charset="0"/>
                        <a:cs typeface="Times New Roman" panose="02020603050405020304" pitchFamily="18" charset="0"/>
                      </a:endParaRPr>
                    </a:p>
                  </a:txBody>
                  <a:tcPr marL="108000" marR="108000" marT="36000" marB="36000" anchor="ctr">
                    <a:lnL w="12700" cmpd="sng">
                      <a:noFill/>
                    </a:lnL>
                    <a:lnR w="12700" cmpd="sng">
                      <a:noFill/>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7000"/>
                        </a:lnSpc>
                        <a:spcAft>
                          <a:spcPts val="800"/>
                        </a:spcAft>
                      </a:pPr>
                      <a:r>
                        <a:rPr lang="fr-SN" sz="1200" dirty="0">
                          <a:solidFill>
                            <a:schemeClr val="accent2"/>
                          </a:solidFill>
                          <a:effectLst/>
                          <a:latin typeface="+mj-lt"/>
                        </a:rPr>
                        <a:t>400</a:t>
                      </a:r>
                      <a:endParaRPr lang="en-GB" sz="1200" dirty="0">
                        <a:solidFill>
                          <a:schemeClr val="accent2"/>
                        </a:solidFill>
                        <a:effectLst/>
                        <a:latin typeface="+mj-lt"/>
                        <a:ea typeface="Calibri" panose="020F0502020204030204" pitchFamily="34" charset="0"/>
                        <a:cs typeface="Times New Roman" panose="02020603050405020304" pitchFamily="18" charset="0"/>
                      </a:endParaRPr>
                    </a:p>
                  </a:txBody>
                  <a:tcPr marL="108000" marR="108000" marT="36000" marB="36000" anchor="ctr">
                    <a:lnL w="12700" cmpd="sng">
                      <a:noFill/>
                    </a:lnL>
                    <a:lnR w="12700" cmpd="sng">
                      <a:noFill/>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6389675"/>
                  </a:ext>
                </a:extLst>
              </a:tr>
              <a:tr h="414066">
                <a:tc>
                  <a:txBody>
                    <a:bodyPr/>
                    <a:lstStyle/>
                    <a:p>
                      <a:pPr>
                        <a:lnSpc>
                          <a:spcPct val="107000"/>
                        </a:lnSpc>
                        <a:spcAft>
                          <a:spcPts val="800"/>
                        </a:spcAft>
                      </a:pPr>
                      <a:r>
                        <a:rPr lang="fr-SN" sz="1200" dirty="0">
                          <a:solidFill>
                            <a:schemeClr val="accent2"/>
                          </a:solidFill>
                          <a:effectLst/>
                          <a:latin typeface="+mj-lt"/>
                        </a:rPr>
                        <a:t>HTA DIABETE</a:t>
                      </a:r>
                      <a:endParaRPr lang="en-GB" sz="1200" dirty="0">
                        <a:solidFill>
                          <a:schemeClr val="accent2"/>
                        </a:solidFill>
                        <a:effectLst/>
                        <a:latin typeface="+mj-lt"/>
                        <a:ea typeface="Calibri" panose="020F0502020204030204" pitchFamily="34" charset="0"/>
                        <a:cs typeface="Times New Roman" panose="02020603050405020304" pitchFamily="18" charset="0"/>
                      </a:endParaRPr>
                    </a:p>
                  </a:txBody>
                  <a:tcPr marL="108000" marR="108000" marT="36000" marB="36000" anchor="ctr">
                    <a:lnL w="12700" cmpd="sng">
                      <a:noFill/>
                    </a:lnL>
                    <a:lnR w="12700" cmpd="sng">
                      <a:noFill/>
                    </a:lnR>
                    <a:lnT w="635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lnSpc>
                          <a:spcPct val="107000"/>
                        </a:lnSpc>
                        <a:spcAft>
                          <a:spcPts val="800"/>
                        </a:spcAft>
                      </a:pPr>
                      <a:r>
                        <a:rPr lang="fr-SN" sz="1200">
                          <a:solidFill>
                            <a:schemeClr val="accent2"/>
                          </a:solidFill>
                          <a:effectLst/>
                          <a:latin typeface="+mj-lt"/>
                        </a:rPr>
                        <a:t>15</a:t>
                      </a:r>
                      <a:endParaRPr lang="en-GB" sz="1200">
                        <a:solidFill>
                          <a:schemeClr val="accent2"/>
                        </a:solidFill>
                        <a:effectLst/>
                        <a:latin typeface="+mj-lt"/>
                        <a:ea typeface="Calibri" panose="020F0502020204030204" pitchFamily="34" charset="0"/>
                        <a:cs typeface="Times New Roman" panose="02020603050405020304" pitchFamily="18" charset="0"/>
                      </a:endParaRPr>
                    </a:p>
                  </a:txBody>
                  <a:tcPr marL="108000" marR="108000" marT="36000" marB="36000" anchor="ctr">
                    <a:lnL w="12700" cmpd="sng">
                      <a:noFill/>
                    </a:lnL>
                    <a:lnR w="12700" cmpd="sng">
                      <a:noFill/>
                    </a:lnR>
                    <a:lnT w="635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lnSpc>
                          <a:spcPct val="107000"/>
                        </a:lnSpc>
                        <a:spcAft>
                          <a:spcPts val="800"/>
                        </a:spcAft>
                      </a:pPr>
                      <a:r>
                        <a:rPr lang="fr-SN" sz="1200" dirty="0">
                          <a:solidFill>
                            <a:schemeClr val="accent2"/>
                          </a:solidFill>
                          <a:effectLst/>
                          <a:latin typeface="+mj-lt"/>
                        </a:rPr>
                        <a:t>50</a:t>
                      </a:r>
                      <a:endParaRPr lang="en-GB" sz="1200" dirty="0">
                        <a:solidFill>
                          <a:schemeClr val="accent2"/>
                        </a:solidFill>
                        <a:effectLst/>
                        <a:latin typeface="+mj-lt"/>
                        <a:ea typeface="Calibri" panose="020F0502020204030204" pitchFamily="34" charset="0"/>
                        <a:cs typeface="Times New Roman" panose="02020603050405020304" pitchFamily="18" charset="0"/>
                      </a:endParaRPr>
                    </a:p>
                  </a:txBody>
                  <a:tcPr marL="108000" marR="108000" marT="36000" marB="36000" anchor="ctr">
                    <a:lnL w="12700" cmpd="sng">
                      <a:noFill/>
                    </a:lnL>
                    <a:lnR w="12700" cmpd="sng">
                      <a:noFill/>
                    </a:lnR>
                    <a:lnT w="635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lnSpc>
                          <a:spcPct val="107000"/>
                        </a:lnSpc>
                        <a:spcAft>
                          <a:spcPts val="800"/>
                        </a:spcAft>
                      </a:pPr>
                      <a:r>
                        <a:rPr lang="fr-SN" sz="1200" dirty="0">
                          <a:solidFill>
                            <a:schemeClr val="accent2"/>
                          </a:solidFill>
                          <a:effectLst/>
                          <a:latin typeface="+mj-lt"/>
                        </a:rPr>
                        <a:t>70</a:t>
                      </a:r>
                      <a:endParaRPr lang="en-GB" sz="1200" dirty="0">
                        <a:solidFill>
                          <a:schemeClr val="accent2"/>
                        </a:solidFill>
                        <a:effectLst/>
                        <a:latin typeface="+mj-lt"/>
                        <a:ea typeface="Calibri" panose="020F0502020204030204" pitchFamily="34" charset="0"/>
                        <a:cs typeface="Times New Roman" panose="02020603050405020304" pitchFamily="18" charset="0"/>
                      </a:endParaRPr>
                    </a:p>
                  </a:txBody>
                  <a:tcPr marL="108000" marR="108000" marT="36000" marB="36000" anchor="ctr">
                    <a:lnL w="12700" cmpd="sng">
                      <a:noFill/>
                    </a:lnL>
                    <a:lnR w="12700" cmpd="sng">
                      <a:noFill/>
                    </a:lnR>
                    <a:lnT w="635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45679599"/>
                  </a:ext>
                </a:extLst>
              </a:tr>
              <a:tr h="414066">
                <a:tc>
                  <a:txBody>
                    <a:bodyPr/>
                    <a:lstStyle/>
                    <a:p>
                      <a:pPr>
                        <a:lnSpc>
                          <a:spcPct val="107000"/>
                        </a:lnSpc>
                        <a:spcAft>
                          <a:spcPts val="800"/>
                        </a:spcAft>
                      </a:pPr>
                      <a:r>
                        <a:rPr lang="fr-SN" sz="1200" dirty="0">
                          <a:solidFill>
                            <a:schemeClr val="bg1"/>
                          </a:solidFill>
                          <a:effectLst/>
                          <a:latin typeface="+mj-lt"/>
                        </a:rPr>
                        <a:t>Grand Total</a:t>
                      </a:r>
                      <a:endParaRPr lang="en-GB" sz="1200" dirty="0">
                        <a:solidFill>
                          <a:schemeClr val="bg1"/>
                        </a:solidFill>
                        <a:effectLst/>
                        <a:latin typeface="+mj-lt"/>
                        <a:ea typeface="Calibri" panose="020F0502020204030204" pitchFamily="34" charset="0"/>
                        <a:cs typeface="Times New Roman" panose="02020603050405020304" pitchFamily="18" charset="0"/>
                      </a:endParaRPr>
                    </a:p>
                  </a:txBody>
                  <a:tcPr marL="108000" marR="108000" marT="36000" marB="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pPr algn="r">
                        <a:lnSpc>
                          <a:spcPct val="107000"/>
                        </a:lnSpc>
                        <a:spcAft>
                          <a:spcPts val="800"/>
                        </a:spcAft>
                      </a:pPr>
                      <a:r>
                        <a:rPr lang="fr-SN" sz="1200" dirty="0">
                          <a:solidFill>
                            <a:schemeClr val="bg1"/>
                          </a:solidFill>
                          <a:effectLst/>
                          <a:latin typeface="+mj-lt"/>
                        </a:rPr>
                        <a:t>64</a:t>
                      </a:r>
                      <a:endParaRPr lang="en-GB" sz="1200" dirty="0">
                        <a:solidFill>
                          <a:schemeClr val="bg1"/>
                        </a:solidFill>
                        <a:effectLst/>
                        <a:latin typeface="+mj-lt"/>
                        <a:ea typeface="Calibri" panose="020F0502020204030204" pitchFamily="34" charset="0"/>
                        <a:cs typeface="Times New Roman" panose="02020603050405020304" pitchFamily="18" charset="0"/>
                      </a:endParaRPr>
                    </a:p>
                  </a:txBody>
                  <a:tcPr marL="108000" marR="108000" marT="36000" marB="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pPr algn="r">
                        <a:lnSpc>
                          <a:spcPct val="107000"/>
                        </a:lnSpc>
                        <a:spcAft>
                          <a:spcPts val="800"/>
                        </a:spcAft>
                      </a:pPr>
                      <a:r>
                        <a:rPr lang="fr-SN" sz="1200" dirty="0">
                          <a:solidFill>
                            <a:schemeClr val="bg1"/>
                          </a:solidFill>
                          <a:effectLst/>
                          <a:latin typeface="+mj-lt"/>
                        </a:rPr>
                        <a:t>345</a:t>
                      </a:r>
                      <a:endParaRPr lang="en-GB" sz="1200" dirty="0">
                        <a:solidFill>
                          <a:schemeClr val="bg1"/>
                        </a:solidFill>
                        <a:effectLst/>
                        <a:latin typeface="+mj-lt"/>
                        <a:ea typeface="Calibri" panose="020F0502020204030204" pitchFamily="34" charset="0"/>
                        <a:cs typeface="Times New Roman" panose="02020603050405020304" pitchFamily="18" charset="0"/>
                      </a:endParaRPr>
                    </a:p>
                  </a:txBody>
                  <a:tcPr marL="108000" marR="108000" marT="36000" marB="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pPr algn="r">
                        <a:lnSpc>
                          <a:spcPct val="107000"/>
                        </a:lnSpc>
                        <a:spcAft>
                          <a:spcPts val="800"/>
                        </a:spcAft>
                      </a:pPr>
                      <a:r>
                        <a:rPr lang="fr-SN" sz="1200" dirty="0">
                          <a:solidFill>
                            <a:schemeClr val="bg1"/>
                          </a:solidFill>
                          <a:effectLst/>
                          <a:latin typeface="+mj-lt"/>
                        </a:rPr>
                        <a:t>470</a:t>
                      </a:r>
                      <a:endParaRPr lang="en-GB" sz="1200" dirty="0">
                        <a:solidFill>
                          <a:schemeClr val="bg1"/>
                        </a:solidFill>
                        <a:effectLst/>
                        <a:latin typeface="+mj-lt"/>
                        <a:ea typeface="Calibri" panose="020F0502020204030204" pitchFamily="34" charset="0"/>
                        <a:cs typeface="Times New Roman" panose="02020603050405020304" pitchFamily="18" charset="0"/>
                      </a:endParaRPr>
                    </a:p>
                  </a:txBody>
                  <a:tcPr marL="108000" marR="108000" marT="36000" marB="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69422551"/>
                  </a:ext>
                </a:extLst>
              </a:tr>
            </a:tbl>
          </a:graphicData>
        </a:graphic>
      </p:graphicFrame>
      <p:sp>
        <p:nvSpPr>
          <p:cNvPr id="14" name="Text Placeholder 12">
            <a:extLst>
              <a:ext uri="{FF2B5EF4-FFF2-40B4-BE49-F238E27FC236}">
                <a16:creationId xmlns:a16="http://schemas.microsoft.com/office/drawing/2014/main" id="{0F86FF1D-B426-7755-5001-90D03091250D}"/>
              </a:ext>
            </a:extLst>
          </p:cNvPr>
          <p:cNvSpPr txBox="1">
            <a:spLocks/>
          </p:cNvSpPr>
          <p:nvPr/>
        </p:nvSpPr>
        <p:spPr>
          <a:xfrm>
            <a:off x="4444460" y="7134393"/>
            <a:ext cx="1460500" cy="324708"/>
          </a:xfrm>
          <a:prstGeom prst="rect">
            <a:avLst/>
          </a:prstGeom>
        </p:spPr>
        <p:txBody>
          <a:bodyPr vert="horz" lIns="0" tIns="0" rIns="0" bIns="0" rtlCol="0">
            <a:noAutofit/>
          </a:bodyPr>
          <a:lstStyle>
            <a:lvl1pPr marL="108000" indent="-108000" algn="l" defTabSz="685800" rtl="0" eaLnBrk="1" latinLnBrk="0" hangingPunct="1">
              <a:lnSpc>
                <a:spcPct val="100000"/>
              </a:lnSpc>
              <a:spcBef>
                <a:spcPts val="600"/>
              </a:spcBef>
              <a:buClr>
                <a:schemeClr val="accent4"/>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100000"/>
              </a:lnSpc>
              <a:spcBef>
                <a:spcPts val="600"/>
              </a:spcBef>
              <a:buClr>
                <a:schemeClr val="accent4"/>
              </a:buClr>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100000"/>
              </a:lnSpc>
              <a:spcBef>
                <a:spcPts val="600"/>
              </a:spcBef>
              <a:buClr>
                <a:schemeClr val="accent4"/>
              </a:buClr>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100000"/>
              </a:lnSpc>
              <a:spcBef>
                <a:spcPts val="600"/>
              </a:spcBef>
              <a:buClr>
                <a:schemeClr val="accent4"/>
              </a:buClr>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100000"/>
              </a:lnSpc>
              <a:spcBef>
                <a:spcPts val="600"/>
              </a:spcBef>
              <a:buClr>
                <a:schemeClr val="accent4"/>
              </a:buClr>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10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10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10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100000"/>
              </a:lnSpc>
              <a:spcBef>
                <a:spcPts val="600"/>
              </a:spcBef>
              <a:buFont typeface="Symbol" pitchFamily="2" charset="2"/>
              <a:buChar char="-"/>
              <a:defRPr sz="1000" kern="1200">
                <a:solidFill>
                  <a:schemeClr val="tx1"/>
                </a:solidFill>
                <a:latin typeface="+mn-lt"/>
                <a:ea typeface="+mn-ea"/>
                <a:cs typeface="+mn-cs"/>
              </a:defRPr>
            </a:lvl9pPr>
          </a:lstStyle>
          <a:p>
            <a:pPr marL="0" marR="0" lvl="0" indent="0" algn="l" defTabSz="685800" rtl="0" eaLnBrk="1" fontAlgn="auto" latinLnBrk="0" hangingPunct="1">
              <a:spcBef>
                <a:spcPts val="600"/>
              </a:spcBef>
              <a:spcAft>
                <a:spcPts val="0"/>
              </a:spcAft>
              <a:buClr>
                <a:srgbClr val="CF3619"/>
              </a:buClr>
              <a:buSzTx/>
              <a:buFont typeface="Arial" panose="020B0604020202020204" pitchFamily="34" charset="0"/>
              <a:buNone/>
              <a:tabLst/>
              <a:defRPr/>
            </a:pPr>
            <a:r>
              <a:rPr kumimoji="0" lang="hr-HR" sz="2400" b="1" i="0" u="none" strike="noStrike" kern="1200" cap="none" spc="0" normalizeH="0" baseline="0" noProof="0" dirty="0">
                <a:ln>
                  <a:noFill/>
                </a:ln>
                <a:solidFill>
                  <a:srgbClr val="CF3619"/>
                </a:solidFill>
                <a:effectLst/>
                <a:uLnTx/>
                <a:uFillTx/>
                <a:latin typeface="Arial"/>
                <a:ea typeface="+mn-ea"/>
                <a:cs typeface="+mn-cs"/>
              </a:rPr>
              <a:t>879</a:t>
            </a:r>
            <a:endParaRPr kumimoji="0" lang="fr-FR" sz="2400" b="1" i="0" u="none" strike="noStrike" kern="1200" cap="none" spc="0" normalizeH="0" baseline="0" noProof="0" dirty="0">
              <a:ln>
                <a:noFill/>
              </a:ln>
              <a:solidFill>
                <a:srgbClr val="CF3619"/>
              </a:solidFill>
              <a:effectLst/>
              <a:uLnTx/>
              <a:uFillTx/>
              <a:latin typeface="Arial"/>
              <a:ea typeface="+mn-ea"/>
              <a:cs typeface="+mn-cs"/>
            </a:endParaRPr>
          </a:p>
        </p:txBody>
      </p:sp>
      <p:sp>
        <p:nvSpPr>
          <p:cNvPr id="15" name="Text Placeholder 12">
            <a:extLst>
              <a:ext uri="{FF2B5EF4-FFF2-40B4-BE49-F238E27FC236}">
                <a16:creationId xmlns:a16="http://schemas.microsoft.com/office/drawing/2014/main" id="{D5FB67CA-7B9C-0322-C56A-D113F38D9A8D}"/>
              </a:ext>
            </a:extLst>
          </p:cNvPr>
          <p:cNvSpPr txBox="1">
            <a:spLocks/>
          </p:cNvSpPr>
          <p:nvPr/>
        </p:nvSpPr>
        <p:spPr>
          <a:xfrm>
            <a:off x="4444460" y="7475611"/>
            <a:ext cx="1384934" cy="341629"/>
          </a:xfrm>
          <a:prstGeom prst="rect">
            <a:avLst/>
          </a:prstGeom>
        </p:spPr>
        <p:txBody>
          <a:bodyPr vert="horz" lIns="0" tIns="0" rIns="0" bIns="0" rtlCol="0">
            <a:noAutofit/>
          </a:bodyPr>
          <a:lstStyle>
            <a:lvl1pPr marL="108000" indent="-108000" algn="l" defTabSz="685800" rtl="0" eaLnBrk="1" latinLnBrk="0" hangingPunct="1">
              <a:lnSpc>
                <a:spcPct val="100000"/>
              </a:lnSpc>
              <a:spcBef>
                <a:spcPts val="600"/>
              </a:spcBef>
              <a:buClr>
                <a:schemeClr val="accent4"/>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100000"/>
              </a:lnSpc>
              <a:spcBef>
                <a:spcPts val="600"/>
              </a:spcBef>
              <a:buClr>
                <a:schemeClr val="accent4"/>
              </a:buClr>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100000"/>
              </a:lnSpc>
              <a:spcBef>
                <a:spcPts val="600"/>
              </a:spcBef>
              <a:buClr>
                <a:schemeClr val="accent4"/>
              </a:buClr>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100000"/>
              </a:lnSpc>
              <a:spcBef>
                <a:spcPts val="600"/>
              </a:spcBef>
              <a:buClr>
                <a:schemeClr val="accent4"/>
              </a:buClr>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100000"/>
              </a:lnSpc>
              <a:spcBef>
                <a:spcPts val="600"/>
              </a:spcBef>
              <a:buClr>
                <a:schemeClr val="accent4"/>
              </a:buClr>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10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10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10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100000"/>
              </a:lnSpc>
              <a:spcBef>
                <a:spcPts val="600"/>
              </a:spcBef>
              <a:buFont typeface="Symbol" pitchFamily="2" charset="2"/>
              <a:buChar char="-"/>
              <a:defRPr sz="1000" kern="1200">
                <a:solidFill>
                  <a:schemeClr val="tx1"/>
                </a:solidFill>
                <a:latin typeface="+mn-lt"/>
                <a:ea typeface="+mn-ea"/>
                <a:cs typeface="+mn-cs"/>
              </a:defRPr>
            </a:lvl9pPr>
          </a:lstStyle>
          <a:p>
            <a:pPr marL="0" marR="0" lvl="0" indent="0" algn="l" defTabSz="685800" rtl="0" eaLnBrk="1" fontAlgn="auto" latinLnBrk="0" hangingPunct="1">
              <a:spcBef>
                <a:spcPts val="600"/>
              </a:spcBef>
              <a:spcAft>
                <a:spcPts val="0"/>
              </a:spcAft>
              <a:buClr>
                <a:srgbClr val="CF3619"/>
              </a:buClr>
              <a:buSzTx/>
              <a:buFont typeface="Arial" panose="020B0604020202020204" pitchFamily="34" charset="0"/>
              <a:buNone/>
              <a:tabLst/>
              <a:defRPr/>
            </a:pPr>
            <a:r>
              <a:rPr kumimoji="0" lang="fr-FR" sz="1100" b="0" i="0" u="none" strike="noStrike" kern="1200" cap="none" spc="0" normalizeH="0" baseline="0" noProof="0" dirty="0">
                <a:ln>
                  <a:noFill/>
                </a:ln>
                <a:solidFill>
                  <a:srgbClr val="000000"/>
                </a:solidFill>
                <a:effectLst/>
                <a:uLnTx/>
                <a:uFillTx/>
                <a:latin typeface="Arial"/>
                <a:ea typeface="+mn-ea"/>
                <a:cs typeface="+mn-cs"/>
              </a:rPr>
              <a:t>agents des structures publiques</a:t>
            </a:r>
          </a:p>
        </p:txBody>
      </p:sp>
      <p:sp>
        <p:nvSpPr>
          <p:cNvPr id="19" name="Text Placeholder 12">
            <a:extLst>
              <a:ext uri="{FF2B5EF4-FFF2-40B4-BE49-F238E27FC236}">
                <a16:creationId xmlns:a16="http://schemas.microsoft.com/office/drawing/2014/main" id="{41A4B177-ABF4-C598-3188-74F1989BA379}"/>
              </a:ext>
            </a:extLst>
          </p:cNvPr>
          <p:cNvSpPr txBox="1">
            <a:spLocks/>
          </p:cNvSpPr>
          <p:nvPr/>
        </p:nvSpPr>
        <p:spPr>
          <a:xfrm>
            <a:off x="4444460" y="6781367"/>
            <a:ext cx="1155287" cy="379730"/>
          </a:xfrm>
          <a:prstGeom prst="rect">
            <a:avLst/>
          </a:prstGeom>
        </p:spPr>
        <p:txBody>
          <a:bodyPr vert="horz" lIns="0" tIns="0" rIns="0" bIns="0" rtlCol="0" anchor="b" anchorCtr="0">
            <a:noAutofit/>
          </a:bodyPr>
          <a:lstStyle>
            <a:lvl1pPr marL="108000" indent="-108000" algn="l" defTabSz="685800" rtl="0" eaLnBrk="1" latinLnBrk="0" hangingPunct="1">
              <a:lnSpc>
                <a:spcPct val="100000"/>
              </a:lnSpc>
              <a:spcBef>
                <a:spcPts val="600"/>
              </a:spcBef>
              <a:buClr>
                <a:schemeClr val="accent4"/>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100000"/>
              </a:lnSpc>
              <a:spcBef>
                <a:spcPts val="600"/>
              </a:spcBef>
              <a:buClr>
                <a:schemeClr val="accent4"/>
              </a:buClr>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100000"/>
              </a:lnSpc>
              <a:spcBef>
                <a:spcPts val="600"/>
              </a:spcBef>
              <a:buClr>
                <a:schemeClr val="accent4"/>
              </a:buClr>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100000"/>
              </a:lnSpc>
              <a:spcBef>
                <a:spcPts val="600"/>
              </a:spcBef>
              <a:buClr>
                <a:schemeClr val="accent4"/>
              </a:buClr>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100000"/>
              </a:lnSpc>
              <a:spcBef>
                <a:spcPts val="600"/>
              </a:spcBef>
              <a:buClr>
                <a:schemeClr val="accent4"/>
              </a:buClr>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10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10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10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100000"/>
              </a:lnSpc>
              <a:spcBef>
                <a:spcPts val="600"/>
              </a:spcBef>
              <a:buFont typeface="Symbol" pitchFamily="2" charset="2"/>
              <a:buChar char="-"/>
              <a:defRPr sz="1000" kern="1200">
                <a:solidFill>
                  <a:schemeClr val="tx1"/>
                </a:solidFill>
                <a:latin typeface="+mn-lt"/>
                <a:ea typeface="+mn-ea"/>
                <a:cs typeface="+mn-cs"/>
              </a:defRPr>
            </a:lvl9pPr>
          </a:lstStyle>
          <a:p>
            <a:pPr marL="0" marR="0" lvl="0" indent="0" algn="l" defTabSz="685800" rtl="0" eaLnBrk="1" fontAlgn="auto" latinLnBrk="0" hangingPunct="1">
              <a:spcBef>
                <a:spcPts val="600"/>
              </a:spcBef>
              <a:spcAft>
                <a:spcPts val="0"/>
              </a:spcAft>
              <a:buClr>
                <a:srgbClr val="CF3619"/>
              </a:buClr>
              <a:buSzTx/>
              <a:buFont typeface="Arial" panose="020B0604020202020204" pitchFamily="34" charset="0"/>
              <a:buNone/>
              <a:tabLst/>
              <a:defRPr/>
            </a:pPr>
            <a:r>
              <a:rPr kumimoji="0" lang="fr-FR" sz="1100" b="0" i="0" u="none" strike="noStrike" kern="1200" cap="none" spc="0" normalizeH="0" baseline="0" noProof="0" dirty="0">
                <a:ln>
                  <a:noFill/>
                </a:ln>
                <a:solidFill>
                  <a:srgbClr val="000000"/>
                </a:solidFill>
                <a:effectLst/>
                <a:uLnTx/>
                <a:uFillTx/>
                <a:latin typeface="Arial"/>
                <a:ea typeface="+mn-ea"/>
                <a:cs typeface="+mn-cs"/>
              </a:rPr>
              <a:t>Sur l’ensemble des deux projets, </a:t>
            </a:r>
          </a:p>
        </p:txBody>
      </p:sp>
      <p:sp>
        <p:nvSpPr>
          <p:cNvPr id="20" name="Text Placeholder 12">
            <a:extLst>
              <a:ext uri="{FF2B5EF4-FFF2-40B4-BE49-F238E27FC236}">
                <a16:creationId xmlns:a16="http://schemas.microsoft.com/office/drawing/2014/main" id="{16000422-290F-03B5-D9CC-939F14291C60}"/>
              </a:ext>
            </a:extLst>
          </p:cNvPr>
          <p:cNvSpPr txBox="1">
            <a:spLocks/>
          </p:cNvSpPr>
          <p:nvPr/>
        </p:nvSpPr>
        <p:spPr>
          <a:xfrm>
            <a:off x="4444460" y="8119959"/>
            <a:ext cx="1460500" cy="324708"/>
          </a:xfrm>
          <a:prstGeom prst="rect">
            <a:avLst/>
          </a:prstGeom>
        </p:spPr>
        <p:txBody>
          <a:bodyPr vert="horz" lIns="0" tIns="0" rIns="0" bIns="0" rtlCol="0">
            <a:noAutofit/>
          </a:bodyPr>
          <a:lstStyle>
            <a:lvl1pPr marL="108000" indent="-108000" algn="l" defTabSz="685800" rtl="0" eaLnBrk="1" latinLnBrk="0" hangingPunct="1">
              <a:lnSpc>
                <a:spcPct val="100000"/>
              </a:lnSpc>
              <a:spcBef>
                <a:spcPts val="600"/>
              </a:spcBef>
              <a:buClr>
                <a:schemeClr val="accent4"/>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100000"/>
              </a:lnSpc>
              <a:spcBef>
                <a:spcPts val="600"/>
              </a:spcBef>
              <a:buClr>
                <a:schemeClr val="accent4"/>
              </a:buClr>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100000"/>
              </a:lnSpc>
              <a:spcBef>
                <a:spcPts val="600"/>
              </a:spcBef>
              <a:buClr>
                <a:schemeClr val="accent4"/>
              </a:buClr>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100000"/>
              </a:lnSpc>
              <a:spcBef>
                <a:spcPts val="600"/>
              </a:spcBef>
              <a:buClr>
                <a:schemeClr val="accent4"/>
              </a:buClr>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100000"/>
              </a:lnSpc>
              <a:spcBef>
                <a:spcPts val="600"/>
              </a:spcBef>
              <a:buClr>
                <a:schemeClr val="accent4"/>
              </a:buClr>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10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10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10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100000"/>
              </a:lnSpc>
              <a:spcBef>
                <a:spcPts val="600"/>
              </a:spcBef>
              <a:buFont typeface="Symbol" pitchFamily="2" charset="2"/>
              <a:buChar char="-"/>
              <a:defRPr sz="1000" kern="1200">
                <a:solidFill>
                  <a:schemeClr val="tx1"/>
                </a:solidFill>
                <a:latin typeface="+mn-lt"/>
                <a:ea typeface="+mn-ea"/>
                <a:cs typeface="+mn-cs"/>
              </a:defRPr>
            </a:lvl9pPr>
          </a:lstStyle>
          <a:p>
            <a:pPr marL="0" marR="0" lvl="0" indent="0" algn="l" defTabSz="685800" rtl="0" eaLnBrk="1" fontAlgn="auto" latinLnBrk="0" hangingPunct="1">
              <a:spcBef>
                <a:spcPts val="600"/>
              </a:spcBef>
              <a:spcAft>
                <a:spcPts val="0"/>
              </a:spcAft>
              <a:buClr>
                <a:srgbClr val="CF3619"/>
              </a:buClr>
              <a:buSzTx/>
              <a:buFont typeface="Arial" panose="020B0604020202020204" pitchFamily="34" charset="0"/>
              <a:buNone/>
              <a:tabLst/>
              <a:defRPr/>
            </a:pPr>
            <a:r>
              <a:rPr kumimoji="0" lang="hr-HR" sz="2400" b="1" i="0" u="none" strike="noStrike" kern="1200" cap="none" spc="0" normalizeH="0" baseline="0" noProof="0" dirty="0">
                <a:ln>
                  <a:noFill/>
                </a:ln>
                <a:solidFill>
                  <a:srgbClr val="CF3619"/>
                </a:solidFill>
                <a:effectLst/>
                <a:uLnTx/>
                <a:uFillTx/>
                <a:latin typeface="Arial"/>
                <a:ea typeface="+mn-ea"/>
                <a:cs typeface="+mn-cs"/>
              </a:rPr>
              <a:t>4</a:t>
            </a:r>
            <a:endParaRPr kumimoji="0" lang="fr-FR" sz="2400" b="1" i="0" u="none" strike="noStrike" kern="1200" cap="none" spc="0" normalizeH="0" baseline="0" noProof="0" dirty="0">
              <a:ln>
                <a:noFill/>
              </a:ln>
              <a:solidFill>
                <a:srgbClr val="CF3619"/>
              </a:solidFill>
              <a:effectLst/>
              <a:uLnTx/>
              <a:uFillTx/>
              <a:latin typeface="Arial"/>
              <a:ea typeface="+mn-ea"/>
              <a:cs typeface="+mn-cs"/>
            </a:endParaRPr>
          </a:p>
        </p:txBody>
      </p:sp>
      <p:sp>
        <p:nvSpPr>
          <p:cNvPr id="21" name="Text Placeholder 12">
            <a:extLst>
              <a:ext uri="{FF2B5EF4-FFF2-40B4-BE49-F238E27FC236}">
                <a16:creationId xmlns:a16="http://schemas.microsoft.com/office/drawing/2014/main" id="{E83E6D73-BAE3-1B16-A17D-A250CEBBDEED}"/>
              </a:ext>
            </a:extLst>
          </p:cNvPr>
          <p:cNvSpPr txBox="1">
            <a:spLocks/>
          </p:cNvSpPr>
          <p:nvPr/>
        </p:nvSpPr>
        <p:spPr>
          <a:xfrm>
            <a:off x="4444460" y="8430545"/>
            <a:ext cx="1384934" cy="341629"/>
          </a:xfrm>
          <a:prstGeom prst="rect">
            <a:avLst/>
          </a:prstGeom>
        </p:spPr>
        <p:txBody>
          <a:bodyPr vert="horz" lIns="0" tIns="0" rIns="0" bIns="0" rtlCol="0">
            <a:noAutofit/>
          </a:bodyPr>
          <a:lstStyle>
            <a:lvl1pPr marL="108000" indent="-108000" algn="l" defTabSz="685800" rtl="0" eaLnBrk="1" latinLnBrk="0" hangingPunct="1">
              <a:lnSpc>
                <a:spcPct val="100000"/>
              </a:lnSpc>
              <a:spcBef>
                <a:spcPts val="600"/>
              </a:spcBef>
              <a:buClr>
                <a:schemeClr val="accent4"/>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100000"/>
              </a:lnSpc>
              <a:spcBef>
                <a:spcPts val="600"/>
              </a:spcBef>
              <a:buClr>
                <a:schemeClr val="accent4"/>
              </a:buClr>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100000"/>
              </a:lnSpc>
              <a:spcBef>
                <a:spcPts val="600"/>
              </a:spcBef>
              <a:buClr>
                <a:schemeClr val="accent4"/>
              </a:buClr>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100000"/>
              </a:lnSpc>
              <a:spcBef>
                <a:spcPts val="600"/>
              </a:spcBef>
              <a:buClr>
                <a:schemeClr val="accent4"/>
              </a:buClr>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100000"/>
              </a:lnSpc>
              <a:spcBef>
                <a:spcPts val="600"/>
              </a:spcBef>
              <a:buClr>
                <a:schemeClr val="accent4"/>
              </a:buClr>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10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10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10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100000"/>
              </a:lnSpc>
              <a:spcBef>
                <a:spcPts val="600"/>
              </a:spcBef>
              <a:buFont typeface="Symbol" pitchFamily="2" charset="2"/>
              <a:buChar char="-"/>
              <a:defRPr sz="1000" kern="1200">
                <a:solidFill>
                  <a:schemeClr val="tx1"/>
                </a:solidFill>
                <a:latin typeface="+mn-lt"/>
                <a:ea typeface="+mn-ea"/>
                <a:cs typeface="+mn-cs"/>
              </a:defRPr>
            </a:lvl9pPr>
          </a:lstStyle>
          <a:p>
            <a:pPr marL="0" marR="0" lvl="0" indent="0" algn="l" defTabSz="685800" rtl="0" eaLnBrk="1" fontAlgn="auto" latinLnBrk="0" hangingPunct="1">
              <a:spcBef>
                <a:spcPts val="600"/>
              </a:spcBef>
              <a:spcAft>
                <a:spcPts val="0"/>
              </a:spcAft>
              <a:buClr>
                <a:srgbClr val="CF3619"/>
              </a:buClr>
              <a:buSzTx/>
              <a:buFont typeface="Arial" panose="020B0604020202020204" pitchFamily="34" charset="0"/>
              <a:buNone/>
              <a:tabLst/>
              <a:defRPr/>
            </a:pPr>
            <a:r>
              <a:rPr kumimoji="0" lang="fr-FR" sz="1100" b="0" i="0" u="none" strike="noStrike" kern="1200" cap="none" spc="0" normalizeH="0" baseline="0" noProof="0" dirty="0">
                <a:ln>
                  <a:noFill/>
                </a:ln>
                <a:solidFill>
                  <a:srgbClr val="000000"/>
                </a:solidFill>
                <a:effectLst/>
                <a:uLnTx/>
                <a:uFillTx/>
                <a:latin typeface="Arial"/>
                <a:ea typeface="+mn-ea"/>
                <a:cs typeface="+mn-cs"/>
              </a:rPr>
              <a:t>districts ont été formés</a:t>
            </a:r>
          </a:p>
        </p:txBody>
      </p:sp>
      <p:sp>
        <p:nvSpPr>
          <p:cNvPr id="22" name="Text Placeholder 12">
            <a:extLst>
              <a:ext uri="{FF2B5EF4-FFF2-40B4-BE49-F238E27FC236}">
                <a16:creationId xmlns:a16="http://schemas.microsoft.com/office/drawing/2014/main" id="{10624781-CECE-778D-5F8D-2352CD36F274}"/>
              </a:ext>
            </a:extLst>
          </p:cNvPr>
          <p:cNvSpPr txBox="1">
            <a:spLocks/>
          </p:cNvSpPr>
          <p:nvPr/>
        </p:nvSpPr>
        <p:spPr>
          <a:xfrm>
            <a:off x="4444460" y="7802602"/>
            <a:ext cx="1237615" cy="379730"/>
          </a:xfrm>
          <a:prstGeom prst="rect">
            <a:avLst/>
          </a:prstGeom>
        </p:spPr>
        <p:txBody>
          <a:bodyPr vert="horz" lIns="0" tIns="0" rIns="0" bIns="0" rtlCol="0" anchor="b" anchorCtr="0">
            <a:noAutofit/>
          </a:bodyPr>
          <a:lstStyle>
            <a:lvl1pPr marL="108000" indent="-108000" algn="l" defTabSz="685800" rtl="0" eaLnBrk="1" latinLnBrk="0" hangingPunct="1">
              <a:lnSpc>
                <a:spcPct val="100000"/>
              </a:lnSpc>
              <a:spcBef>
                <a:spcPts val="600"/>
              </a:spcBef>
              <a:buClr>
                <a:schemeClr val="accent4"/>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100000"/>
              </a:lnSpc>
              <a:spcBef>
                <a:spcPts val="600"/>
              </a:spcBef>
              <a:buClr>
                <a:schemeClr val="accent4"/>
              </a:buClr>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100000"/>
              </a:lnSpc>
              <a:spcBef>
                <a:spcPts val="600"/>
              </a:spcBef>
              <a:buClr>
                <a:schemeClr val="accent4"/>
              </a:buClr>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100000"/>
              </a:lnSpc>
              <a:spcBef>
                <a:spcPts val="600"/>
              </a:spcBef>
              <a:buClr>
                <a:schemeClr val="accent4"/>
              </a:buClr>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100000"/>
              </a:lnSpc>
              <a:spcBef>
                <a:spcPts val="600"/>
              </a:spcBef>
              <a:buClr>
                <a:schemeClr val="accent4"/>
              </a:buClr>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10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10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10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100000"/>
              </a:lnSpc>
              <a:spcBef>
                <a:spcPts val="600"/>
              </a:spcBef>
              <a:buFont typeface="Symbol" pitchFamily="2" charset="2"/>
              <a:buChar char="-"/>
              <a:defRPr sz="1000" kern="1200">
                <a:solidFill>
                  <a:schemeClr val="tx1"/>
                </a:solidFill>
                <a:latin typeface="+mn-lt"/>
                <a:ea typeface="+mn-ea"/>
                <a:cs typeface="+mn-cs"/>
              </a:defRPr>
            </a:lvl9pPr>
          </a:lstStyle>
          <a:p>
            <a:pPr marL="0" marR="0" lvl="0" indent="0" algn="l" defTabSz="685800" rtl="0" eaLnBrk="1" fontAlgn="auto" latinLnBrk="0" hangingPunct="1">
              <a:spcBef>
                <a:spcPts val="600"/>
              </a:spcBef>
              <a:spcAft>
                <a:spcPts val="0"/>
              </a:spcAft>
              <a:buClr>
                <a:srgbClr val="CF3619"/>
              </a:buClr>
              <a:buSzTx/>
              <a:buFont typeface="Arial" panose="020B0604020202020204" pitchFamily="34" charset="0"/>
              <a:buNone/>
              <a:tabLst/>
              <a:defRPr/>
            </a:pPr>
            <a:r>
              <a:rPr kumimoji="0" lang="hr-HR" sz="1100" b="0" i="0" u="none" strike="noStrike" kern="1200" cap="none" spc="0" normalizeH="0" baseline="0" noProof="0" dirty="0">
                <a:ln>
                  <a:noFill/>
                </a:ln>
                <a:solidFill>
                  <a:srgbClr val="000000"/>
                </a:solidFill>
                <a:effectLst/>
                <a:uLnTx/>
                <a:uFillTx/>
                <a:latin typeface="Arial"/>
                <a:ea typeface="+mn-ea"/>
                <a:cs typeface="+mn-cs"/>
              </a:rPr>
              <a:t>Des</a:t>
            </a:r>
            <a:endParaRPr kumimoji="0" lang="fr-FR"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2A8A0384-54DC-1129-47B0-DCC4106B20E6}"/>
              </a:ext>
            </a:extLst>
          </p:cNvPr>
          <p:cNvSpPr txBox="1"/>
          <p:nvPr/>
        </p:nvSpPr>
        <p:spPr>
          <a:xfrm>
            <a:off x="561975" y="3881261"/>
            <a:ext cx="5408612" cy="528247"/>
          </a:xfrm>
          <a:prstGeom prst="rect">
            <a:avLst/>
          </a:prstGeom>
          <a:noFill/>
        </p:spPr>
        <p:txBody>
          <a:bodyPr wrap="square" lIns="0" tIns="46800" rIns="0" rtlCol="0">
            <a:noAutofit/>
          </a:bodyPr>
          <a:lstStyle/>
          <a:p>
            <a:r>
              <a:rPr lang="fr-FR" sz="1400" b="1" spc="-30" dirty="0">
                <a:solidFill>
                  <a:schemeClr val="accent2"/>
                </a:solidFill>
              </a:rPr>
              <a:t>Recommandations et must-haves </a:t>
            </a:r>
            <a:endParaRPr lang="hr-HR" sz="1400" b="1" spc="-30" dirty="0">
              <a:solidFill>
                <a:schemeClr val="accent2"/>
              </a:solidFill>
            </a:endParaRPr>
          </a:p>
          <a:p>
            <a:r>
              <a:rPr lang="fr-FR" sz="1200" b="1" spc="-30" dirty="0"/>
              <a:t>Les recommandations sont les suivantes:</a:t>
            </a:r>
          </a:p>
        </p:txBody>
      </p:sp>
      <p:sp>
        <p:nvSpPr>
          <p:cNvPr id="9" name="TextBox 8">
            <a:extLst>
              <a:ext uri="{FF2B5EF4-FFF2-40B4-BE49-F238E27FC236}">
                <a16:creationId xmlns:a16="http://schemas.microsoft.com/office/drawing/2014/main" id="{E365F119-0093-9291-4C8E-02248F2242FD}"/>
              </a:ext>
            </a:extLst>
          </p:cNvPr>
          <p:cNvSpPr txBox="1"/>
          <p:nvPr/>
        </p:nvSpPr>
        <p:spPr>
          <a:xfrm>
            <a:off x="561975" y="6391160"/>
            <a:ext cx="5408611" cy="279341"/>
          </a:xfrm>
          <a:prstGeom prst="rect">
            <a:avLst/>
          </a:prstGeom>
          <a:noFill/>
        </p:spPr>
        <p:txBody>
          <a:bodyPr wrap="square" lIns="0" tIns="46800" rIns="0" rtlCol="0">
            <a:noAutofit/>
          </a:bodyPr>
          <a:lstStyle/>
          <a:p>
            <a:r>
              <a:rPr lang="fr-FR" sz="1400" b="1" spc="-30" dirty="0">
                <a:solidFill>
                  <a:schemeClr val="accent2"/>
                </a:solidFill>
              </a:rPr>
              <a:t>Résultats atteints</a:t>
            </a:r>
          </a:p>
          <a:p>
            <a:pPr marL="171450" indent="-171450">
              <a:buFont typeface="Arial" panose="020B0604020202020204" pitchFamily="34" charset="0"/>
              <a:buChar char="•"/>
            </a:pPr>
            <a:endParaRPr lang="fr-FR" sz="1400" spc="-30" dirty="0">
              <a:solidFill>
                <a:schemeClr val="accent2"/>
              </a:solidFill>
            </a:endParaRPr>
          </a:p>
        </p:txBody>
      </p:sp>
      <p:sp>
        <p:nvSpPr>
          <p:cNvPr id="11" name="Text Placeholder 2">
            <a:extLst>
              <a:ext uri="{FF2B5EF4-FFF2-40B4-BE49-F238E27FC236}">
                <a16:creationId xmlns:a16="http://schemas.microsoft.com/office/drawing/2014/main" id="{F4578BBC-300E-1566-2499-D9BCCD16E8BD}"/>
              </a:ext>
            </a:extLst>
          </p:cNvPr>
          <p:cNvSpPr txBox="1">
            <a:spLocks/>
          </p:cNvSpPr>
          <p:nvPr/>
        </p:nvSpPr>
        <p:spPr>
          <a:xfrm>
            <a:off x="561975" y="4375393"/>
            <a:ext cx="1749567" cy="929149"/>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72000" tIns="72000" rIns="72000" bIns="72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spc="-30" dirty="0"/>
              <a:t>Assurer la pérennisation de la supervision </a:t>
            </a:r>
            <a:br>
              <a:rPr lang="hr-HR" spc="-30" dirty="0"/>
            </a:br>
            <a:r>
              <a:rPr lang="fr-FR" spc="-30" dirty="0"/>
              <a:t>post-formative par les équipes cadre de district </a:t>
            </a:r>
          </a:p>
        </p:txBody>
      </p:sp>
      <p:sp>
        <p:nvSpPr>
          <p:cNvPr id="12" name="Text Placeholder 2">
            <a:extLst>
              <a:ext uri="{FF2B5EF4-FFF2-40B4-BE49-F238E27FC236}">
                <a16:creationId xmlns:a16="http://schemas.microsoft.com/office/drawing/2014/main" id="{ADD06160-6696-25A6-FB83-30B1A948D6A5}"/>
              </a:ext>
            </a:extLst>
          </p:cNvPr>
          <p:cNvSpPr txBox="1">
            <a:spLocks/>
          </p:cNvSpPr>
          <p:nvPr/>
        </p:nvSpPr>
        <p:spPr>
          <a:xfrm>
            <a:off x="2437535" y="4375393"/>
            <a:ext cx="1749567" cy="929149"/>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72000" tIns="72000" rIns="72000" bIns="72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spc="-30" dirty="0"/>
              <a:t>Effectuer régulièrement des mises à niveau du personnel de santé sur les nouvelles</a:t>
            </a:r>
            <a:r>
              <a:rPr lang="hr-HR" spc="-30" dirty="0"/>
              <a:t> </a:t>
            </a:r>
            <a:r>
              <a:rPr lang="fr-FR" spc="-30" dirty="0"/>
              <a:t>directives </a:t>
            </a:r>
          </a:p>
        </p:txBody>
      </p:sp>
      <p:sp>
        <p:nvSpPr>
          <p:cNvPr id="13" name="Text Placeholder 2">
            <a:extLst>
              <a:ext uri="{FF2B5EF4-FFF2-40B4-BE49-F238E27FC236}">
                <a16:creationId xmlns:a16="http://schemas.microsoft.com/office/drawing/2014/main" id="{D2129781-2D9C-D4F5-B71F-E1A093C1451E}"/>
              </a:ext>
            </a:extLst>
          </p:cNvPr>
          <p:cNvSpPr txBox="1">
            <a:spLocks/>
          </p:cNvSpPr>
          <p:nvPr/>
        </p:nvSpPr>
        <p:spPr>
          <a:xfrm>
            <a:off x="4313095" y="4375393"/>
            <a:ext cx="1749567" cy="929149"/>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72000" tIns="72000" rIns="72000" bIns="72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dirty="0"/>
              <a:t>Mettre en place un système de référence performant avec rétroaction </a:t>
            </a:r>
          </a:p>
        </p:txBody>
      </p:sp>
      <p:sp>
        <p:nvSpPr>
          <p:cNvPr id="16" name="Text Placeholder 2">
            <a:extLst>
              <a:ext uri="{FF2B5EF4-FFF2-40B4-BE49-F238E27FC236}">
                <a16:creationId xmlns:a16="http://schemas.microsoft.com/office/drawing/2014/main" id="{10E4612C-8561-0A31-A25F-FA756DF0581F}"/>
              </a:ext>
            </a:extLst>
          </p:cNvPr>
          <p:cNvSpPr txBox="1">
            <a:spLocks/>
          </p:cNvSpPr>
          <p:nvPr/>
        </p:nvSpPr>
        <p:spPr>
          <a:xfrm>
            <a:off x="561975" y="5377477"/>
            <a:ext cx="1749567" cy="1092061"/>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72000" tIns="72000" rIns="72000" bIns="72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dirty="0"/>
              <a:t>Veiller à l’effectivité </a:t>
            </a:r>
            <a:br>
              <a:rPr lang="hr-HR" dirty="0"/>
            </a:br>
            <a:r>
              <a:rPr lang="fr-FR" dirty="0"/>
              <a:t>de l’évaluation du </a:t>
            </a:r>
            <a:r>
              <a:rPr lang="fr-FR" dirty="0" err="1"/>
              <a:t>risquecardiovasculaire</a:t>
            </a:r>
            <a:r>
              <a:rPr lang="fr-FR" dirty="0"/>
              <a:t> pour tous les patients </a:t>
            </a:r>
          </a:p>
        </p:txBody>
      </p:sp>
      <p:sp>
        <p:nvSpPr>
          <p:cNvPr id="17" name="Text Placeholder 2">
            <a:extLst>
              <a:ext uri="{FF2B5EF4-FFF2-40B4-BE49-F238E27FC236}">
                <a16:creationId xmlns:a16="http://schemas.microsoft.com/office/drawing/2014/main" id="{3E1C89F9-454B-9110-80C6-B1DD53EF0BE6}"/>
              </a:ext>
            </a:extLst>
          </p:cNvPr>
          <p:cNvSpPr txBox="1">
            <a:spLocks/>
          </p:cNvSpPr>
          <p:nvPr/>
        </p:nvSpPr>
        <p:spPr>
          <a:xfrm>
            <a:off x="2437535" y="5377477"/>
            <a:ext cx="1749567" cy="1092061"/>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72000" tIns="72000" rIns="72000" bIns="72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dirty="0"/>
              <a:t>Renforcer l’éducation thérapeutique des patients hypertendus </a:t>
            </a:r>
          </a:p>
        </p:txBody>
      </p:sp>
      <p:sp>
        <p:nvSpPr>
          <p:cNvPr id="18" name="Text Placeholder 2">
            <a:extLst>
              <a:ext uri="{FF2B5EF4-FFF2-40B4-BE49-F238E27FC236}">
                <a16:creationId xmlns:a16="http://schemas.microsoft.com/office/drawing/2014/main" id="{1E3F41C1-FB01-B6BA-5E91-0694F65F8CBF}"/>
              </a:ext>
            </a:extLst>
          </p:cNvPr>
          <p:cNvSpPr txBox="1">
            <a:spLocks/>
          </p:cNvSpPr>
          <p:nvPr/>
        </p:nvSpPr>
        <p:spPr>
          <a:xfrm>
            <a:off x="4313095" y="5377477"/>
            <a:ext cx="1749567" cy="1092061"/>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72000" tIns="72000" rIns="72000" bIns="72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dirty="0"/>
              <a:t>Orienter tous les nouveaux prestataires sur les protocoles et algorithmes de prise en charge </a:t>
            </a:r>
          </a:p>
        </p:txBody>
      </p:sp>
    </p:spTree>
    <p:extLst>
      <p:ext uri="{BB962C8B-B14F-4D97-AF65-F5344CB8AC3E}">
        <p14:creationId xmlns:p14="http://schemas.microsoft.com/office/powerpoint/2010/main" val="1442147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9F2846-72CE-7B17-AB82-527FB0AD0C72}"/>
              </a:ext>
            </a:extLst>
          </p:cNvPr>
          <p:cNvSpPr txBox="1"/>
          <p:nvPr/>
        </p:nvSpPr>
        <p:spPr>
          <a:xfrm>
            <a:off x="552450" y="1450497"/>
            <a:ext cx="5480049" cy="4097336"/>
          </a:xfrm>
          <a:prstGeom prst="rect">
            <a:avLst/>
          </a:prstGeom>
          <a:noFill/>
        </p:spPr>
        <p:txBody>
          <a:bodyPr wrap="square" lIns="0" tIns="46800" rIns="0" rtlCol="0">
            <a:noAutofit/>
          </a:bodyPr>
          <a:lstStyle/>
          <a:p>
            <a:r>
              <a:rPr lang="fr-FR" sz="1400" b="1" dirty="0">
                <a:solidFill>
                  <a:schemeClr val="accent1"/>
                </a:solidFill>
              </a:rPr>
              <a:t>3.</a:t>
            </a:r>
            <a:r>
              <a:rPr lang="hr-HR" sz="1400" b="1" dirty="0">
                <a:solidFill>
                  <a:schemeClr val="accent1"/>
                </a:solidFill>
              </a:rPr>
              <a:t> </a:t>
            </a:r>
            <a:r>
              <a:rPr lang="fr-FR" sz="1400" b="1" dirty="0">
                <a:solidFill>
                  <a:schemeClr val="accent1"/>
                </a:solidFill>
              </a:rPr>
              <a:t>ACCES AUX SOINS</a:t>
            </a:r>
            <a:endParaRPr lang="hr-HR" sz="1400" b="1" dirty="0">
              <a:solidFill>
                <a:schemeClr val="accent1"/>
              </a:solidFill>
            </a:endParaRPr>
          </a:p>
          <a:p>
            <a:endParaRPr lang="fr-FR" sz="1400" b="1" spc="-30" dirty="0">
              <a:solidFill>
                <a:schemeClr val="accent1"/>
              </a:solidFill>
            </a:endParaRPr>
          </a:p>
          <a:p>
            <a:r>
              <a:rPr lang="fr-FR" sz="1400" b="1" dirty="0">
                <a:solidFill>
                  <a:schemeClr val="accent3"/>
                </a:solidFill>
              </a:rPr>
              <a:t>3.1</a:t>
            </a:r>
            <a:r>
              <a:rPr lang="hr-HR" sz="1400" b="1" dirty="0">
                <a:solidFill>
                  <a:schemeClr val="accent3"/>
                </a:solidFill>
              </a:rPr>
              <a:t> </a:t>
            </a:r>
            <a:r>
              <a:rPr lang="fr-FR" sz="1400" b="1" dirty="0">
                <a:solidFill>
                  <a:schemeClr val="accent3"/>
                </a:solidFill>
              </a:rPr>
              <a:t>Renforcement des capacités dans les cliniques, cabinets privés et les hôpitaux </a:t>
            </a:r>
            <a:endParaRPr lang="hr-HR" sz="1400" b="1" dirty="0">
              <a:solidFill>
                <a:schemeClr val="accent3"/>
              </a:solidFill>
            </a:endParaRPr>
          </a:p>
          <a:p>
            <a:endParaRPr lang="fr-FR" sz="1400" b="1" spc="-30" dirty="0">
              <a:solidFill>
                <a:schemeClr val="accent3"/>
              </a:solidFill>
            </a:endParaRPr>
          </a:p>
          <a:p>
            <a:r>
              <a:rPr lang="fr-FR" sz="1400" b="1" dirty="0">
                <a:solidFill>
                  <a:schemeClr val="accent2"/>
                </a:solidFill>
              </a:rPr>
              <a:t>Contexte</a:t>
            </a:r>
          </a:p>
          <a:p>
            <a:r>
              <a:rPr lang="fr-FR" sz="1200" dirty="0"/>
              <a:t>Selon la cartographie du secteur privé réalisée par le MSAS en 2018, il s’avère que plus de 50,3% des patients de la région de Dakar recherchent des soins au niveau des cabinets et cliniques privés. Ce constat s’applique davantage aux personnes atteintes de MNT qui sont prises en charge par des spécialistes exerçant dans les cliniques, cabinets privés et hôpitaux. Cette même étude confirme que 58 % de la fourniture de soins dans ces établissements concernent les MNT. </a:t>
            </a:r>
            <a:endParaRPr lang="hr-HR" sz="1200" dirty="0"/>
          </a:p>
          <a:p>
            <a:endParaRPr lang="fr-FR" sz="1200" dirty="0"/>
          </a:p>
          <a:p>
            <a:r>
              <a:rPr lang="fr-FR" sz="1200" dirty="0"/>
              <a:t>Par conséquent, afin d’améliorer l’accès des personnes atteintes de MCV </a:t>
            </a:r>
            <a:br>
              <a:rPr lang="hr-HR" sz="1200" dirty="0"/>
            </a:br>
            <a:r>
              <a:rPr lang="fr-FR" sz="1200" dirty="0"/>
              <a:t>à de soins de qualité, Cardio4Dakar a initié une stratégie de renforcement de capacités au sein des structures médicales privées et hôpitaux du département de Dakar, dans la prise en charge de l’HTA et des autres facteurs de risque cardiovasculaires. Cette stratégie s’est accompagnée d’une capitalisation des données sanitaires du secteur privé et des hôpitaux sur des indicateurs standards introduits dans le DHIS2. </a:t>
            </a:r>
            <a:endParaRPr lang="hr-HR" sz="1200" dirty="0"/>
          </a:p>
          <a:p>
            <a:endParaRPr lang="fr-FR" sz="1200" spc="-30" dirty="0"/>
          </a:p>
        </p:txBody>
      </p:sp>
      <p:sp>
        <p:nvSpPr>
          <p:cNvPr id="6" name="ZoneTexte 5">
            <a:extLst>
              <a:ext uri="{FF2B5EF4-FFF2-40B4-BE49-F238E27FC236}">
                <a16:creationId xmlns:a16="http://schemas.microsoft.com/office/drawing/2014/main" id="{52ED4FB8-2A62-F643-18FB-09D33ACE1A6C}"/>
              </a:ext>
            </a:extLst>
          </p:cNvPr>
          <p:cNvSpPr txBox="1"/>
          <p:nvPr/>
        </p:nvSpPr>
        <p:spPr>
          <a:xfrm>
            <a:off x="552450" y="8135298"/>
            <a:ext cx="5480048" cy="261610"/>
          </a:xfrm>
          <a:prstGeom prst="rect">
            <a:avLst/>
          </a:prstGeom>
          <a:noFill/>
        </p:spPr>
        <p:txBody>
          <a:bodyPr wrap="square" rtlCol="0">
            <a:spAutoFit/>
          </a:bodyPr>
          <a:lstStyle/>
          <a:p>
            <a:r>
              <a:rPr lang="fr-FR" sz="1100" i="1" dirty="0"/>
              <a:t>Cartographie des Structures Privées de Santé dans le département de Dakar</a:t>
            </a:r>
          </a:p>
        </p:txBody>
      </p:sp>
      <p:pic>
        <p:nvPicPr>
          <p:cNvPr id="5" name="Image 4">
            <a:extLst>
              <a:ext uri="{FF2B5EF4-FFF2-40B4-BE49-F238E27FC236}">
                <a16:creationId xmlns:a16="http://schemas.microsoft.com/office/drawing/2014/main" id="{30285CB2-A93A-6891-63B8-888DB0851C9C}"/>
              </a:ext>
            </a:extLst>
          </p:cNvPr>
          <p:cNvPicPr>
            <a:picLocks noChangeAspect="1"/>
          </p:cNvPicPr>
          <p:nvPr/>
        </p:nvPicPr>
        <p:blipFill>
          <a:blip r:embed="rId2"/>
          <a:stretch>
            <a:fillRect/>
          </a:stretch>
        </p:blipFill>
        <p:spPr>
          <a:xfrm>
            <a:off x="544513" y="4168767"/>
            <a:ext cx="5487985" cy="3835365"/>
          </a:xfrm>
          <a:prstGeom prst="rect">
            <a:avLst/>
          </a:prstGeom>
        </p:spPr>
      </p:pic>
    </p:spTree>
    <p:extLst>
      <p:ext uri="{BB962C8B-B14F-4D97-AF65-F5344CB8AC3E}">
        <p14:creationId xmlns:p14="http://schemas.microsoft.com/office/powerpoint/2010/main" val="3306267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0E838E0-C5F6-BF7E-8681-E50BC40D2DD2}"/>
              </a:ext>
            </a:extLst>
          </p:cNvPr>
          <p:cNvSpPr/>
          <p:nvPr/>
        </p:nvSpPr>
        <p:spPr>
          <a:xfrm>
            <a:off x="552450" y="1862958"/>
            <a:ext cx="5480049" cy="4357089"/>
          </a:xfrm>
          <a:prstGeom prst="roundRect">
            <a:avLst>
              <a:gd name="adj" fmla="val 6134"/>
            </a:avLst>
          </a:prstGeom>
          <a:gradFill>
            <a:gsLst>
              <a:gs pos="0">
                <a:schemeClr val="accent3">
                  <a:alpha val="20000"/>
                </a:schemeClr>
              </a:gs>
              <a:gs pos="100000">
                <a:schemeClr val="accent3">
                  <a:alpha val="0"/>
                </a:schemeClr>
              </a:gs>
            </a:gsLst>
            <a:lin ang="0" scaled="0"/>
          </a:gradFill>
          <a:ln w="12700" cap="flat" cmpd="sng" algn="ctr">
            <a:noFill/>
            <a:prstDash val="solid"/>
            <a:miter lim="800000"/>
          </a:ln>
          <a:effectLst/>
        </p:spPr>
        <p:txBody>
          <a:bodyPr lIns="108000" tIns="72000" rIns="108000" bIns="72000" rtlCol="0" anchor="t"/>
          <a:lstStyle/>
          <a:p>
            <a:pPr marL="0" marR="0" lvl="0" indent="0" defTabSz="457200" eaLnBrk="1" fontAlgn="auto" latinLnBrk="0" hangingPunct="1">
              <a:lnSpc>
                <a:spcPct val="100000"/>
              </a:lnSpc>
              <a:spcBef>
                <a:spcPts val="0"/>
              </a:spcBef>
              <a:buClrTx/>
              <a:buSzTx/>
              <a:buFontTx/>
              <a:buNone/>
              <a:tabLst/>
              <a:defRPr/>
            </a:pPr>
            <a:endParaRPr kumimoji="0" lang="en-US" sz="12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endParaRPr>
          </a:p>
        </p:txBody>
      </p:sp>
      <p:sp>
        <p:nvSpPr>
          <p:cNvPr id="10" name="Text Placeholder 2">
            <a:extLst>
              <a:ext uri="{FF2B5EF4-FFF2-40B4-BE49-F238E27FC236}">
                <a16:creationId xmlns:a16="http://schemas.microsoft.com/office/drawing/2014/main" id="{23FD5EFA-DC8E-79DF-D824-9D14F1389014}"/>
              </a:ext>
            </a:extLst>
          </p:cNvPr>
          <p:cNvSpPr txBox="1">
            <a:spLocks/>
          </p:cNvSpPr>
          <p:nvPr/>
        </p:nvSpPr>
        <p:spPr>
          <a:xfrm>
            <a:off x="2908872" y="1862959"/>
            <a:ext cx="3115691" cy="4362973"/>
          </a:xfrm>
          <a:prstGeom prst="roundRect">
            <a:avLst>
              <a:gd name="adj" fmla="val 6598"/>
            </a:avLst>
          </a:prstGeom>
          <a:noFill/>
          <a:ln w="25400">
            <a:solidFill>
              <a:srgbClr val="CF3619"/>
            </a:solidFill>
          </a:ln>
          <a:effectLst/>
        </p:spPr>
        <p:txBody>
          <a:bodyPr vert="horz" lIns="144000" tIns="144000" rIns="144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endParaRPr kumimoji="0" lang="fr-FR"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extBox 1">
            <a:extLst>
              <a:ext uri="{FF2B5EF4-FFF2-40B4-BE49-F238E27FC236}">
                <a16:creationId xmlns:a16="http://schemas.microsoft.com/office/drawing/2014/main" id="{DE9F2846-72CE-7B17-AB82-527FB0AD0C72}"/>
              </a:ext>
            </a:extLst>
          </p:cNvPr>
          <p:cNvSpPr txBox="1"/>
          <p:nvPr/>
        </p:nvSpPr>
        <p:spPr>
          <a:xfrm>
            <a:off x="623888" y="1450497"/>
            <a:ext cx="5408611" cy="335773"/>
          </a:xfrm>
          <a:prstGeom prst="rect">
            <a:avLst/>
          </a:prstGeom>
          <a:noFill/>
        </p:spPr>
        <p:txBody>
          <a:bodyPr wrap="square" lIns="0" tIns="46800" rIns="0" rtlCol="0">
            <a:noAutofit/>
          </a:bodyPr>
          <a:lstStyle/>
          <a:p>
            <a:r>
              <a:rPr lang="fr-FR" sz="1400" b="1" spc="-30" dirty="0">
                <a:solidFill>
                  <a:schemeClr val="accent2"/>
                </a:solidFill>
              </a:rPr>
              <a:t>Objectif</a:t>
            </a:r>
          </a:p>
        </p:txBody>
      </p:sp>
      <p:grpSp>
        <p:nvGrpSpPr>
          <p:cNvPr id="5" name="Group 4">
            <a:extLst>
              <a:ext uri="{FF2B5EF4-FFF2-40B4-BE49-F238E27FC236}">
                <a16:creationId xmlns:a16="http://schemas.microsoft.com/office/drawing/2014/main" id="{EA58B1C0-0823-557B-B98E-B444270CD788}"/>
              </a:ext>
            </a:extLst>
          </p:cNvPr>
          <p:cNvGrpSpPr/>
          <p:nvPr/>
        </p:nvGrpSpPr>
        <p:grpSpPr>
          <a:xfrm>
            <a:off x="759471" y="1974355"/>
            <a:ext cx="538476" cy="538476"/>
            <a:chOff x="666750" y="875690"/>
            <a:chExt cx="715279" cy="698016"/>
          </a:xfrm>
        </p:grpSpPr>
        <p:sp>
          <p:nvSpPr>
            <p:cNvPr id="6" name="Oval 5">
              <a:extLst>
                <a:ext uri="{FF2B5EF4-FFF2-40B4-BE49-F238E27FC236}">
                  <a16:creationId xmlns:a16="http://schemas.microsoft.com/office/drawing/2014/main" id="{0B84190F-10EB-13A9-5FAF-816F048B7E58}"/>
                </a:ext>
              </a:extLst>
            </p:cNvPr>
            <p:cNvSpPr/>
            <p:nvPr/>
          </p:nvSpPr>
          <p:spPr>
            <a:xfrm>
              <a:off x="666750" y="892919"/>
              <a:ext cx="680787" cy="680787"/>
            </a:xfrm>
            <a:prstGeom prst="ellipse">
              <a:avLst/>
            </a:prstGeom>
            <a:solidFill>
              <a:srgbClr val="CF3619"/>
            </a:solidFill>
            <a:ln w="12700" cap="flat" cmpd="sng" algn="ctr">
              <a:noFill/>
              <a:prstDash val="solid"/>
              <a:miter lim="800000"/>
            </a:ln>
            <a:effectLst/>
          </p:spPr>
          <p:txBody>
            <a:bodyPr lIns="108000" tIns="72000" rIns="108000" bIns="72000" rtlCol="0" anchor="t"/>
            <a:lstStyle/>
            <a:p>
              <a:pPr marL="0" marR="0" lvl="0" indent="0" defTabSz="457200" eaLnBrk="1" fontAlgn="auto" latinLnBrk="0" hangingPunct="1">
                <a:lnSpc>
                  <a:spcPct val="100000"/>
                </a:lnSpc>
                <a:spcBef>
                  <a:spcPts val="0"/>
                </a:spcBef>
                <a:buClrTx/>
                <a:buSzTx/>
                <a:buFontTx/>
                <a:buNone/>
                <a:tabLst/>
                <a:defRPr/>
              </a:pPr>
              <a:endParaRPr kumimoji="0" lang="en-US" sz="12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endParaRPr>
            </a:p>
          </p:txBody>
        </p:sp>
        <p:pic>
          <p:nvPicPr>
            <p:cNvPr id="7" name="Graphic 6">
              <a:extLst>
                <a:ext uri="{FF2B5EF4-FFF2-40B4-BE49-F238E27FC236}">
                  <a16:creationId xmlns:a16="http://schemas.microsoft.com/office/drawing/2014/main" id="{56F61EF7-E601-5156-E652-36209C3A278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035" y="875690"/>
              <a:ext cx="695994" cy="695994"/>
            </a:xfrm>
            <a:prstGeom prst="rect">
              <a:avLst/>
            </a:prstGeom>
          </p:spPr>
        </p:pic>
      </p:grpSp>
      <p:sp>
        <p:nvSpPr>
          <p:cNvPr id="8" name="Text Placeholder 2">
            <a:extLst>
              <a:ext uri="{FF2B5EF4-FFF2-40B4-BE49-F238E27FC236}">
                <a16:creationId xmlns:a16="http://schemas.microsoft.com/office/drawing/2014/main" id="{D6797936-B456-DB2F-34CF-9CD9D9DE33FB}"/>
              </a:ext>
            </a:extLst>
          </p:cNvPr>
          <p:cNvSpPr txBox="1">
            <a:spLocks/>
          </p:cNvSpPr>
          <p:nvPr/>
        </p:nvSpPr>
        <p:spPr>
          <a:xfrm>
            <a:off x="773989" y="2629479"/>
            <a:ext cx="1767037" cy="1705596"/>
          </a:xfrm>
          <a:prstGeom prst="roundRect">
            <a:avLst>
              <a:gd name="adj" fmla="val 0"/>
            </a:avLst>
          </a:prstGeom>
          <a:noFill/>
          <a:ln w="25400">
            <a:noFill/>
          </a:ln>
          <a:effectLst/>
        </p:spPr>
        <p:txBody>
          <a:bodyPr vert="horz" lIns="0" tIns="0" rIns="0" bIns="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sz="1200" b="1" i="0" u="none" strike="noStrike" kern="1200" cap="none" spc="0" normalizeH="0" baseline="0" noProof="0" dirty="0">
                <a:ln>
                  <a:noFill/>
                </a:ln>
                <a:solidFill>
                  <a:srgbClr val="000000"/>
                </a:solidFill>
                <a:effectLst/>
                <a:uLnTx/>
                <a:uFillTx/>
                <a:latin typeface="Arial"/>
                <a:ea typeface="+mn-ea"/>
                <a:cs typeface="+mn-cs"/>
              </a:rPr>
              <a:t>L’objectif général </a:t>
            </a:r>
            <a:r>
              <a:rPr kumimoji="0" lang="fr-FR" sz="1200" b="0" i="0" u="none" strike="noStrike" kern="1200" cap="none" spc="0" normalizeH="0" baseline="0" noProof="0" dirty="0">
                <a:ln>
                  <a:noFill/>
                </a:ln>
                <a:solidFill>
                  <a:srgbClr val="000000"/>
                </a:solidFill>
                <a:effectLst/>
                <a:uLnTx/>
                <a:uFillTx/>
                <a:latin typeface="Arial"/>
                <a:ea typeface="+mn-ea"/>
                <a:cs typeface="+mn-cs"/>
              </a:rPr>
              <a:t>était de renforcer l’accessibilité et la qualité de la prise en charge de l’HTA et des autres facteurs de risque cardiovasculaires au sein des structures sanitaires privées et des hôpitaux du département de Dakar.</a:t>
            </a:r>
          </a:p>
        </p:txBody>
      </p:sp>
      <p:sp>
        <p:nvSpPr>
          <p:cNvPr id="9" name="Text Placeholder 2">
            <a:extLst>
              <a:ext uri="{FF2B5EF4-FFF2-40B4-BE49-F238E27FC236}">
                <a16:creationId xmlns:a16="http://schemas.microsoft.com/office/drawing/2014/main" id="{B072D9E0-93C3-066E-BC5C-32F4DAEC3604}"/>
              </a:ext>
            </a:extLst>
          </p:cNvPr>
          <p:cNvSpPr txBox="1">
            <a:spLocks/>
          </p:cNvSpPr>
          <p:nvPr/>
        </p:nvSpPr>
        <p:spPr>
          <a:xfrm>
            <a:off x="2900101" y="2395801"/>
            <a:ext cx="3132398" cy="3824247"/>
          </a:xfrm>
          <a:prstGeom prst="roundRect">
            <a:avLst>
              <a:gd name="adj" fmla="val 6598"/>
            </a:avLst>
          </a:prstGeom>
          <a:noFill/>
          <a:ln w="25400">
            <a:noFill/>
          </a:ln>
          <a:effectLst/>
        </p:spPr>
        <p:txBody>
          <a:bodyPr vert="horz" lIns="144000" tIns="144000" rIns="144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b="1" i="0" u="none" strike="noStrike" kern="1200" cap="none" spc="0" normalizeH="0" baseline="0" noProof="0" dirty="0">
                <a:ln>
                  <a:noFill/>
                </a:ln>
                <a:solidFill>
                  <a:srgbClr val="000000"/>
                </a:solidFill>
                <a:effectLst/>
                <a:uLnTx/>
                <a:uFillTx/>
                <a:latin typeface="Arial"/>
                <a:ea typeface="+mn-ea"/>
                <a:cs typeface="+mn-cs"/>
              </a:rPr>
              <a:t>Les objectifs spécifiques </a:t>
            </a:r>
            <a:r>
              <a:rPr kumimoji="0" lang="fr-FR" b="0" i="0" u="none" strike="noStrike" kern="1200" cap="none" spc="0" normalizeH="0" baseline="0" noProof="0" dirty="0">
                <a:ln>
                  <a:noFill/>
                </a:ln>
                <a:solidFill>
                  <a:srgbClr val="000000"/>
                </a:solidFill>
                <a:effectLst/>
                <a:uLnTx/>
                <a:uFillTx/>
                <a:latin typeface="Arial"/>
                <a:ea typeface="+mn-ea"/>
                <a:cs typeface="+mn-cs"/>
              </a:rPr>
              <a:t>étaient:</a:t>
            </a:r>
            <a:endParaRPr kumimoji="0" lang="hr-HR"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endParaRPr kumimoji="0" lang="hr-HR" b="0" i="0" u="none" strike="noStrike" kern="1200" cap="none" spc="0" normalizeH="0" baseline="0" noProof="0" dirty="0">
              <a:ln>
                <a:noFill/>
              </a:ln>
              <a:solidFill>
                <a:srgbClr val="000000"/>
              </a:solidFill>
              <a:effectLst/>
              <a:uLnTx/>
              <a:uFillTx/>
              <a:latin typeface="Arial"/>
              <a:ea typeface="+mn-ea"/>
              <a:cs typeface="+mn-cs"/>
            </a:endParaRPr>
          </a:p>
          <a:p>
            <a:pPr marL="28800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b="0" i="0" u="none" strike="noStrike" kern="1200" cap="none" spc="0" normalizeH="0" baseline="0" noProof="0" dirty="0">
                <a:ln>
                  <a:noFill/>
                </a:ln>
                <a:solidFill>
                  <a:srgbClr val="000000"/>
                </a:solidFill>
                <a:effectLst/>
                <a:uLnTx/>
                <a:uFillTx/>
                <a:latin typeface="Arial"/>
                <a:ea typeface="+mn-ea"/>
                <a:cs typeface="+mn-cs"/>
              </a:rPr>
              <a:t>Renforcer les capacités du personnel de santé des structures privées et hôpitaux dans la prise </a:t>
            </a:r>
            <a:br>
              <a:rPr kumimoji="0" lang="hr-HR" b="0" i="0" u="none" strike="noStrike" kern="1200" cap="none" spc="0" normalizeH="0" baseline="0" noProof="0" dirty="0">
                <a:ln>
                  <a:noFill/>
                </a:ln>
                <a:solidFill>
                  <a:srgbClr val="000000"/>
                </a:solidFill>
                <a:effectLst/>
                <a:uLnTx/>
                <a:uFillTx/>
                <a:latin typeface="Arial"/>
                <a:ea typeface="+mn-ea"/>
                <a:cs typeface="+mn-cs"/>
              </a:rPr>
            </a:br>
            <a:r>
              <a:rPr kumimoji="0" lang="fr-FR" b="0" i="0" u="none" strike="noStrike" kern="1200" cap="none" spc="0" normalizeH="0" baseline="0" noProof="0" dirty="0">
                <a:ln>
                  <a:noFill/>
                </a:ln>
                <a:solidFill>
                  <a:srgbClr val="000000"/>
                </a:solidFill>
                <a:effectLst/>
                <a:uLnTx/>
                <a:uFillTx/>
                <a:latin typeface="Arial"/>
                <a:ea typeface="+mn-ea"/>
                <a:cs typeface="+mn-cs"/>
              </a:rPr>
              <a:t>en charge de l’HTA et des autres facteurs de risque cardiovasculaires </a:t>
            </a:r>
          </a:p>
          <a:p>
            <a:pPr marL="28800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b="0" i="0" u="none" strike="noStrike" kern="1200" cap="none" spc="0" normalizeH="0" baseline="0" noProof="0" dirty="0">
                <a:ln>
                  <a:noFill/>
                </a:ln>
                <a:solidFill>
                  <a:srgbClr val="000000"/>
                </a:solidFill>
                <a:effectLst/>
                <a:uLnTx/>
                <a:uFillTx/>
                <a:latin typeface="Arial"/>
                <a:ea typeface="+mn-ea"/>
                <a:cs typeface="+mn-cs"/>
              </a:rPr>
              <a:t>Capitaliser les données de prise en charge des patients atteints de MNT et de MCV au niveau des cabinets médicaux, cliniques et hôpitaux du département de Dakar </a:t>
            </a:r>
          </a:p>
          <a:p>
            <a:pPr marL="28800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b="0" i="0" u="none" strike="noStrike" kern="1200" cap="none" spc="0" normalizeH="0" baseline="0" noProof="0" dirty="0">
                <a:ln>
                  <a:noFill/>
                </a:ln>
                <a:solidFill>
                  <a:srgbClr val="000000"/>
                </a:solidFill>
                <a:effectLst/>
                <a:uLnTx/>
                <a:uFillTx/>
                <a:latin typeface="Arial"/>
                <a:ea typeface="+mn-ea"/>
                <a:cs typeface="+mn-cs"/>
              </a:rPr>
              <a:t>Améliorer la collaboration entre </a:t>
            </a:r>
            <a:br>
              <a:rPr kumimoji="0" lang="hr-HR" b="0" i="0" u="none" strike="noStrike" kern="1200" cap="none" spc="0" normalizeH="0" baseline="0" noProof="0" dirty="0">
                <a:ln>
                  <a:noFill/>
                </a:ln>
                <a:solidFill>
                  <a:srgbClr val="000000"/>
                </a:solidFill>
                <a:effectLst/>
                <a:uLnTx/>
                <a:uFillTx/>
                <a:latin typeface="Arial"/>
                <a:ea typeface="+mn-ea"/>
                <a:cs typeface="+mn-cs"/>
              </a:rPr>
            </a:br>
            <a:r>
              <a:rPr kumimoji="0" lang="fr-FR" b="0" i="0" u="none" strike="noStrike" kern="1200" cap="none" spc="0" normalizeH="0" baseline="0" noProof="0" dirty="0">
                <a:ln>
                  <a:noFill/>
                </a:ln>
                <a:solidFill>
                  <a:srgbClr val="000000"/>
                </a:solidFill>
                <a:effectLst/>
                <a:uLnTx/>
                <a:uFillTx/>
                <a:latin typeface="Arial"/>
                <a:ea typeface="+mn-ea"/>
                <a:cs typeface="+mn-cs"/>
              </a:rPr>
              <a:t>les structures sanitaires privées, </a:t>
            </a:r>
            <a:br>
              <a:rPr kumimoji="0" lang="hr-HR" b="0" i="0" u="none" strike="noStrike" kern="1200" cap="none" spc="0" normalizeH="0" baseline="0" noProof="0" dirty="0">
                <a:ln>
                  <a:noFill/>
                </a:ln>
                <a:solidFill>
                  <a:srgbClr val="000000"/>
                </a:solidFill>
                <a:effectLst/>
                <a:uLnTx/>
                <a:uFillTx/>
                <a:latin typeface="Arial"/>
                <a:ea typeface="+mn-ea"/>
                <a:cs typeface="+mn-cs"/>
              </a:rPr>
            </a:br>
            <a:r>
              <a:rPr kumimoji="0" lang="fr-FR" b="0" i="0" u="none" strike="noStrike" kern="1200" cap="none" spc="0" normalizeH="0" baseline="0" noProof="0" dirty="0">
                <a:ln>
                  <a:noFill/>
                </a:ln>
                <a:solidFill>
                  <a:srgbClr val="000000"/>
                </a:solidFill>
                <a:effectLst/>
                <a:uLnTx/>
                <a:uFillTx/>
                <a:latin typeface="Arial"/>
                <a:ea typeface="+mn-ea"/>
                <a:cs typeface="+mn-cs"/>
              </a:rPr>
              <a:t>les hôpitaux et le district sanitaire dans la prise en charge de l’HTA </a:t>
            </a:r>
            <a:br>
              <a:rPr kumimoji="0" lang="hr-HR" b="0" i="0" u="none" strike="noStrike" kern="1200" cap="none" spc="0" normalizeH="0" baseline="0" noProof="0" dirty="0">
                <a:ln>
                  <a:noFill/>
                </a:ln>
                <a:solidFill>
                  <a:srgbClr val="000000"/>
                </a:solidFill>
                <a:effectLst/>
                <a:uLnTx/>
                <a:uFillTx/>
                <a:latin typeface="Arial"/>
                <a:ea typeface="+mn-ea"/>
                <a:cs typeface="+mn-cs"/>
              </a:rPr>
            </a:br>
            <a:r>
              <a:rPr kumimoji="0" lang="fr-FR" b="0" i="0" u="none" strike="noStrike" kern="1200" cap="none" spc="0" normalizeH="0" baseline="0" noProof="0" dirty="0">
                <a:ln>
                  <a:noFill/>
                </a:ln>
                <a:solidFill>
                  <a:srgbClr val="000000"/>
                </a:solidFill>
                <a:effectLst/>
                <a:uLnTx/>
                <a:uFillTx/>
                <a:latin typeface="Arial"/>
                <a:ea typeface="+mn-ea"/>
                <a:cs typeface="+mn-cs"/>
              </a:rPr>
              <a:t>et des autres facteurs de </a:t>
            </a:r>
            <a:br>
              <a:rPr kumimoji="0" lang="hr-HR" b="0" i="0" u="none" strike="noStrike" kern="1200" cap="none" spc="0" normalizeH="0" baseline="0" noProof="0" dirty="0">
                <a:ln>
                  <a:noFill/>
                </a:ln>
                <a:solidFill>
                  <a:srgbClr val="000000"/>
                </a:solidFill>
                <a:effectLst/>
                <a:uLnTx/>
                <a:uFillTx/>
                <a:latin typeface="Arial"/>
                <a:ea typeface="+mn-ea"/>
                <a:cs typeface="+mn-cs"/>
              </a:rPr>
            </a:br>
            <a:r>
              <a:rPr kumimoji="0" lang="fr-FR" b="0" i="0" u="none" strike="noStrike" kern="1200" cap="none" spc="0" normalizeH="0" baseline="0" noProof="0" dirty="0">
                <a:ln>
                  <a:noFill/>
                </a:ln>
                <a:solidFill>
                  <a:srgbClr val="000000"/>
                </a:solidFill>
                <a:effectLst/>
                <a:uLnTx/>
                <a:uFillTx/>
                <a:latin typeface="Arial"/>
                <a:ea typeface="+mn-ea"/>
                <a:cs typeface="+mn-cs"/>
              </a:rPr>
              <a:t>risque cardiovasculaire</a:t>
            </a:r>
          </a:p>
        </p:txBody>
      </p:sp>
      <p:grpSp>
        <p:nvGrpSpPr>
          <p:cNvPr id="3" name="Group 2">
            <a:extLst>
              <a:ext uri="{FF2B5EF4-FFF2-40B4-BE49-F238E27FC236}">
                <a16:creationId xmlns:a16="http://schemas.microsoft.com/office/drawing/2014/main" id="{C9B1509E-B16B-ACF2-A73E-3D1866D1EB82}"/>
              </a:ext>
            </a:extLst>
          </p:cNvPr>
          <p:cNvGrpSpPr/>
          <p:nvPr/>
        </p:nvGrpSpPr>
        <p:grpSpPr>
          <a:xfrm>
            <a:off x="3103214" y="2973001"/>
            <a:ext cx="185292" cy="2020043"/>
            <a:chOff x="3103214" y="2429959"/>
            <a:chExt cx="185292" cy="2020043"/>
          </a:xfrm>
        </p:grpSpPr>
        <p:sp>
          <p:nvSpPr>
            <p:cNvPr id="11" name="Oval 10">
              <a:extLst>
                <a:ext uri="{FF2B5EF4-FFF2-40B4-BE49-F238E27FC236}">
                  <a16:creationId xmlns:a16="http://schemas.microsoft.com/office/drawing/2014/main" id="{6300FEE0-9A04-E455-8C64-D79719BD92E2}"/>
                </a:ext>
              </a:extLst>
            </p:cNvPr>
            <p:cNvSpPr/>
            <p:nvPr/>
          </p:nvSpPr>
          <p:spPr>
            <a:xfrm>
              <a:off x="3103214" y="2429959"/>
              <a:ext cx="185292" cy="187324"/>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Bef>
                  <a:spcPts val="0"/>
                </a:spcBef>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1</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12" name="Oval 11">
              <a:extLst>
                <a:ext uri="{FF2B5EF4-FFF2-40B4-BE49-F238E27FC236}">
                  <a16:creationId xmlns:a16="http://schemas.microsoft.com/office/drawing/2014/main" id="{799DCD64-FEAE-78C9-99A1-FCA0C88399A1}"/>
                </a:ext>
              </a:extLst>
            </p:cNvPr>
            <p:cNvSpPr/>
            <p:nvPr/>
          </p:nvSpPr>
          <p:spPr>
            <a:xfrm>
              <a:off x="3103214" y="3344659"/>
              <a:ext cx="185292" cy="187324"/>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Bef>
                  <a:spcPts val="0"/>
                </a:spcBef>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2</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13" name="Oval 12">
              <a:extLst>
                <a:ext uri="{FF2B5EF4-FFF2-40B4-BE49-F238E27FC236}">
                  <a16:creationId xmlns:a16="http://schemas.microsoft.com/office/drawing/2014/main" id="{B4B0F03B-F614-18D1-16C9-A5E0C60127D2}"/>
                </a:ext>
              </a:extLst>
            </p:cNvPr>
            <p:cNvSpPr/>
            <p:nvPr/>
          </p:nvSpPr>
          <p:spPr>
            <a:xfrm>
              <a:off x="3103214" y="4262678"/>
              <a:ext cx="185292" cy="187324"/>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Bef>
                  <a:spcPts val="0"/>
                </a:spcBef>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3</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grpSp>
    </p:spTree>
    <p:extLst>
      <p:ext uri="{BB962C8B-B14F-4D97-AF65-F5344CB8AC3E}">
        <p14:creationId xmlns:p14="http://schemas.microsoft.com/office/powerpoint/2010/main" val="1298088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0E1C4"/>
            </a:gs>
            <a:gs pos="100000">
              <a:srgbClr val="E3D0B3"/>
            </a:gs>
          </a:gsLst>
          <a:lin ang="5400000" scaled="1"/>
        </a:gradFill>
        <a:effectLst/>
      </p:bgPr>
    </p:bg>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0512639A-FBD5-ECF3-0B82-54E9E0F7E925}"/>
              </a:ext>
            </a:extLst>
          </p:cNvPr>
          <p:cNvGraphicFramePr>
            <a:graphicFrameLocks noChangeAspect="1"/>
          </p:cNvGraphicFramePr>
          <p:nvPr>
            <p:custDataLst>
              <p:tags r:id="rId1"/>
            </p:custDataLst>
            <p:extLst>
              <p:ext uri="{D42A27DB-BD31-4B8C-83A1-F6EECF244321}">
                <p14:modId xmlns:p14="http://schemas.microsoft.com/office/powerpoint/2010/main" val="2797720772"/>
              </p:ext>
            </p:extLst>
          </p:nvPr>
        </p:nvGraphicFramePr>
        <p:xfrm>
          <a:off x="1588" y="1588"/>
          <a:ext cx="1228"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3" name="think-cell data - do not delete" hidden="1">
                        <a:extLst>
                          <a:ext uri="{FF2B5EF4-FFF2-40B4-BE49-F238E27FC236}">
                            <a16:creationId xmlns:a16="http://schemas.microsoft.com/office/drawing/2014/main" id="{0512639A-FBD5-ECF3-0B82-54E9E0F7E925}"/>
                          </a:ext>
                        </a:extLst>
                      </p:cNvPr>
                      <p:cNvPicPr/>
                      <p:nvPr/>
                    </p:nvPicPr>
                    <p:blipFill>
                      <a:blip r:embed="rId4"/>
                      <a:stretch>
                        <a:fillRect/>
                      </a:stretch>
                    </p:blipFill>
                    <p:spPr>
                      <a:xfrm>
                        <a:off x="1588" y="1588"/>
                        <a:ext cx="1228" cy="1588"/>
                      </a:xfrm>
                      <a:prstGeom prst="rect">
                        <a:avLst/>
                      </a:prstGeom>
                    </p:spPr>
                  </p:pic>
                </p:oleObj>
              </mc:Fallback>
            </mc:AlternateContent>
          </a:graphicData>
        </a:graphic>
      </p:graphicFrame>
      <p:grpSp>
        <p:nvGrpSpPr>
          <p:cNvPr id="44" name="Group 43">
            <a:extLst>
              <a:ext uri="{FF2B5EF4-FFF2-40B4-BE49-F238E27FC236}">
                <a16:creationId xmlns:a16="http://schemas.microsoft.com/office/drawing/2014/main" id="{CEB829AB-67A0-3358-0BE1-E73A61AC709E}"/>
              </a:ext>
            </a:extLst>
          </p:cNvPr>
          <p:cNvGrpSpPr/>
          <p:nvPr/>
        </p:nvGrpSpPr>
        <p:grpSpPr>
          <a:xfrm>
            <a:off x="455614" y="1432125"/>
            <a:ext cx="6121402" cy="423400"/>
            <a:chOff x="455614" y="1432125"/>
            <a:chExt cx="6121402" cy="423400"/>
          </a:xfrm>
        </p:grpSpPr>
        <p:sp>
          <p:nvSpPr>
            <p:cNvPr id="38" name="Rectangle: Top Corners Rounded 37">
              <a:extLst>
                <a:ext uri="{FF2B5EF4-FFF2-40B4-BE49-F238E27FC236}">
                  <a16:creationId xmlns:a16="http://schemas.microsoft.com/office/drawing/2014/main" id="{D2656C93-7FBB-C547-1CF5-32DACBAB6DC9}"/>
                </a:ext>
              </a:extLst>
            </p:cNvPr>
            <p:cNvSpPr/>
            <p:nvPr/>
          </p:nvSpPr>
          <p:spPr>
            <a:xfrm rot="16200000">
              <a:off x="3304615" y="-1416876"/>
              <a:ext cx="423400" cy="6121402"/>
            </a:xfrm>
            <a:prstGeom prst="round2SameRect">
              <a:avLst>
                <a:gd name="adj1" fmla="val 16949"/>
                <a:gd name="adj2" fmla="val 0"/>
              </a:avLst>
            </a:prstGeom>
            <a:gradFill>
              <a:gsLst>
                <a:gs pos="0">
                  <a:schemeClr val="accent3"/>
                </a:gs>
                <a:gs pos="100000">
                  <a:schemeClr val="accent3">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83352" tIns="41676" rIns="83352" bIns="41676" numCol="1" spcCol="0" rtlCol="0" fromWordArt="0" anchor="ctr" anchorCtr="0" forceAA="0" compatLnSpc="1">
              <a:prstTxWarp prst="textNoShape">
                <a:avLst/>
              </a:prstTxWarp>
              <a:noAutofit/>
            </a:bodyPr>
            <a:lstStyle/>
            <a:p>
              <a:endParaRPr lang="en-GB" sz="1589" dirty="0"/>
            </a:p>
          </p:txBody>
        </p:sp>
        <p:sp>
          <p:nvSpPr>
            <p:cNvPr id="5" name="Text Box 2">
              <a:extLst>
                <a:ext uri="{FF2B5EF4-FFF2-40B4-BE49-F238E27FC236}">
                  <a16:creationId xmlns:a16="http://schemas.microsoft.com/office/drawing/2014/main" id="{54133C1C-0DE4-A5E8-5757-E68B51B3F360}"/>
                </a:ext>
              </a:extLst>
            </p:cNvPr>
            <p:cNvSpPr txBox="1"/>
            <p:nvPr userDrawn="1"/>
          </p:nvSpPr>
          <p:spPr>
            <a:xfrm>
              <a:off x="552451" y="1456604"/>
              <a:ext cx="5494010" cy="375774"/>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r>
                <a:rPr lang="fr-FR" sz="1400" b="1" dirty="0">
                  <a:solidFill>
                    <a:schemeClr val="bg1"/>
                  </a:solidFill>
                  <a:latin typeface="Arial" panose="020B0604020202020204" pitchFamily="34" charset="0"/>
                  <a:ea typeface="Arial" panose="020B0604020202020204" pitchFamily="34" charset="0"/>
                  <a:cs typeface="Arial" panose="020B0604020202020204" pitchFamily="34" charset="0"/>
                </a:rPr>
                <a:t>CONTEXTE ET JUSTIFICATIONS</a:t>
              </a:r>
              <a:endParaRPr lang="en-GB" sz="1400" b="1"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grpSp>
      <p:sp>
        <p:nvSpPr>
          <p:cNvPr id="28" name="TextBox 27">
            <a:extLst>
              <a:ext uri="{FF2B5EF4-FFF2-40B4-BE49-F238E27FC236}">
                <a16:creationId xmlns:a16="http://schemas.microsoft.com/office/drawing/2014/main" id="{CB71E4C0-3902-C134-8A2A-D36257C9A50F}"/>
              </a:ext>
            </a:extLst>
          </p:cNvPr>
          <p:cNvSpPr txBox="1"/>
          <p:nvPr/>
        </p:nvSpPr>
        <p:spPr>
          <a:xfrm>
            <a:off x="552450" y="2090337"/>
            <a:ext cx="5480049" cy="5595856"/>
          </a:xfrm>
          <a:prstGeom prst="rect">
            <a:avLst/>
          </a:prstGeom>
          <a:noFill/>
        </p:spPr>
        <p:txBody>
          <a:bodyPr wrap="square" lIns="0" tIns="46800" rIns="0" rtlCol="0">
            <a:noAutofit/>
          </a:bodyPr>
          <a:lstStyle/>
          <a:p>
            <a:r>
              <a:rPr lang="fr-FR" sz="1200" dirty="0"/>
              <a:t>Les maladies non transmissibles (MNT) constituent un véritable problème de santé publique dans le monde. Selon l’OMS, elles sont responsables de trois quart de décès chaque année, particulièrement dans les pays à faible revenu.</a:t>
            </a:r>
            <a:r>
              <a:rPr lang="hr-HR" sz="1200" dirty="0"/>
              <a:t> </a:t>
            </a:r>
          </a:p>
          <a:p>
            <a:endParaRPr lang="fr-FR" sz="1200" dirty="0"/>
          </a:p>
          <a:p>
            <a:r>
              <a:rPr lang="fr-FR" sz="1200" dirty="0"/>
              <a:t>L’hypertension artérielle et ses complications majeures notamment les accidents vasculaires cérébraux et les infarctus du myocarde mobilisent environ 10 % des dépenses mondiales de santé. Des recherches ont montré que la prévention et </a:t>
            </a:r>
            <a:br>
              <a:rPr lang="hr-HR" sz="1200" dirty="0"/>
            </a:br>
            <a:r>
              <a:rPr lang="fr-FR" sz="1200" dirty="0"/>
              <a:t>la prise en charge efficace de l’hypertension artérielle génèrent une économie d’environ 100 milliards de dollars par an en matière de dépenses de santé</a:t>
            </a:r>
            <a:r>
              <a:rPr lang="hr-HR" sz="1200" dirty="0"/>
              <a:t>.</a:t>
            </a:r>
            <a:r>
              <a:rPr lang="hr-HR" sz="1200" baseline="30000" dirty="0"/>
              <a:t>1</a:t>
            </a:r>
          </a:p>
          <a:p>
            <a:endParaRPr lang="fr-FR" sz="1200" dirty="0"/>
          </a:p>
          <a:p>
            <a:r>
              <a:rPr lang="fr-FR" sz="1200" dirty="0"/>
              <a:t>Le Sénégal n’est pas épargné par ces affections chroniques responsables d’une lourde morbi-mortalité. En effet, les MNT provoquent 45% des décès dans notre pays dont 16% dues aux maladies cardio-vasculaires (OMS, 2022). Les MNT représentent 30% des dépenses de santé au niveau national (MSAS, 2021). </a:t>
            </a:r>
            <a:endParaRPr lang="hr-HR" sz="1200" dirty="0"/>
          </a:p>
          <a:p>
            <a:endParaRPr lang="fr-FR" sz="1200" dirty="0"/>
          </a:p>
          <a:p>
            <a:r>
              <a:rPr lang="fr-FR" sz="1200" dirty="0"/>
              <a:t>L’Hypertension Artérielle (HTA) est le principal facteur de risque des maladies cardio-vasculaires. Un diagnostic précoce et un traitement correct de l’hypertension artérielle avec baisse des chiffres tensionnels permettent une réduction des évènements cardio-vasculaires aigus notamment de 30% pour </a:t>
            </a:r>
            <a:br>
              <a:rPr lang="hr-HR" sz="1200" dirty="0"/>
            </a:br>
            <a:r>
              <a:rPr lang="fr-FR" sz="1200" dirty="0"/>
              <a:t>les accidents vasculaires cérébraux, de 23% pour les accidents coronariens </a:t>
            </a:r>
            <a:br>
              <a:rPr lang="hr-HR" sz="1200" dirty="0"/>
            </a:br>
            <a:r>
              <a:rPr lang="fr-FR" sz="1200" dirty="0"/>
              <a:t>et de 18% pour la mortalité cardio-vasculaire. </a:t>
            </a:r>
            <a:endParaRPr lang="hr-HR" sz="1200" dirty="0"/>
          </a:p>
          <a:p>
            <a:endParaRPr lang="fr-FR" sz="1200" dirty="0"/>
          </a:p>
          <a:p>
            <a:r>
              <a:rPr lang="fr-FR" sz="1200" dirty="0"/>
              <a:t>Au Sénégal, la prévalence de l’hypertension artérielle est estimée à 29,8% chez les personnes âgées de 18 à 69 ans (Enquête STEPS, 2015). En effet, parmi ces hypertendus, seuls 46% connaissaient leur statut d’hypertendu, 17% étaient sous traitement et seuls 8% avaient une pression artérielle bien contrôlée.</a:t>
            </a:r>
          </a:p>
        </p:txBody>
      </p:sp>
      <p:sp>
        <p:nvSpPr>
          <p:cNvPr id="45" name="TextBox 44">
            <a:extLst>
              <a:ext uri="{FF2B5EF4-FFF2-40B4-BE49-F238E27FC236}">
                <a16:creationId xmlns:a16="http://schemas.microsoft.com/office/drawing/2014/main" id="{5449C9A3-408C-4EB0-FD75-765A72EE520E}"/>
              </a:ext>
            </a:extLst>
          </p:cNvPr>
          <p:cNvSpPr txBox="1"/>
          <p:nvPr/>
        </p:nvSpPr>
        <p:spPr>
          <a:xfrm>
            <a:off x="623888" y="8029992"/>
            <a:ext cx="5400642" cy="545806"/>
          </a:xfrm>
          <a:prstGeom prst="rect">
            <a:avLst/>
          </a:prstGeom>
          <a:noFill/>
        </p:spPr>
        <p:txBody>
          <a:bodyPr wrap="square" lIns="0" tIns="46800" rIns="0" rtlCol="0" anchor="b" anchorCtr="0">
            <a:noAutofit/>
          </a:bodyPr>
          <a:lstStyle/>
          <a:p>
            <a:r>
              <a:rPr lang="hr-HR" sz="900" baseline="30000" dirty="0"/>
              <a:t>1</a:t>
            </a:r>
            <a:r>
              <a:rPr lang="hr-HR" sz="900" dirty="0"/>
              <a:t> </a:t>
            </a:r>
            <a:r>
              <a:rPr lang="en-GB" sz="900" dirty="0"/>
              <a:t>Chang R., Javed Z., Taha M. et al. (2021). Food insecurity and cardiovascular disease: Current trends and future directions. Am J Prev </a:t>
            </a:r>
            <a:r>
              <a:rPr lang="en-GB" sz="900" dirty="0" err="1"/>
              <a:t>Cardiol</a:t>
            </a:r>
            <a:r>
              <a:rPr lang="en-GB" sz="900" dirty="0"/>
              <a:t>. 2021 Dec 10;9:100303. </a:t>
            </a:r>
            <a:r>
              <a:rPr lang="en-GB" sz="900" dirty="0" err="1"/>
              <a:t>doi</a:t>
            </a:r>
            <a:r>
              <a:rPr lang="en-GB" sz="900" dirty="0"/>
              <a:t>: </a:t>
            </a:r>
            <a:r>
              <a:rPr lang="en-GB" sz="900" dirty="0">
                <a:hlinkClick r:id="rId5"/>
              </a:rPr>
              <a:t>10.1016/j.ajpc.2021.100303. </a:t>
            </a:r>
            <a:endParaRPr lang="fr-FR" sz="900" dirty="0"/>
          </a:p>
        </p:txBody>
      </p:sp>
      <p:sp>
        <p:nvSpPr>
          <p:cNvPr id="2" name="Oval 1">
            <a:extLst>
              <a:ext uri="{FF2B5EF4-FFF2-40B4-BE49-F238E27FC236}">
                <a16:creationId xmlns:a16="http://schemas.microsoft.com/office/drawing/2014/main" id="{9578184E-C14C-486F-6CCB-B2766847BF6F}"/>
              </a:ext>
            </a:extLst>
          </p:cNvPr>
          <p:cNvSpPr/>
          <p:nvPr/>
        </p:nvSpPr>
        <p:spPr>
          <a:xfrm>
            <a:off x="5418723" y="1310474"/>
            <a:ext cx="625241" cy="62524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C4B4E506-286B-D19C-B53B-6B4D7F01CC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38157" y="1329908"/>
            <a:ext cx="586373" cy="586373"/>
          </a:xfrm>
          <a:prstGeom prst="rect">
            <a:avLst/>
          </a:prstGeom>
        </p:spPr>
      </p:pic>
    </p:spTree>
    <p:extLst>
      <p:ext uri="{BB962C8B-B14F-4D97-AF65-F5344CB8AC3E}">
        <p14:creationId xmlns:p14="http://schemas.microsoft.com/office/powerpoint/2010/main" val="2395634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9F2846-72CE-7B17-AB82-527FB0AD0C72}"/>
              </a:ext>
            </a:extLst>
          </p:cNvPr>
          <p:cNvSpPr txBox="1"/>
          <p:nvPr/>
        </p:nvSpPr>
        <p:spPr>
          <a:xfrm>
            <a:off x="552450" y="1439864"/>
            <a:ext cx="5480049" cy="595512"/>
          </a:xfrm>
          <a:prstGeom prst="rect">
            <a:avLst/>
          </a:prstGeom>
          <a:noFill/>
        </p:spPr>
        <p:txBody>
          <a:bodyPr wrap="square" lIns="0" tIns="46800" rIns="0" rtlCol="0">
            <a:noAutofit/>
          </a:bodyPr>
          <a:lstStyle/>
          <a:p>
            <a:r>
              <a:rPr lang="fr-FR" sz="1400" b="1" dirty="0">
                <a:solidFill>
                  <a:schemeClr val="accent2"/>
                </a:solidFill>
              </a:rPr>
              <a:t>Acteurs clés et Gouvernance </a:t>
            </a:r>
          </a:p>
          <a:p>
            <a:r>
              <a:rPr lang="fr-FR" sz="1200" dirty="0">
                <a:solidFill>
                  <a:schemeClr val="tx2"/>
                </a:solidFill>
              </a:rPr>
              <a:t>Les acteurs clés sont les suivants:</a:t>
            </a:r>
            <a:endParaRPr lang="hr-HR" sz="1200" dirty="0">
              <a:solidFill>
                <a:schemeClr val="tx2"/>
              </a:solidFill>
            </a:endParaRPr>
          </a:p>
          <a:p>
            <a:endParaRPr lang="fr-FR" sz="1200" dirty="0">
              <a:solidFill>
                <a:schemeClr val="tx2"/>
              </a:solidFill>
            </a:endParaRPr>
          </a:p>
        </p:txBody>
      </p:sp>
      <p:graphicFrame>
        <p:nvGraphicFramePr>
          <p:cNvPr id="5" name="Table 4">
            <a:extLst>
              <a:ext uri="{FF2B5EF4-FFF2-40B4-BE49-F238E27FC236}">
                <a16:creationId xmlns:a16="http://schemas.microsoft.com/office/drawing/2014/main" id="{155FB827-912D-4710-EAE4-997C3180C8EC}"/>
              </a:ext>
            </a:extLst>
          </p:cNvPr>
          <p:cNvGraphicFramePr>
            <a:graphicFrameLocks noGrp="1"/>
          </p:cNvGraphicFramePr>
          <p:nvPr>
            <p:extLst>
              <p:ext uri="{D42A27DB-BD31-4B8C-83A1-F6EECF244321}">
                <p14:modId xmlns:p14="http://schemas.microsoft.com/office/powerpoint/2010/main" val="3941765579"/>
              </p:ext>
            </p:extLst>
          </p:nvPr>
        </p:nvGraphicFramePr>
        <p:xfrm>
          <a:off x="552450" y="2210161"/>
          <a:ext cx="5480049" cy="5256077"/>
        </p:xfrm>
        <a:graphic>
          <a:graphicData uri="http://schemas.openxmlformats.org/drawingml/2006/table">
            <a:tbl>
              <a:tblPr firstRow="1" bandRow="1"/>
              <a:tblGrid>
                <a:gridCol w="2061121">
                  <a:extLst>
                    <a:ext uri="{9D8B030D-6E8A-4147-A177-3AD203B41FA5}">
                      <a16:colId xmlns:a16="http://schemas.microsoft.com/office/drawing/2014/main" val="336342045"/>
                    </a:ext>
                  </a:extLst>
                </a:gridCol>
                <a:gridCol w="3418928">
                  <a:extLst>
                    <a:ext uri="{9D8B030D-6E8A-4147-A177-3AD203B41FA5}">
                      <a16:colId xmlns:a16="http://schemas.microsoft.com/office/drawing/2014/main" val="1441059766"/>
                    </a:ext>
                  </a:extLst>
                </a:gridCol>
              </a:tblGrid>
              <a:tr h="467636">
                <a:tc>
                  <a:txBody>
                    <a:bodyPr/>
                    <a:lstStyle>
                      <a:lvl1pPr marL="0" algn="l" defTabSz="685800" rtl="0" eaLnBrk="1" latinLnBrk="0" hangingPunct="1">
                        <a:defRPr sz="1350" b="1" kern="1200">
                          <a:solidFill>
                            <a:schemeClr val="lt1"/>
                          </a:solidFill>
                          <a:latin typeface="Arial" panose="020B0604020202020204"/>
                        </a:defRPr>
                      </a:lvl1pPr>
                      <a:lvl2pPr marL="342900" algn="l" defTabSz="685800" rtl="0" eaLnBrk="1" latinLnBrk="0" hangingPunct="1">
                        <a:defRPr sz="1350" b="1" kern="1200">
                          <a:solidFill>
                            <a:schemeClr val="lt1"/>
                          </a:solidFill>
                          <a:latin typeface="Arial" panose="020B0604020202020204"/>
                        </a:defRPr>
                      </a:lvl2pPr>
                      <a:lvl3pPr marL="685800" algn="l" defTabSz="685800" rtl="0" eaLnBrk="1" latinLnBrk="0" hangingPunct="1">
                        <a:defRPr sz="1350" b="1" kern="1200">
                          <a:solidFill>
                            <a:schemeClr val="lt1"/>
                          </a:solidFill>
                          <a:latin typeface="Arial" panose="020B0604020202020204"/>
                        </a:defRPr>
                      </a:lvl3pPr>
                      <a:lvl4pPr marL="1028700" algn="l" defTabSz="685800" rtl="0" eaLnBrk="1" latinLnBrk="0" hangingPunct="1">
                        <a:defRPr sz="1350" b="1" kern="1200">
                          <a:solidFill>
                            <a:schemeClr val="lt1"/>
                          </a:solidFill>
                          <a:latin typeface="Arial" panose="020B0604020202020204"/>
                        </a:defRPr>
                      </a:lvl4pPr>
                      <a:lvl5pPr marL="1371600" algn="l" defTabSz="685800" rtl="0" eaLnBrk="1" latinLnBrk="0" hangingPunct="1">
                        <a:defRPr sz="1350" b="1" kern="1200">
                          <a:solidFill>
                            <a:schemeClr val="lt1"/>
                          </a:solidFill>
                          <a:latin typeface="Arial" panose="020B0604020202020204"/>
                        </a:defRPr>
                      </a:lvl5pPr>
                      <a:lvl6pPr marL="1714500" algn="l" defTabSz="685800" rtl="0" eaLnBrk="1" latinLnBrk="0" hangingPunct="1">
                        <a:defRPr sz="1350" b="1" kern="1200">
                          <a:solidFill>
                            <a:schemeClr val="lt1"/>
                          </a:solidFill>
                          <a:latin typeface="Arial" panose="020B0604020202020204"/>
                        </a:defRPr>
                      </a:lvl6pPr>
                      <a:lvl7pPr marL="2057400" algn="l" defTabSz="685800" rtl="0" eaLnBrk="1" latinLnBrk="0" hangingPunct="1">
                        <a:defRPr sz="1350" b="1" kern="1200">
                          <a:solidFill>
                            <a:schemeClr val="lt1"/>
                          </a:solidFill>
                          <a:latin typeface="Arial" panose="020B0604020202020204"/>
                        </a:defRPr>
                      </a:lvl7pPr>
                      <a:lvl8pPr marL="2400300" algn="l" defTabSz="685800" rtl="0" eaLnBrk="1" latinLnBrk="0" hangingPunct="1">
                        <a:defRPr sz="1350" b="1" kern="1200">
                          <a:solidFill>
                            <a:schemeClr val="lt1"/>
                          </a:solidFill>
                          <a:latin typeface="Arial" panose="020B0604020202020204"/>
                        </a:defRPr>
                      </a:lvl8pPr>
                      <a:lvl9pPr marL="2743200" algn="l" defTabSz="685800" rtl="0" eaLnBrk="1" latinLnBrk="0" hangingPunct="1">
                        <a:defRPr sz="1350" b="1" kern="1200">
                          <a:solidFill>
                            <a:schemeClr val="lt1"/>
                          </a:solidFill>
                          <a:latin typeface="Arial" panose="020B0604020202020204"/>
                        </a:defRPr>
                      </a:lvl9pPr>
                    </a:lstStyle>
                    <a:p>
                      <a:pPr marL="0" algn="l" defTabSz="1204016" rtl="0" eaLnBrk="1" latinLnBrk="0" hangingPunct="1">
                        <a:lnSpc>
                          <a:spcPct val="90000"/>
                        </a:lnSpc>
                        <a:spcAft>
                          <a:spcPts val="0"/>
                        </a:spcAft>
                      </a:pPr>
                      <a:r>
                        <a:rPr lang="fr-FR" sz="1200" b="1" kern="1200" dirty="0">
                          <a:solidFill>
                            <a:schemeClr val="bg1"/>
                          </a:solidFill>
                          <a:effectLst/>
                          <a:latin typeface="+mj-lt"/>
                          <a:ea typeface="Calibri" panose="020F0502020204030204" pitchFamily="34" charset="0"/>
                          <a:cs typeface="Calibri" panose="020F0502020204030204" pitchFamily="34" charset="0"/>
                        </a:rPr>
                        <a:t>Acteur Clés</a:t>
                      </a:r>
                      <a:endParaRPr lang="en-GB" sz="1200" b="1" kern="1200" dirty="0">
                        <a:solidFill>
                          <a:schemeClr val="bg1"/>
                        </a:solidFill>
                        <a:effectLst/>
                        <a:latin typeface="+mj-lt"/>
                        <a:ea typeface="Calibri" panose="020F0502020204030204" pitchFamily="34" charset="0"/>
                        <a:cs typeface="Calibri" panose="020F0502020204030204" pitchFamily="34" charset="0"/>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F3619"/>
                    </a:solidFill>
                  </a:tcPr>
                </a:tc>
                <a:tc>
                  <a:txBody>
                    <a:bodyPr/>
                    <a:lstStyle>
                      <a:lvl1pPr marL="0" algn="l" defTabSz="685800" rtl="0" eaLnBrk="1" latinLnBrk="0" hangingPunct="1">
                        <a:defRPr sz="1350" b="1" kern="1200">
                          <a:solidFill>
                            <a:schemeClr val="lt1"/>
                          </a:solidFill>
                          <a:latin typeface="Arial" panose="020B0604020202020204"/>
                        </a:defRPr>
                      </a:lvl1pPr>
                      <a:lvl2pPr marL="342900" algn="l" defTabSz="685800" rtl="0" eaLnBrk="1" latinLnBrk="0" hangingPunct="1">
                        <a:defRPr sz="1350" b="1" kern="1200">
                          <a:solidFill>
                            <a:schemeClr val="lt1"/>
                          </a:solidFill>
                          <a:latin typeface="Arial" panose="020B0604020202020204"/>
                        </a:defRPr>
                      </a:lvl2pPr>
                      <a:lvl3pPr marL="685800" algn="l" defTabSz="685800" rtl="0" eaLnBrk="1" latinLnBrk="0" hangingPunct="1">
                        <a:defRPr sz="1350" b="1" kern="1200">
                          <a:solidFill>
                            <a:schemeClr val="lt1"/>
                          </a:solidFill>
                          <a:latin typeface="Arial" panose="020B0604020202020204"/>
                        </a:defRPr>
                      </a:lvl3pPr>
                      <a:lvl4pPr marL="1028700" algn="l" defTabSz="685800" rtl="0" eaLnBrk="1" latinLnBrk="0" hangingPunct="1">
                        <a:defRPr sz="1350" b="1" kern="1200">
                          <a:solidFill>
                            <a:schemeClr val="lt1"/>
                          </a:solidFill>
                          <a:latin typeface="Arial" panose="020B0604020202020204"/>
                        </a:defRPr>
                      </a:lvl4pPr>
                      <a:lvl5pPr marL="1371600" algn="l" defTabSz="685800" rtl="0" eaLnBrk="1" latinLnBrk="0" hangingPunct="1">
                        <a:defRPr sz="1350" b="1" kern="1200">
                          <a:solidFill>
                            <a:schemeClr val="lt1"/>
                          </a:solidFill>
                          <a:latin typeface="Arial" panose="020B0604020202020204"/>
                        </a:defRPr>
                      </a:lvl5pPr>
                      <a:lvl6pPr marL="1714500" algn="l" defTabSz="685800" rtl="0" eaLnBrk="1" latinLnBrk="0" hangingPunct="1">
                        <a:defRPr sz="1350" b="1" kern="1200">
                          <a:solidFill>
                            <a:schemeClr val="lt1"/>
                          </a:solidFill>
                          <a:latin typeface="Arial" panose="020B0604020202020204"/>
                        </a:defRPr>
                      </a:lvl6pPr>
                      <a:lvl7pPr marL="2057400" algn="l" defTabSz="685800" rtl="0" eaLnBrk="1" latinLnBrk="0" hangingPunct="1">
                        <a:defRPr sz="1350" b="1" kern="1200">
                          <a:solidFill>
                            <a:schemeClr val="lt1"/>
                          </a:solidFill>
                          <a:latin typeface="Arial" panose="020B0604020202020204"/>
                        </a:defRPr>
                      </a:lvl7pPr>
                      <a:lvl8pPr marL="2400300" algn="l" defTabSz="685800" rtl="0" eaLnBrk="1" latinLnBrk="0" hangingPunct="1">
                        <a:defRPr sz="1350" b="1" kern="1200">
                          <a:solidFill>
                            <a:schemeClr val="lt1"/>
                          </a:solidFill>
                          <a:latin typeface="Arial" panose="020B0604020202020204"/>
                        </a:defRPr>
                      </a:lvl8pPr>
                      <a:lvl9pPr marL="2743200" algn="l" defTabSz="685800" rtl="0" eaLnBrk="1" latinLnBrk="0" hangingPunct="1">
                        <a:defRPr sz="1350" b="1" kern="1200">
                          <a:solidFill>
                            <a:schemeClr val="lt1"/>
                          </a:solidFill>
                          <a:latin typeface="Arial" panose="020B0604020202020204"/>
                        </a:defRPr>
                      </a:lvl9pPr>
                    </a:lstStyle>
                    <a:p>
                      <a:pPr marL="0" algn="l" defTabSz="1204016" rtl="0" eaLnBrk="1" latinLnBrk="0" hangingPunct="1">
                        <a:lnSpc>
                          <a:spcPct val="90000"/>
                        </a:lnSpc>
                        <a:spcAft>
                          <a:spcPts val="0"/>
                        </a:spcAft>
                      </a:pPr>
                      <a:r>
                        <a:rPr lang="fr-FR" sz="1200" b="1" kern="1200" dirty="0">
                          <a:solidFill>
                            <a:schemeClr val="bg1"/>
                          </a:solidFill>
                          <a:effectLst/>
                          <a:latin typeface="+mj-lt"/>
                          <a:ea typeface="Calibri" panose="020F0502020204030204" pitchFamily="34" charset="0"/>
                          <a:cs typeface="Calibri" panose="020F0502020204030204" pitchFamily="34" charset="0"/>
                        </a:rPr>
                        <a:t>Rôle</a:t>
                      </a:r>
                      <a:r>
                        <a:rPr lang="hr-HR" sz="1200" b="1" kern="1200" dirty="0">
                          <a:solidFill>
                            <a:schemeClr val="bg1"/>
                          </a:solidFill>
                          <a:effectLst/>
                          <a:latin typeface="+mj-lt"/>
                          <a:ea typeface="Calibri" panose="020F0502020204030204" pitchFamily="34" charset="0"/>
                          <a:cs typeface="Calibri" panose="020F0502020204030204" pitchFamily="34" charset="0"/>
                        </a:rPr>
                        <a:t>s</a:t>
                      </a:r>
                      <a:endParaRPr lang="en-GB" sz="1200" b="1" kern="1200" dirty="0">
                        <a:solidFill>
                          <a:schemeClr val="bg1"/>
                        </a:solidFill>
                        <a:effectLst/>
                        <a:latin typeface="+mj-lt"/>
                        <a:ea typeface="Calibri" panose="020F0502020204030204" pitchFamily="34" charset="0"/>
                        <a:cs typeface="Calibri" panose="020F0502020204030204" pitchFamily="34" charset="0"/>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F3619"/>
                    </a:solidFill>
                  </a:tcPr>
                </a:tc>
                <a:extLst>
                  <a:ext uri="{0D108BD9-81ED-4DB2-BD59-A6C34878D82A}">
                    <a16:rowId xmlns:a16="http://schemas.microsoft.com/office/drawing/2014/main" val="2152007633"/>
                  </a:ext>
                </a:extLst>
              </a:tr>
              <a:tr h="1161201">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100000"/>
                        </a:lnSpc>
                        <a:spcAft>
                          <a:spcPts val="300"/>
                        </a:spcAft>
                      </a:pPr>
                      <a:r>
                        <a:rPr lang="fr-FR" sz="1000" b="1" dirty="0">
                          <a:effectLst/>
                          <a:latin typeface="+mn-lt"/>
                          <a:ea typeface="Segoe UI" panose="020B0502040204020203" pitchFamily="34" charset="0"/>
                          <a:cs typeface="Calibri" panose="020F0502020204030204" pitchFamily="34" charset="0"/>
                        </a:rPr>
                        <a:t>Direction de la Lutte contre la maladie (DLM), Division de la Lutte contre les MNT (DLMNT), Direction des Etablissement publiques de santé (DEPS) et la Direction des Etablissement privés de santé (</a:t>
                      </a:r>
                      <a:r>
                        <a:rPr lang="fr-FR" sz="1000" b="1" dirty="0" err="1">
                          <a:effectLst/>
                          <a:latin typeface="+mn-lt"/>
                          <a:ea typeface="Segoe UI" panose="020B0502040204020203" pitchFamily="34" charset="0"/>
                          <a:cs typeface="Calibri" panose="020F0502020204030204" pitchFamily="34" charset="0"/>
                        </a:rPr>
                        <a:t>DEPrS</a:t>
                      </a:r>
                      <a:r>
                        <a:rPr lang="fr-FR" sz="1000" b="1" dirty="0">
                          <a:effectLst/>
                          <a:latin typeface="+mn-lt"/>
                          <a:ea typeface="Segoe UI" panose="020B0502040204020203" pitchFamily="34" charset="0"/>
                          <a:cs typeface="Calibri" panose="020F0502020204030204" pitchFamily="34" charset="0"/>
                        </a:rPr>
                        <a:t>) </a:t>
                      </a:r>
                      <a:endParaRPr lang="en-GB" sz="1000" dirty="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100000"/>
                        </a:lnSpc>
                        <a:spcAft>
                          <a:spcPts val="300"/>
                        </a:spcAft>
                      </a:pPr>
                      <a:r>
                        <a:rPr lang="fr-FR" sz="1000" dirty="0">
                          <a:effectLst/>
                          <a:latin typeface="+mn-lt"/>
                          <a:ea typeface="Segoe UI" panose="020B0502040204020203" pitchFamily="34" charset="0"/>
                          <a:cs typeface="Calibri" panose="020F0502020204030204" pitchFamily="34" charset="0"/>
                        </a:rPr>
                        <a:t>Vérifier la conformité des stratégies CARDIO avec </a:t>
                      </a:r>
                      <a:br>
                        <a:rPr lang="hr-HR" sz="1000" dirty="0">
                          <a:effectLst/>
                          <a:latin typeface="+mn-lt"/>
                          <a:ea typeface="Segoe UI" panose="020B0502040204020203" pitchFamily="34" charset="0"/>
                          <a:cs typeface="Calibri" panose="020F0502020204030204" pitchFamily="34" charset="0"/>
                        </a:rPr>
                      </a:br>
                      <a:r>
                        <a:rPr lang="fr-FR" sz="1000" dirty="0">
                          <a:effectLst/>
                          <a:latin typeface="+mn-lt"/>
                          <a:ea typeface="Segoe UI" panose="020B0502040204020203" pitchFamily="34" charset="0"/>
                          <a:cs typeface="Calibri" panose="020F0502020204030204" pitchFamily="34" charset="0"/>
                        </a:rPr>
                        <a:t>les normes et directives du MSAS</a:t>
                      </a:r>
                      <a:endParaRPr lang="en-GB" sz="1000" dirty="0">
                        <a:effectLst/>
                        <a:latin typeface="+mn-lt"/>
                        <a:ea typeface="Calibri" panose="020F0502020204030204" pitchFamily="34" charset="0"/>
                        <a:cs typeface="Times New Roman" panose="02020603050405020304" pitchFamily="18" charset="0"/>
                      </a:endParaRPr>
                    </a:p>
                    <a:p>
                      <a:pPr>
                        <a:lnSpc>
                          <a:spcPct val="100000"/>
                        </a:lnSpc>
                        <a:spcAft>
                          <a:spcPts val="300"/>
                        </a:spcAft>
                      </a:pPr>
                      <a:r>
                        <a:rPr lang="fr-FR" sz="1000" dirty="0">
                          <a:effectLst/>
                          <a:latin typeface="+mn-lt"/>
                          <a:ea typeface="Segoe UI" panose="020B0502040204020203" pitchFamily="34" charset="0"/>
                          <a:cs typeface="Calibri" panose="020F0502020204030204" pitchFamily="34" charset="0"/>
                        </a:rPr>
                        <a:t>Assurer une supervision des stratégies en collaboration avec le partenaire</a:t>
                      </a:r>
                      <a:endParaRPr lang="en-GB" sz="1000" dirty="0">
                        <a:effectLst/>
                        <a:latin typeface="+mn-lt"/>
                        <a:ea typeface="Calibri" panose="020F0502020204030204" pitchFamily="34" charset="0"/>
                        <a:cs typeface="Times New Roman" panose="02020603050405020304" pitchFamily="18" charset="0"/>
                      </a:endParaRPr>
                    </a:p>
                    <a:p>
                      <a:pPr>
                        <a:lnSpc>
                          <a:spcPct val="100000"/>
                        </a:lnSpc>
                        <a:spcAft>
                          <a:spcPts val="300"/>
                        </a:spcAft>
                      </a:pPr>
                      <a:r>
                        <a:rPr lang="fr-FR" sz="1000" dirty="0">
                          <a:effectLst/>
                          <a:latin typeface="+mn-lt"/>
                          <a:ea typeface="Segoe UI" panose="020B0502040204020203" pitchFamily="34" charset="0"/>
                          <a:cs typeface="Calibri" panose="020F0502020204030204" pitchFamily="34" charset="0"/>
                        </a:rPr>
                        <a:t>Identifier les stratégies de pérennisation de l’approche</a:t>
                      </a:r>
                      <a:endParaRPr lang="en-GB" sz="1000" dirty="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0675117"/>
                  </a:ext>
                </a:extLst>
              </a:tr>
              <a:tr h="1246931">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100000"/>
                        </a:lnSpc>
                        <a:spcAft>
                          <a:spcPts val="300"/>
                        </a:spcAft>
                      </a:pPr>
                      <a:r>
                        <a:rPr lang="fr-FR" sz="1000" b="1" dirty="0">
                          <a:effectLst/>
                          <a:latin typeface="+mn-lt"/>
                          <a:ea typeface="Segoe UI" panose="020B0502040204020203" pitchFamily="34" charset="0"/>
                          <a:cs typeface="Calibri" panose="020F0502020204030204" pitchFamily="34" charset="0"/>
                        </a:rPr>
                        <a:t>Equipe cadre de district </a:t>
                      </a:r>
                      <a:br>
                        <a:rPr lang="hr-HR" sz="1000" b="1" dirty="0">
                          <a:effectLst/>
                          <a:latin typeface="+mn-lt"/>
                          <a:ea typeface="Segoe UI" panose="020B0502040204020203" pitchFamily="34" charset="0"/>
                          <a:cs typeface="Calibri" panose="020F0502020204030204" pitchFamily="34" charset="0"/>
                        </a:rPr>
                      </a:br>
                      <a:r>
                        <a:rPr lang="fr-FR" sz="1000" b="1" dirty="0">
                          <a:effectLst/>
                          <a:latin typeface="+mn-lt"/>
                          <a:ea typeface="Segoe UI" panose="020B0502040204020203" pitchFamily="34" charset="0"/>
                          <a:cs typeface="Calibri" panose="020F0502020204030204" pitchFamily="34" charset="0"/>
                        </a:rPr>
                        <a:t>(Point Focal MNT du district) </a:t>
                      </a:r>
                      <a:br>
                        <a:rPr lang="hr-HR" sz="1000" b="1" dirty="0">
                          <a:effectLst/>
                          <a:latin typeface="+mn-lt"/>
                          <a:ea typeface="Segoe UI" panose="020B0502040204020203" pitchFamily="34" charset="0"/>
                          <a:cs typeface="Calibri" panose="020F0502020204030204" pitchFamily="34" charset="0"/>
                        </a:rPr>
                      </a:br>
                      <a:r>
                        <a:rPr lang="fr-FR" sz="1000" b="1" dirty="0">
                          <a:effectLst/>
                          <a:latin typeface="+mn-lt"/>
                          <a:ea typeface="Segoe UI" panose="020B0502040204020203" pitchFamily="34" charset="0"/>
                          <a:cs typeface="Calibri" panose="020F0502020204030204" pitchFamily="34" charset="0"/>
                        </a:rPr>
                        <a:t>et de ECR</a:t>
                      </a:r>
                      <a:endParaRPr lang="en-GB" sz="1000" dirty="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100000"/>
                        </a:lnSpc>
                        <a:spcAft>
                          <a:spcPts val="300"/>
                        </a:spcAft>
                      </a:pPr>
                      <a:r>
                        <a:rPr lang="fr-FR" sz="1000" dirty="0">
                          <a:effectLst/>
                          <a:latin typeface="+mn-lt"/>
                          <a:ea typeface="Segoe UI" panose="020B0502040204020203" pitchFamily="34" charset="0"/>
                          <a:cs typeface="Calibri" panose="020F0502020204030204" pitchFamily="34" charset="0"/>
                        </a:rPr>
                        <a:t>Orienter les prestataires des cliniques et hôpitaux et faire le suivi post-formation</a:t>
                      </a:r>
                      <a:endParaRPr lang="en-GB" sz="1000" dirty="0">
                        <a:effectLst/>
                        <a:latin typeface="+mn-lt"/>
                        <a:ea typeface="Calibri" panose="020F0502020204030204" pitchFamily="34" charset="0"/>
                        <a:cs typeface="Times New Roman" panose="02020603050405020304" pitchFamily="18" charset="0"/>
                      </a:endParaRPr>
                    </a:p>
                    <a:p>
                      <a:pPr>
                        <a:lnSpc>
                          <a:spcPct val="100000"/>
                        </a:lnSpc>
                        <a:spcAft>
                          <a:spcPts val="300"/>
                        </a:spcAft>
                      </a:pPr>
                      <a:r>
                        <a:rPr lang="fr-FR" sz="1000" dirty="0">
                          <a:effectLst/>
                          <a:latin typeface="+mn-lt"/>
                          <a:ea typeface="Segoe UI" panose="020B0502040204020203" pitchFamily="34" charset="0"/>
                          <a:cs typeface="Calibri" panose="020F0502020204030204" pitchFamily="34" charset="0"/>
                        </a:rPr>
                        <a:t>Assurer la supervision de la mise en œuvre de </a:t>
                      </a:r>
                      <a:br>
                        <a:rPr lang="hr-HR" sz="1000" dirty="0">
                          <a:effectLst/>
                          <a:latin typeface="+mn-lt"/>
                          <a:ea typeface="Segoe UI" panose="020B0502040204020203" pitchFamily="34" charset="0"/>
                          <a:cs typeface="Calibri" panose="020F0502020204030204" pitchFamily="34" charset="0"/>
                        </a:rPr>
                      </a:br>
                      <a:r>
                        <a:rPr lang="fr-FR" sz="1000" dirty="0">
                          <a:effectLst/>
                          <a:latin typeface="+mn-lt"/>
                          <a:ea typeface="Segoe UI" panose="020B0502040204020203" pitchFamily="34" charset="0"/>
                          <a:cs typeface="Calibri" panose="020F0502020204030204" pitchFamily="34" charset="0"/>
                        </a:rPr>
                        <a:t>ces activités </a:t>
                      </a:r>
                      <a:endParaRPr lang="en-GB" sz="1000" dirty="0">
                        <a:effectLst/>
                        <a:latin typeface="+mn-lt"/>
                        <a:ea typeface="Calibri" panose="020F0502020204030204" pitchFamily="34" charset="0"/>
                        <a:cs typeface="Times New Roman" panose="02020603050405020304" pitchFamily="18" charset="0"/>
                      </a:endParaRPr>
                    </a:p>
                    <a:p>
                      <a:pPr>
                        <a:lnSpc>
                          <a:spcPct val="100000"/>
                        </a:lnSpc>
                        <a:spcAft>
                          <a:spcPts val="300"/>
                        </a:spcAft>
                      </a:pPr>
                      <a:r>
                        <a:rPr lang="fr-FR" sz="1000" dirty="0">
                          <a:effectLst/>
                          <a:latin typeface="+mn-lt"/>
                          <a:ea typeface="Segoe UI" panose="020B0502040204020203" pitchFamily="34" charset="0"/>
                          <a:cs typeface="Calibri" panose="020F0502020204030204" pitchFamily="34" charset="0"/>
                        </a:rPr>
                        <a:t>Capitaliser les données à travers la collecte des données des différents PPS et l’organisation de revues trimestrielles</a:t>
                      </a:r>
                      <a:endParaRPr lang="en-GB" sz="1000" dirty="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0367496"/>
                  </a:ext>
                </a:extLst>
              </a:tr>
              <a:tr h="895439">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100000"/>
                        </a:lnSpc>
                        <a:spcAft>
                          <a:spcPts val="300"/>
                        </a:spcAft>
                      </a:pPr>
                      <a:r>
                        <a:rPr lang="fr-FR" sz="1000" b="1" dirty="0">
                          <a:effectLst/>
                          <a:latin typeface="+mn-lt"/>
                          <a:ea typeface="Segoe UI" panose="020B0502040204020203" pitchFamily="34" charset="0"/>
                          <a:cs typeface="Calibri" panose="020F0502020204030204" pitchFamily="34" charset="0"/>
                        </a:rPr>
                        <a:t>Responsable des services </a:t>
                      </a:r>
                      <a:br>
                        <a:rPr lang="hr-HR" sz="1000" b="1" dirty="0">
                          <a:effectLst/>
                          <a:latin typeface="+mn-lt"/>
                          <a:ea typeface="Segoe UI" panose="020B0502040204020203" pitchFamily="34" charset="0"/>
                          <a:cs typeface="Calibri" panose="020F0502020204030204" pitchFamily="34" charset="0"/>
                        </a:rPr>
                      </a:br>
                      <a:r>
                        <a:rPr lang="fr-FR" sz="1000" b="1" dirty="0">
                          <a:effectLst/>
                          <a:latin typeface="+mn-lt"/>
                          <a:ea typeface="Segoe UI" panose="020B0502040204020203" pitchFamily="34" charset="0"/>
                          <a:cs typeface="Calibri" panose="020F0502020204030204" pitchFamily="34" charset="0"/>
                        </a:rPr>
                        <a:t>des soins infirmiers (SSI) et les majors de services hospitaliers et cliniques privées</a:t>
                      </a:r>
                      <a:endParaRPr lang="en-GB" sz="1000" dirty="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100000"/>
                        </a:lnSpc>
                        <a:spcAft>
                          <a:spcPts val="300"/>
                        </a:spcAft>
                      </a:pPr>
                      <a:r>
                        <a:rPr lang="fr-FR" sz="1000" dirty="0">
                          <a:effectLst/>
                          <a:latin typeface="+mn-lt"/>
                          <a:ea typeface="Segoe UI" panose="020B0502040204020203" pitchFamily="34" charset="0"/>
                          <a:cs typeface="Calibri" panose="020F0502020204030204" pitchFamily="34" charset="0"/>
                        </a:rPr>
                        <a:t>Orienter les prestataires des hôpitaux sur la collecte </a:t>
                      </a:r>
                      <a:br>
                        <a:rPr lang="hr-HR" sz="1000" dirty="0">
                          <a:effectLst/>
                          <a:latin typeface="+mn-lt"/>
                          <a:ea typeface="Segoe UI" panose="020B0502040204020203" pitchFamily="34" charset="0"/>
                          <a:cs typeface="Calibri" panose="020F0502020204030204" pitchFamily="34" charset="0"/>
                        </a:rPr>
                      </a:br>
                      <a:r>
                        <a:rPr lang="fr-FR" sz="1000" dirty="0">
                          <a:effectLst/>
                          <a:latin typeface="+mn-lt"/>
                          <a:ea typeface="Segoe UI" panose="020B0502040204020203" pitchFamily="34" charset="0"/>
                          <a:cs typeface="Calibri" panose="020F0502020204030204" pitchFamily="34" charset="0"/>
                        </a:rPr>
                        <a:t>des données MNT en routine</a:t>
                      </a:r>
                      <a:endParaRPr lang="en-GB" sz="1000" dirty="0">
                        <a:effectLst/>
                        <a:latin typeface="+mn-lt"/>
                        <a:ea typeface="Calibri" panose="020F0502020204030204" pitchFamily="34" charset="0"/>
                        <a:cs typeface="Times New Roman" panose="02020603050405020304" pitchFamily="18" charset="0"/>
                      </a:endParaRPr>
                    </a:p>
                    <a:p>
                      <a:pPr>
                        <a:lnSpc>
                          <a:spcPct val="100000"/>
                        </a:lnSpc>
                        <a:spcAft>
                          <a:spcPts val="300"/>
                        </a:spcAft>
                      </a:pPr>
                      <a:r>
                        <a:rPr lang="fr-FR" sz="1000" dirty="0">
                          <a:effectLst/>
                          <a:latin typeface="+mn-lt"/>
                          <a:ea typeface="Segoe UI" panose="020B0502040204020203" pitchFamily="34" charset="0"/>
                          <a:cs typeface="Calibri" panose="020F0502020204030204" pitchFamily="34" charset="0"/>
                        </a:rPr>
                        <a:t>Capitaliser les données à travers la collecte des données des différents PPS et </a:t>
                      </a:r>
                      <a:br>
                        <a:rPr lang="hr-HR" sz="1000" dirty="0">
                          <a:effectLst/>
                          <a:latin typeface="+mn-lt"/>
                          <a:ea typeface="Segoe UI" panose="020B0502040204020203" pitchFamily="34" charset="0"/>
                          <a:cs typeface="Calibri" panose="020F0502020204030204" pitchFamily="34" charset="0"/>
                        </a:rPr>
                      </a:br>
                      <a:r>
                        <a:rPr lang="fr-FR" sz="1000" dirty="0">
                          <a:effectLst/>
                          <a:latin typeface="+mn-lt"/>
                          <a:ea typeface="Segoe UI" panose="020B0502040204020203" pitchFamily="34" charset="0"/>
                          <a:cs typeface="Calibri" panose="020F0502020204030204" pitchFamily="34" charset="0"/>
                        </a:rPr>
                        <a:t>la participation aux revues trimestrielles </a:t>
                      </a:r>
                      <a:endParaRPr lang="en-GB" sz="1000" dirty="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0403585"/>
                  </a:ext>
                </a:extLst>
              </a:tr>
              <a:tr h="741125">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100000"/>
                        </a:lnSpc>
                        <a:spcAft>
                          <a:spcPts val="300"/>
                        </a:spcAft>
                      </a:pPr>
                      <a:r>
                        <a:rPr lang="fr-FR" sz="1000" b="1" dirty="0">
                          <a:effectLst/>
                          <a:latin typeface="+mn-lt"/>
                          <a:ea typeface="Segoe UI" panose="020B0502040204020203" pitchFamily="34" charset="0"/>
                          <a:cs typeface="Calibri" panose="020F0502020204030204" pitchFamily="34" charset="0"/>
                        </a:rPr>
                        <a:t>Prestataires de santé des hôpitaux et cliniques (spécialistes, médecins, infirmiers, sages femmes)</a:t>
                      </a:r>
                      <a:endParaRPr lang="en-GB" sz="1000" dirty="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100000"/>
                        </a:lnSpc>
                        <a:spcAft>
                          <a:spcPts val="300"/>
                        </a:spcAft>
                      </a:pPr>
                      <a:r>
                        <a:rPr lang="fr-FR" sz="1000" dirty="0">
                          <a:effectLst/>
                          <a:latin typeface="+mn-lt"/>
                          <a:ea typeface="Segoe UI" panose="020B0502040204020203" pitchFamily="34" charset="0"/>
                          <a:cs typeface="Calibri" panose="020F0502020204030204" pitchFamily="34" charset="0"/>
                        </a:rPr>
                        <a:t>Assurer la prise en charge des patients selon les directives et normes</a:t>
                      </a:r>
                      <a:endParaRPr lang="hr-HR" sz="1000" dirty="0">
                        <a:effectLst/>
                        <a:latin typeface="+mn-lt"/>
                        <a:ea typeface="Segoe UI" panose="020B0502040204020203" pitchFamily="34" charset="0"/>
                        <a:cs typeface="Calibri" panose="020F0502020204030204" pitchFamily="34" charset="0"/>
                      </a:endParaRPr>
                    </a:p>
                    <a:p>
                      <a:pPr>
                        <a:lnSpc>
                          <a:spcPct val="100000"/>
                        </a:lnSpc>
                        <a:spcAft>
                          <a:spcPts val="300"/>
                        </a:spcAft>
                      </a:pPr>
                      <a:r>
                        <a:rPr lang="fr-FR" sz="1000" dirty="0">
                          <a:effectLst/>
                          <a:latin typeface="+mn-lt"/>
                          <a:ea typeface="Segoe UI" panose="020B0502040204020203" pitchFamily="34" charset="0"/>
                          <a:cs typeface="Calibri" panose="020F0502020204030204" pitchFamily="34" charset="0"/>
                        </a:rPr>
                        <a:t>Assurer la collecte primaire des données et les transmettre au SSI ou au major</a:t>
                      </a:r>
                      <a:endParaRPr lang="en-GB" sz="1000" dirty="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6486678"/>
                  </a:ext>
                </a:extLst>
              </a:tr>
              <a:tr h="554841">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100000"/>
                        </a:lnSpc>
                        <a:spcAft>
                          <a:spcPts val="300"/>
                        </a:spcAft>
                      </a:pPr>
                      <a:r>
                        <a:rPr lang="fr-FR" sz="1000" b="1" dirty="0">
                          <a:effectLst/>
                          <a:latin typeface="+mn-lt"/>
                          <a:ea typeface="Segoe UI" panose="020B0502040204020203" pitchFamily="34" charset="0"/>
                          <a:cs typeface="Calibri" panose="020F0502020204030204" pitchFamily="34" charset="0"/>
                        </a:rPr>
                        <a:t>Staff de Cardio4Dakar </a:t>
                      </a:r>
                      <a:br>
                        <a:rPr lang="hr-HR" sz="1000" b="1" dirty="0">
                          <a:effectLst/>
                          <a:latin typeface="+mn-lt"/>
                          <a:ea typeface="Segoe UI" panose="020B0502040204020203" pitchFamily="34" charset="0"/>
                          <a:cs typeface="Calibri" panose="020F0502020204030204" pitchFamily="34" charset="0"/>
                        </a:rPr>
                      </a:br>
                      <a:r>
                        <a:rPr lang="fr-FR" sz="1000" b="1" dirty="0">
                          <a:effectLst/>
                          <a:latin typeface="+mn-lt"/>
                          <a:ea typeface="Segoe UI" panose="020B0502040204020203" pitchFamily="34" charset="0"/>
                          <a:cs typeface="Calibri" panose="020F0502020204030204" pitchFamily="34" charset="0"/>
                        </a:rPr>
                        <a:t>et Fondation Novartis</a:t>
                      </a:r>
                      <a:endParaRPr lang="en-GB" sz="1000" dirty="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19050" cap="flat" cmpd="sng" algn="ctr">
                      <a:solidFill>
                        <a:srgbClr val="CF361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100000"/>
                        </a:lnSpc>
                        <a:spcAft>
                          <a:spcPts val="300"/>
                        </a:spcAft>
                      </a:pPr>
                      <a:r>
                        <a:rPr lang="fr-FR" sz="1000" dirty="0">
                          <a:effectLst/>
                          <a:latin typeface="+mn-lt"/>
                          <a:ea typeface="Segoe UI" panose="020B0502040204020203" pitchFamily="34" charset="0"/>
                          <a:cs typeface="Calibri" panose="020F0502020204030204" pitchFamily="34" charset="0"/>
                        </a:rPr>
                        <a:t>Orienter les cliniques et hôpitaux sur l’approche CARDIO</a:t>
                      </a:r>
                      <a:endParaRPr lang="hr-HR" sz="1000" dirty="0">
                        <a:effectLst/>
                        <a:latin typeface="+mn-lt"/>
                        <a:ea typeface="Segoe UI" panose="020B0502040204020203" pitchFamily="34" charset="0"/>
                        <a:cs typeface="Calibri" panose="020F0502020204030204" pitchFamily="34" charset="0"/>
                      </a:endParaRPr>
                    </a:p>
                    <a:p>
                      <a:pPr>
                        <a:lnSpc>
                          <a:spcPct val="100000"/>
                        </a:lnSpc>
                        <a:spcAft>
                          <a:spcPts val="300"/>
                        </a:spcAft>
                      </a:pPr>
                      <a:r>
                        <a:rPr lang="fr-FR" sz="1000" dirty="0">
                          <a:effectLst/>
                          <a:latin typeface="+mn-lt"/>
                          <a:ea typeface="Segoe UI" panose="020B0502040204020203" pitchFamily="34" charset="0"/>
                          <a:cs typeface="Calibri" panose="020F0502020204030204" pitchFamily="34" charset="0"/>
                        </a:rPr>
                        <a:t>Elaborer et mettre en place les outils de gestion</a:t>
                      </a:r>
                      <a:endParaRPr lang="en-GB" sz="1000" dirty="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19050" cap="flat" cmpd="sng" algn="ctr">
                      <a:solidFill>
                        <a:srgbClr val="CF361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939476"/>
                  </a:ext>
                </a:extLst>
              </a:tr>
            </a:tbl>
          </a:graphicData>
        </a:graphic>
      </p:graphicFrame>
    </p:spTree>
    <p:extLst>
      <p:ext uri="{BB962C8B-B14F-4D97-AF65-F5344CB8AC3E}">
        <p14:creationId xmlns:p14="http://schemas.microsoft.com/office/powerpoint/2010/main" val="10609378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DDDE1D1-DC29-30C3-B4A9-9859ACAB377F}"/>
              </a:ext>
            </a:extLst>
          </p:cNvPr>
          <p:cNvSpPr txBox="1"/>
          <p:nvPr/>
        </p:nvSpPr>
        <p:spPr>
          <a:xfrm>
            <a:off x="552450" y="1439865"/>
            <a:ext cx="5480049" cy="6818310"/>
          </a:xfrm>
          <a:prstGeom prst="rect">
            <a:avLst/>
          </a:prstGeom>
          <a:noFill/>
        </p:spPr>
        <p:txBody>
          <a:bodyPr wrap="square" lIns="0" tIns="46800" rIns="0" rtlCol="0">
            <a:noAutofit/>
          </a:bodyPr>
          <a:lstStyle/>
          <a:p>
            <a:r>
              <a:rPr lang="fr-FR" sz="1400" b="1" spc="-20" dirty="0">
                <a:solidFill>
                  <a:schemeClr val="accent2"/>
                </a:solidFill>
              </a:rPr>
              <a:t>Etapes pour répliquer cette intervention</a:t>
            </a:r>
          </a:p>
          <a:p>
            <a:r>
              <a:rPr lang="fr-FR" sz="1200" spc="-20" dirty="0">
                <a:solidFill>
                  <a:schemeClr val="tx2"/>
                </a:solidFill>
                <a:hlinkClick r:id="rId2"/>
              </a:rPr>
              <a:t>Les différentes étapes de mise en œuvre de cette stratégie </a:t>
            </a:r>
            <a:r>
              <a:rPr lang="fr-FR" sz="1200" spc="-20" dirty="0">
                <a:solidFill>
                  <a:schemeClr val="tx2"/>
                </a:solidFill>
              </a:rPr>
              <a:t>sont :</a:t>
            </a:r>
            <a:r>
              <a:rPr lang="hr-HR" sz="1200" spc="-20" dirty="0">
                <a:solidFill>
                  <a:schemeClr val="tx2"/>
                </a:solidFill>
              </a:rPr>
              <a:t> </a:t>
            </a:r>
          </a:p>
          <a:p>
            <a:endParaRPr lang="fr-FR" sz="1200" spc="-20" dirty="0">
              <a:solidFill>
                <a:schemeClr val="tx2"/>
              </a:solidFill>
            </a:endParaRPr>
          </a:p>
          <a:p>
            <a:r>
              <a:rPr lang="fr-FR" sz="1200" b="1" spc="-20" dirty="0">
                <a:solidFill>
                  <a:schemeClr val="tx2"/>
                </a:solidFill>
              </a:rPr>
              <a:t>Choix des cliniques privées et Hôpitaux:</a:t>
            </a:r>
          </a:p>
          <a:p>
            <a:r>
              <a:rPr lang="fr-FR" sz="1200" spc="-20" dirty="0">
                <a:solidFill>
                  <a:schemeClr val="tx2"/>
                </a:solidFill>
              </a:rPr>
              <a:t>Les cliniques privées ont été choisies par le district sanitaire après une visite au médecin-chef de la région pour partager la stratégie du projet. Les deux (2) principaux critères de sélection sont l’importance du volume de fréquentation de </a:t>
            </a:r>
            <a:br>
              <a:rPr lang="hr-HR" sz="1200" spc="-20" dirty="0">
                <a:solidFill>
                  <a:schemeClr val="tx2"/>
                </a:solidFill>
              </a:rPr>
            </a:br>
            <a:r>
              <a:rPr lang="fr-FR" sz="1200" spc="-20" dirty="0">
                <a:solidFill>
                  <a:schemeClr val="tx2"/>
                </a:solidFill>
              </a:rPr>
              <a:t>la structure, l’engagement de l’équipe dirigeante et l’existence d’une collaboration avec le district sanitaire. Au cours de la première année, un total de dix (10) cliniques privées ont été enrôlées (Dakar Ouest). La deuxième année, douze (12) cliniques privées supplémentaires dans les trois (3) autres districts (Nord, Centre </a:t>
            </a:r>
            <a:br>
              <a:rPr lang="hr-HR" sz="1200" spc="-20" dirty="0">
                <a:solidFill>
                  <a:schemeClr val="tx2"/>
                </a:solidFill>
              </a:rPr>
            </a:br>
            <a:r>
              <a:rPr lang="fr-FR" sz="1200" spc="-20" dirty="0">
                <a:solidFill>
                  <a:schemeClr val="tx2"/>
                </a:solidFill>
              </a:rPr>
              <a:t>et Sud) ont été sélectionnées. Concernant les hôpitaux, tous ceux qui étaient fonctionnels dans le département de Dakar ont été enrôlés.</a:t>
            </a:r>
            <a:r>
              <a:rPr lang="hr-HR" sz="1200" spc="-20" dirty="0">
                <a:solidFill>
                  <a:schemeClr val="tx2"/>
                </a:solidFill>
              </a:rPr>
              <a:t> </a:t>
            </a:r>
          </a:p>
          <a:p>
            <a:endParaRPr lang="hr-HR" sz="1200" spc="-20" dirty="0">
              <a:solidFill>
                <a:schemeClr val="tx2"/>
              </a:solidFill>
            </a:endParaRPr>
          </a:p>
          <a:p>
            <a:r>
              <a:rPr lang="fr-FR" sz="1200" b="1" spc="-20" dirty="0">
                <a:solidFill>
                  <a:schemeClr val="tx2"/>
                </a:solidFill>
              </a:rPr>
              <a:t>Visite de plaidoyer et de présentation de l’approche à l’endroit des Responsables des cliniques privées et Hôpitaux</a:t>
            </a:r>
          </a:p>
          <a:p>
            <a:r>
              <a:rPr lang="fr-FR" sz="1200" spc="-20" dirty="0">
                <a:solidFill>
                  <a:schemeClr val="tx2"/>
                </a:solidFill>
              </a:rPr>
              <a:t>Une fois les établissements sélectionnés, la stratégie CARDIO4Dakar a été présentée aux Responsables des cliniques privées et hôpitaux durant une visite </a:t>
            </a:r>
            <a:br>
              <a:rPr lang="hr-HR" sz="1200" spc="-20" dirty="0">
                <a:solidFill>
                  <a:schemeClr val="tx2"/>
                </a:solidFill>
              </a:rPr>
            </a:br>
            <a:r>
              <a:rPr lang="fr-FR" sz="1200" spc="-20" dirty="0">
                <a:solidFill>
                  <a:schemeClr val="tx2"/>
                </a:solidFill>
              </a:rPr>
              <a:t>de plaidoyer en collaboration avec l’équipe cadre du district sanitaire. Au préalable, les points focaux de district étaient de prendre rendez-vous avec les responsables des structures sanitaires.</a:t>
            </a:r>
            <a:r>
              <a:rPr lang="hr-HR" sz="1200" spc="-20" dirty="0">
                <a:solidFill>
                  <a:schemeClr val="tx2"/>
                </a:solidFill>
              </a:rPr>
              <a:t> </a:t>
            </a:r>
            <a:endParaRPr lang="fr-FR" sz="1200" spc="-20" dirty="0">
              <a:solidFill>
                <a:schemeClr val="tx2"/>
              </a:solidFill>
            </a:endParaRPr>
          </a:p>
          <a:p>
            <a:endParaRPr lang="fr-FR" sz="1200" spc="-20" dirty="0">
              <a:solidFill>
                <a:schemeClr val="tx2"/>
              </a:solidFill>
            </a:endParaRPr>
          </a:p>
        </p:txBody>
      </p:sp>
      <p:pic>
        <p:nvPicPr>
          <p:cNvPr id="2" name="Picture 1">
            <a:extLst>
              <a:ext uri="{FF2B5EF4-FFF2-40B4-BE49-F238E27FC236}">
                <a16:creationId xmlns:a16="http://schemas.microsoft.com/office/drawing/2014/main" id="{CD3AB232-97D1-ED7B-6E42-97A1617C3389}"/>
              </a:ext>
            </a:extLst>
          </p:cNvPr>
          <p:cNvPicPr>
            <a:picLocks noChangeAspect="1"/>
          </p:cNvPicPr>
          <p:nvPr/>
        </p:nvPicPr>
        <p:blipFill rotWithShape="1">
          <a:blip r:embed="rId3">
            <a:extLst>
              <a:ext uri="{28A0092B-C50C-407E-A947-70E740481C1C}">
                <a14:useLocalDpi xmlns:a14="http://schemas.microsoft.com/office/drawing/2010/main" val="0"/>
              </a:ext>
            </a:extLst>
          </a:blip>
          <a:srcRect t="23852" b="9606"/>
          <a:stretch/>
        </p:blipFill>
        <p:spPr>
          <a:xfrm>
            <a:off x="570707" y="5532113"/>
            <a:ext cx="5461792" cy="2726062"/>
          </a:xfrm>
          <a:prstGeom prst="roundRect">
            <a:avLst>
              <a:gd name="adj" fmla="val 0"/>
            </a:avLst>
          </a:prstGeom>
        </p:spPr>
      </p:pic>
      <p:sp>
        <p:nvSpPr>
          <p:cNvPr id="3" name="ZoneTexte 2">
            <a:extLst>
              <a:ext uri="{FF2B5EF4-FFF2-40B4-BE49-F238E27FC236}">
                <a16:creationId xmlns:a16="http://schemas.microsoft.com/office/drawing/2014/main" id="{A4DDA19E-AD15-C885-4070-F08C2EFE3478}"/>
              </a:ext>
            </a:extLst>
          </p:cNvPr>
          <p:cNvSpPr txBox="1"/>
          <p:nvPr/>
        </p:nvSpPr>
        <p:spPr>
          <a:xfrm>
            <a:off x="570707" y="8367386"/>
            <a:ext cx="5461792" cy="430887"/>
          </a:xfrm>
          <a:prstGeom prst="rect">
            <a:avLst/>
          </a:prstGeom>
          <a:noFill/>
        </p:spPr>
        <p:txBody>
          <a:bodyPr wrap="square" rtlCol="0">
            <a:spAutoFit/>
          </a:bodyPr>
          <a:lstStyle/>
          <a:p>
            <a:r>
              <a:rPr lang="fr-FR" sz="1100" i="1" dirty="0"/>
              <a:t>Revue trimestrielle des données des cliniques et cabinets privés du département de Dakar</a:t>
            </a:r>
          </a:p>
        </p:txBody>
      </p:sp>
    </p:spTree>
    <p:extLst>
      <p:ext uri="{BB962C8B-B14F-4D97-AF65-F5344CB8AC3E}">
        <p14:creationId xmlns:p14="http://schemas.microsoft.com/office/powerpoint/2010/main" val="41271417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FA3E86F-2370-D874-BA30-E33825C72E76}"/>
              </a:ext>
            </a:extLst>
          </p:cNvPr>
          <p:cNvSpPr/>
          <p:nvPr/>
        </p:nvSpPr>
        <p:spPr>
          <a:xfrm>
            <a:off x="552450" y="4937759"/>
            <a:ext cx="5429363" cy="3609341"/>
          </a:xfrm>
          <a:prstGeom prst="roundRect">
            <a:avLst>
              <a:gd name="adj" fmla="val 5399"/>
            </a:avLst>
          </a:prstGeom>
          <a:solidFill>
            <a:schemeClr val="accent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180000" tIns="108000" rIns="180000" bIns="108000" rtlCol="0" anchor="ctr"/>
          <a:lstStyle/>
          <a:p>
            <a:r>
              <a:rPr lang="fr-FR" sz="1200" b="1" spc="-20" dirty="0">
                <a:solidFill>
                  <a:schemeClr val="bg1"/>
                </a:solidFill>
              </a:rPr>
              <a:t>Orientation des prestataires de santé sur les nouvelles directives </a:t>
            </a:r>
            <a:br>
              <a:rPr lang="hr-HR" sz="1200" b="1" spc="-20" dirty="0">
                <a:solidFill>
                  <a:schemeClr val="bg1"/>
                </a:solidFill>
              </a:rPr>
            </a:br>
            <a:r>
              <a:rPr lang="fr-FR" sz="1200" b="1" spc="-20" dirty="0">
                <a:solidFill>
                  <a:schemeClr val="bg1"/>
                </a:solidFill>
              </a:rPr>
              <a:t>du MSAS </a:t>
            </a:r>
          </a:p>
          <a:p>
            <a:r>
              <a:rPr lang="fr-FR" sz="1200" spc="-20" dirty="0">
                <a:solidFill>
                  <a:schemeClr val="bg1"/>
                </a:solidFill>
              </a:rPr>
              <a:t>Les médecins et infirmiers ont été orientés au cours de session spécifiques de de deux (2) jours chacune. Ces sessions d’orientation ont été toutes conduites par un cardiologue et un diabétologue. Le contenu de l’orientation était basé sur les modules développés par le MSAS en collaboration avec </a:t>
            </a:r>
            <a:br>
              <a:rPr lang="hr-HR" sz="1200" spc="-20" dirty="0">
                <a:solidFill>
                  <a:schemeClr val="bg1"/>
                </a:solidFill>
              </a:rPr>
            </a:br>
            <a:r>
              <a:rPr lang="fr-FR" sz="1200" spc="-20" dirty="0">
                <a:solidFill>
                  <a:schemeClr val="bg1"/>
                </a:solidFill>
              </a:rPr>
              <a:t>la Société sénégalaise de cardiologie (SOSECAR), le Centre antidiabétique Marc </a:t>
            </a:r>
            <a:r>
              <a:rPr lang="fr-FR" sz="1200" spc="-20" dirty="0" err="1">
                <a:solidFill>
                  <a:schemeClr val="bg1"/>
                </a:solidFill>
              </a:rPr>
              <a:t>Sankalé</a:t>
            </a:r>
            <a:r>
              <a:rPr lang="fr-FR" sz="1200" spc="-20" dirty="0">
                <a:solidFill>
                  <a:schemeClr val="bg1"/>
                </a:solidFill>
              </a:rPr>
              <a:t>, la Fondation Novartis et le staff de Cardio4Dakar. </a:t>
            </a:r>
            <a:br>
              <a:rPr lang="hr-HR" sz="1200" spc="-20" dirty="0">
                <a:solidFill>
                  <a:schemeClr val="bg1"/>
                </a:solidFill>
              </a:rPr>
            </a:br>
            <a:r>
              <a:rPr lang="fr-FR" sz="1200" spc="-20" dirty="0">
                <a:solidFill>
                  <a:schemeClr val="bg1"/>
                </a:solidFill>
              </a:rPr>
              <a:t>Ces orientations ont également permis de présenter les nouveaux </a:t>
            </a:r>
            <a:br>
              <a:rPr lang="hr-HR" sz="1200" spc="-20" dirty="0">
                <a:solidFill>
                  <a:schemeClr val="bg1"/>
                </a:solidFill>
              </a:rPr>
            </a:br>
            <a:r>
              <a:rPr lang="fr-FR" sz="1200" spc="-20" dirty="0">
                <a:solidFill>
                  <a:schemeClr val="bg1"/>
                </a:solidFill>
              </a:rPr>
              <a:t>concepts de gestion des données MNT intégrés au DHIS2.</a:t>
            </a:r>
            <a:r>
              <a:rPr lang="hr-HR" sz="1200" spc="-20" dirty="0">
                <a:solidFill>
                  <a:schemeClr val="bg1"/>
                </a:solidFill>
              </a:rPr>
              <a:t> </a:t>
            </a:r>
            <a:br>
              <a:rPr lang="hr-HR" sz="1200" spc="-20" dirty="0">
                <a:solidFill>
                  <a:schemeClr val="bg1"/>
                </a:solidFill>
              </a:rPr>
            </a:br>
            <a:r>
              <a:rPr lang="fr-FR" sz="1200" spc="-20" dirty="0">
                <a:solidFill>
                  <a:schemeClr val="bg1"/>
                </a:solidFill>
              </a:rPr>
              <a:t>Dans l’ensemble des 21 structures privées de santé, un total de 20 médecins et 14 infirmier(e)s ont été orientés. Pour les six (6) hôpitaux enrôlés, un total de 41 prestataires de santé ont été formés (14 médecins </a:t>
            </a:r>
            <a:br>
              <a:rPr lang="hr-HR" sz="1200" spc="-20" dirty="0">
                <a:solidFill>
                  <a:schemeClr val="bg1"/>
                </a:solidFill>
              </a:rPr>
            </a:br>
            <a:r>
              <a:rPr lang="fr-FR" sz="1200" spc="-20" dirty="0">
                <a:solidFill>
                  <a:schemeClr val="bg1"/>
                </a:solidFill>
              </a:rPr>
              <a:t>et 27 Responsables des services de soins infirmiers et majors de service).</a:t>
            </a:r>
          </a:p>
          <a:p>
            <a:r>
              <a:rPr lang="fr-FR" sz="1200" spc="-20" dirty="0">
                <a:solidFill>
                  <a:schemeClr val="bg1"/>
                </a:solidFill>
              </a:rPr>
              <a:t>A l’issue de ces sessions de formation, les médecins et infirmiers ont assuré une prise en charge des patients selon les directives du MSAS, ainsi que </a:t>
            </a:r>
            <a:br>
              <a:rPr lang="hr-HR" sz="1200" spc="-20" dirty="0">
                <a:solidFill>
                  <a:schemeClr val="bg1"/>
                </a:solidFill>
              </a:rPr>
            </a:br>
            <a:r>
              <a:rPr lang="fr-FR" sz="1200" spc="-20" dirty="0">
                <a:solidFill>
                  <a:schemeClr val="bg1"/>
                </a:solidFill>
              </a:rPr>
              <a:t>la collecte des données selon les nouveaux concepts.</a:t>
            </a:r>
          </a:p>
        </p:txBody>
      </p:sp>
      <p:pic>
        <p:nvPicPr>
          <p:cNvPr id="1026" name="Image 3">
            <a:extLst>
              <a:ext uri="{FF2B5EF4-FFF2-40B4-BE49-F238E27FC236}">
                <a16:creationId xmlns:a16="http://schemas.microsoft.com/office/drawing/2014/main" id="{FCD731E4-905E-328C-7D8F-498170510F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518" b="12062"/>
          <a:stretch/>
        </p:blipFill>
        <p:spPr bwMode="auto">
          <a:xfrm>
            <a:off x="552450" y="1293223"/>
            <a:ext cx="3531035" cy="3128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5D3DA61E-F568-D6A6-CD4B-C58955090F4E}"/>
              </a:ext>
            </a:extLst>
          </p:cNvPr>
          <p:cNvSpPr txBox="1"/>
          <p:nvPr/>
        </p:nvSpPr>
        <p:spPr>
          <a:xfrm>
            <a:off x="496864" y="4473499"/>
            <a:ext cx="3531035" cy="430887"/>
          </a:xfrm>
          <a:prstGeom prst="rect">
            <a:avLst/>
          </a:prstGeom>
          <a:noFill/>
        </p:spPr>
        <p:txBody>
          <a:bodyPr wrap="square" rtlCol="0">
            <a:spAutoFit/>
          </a:bodyPr>
          <a:lstStyle/>
          <a:p>
            <a:r>
              <a:rPr lang="fr-FR" sz="1100" i="1" dirty="0"/>
              <a:t>Supervision de la prise en charge dans une clinique privée</a:t>
            </a:r>
          </a:p>
        </p:txBody>
      </p:sp>
    </p:spTree>
    <p:extLst>
      <p:ext uri="{BB962C8B-B14F-4D97-AF65-F5344CB8AC3E}">
        <p14:creationId xmlns:p14="http://schemas.microsoft.com/office/powerpoint/2010/main" val="18083635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1211999-C00E-3E2E-EF54-49CE94E949E7}"/>
              </a:ext>
            </a:extLst>
          </p:cNvPr>
          <p:cNvSpPr txBox="1">
            <a:spLocks/>
          </p:cNvSpPr>
          <p:nvPr/>
        </p:nvSpPr>
        <p:spPr>
          <a:xfrm rot="16200000">
            <a:off x="2180540" y="-179932"/>
            <a:ext cx="2768385" cy="6024563"/>
          </a:xfrm>
          <a:prstGeom prst="roundRect">
            <a:avLst>
              <a:gd name="adj" fmla="val 8116"/>
            </a:avLst>
          </a:prstGeom>
          <a:gradFill>
            <a:gsLst>
              <a:gs pos="0">
                <a:schemeClr val="accent4">
                  <a:alpha val="20000"/>
                </a:schemeClr>
              </a:gs>
              <a:gs pos="100000">
                <a:schemeClr val="accent4">
                  <a:alpha val="0"/>
                </a:schemeClr>
              </a:gs>
            </a:gsLst>
            <a:lin ang="5400000" scaled="1"/>
          </a:gradFill>
          <a:ln w="25400">
            <a:noFill/>
          </a:ln>
          <a:effectLst/>
        </p:spPr>
        <p:txBody>
          <a:bodyPr vert="horz" lIns="144000" tIns="144000" rIns="144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nSpc>
                <a:spcPct val="100000"/>
              </a:lnSpc>
              <a:spcBef>
                <a:spcPts val="0"/>
              </a:spcBef>
              <a:buNone/>
            </a:pPr>
            <a:endParaRPr lang="hr-HR" b="1" spc="-20" dirty="0"/>
          </a:p>
        </p:txBody>
      </p:sp>
      <p:sp>
        <p:nvSpPr>
          <p:cNvPr id="6" name="TextBox 5">
            <a:extLst>
              <a:ext uri="{FF2B5EF4-FFF2-40B4-BE49-F238E27FC236}">
                <a16:creationId xmlns:a16="http://schemas.microsoft.com/office/drawing/2014/main" id="{6DDDE1D1-DC29-30C3-B4A9-9859ACAB377F}"/>
              </a:ext>
            </a:extLst>
          </p:cNvPr>
          <p:cNvSpPr txBox="1"/>
          <p:nvPr/>
        </p:nvSpPr>
        <p:spPr>
          <a:xfrm>
            <a:off x="1524572" y="1652059"/>
            <a:ext cx="4468239" cy="2443134"/>
          </a:xfrm>
          <a:prstGeom prst="rect">
            <a:avLst/>
          </a:prstGeom>
          <a:noFill/>
        </p:spPr>
        <p:txBody>
          <a:bodyPr wrap="square" lIns="0" tIns="46800" rIns="0" rtlCol="0">
            <a:noAutofit/>
          </a:bodyPr>
          <a:lstStyle/>
          <a:p>
            <a:r>
              <a:rPr lang="fr-FR" sz="1400" b="1" dirty="0">
                <a:solidFill>
                  <a:schemeClr val="accent2"/>
                </a:solidFill>
              </a:rPr>
              <a:t>Outils de Gestion et liens (confère section prise </a:t>
            </a:r>
            <a:br>
              <a:rPr lang="hr-HR" sz="1400" b="1" dirty="0">
                <a:solidFill>
                  <a:schemeClr val="accent2"/>
                </a:solidFill>
              </a:rPr>
            </a:br>
            <a:r>
              <a:rPr lang="fr-FR" sz="1400" b="1" dirty="0">
                <a:solidFill>
                  <a:schemeClr val="accent2"/>
                </a:solidFill>
              </a:rPr>
              <a:t>en charge et section données)</a:t>
            </a:r>
            <a:endParaRPr lang="hr-HR" sz="1400" b="1" dirty="0">
              <a:solidFill>
                <a:schemeClr val="accent2"/>
              </a:solidFill>
            </a:endParaRPr>
          </a:p>
          <a:p>
            <a:r>
              <a:rPr lang="fr-FR" sz="1200" dirty="0">
                <a:solidFill>
                  <a:schemeClr val="tx2"/>
                </a:solidFill>
              </a:rPr>
              <a:t>Les outils utilisés sont les mêmes que ceux des districts sanitaires. Il s’agit des outils de prise en charge et de collecte des données. Les guides, manuels de prise en charge sont identiques à ceux utilisés pour former les prestataires du district sanitaires.</a:t>
            </a:r>
            <a:r>
              <a:rPr lang="hr-HR" sz="1200" dirty="0">
                <a:solidFill>
                  <a:schemeClr val="tx2"/>
                </a:solidFill>
              </a:rPr>
              <a:t> </a:t>
            </a:r>
          </a:p>
          <a:p>
            <a:endParaRPr lang="hr-HR" sz="1200" dirty="0">
              <a:solidFill>
                <a:schemeClr val="tx2"/>
              </a:solidFill>
            </a:endParaRPr>
          </a:p>
          <a:p>
            <a:pPr marL="171450" indent="-171450">
              <a:buFont typeface="Wingdings" panose="05000000000000000000" pitchFamily="2" charset="2"/>
              <a:buChar char="Ø"/>
            </a:pPr>
            <a:r>
              <a:rPr lang="fr-FR" sz="1200" dirty="0">
                <a:effectLst/>
                <a:ea typeface="Segoe UI" panose="020B0502040204020203" pitchFamily="34" charset="0"/>
              </a:rPr>
              <a:t>Document de capitalisation des données </a:t>
            </a:r>
            <a:r>
              <a:rPr lang="fr-FR" sz="1200" dirty="0" err="1">
                <a:effectLst/>
                <a:ea typeface="Segoe UI" panose="020B0502040204020203" pitchFamily="34" charset="0"/>
              </a:rPr>
              <a:t>MNTs</a:t>
            </a:r>
            <a:r>
              <a:rPr lang="fr-FR" sz="1200" dirty="0">
                <a:effectLst/>
                <a:ea typeface="Segoe UI" panose="020B0502040204020203" pitchFamily="34" charset="0"/>
              </a:rPr>
              <a:t> des structures privées et hospitalières  du Dpt de Dakar</a:t>
            </a:r>
            <a:endParaRPr lang="en-US" sz="1200" u="sng" dirty="0">
              <a:solidFill>
                <a:srgbClr val="0000FF"/>
              </a:solidFill>
              <a:effectLst/>
              <a:ea typeface="Segoe UI" panose="020B0502040204020203" pitchFamily="34" charset="0"/>
              <a:cs typeface="Calibri" panose="020F0502020204030204" pitchFamily="34" charset="0"/>
            </a:endParaRPr>
          </a:p>
          <a:p>
            <a:pPr marL="171450" indent="-171450">
              <a:buFont typeface="Wingdings" panose="05000000000000000000" pitchFamily="2" charset="2"/>
              <a:buChar char="Ø"/>
            </a:pPr>
            <a:endParaRPr lang="en-US" sz="1200" u="sng" dirty="0">
              <a:solidFill>
                <a:srgbClr val="0000FF"/>
              </a:solidFill>
              <a:ea typeface="Segoe UI" panose="020B0502040204020203" pitchFamily="34" charset="0"/>
              <a:cs typeface="Calibri" panose="020F0502020204030204" pitchFamily="34" charset="0"/>
            </a:endParaRPr>
          </a:p>
          <a:p>
            <a:r>
              <a:rPr lang="fr-FR" sz="1200" b="1" dirty="0">
                <a:solidFill>
                  <a:schemeClr val="accent2"/>
                </a:solidFill>
                <a:effectLst/>
                <a:ea typeface="Segoe UI" panose="020B0502040204020203" pitchFamily="34" charset="0"/>
                <a:cs typeface="Calibri" panose="020F0502020204030204" pitchFamily="34" charset="0"/>
              </a:rPr>
              <a:t>Lien:</a:t>
            </a:r>
            <a:endParaRPr lang="en-US" sz="1200" b="1" dirty="0">
              <a:solidFill>
                <a:srgbClr val="0000FF"/>
              </a:solidFill>
              <a:effectLst/>
              <a:ea typeface="Segoe UI" panose="020B0502040204020203" pitchFamily="34" charset="0"/>
              <a:cs typeface="Calibri" panose="020F0502020204030204" pitchFamily="34" charset="0"/>
            </a:endParaRPr>
          </a:p>
          <a:p>
            <a:r>
              <a:rPr lang="en-US" sz="1200" u="sng" dirty="0">
                <a:solidFill>
                  <a:srgbClr val="0000FF"/>
                </a:solidFill>
                <a:ea typeface="Segoe UI" panose="020B0502040204020203" pitchFamily="34" charset="0"/>
                <a:cs typeface="Calibri" panose="020F0502020204030204" pitchFamily="34" charset="0"/>
                <a:hlinkClick r:id="rId2"/>
              </a:rPr>
              <a:t>https://drive.google.com/drive/folders/12sXGhBhmH8i299KdFPpPjb4ydQ2IXIjV?exids=71471483,71471477</a:t>
            </a:r>
            <a:endParaRPr lang="en-US" sz="1200" u="sng" dirty="0">
              <a:solidFill>
                <a:srgbClr val="0000FF"/>
              </a:solidFill>
              <a:ea typeface="Segoe UI" panose="020B0502040204020203" pitchFamily="34" charset="0"/>
              <a:cs typeface="Calibri" panose="020F0502020204030204" pitchFamily="34" charset="0"/>
            </a:endParaRPr>
          </a:p>
          <a:p>
            <a:endParaRPr lang="en-US" sz="1200" u="sng" dirty="0">
              <a:solidFill>
                <a:srgbClr val="0000FF"/>
              </a:solidFill>
              <a:ea typeface="Segoe UI" panose="020B0502040204020203" pitchFamily="34" charset="0"/>
              <a:cs typeface="Calibri" panose="020F0502020204030204" pitchFamily="34" charset="0"/>
            </a:endParaRPr>
          </a:p>
          <a:p>
            <a:endParaRPr lang="en-US" sz="1200" u="sng" dirty="0">
              <a:solidFill>
                <a:srgbClr val="0000FF"/>
              </a:solidFill>
              <a:effectLst/>
              <a:ea typeface="Segoe UI" panose="020B0502040204020203" pitchFamily="34" charset="0"/>
              <a:cs typeface="Calibri" panose="020F0502020204030204" pitchFamily="34" charset="0"/>
            </a:endParaRPr>
          </a:p>
          <a:p>
            <a:endParaRPr lang="en-US" sz="1200" u="sng" dirty="0">
              <a:solidFill>
                <a:srgbClr val="0000FF"/>
              </a:solidFill>
              <a:cs typeface="Calibri" panose="020F0502020204030204" pitchFamily="34" charset="0"/>
            </a:endParaRPr>
          </a:p>
          <a:p>
            <a:endParaRPr lang="hr-HR" sz="1200" u="sng" dirty="0">
              <a:solidFill>
                <a:srgbClr val="0000FF"/>
              </a:solidFill>
              <a:cs typeface="Calibri" panose="020F0502020204030204" pitchFamily="34" charset="0"/>
            </a:endParaRPr>
          </a:p>
        </p:txBody>
      </p:sp>
      <p:sp>
        <p:nvSpPr>
          <p:cNvPr id="5" name="Oval 4">
            <a:extLst>
              <a:ext uri="{FF2B5EF4-FFF2-40B4-BE49-F238E27FC236}">
                <a16:creationId xmlns:a16="http://schemas.microsoft.com/office/drawing/2014/main" id="{5CD8B17C-54F7-E03C-8118-98BE4E993648}"/>
              </a:ext>
            </a:extLst>
          </p:cNvPr>
          <p:cNvSpPr/>
          <p:nvPr/>
        </p:nvSpPr>
        <p:spPr>
          <a:xfrm>
            <a:off x="725890" y="1598895"/>
            <a:ext cx="625241" cy="62524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4FBD6E68-E430-5CC7-D28F-B2E0BE488B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7245" y="1598894"/>
            <a:ext cx="625242" cy="625242"/>
          </a:xfrm>
          <a:prstGeom prst="rect">
            <a:avLst/>
          </a:prstGeom>
        </p:spPr>
      </p:pic>
      <p:sp>
        <p:nvSpPr>
          <p:cNvPr id="16" name="TextBox 15">
            <a:extLst>
              <a:ext uri="{FF2B5EF4-FFF2-40B4-BE49-F238E27FC236}">
                <a16:creationId xmlns:a16="http://schemas.microsoft.com/office/drawing/2014/main" id="{E587950A-A529-3893-2AA0-FDB3A2FEDDE8}"/>
              </a:ext>
            </a:extLst>
          </p:cNvPr>
          <p:cNvSpPr txBox="1"/>
          <p:nvPr/>
        </p:nvSpPr>
        <p:spPr>
          <a:xfrm>
            <a:off x="584200" y="4216543"/>
            <a:ext cx="5408611" cy="284680"/>
          </a:xfrm>
          <a:prstGeom prst="rect">
            <a:avLst/>
          </a:prstGeom>
          <a:noFill/>
        </p:spPr>
        <p:txBody>
          <a:bodyPr wrap="square" lIns="0" tIns="46800" rIns="0" rtlCol="0">
            <a:noAutofit/>
          </a:bodyPr>
          <a:lstStyle/>
          <a:p>
            <a:r>
              <a:rPr lang="fr-FR" sz="1400" b="1" dirty="0">
                <a:solidFill>
                  <a:schemeClr val="accent2"/>
                </a:solidFill>
              </a:rPr>
              <a:t>Recommandations et must-haves</a:t>
            </a:r>
          </a:p>
        </p:txBody>
      </p:sp>
      <p:sp>
        <p:nvSpPr>
          <p:cNvPr id="18" name="Text Placeholder 2">
            <a:extLst>
              <a:ext uri="{FF2B5EF4-FFF2-40B4-BE49-F238E27FC236}">
                <a16:creationId xmlns:a16="http://schemas.microsoft.com/office/drawing/2014/main" id="{1F9E95F2-49FC-F631-A64F-6D065CEA5265}"/>
              </a:ext>
            </a:extLst>
          </p:cNvPr>
          <p:cNvSpPr txBox="1">
            <a:spLocks/>
          </p:cNvSpPr>
          <p:nvPr/>
        </p:nvSpPr>
        <p:spPr>
          <a:xfrm>
            <a:off x="552450" y="4576563"/>
            <a:ext cx="5472113" cy="1581775"/>
          </a:xfrm>
          <a:prstGeom prst="roundRect">
            <a:avLst>
              <a:gd name="adj" fmla="val 10468"/>
            </a:avLst>
          </a:prstGeom>
          <a:gradFill>
            <a:gsLst>
              <a:gs pos="0">
                <a:schemeClr val="accent3">
                  <a:alpha val="20000"/>
                </a:schemeClr>
              </a:gs>
              <a:gs pos="100000">
                <a:schemeClr val="accent3">
                  <a:alpha val="0"/>
                </a:schemeClr>
              </a:gs>
            </a:gsLst>
            <a:lin ang="5400000" scaled="1"/>
          </a:gradFill>
          <a:ln w="25400">
            <a:noFill/>
          </a:ln>
          <a:effectLst/>
        </p:spPr>
        <p:txBody>
          <a:bodyPr vert="horz" lIns="144000" tIns="108000" rIns="144000" bIns="108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spc="-20" dirty="0"/>
              <a:t>Même si nous avons bénéficié d'un fort engagement et d'une disponibilité </a:t>
            </a:r>
            <a:br>
              <a:rPr lang="fr-FR" spc="-20" dirty="0"/>
            </a:br>
            <a:r>
              <a:rPr lang="fr-FR" spc="-20" dirty="0"/>
              <a:t>des responsables des établissements privés pour participer aux activités de renforcement des capacités, plusieurs défis ont été identifiés notamment liés </a:t>
            </a:r>
            <a:br>
              <a:rPr lang="hr-HR" spc="-20" dirty="0"/>
            </a:br>
            <a:r>
              <a:rPr lang="fr-FR" spc="-20" dirty="0"/>
              <a:t>à l’existence de plateformes parallèles de saisie des informations de santé, </a:t>
            </a:r>
            <a:br>
              <a:rPr lang="hr-HR" spc="-20" dirty="0"/>
            </a:br>
            <a:r>
              <a:rPr lang="fr-FR" spc="-20" dirty="0"/>
              <a:t>le manque d'interopérabilité entre ces plateformes et le DHIS2 et le défaut d'intégration des données MNT dans la plateforme DHIS2. </a:t>
            </a:r>
          </a:p>
        </p:txBody>
      </p:sp>
      <p:pic>
        <p:nvPicPr>
          <p:cNvPr id="3" name="Picture 2">
            <a:extLst>
              <a:ext uri="{FF2B5EF4-FFF2-40B4-BE49-F238E27FC236}">
                <a16:creationId xmlns:a16="http://schemas.microsoft.com/office/drawing/2014/main" id="{27A11BA3-8D74-9FC1-211E-8A9F800A0CCF}"/>
              </a:ext>
            </a:extLst>
          </p:cNvPr>
          <p:cNvPicPr>
            <a:picLocks noChangeAspect="1"/>
          </p:cNvPicPr>
          <p:nvPr/>
        </p:nvPicPr>
        <p:blipFill rotWithShape="1">
          <a:blip r:embed="rId5">
            <a:extLst>
              <a:ext uri="{28A0092B-C50C-407E-A947-70E740481C1C}">
                <a14:useLocalDpi xmlns:a14="http://schemas.microsoft.com/office/drawing/2010/main" val="0"/>
              </a:ext>
            </a:extLst>
          </a:blip>
          <a:srcRect l="8504"/>
          <a:stretch/>
        </p:blipFill>
        <p:spPr>
          <a:xfrm>
            <a:off x="552450" y="6101542"/>
            <a:ext cx="5472113" cy="2377440"/>
          </a:xfrm>
          <a:prstGeom prst="roundRect">
            <a:avLst>
              <a:gd name="adj" fmla="val 0"/>
            </a:avLst>
          </a:prstGeom>
        </p:spPr>
      </p:pic>
      <p:sp>
        <p:nvSpPr>
          <p:cNvPr id="2" name="ZoneTexte 1">
            <a:extLst>
              <a:ext uri="{FF2B5EF4-FFF2-40B4-BE49-F238E27FC236}">
                <a16:creationId xmlns:a16="http://schemas.microsoft.com/office/drawing/2014/main" id="{EF2CB08A-F8D5-1FA9-C0FA-68D04E053BBD}"/>
              </a:ext>
            </a:extLst>
          </p:cNvPr>
          <p:cNvSpPr txBox="1"/>
          <p:nvPr/>
        </p:nvSpPr>
        <p:spPr>
          <a:xfrm>
            <a:off x="584200" y="8524680"/>
            <a:ext cx="5408611" cy="261610"/>
          </a:xfrm>
          <a:prstGeom prst="rect">
            <a:avLst/>
          </a:prstGeom>
          <a:noFill/>
        </p:spPr>
        <p:txBody>
          <a:bodyPr wrap="square" rtlCol="0">
            <a:spAutoFit/>
          </a:bodyPr>
          <a:lstStyle/>
          <a:p>
            <a:r>
              <a:rPr lang="fr-FR" sz="1100" i="1" dirty="0"/>
              <a:t>Dépistage communautaire lors d’une visite à domicile (VAD)</a:t>
            </a:r>
          </a:p>
        </p:txBody>
      </p:sp>
    </p:spTree>
    <p:extLst>
      <p:ext uri="{BB962C8B-B14F-4D97-AF65-F5344CB8AC3E}">
        <p14:creationId xmlns:p14="http://schemas.microsoft.com/office/powerpoint/2010/main" val="39064118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AA0123D-63E5-080A-59C5-21D10C33D0E0}"/>
              </a:ext>
            </a:extLst>
          </p:cNvPr>
          <p:cNvSpPr txBox="1"/>
          <p:nvPr/>
        </p:nvSpPr>
        <p:spPr>
          <a:xfrm>
            <a:off x="552451" y="1461430"/>
            <a:ext cx="5613950" cy="866061"/>
          </a:xfrm>
          <a:prstGeom prst="rect">
            <a:avLst/>
          </a:prstGeom>
          <a:noFill/>
        </p:spPr>
        <p:txBody>
          <a:bodyPr wrap="square" lIns="0" tIns="46800" rIns="0" rtlCol="0">
            <a:noAutofit/>
          </a:bodyPr>
          <a:lstStyle/>
          <a:p>
            <a:r>
              <a:rPr lang="fr-FR" sz="1200" dirty="0">
                <a:solidFill>
                  <a:schemeClr val="tx2"/>
                </a:solidFill>
              </a:rPr>
              <a:t>Ainsi, sur la base des différents constats, de nombreuses recommandations </a:t>
            </a:r>
            <a:br>
              <a:rPr lang="hr-HR" sz="1200" dirty="0">
                <a:solidFill>
                  <a:schemeClr val="tx2"/>
                </a:solidFill>
              </a:rPr>
            </a:br>
            <a:r>
              <a:rPr lang="fr-FR" sz="1200" dirty="0">
                <a:solidFill>
                  <a:schemeClr val="tx2"/>
                </a:solidFill>
              </a:rPr>
              <a:t>ont été identifiées notamment:</a:t>
            </a:r>
            <a:r>
              <a:rPr lang="hr-HR" sz="1200" dirty="0">
                <a:solidFill>
                  <a:schemeClr val="tx2"/>
                </a:solidFill>
              </a:rPr>
              <a:t> </a:t>
            </a:r>
          </a:p>
          <a:p>
            <a:endParaRPr lang="hr-HR" sz="1200" dirty="0">
              <a:solidFill>
                <a:schemeClr val="tx2"/>
              </a:solidFill>
            </a:endParaRPr>
          </a:p>
          <a:p>
            <a:r>
              <a:rPr lang="fr-FR" sz="1400" b="1" dirty="0">
                <a:solidFill>
                  <a:schemeClr val="accent2"/>
                </a:solidFill>
              </a:rPr>
              <a:t>Résultats obtenus</a:t>
            </a:r>
            <a:endParaRPr lang="fr-FR" sz="1200" dirty="0">
              <a:solidFill>
                <a:schemeClr val="tx2"/>
              </a:solidFill>
            </a:endParaRPr>
          </a:p>
        </p:txBody>
      </p:sp>
      <p:sp>
        <p:nvSpPr>
          <p:cNvPr id="14" name="Text Placeholder 2">
            <a:extLst>
              <a:ext uri="{FF2B5EF4-FFF2-40B4-BE49-F238E27FC236}">
                <a16:creationId xmlns:a16="http://schemas.microsoft.com/office/drawing/2014/main" id="{23DF136D-586E-9D5A-290C-1F1A469C13AF}"/>
              </a:ext>
            </a:extLst>
          </p:cNvPr>
          <p:cNvSpPr txBox="1">
            <a:spLocks/>
          </p:cNvSpPr>
          <p:nvPr/>
        </p:nvSpPr>
        <p:spPr>
          <a:xfrm>
            <a:off x="547057" y="2775881"/>
            <a:ext cx="2611677" cy="1488355"/>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44000" tIns="360000" rIns="144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dirty="0"/>
              <a:t>Veillez à la poursuite de la capitalisation des données MNT des cliniques et hôpitaux par leur intégration dans la plateforme </a:t>
            </a:r>
            <a:br>
              <a:rPr lang="hr-HR" dirty="0"/>
            </a:br>
            <a:r>
              <a:rPr lang="fr-FR" dirty="0"/>
              <a:t>du DHIS2 </a:t>
            </a:r>
          </a:p>
        </p:txBody>
      </p:sp>
      <p:sp>
        <p:nvSpPr>
          <p:cNvPr id="17" name="Text Placeholder 2">
            <a:extLst>
              <a:ext uri="{FF2B5EF4-FFF2-40B4-BE49-F238E27FC236}">
                <a16:creationId xmlns:a16="http://schemas.microsoft.com/office/drawing/2014/main" id="{54209244-2FA3-E9F9-D29D-E297CA9FCB25}"/>
              </a:ext>
            </a:extLst>
          </p:cNvPr>
          <p:cNvSpPr txBox="1">
            <a:spLocks/>
          </p:cNvSpPr>
          <p:nvPr/>
        </p:nvSpPr>
        <p:spPr>
          <a:xfrm>
            <a:off x="3492567" y="2775881"/>
            <a:ext cx="2537389" cy="1488355"/>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44000" tIns="360000" rIns="144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dirty="0"/>
              <a:t>Résoudre le problème </a:t>
            </a:r>
            <a:br>
              <a:rPr lang="fr-FR" dirty="0"/>
            </a:br>
            <a:r>
              <a:rPr lang="fr-FR" dirty="0"/>
              <a:t>de l’interopérabilité entre </a:t>
            </a:r>
            <a:br>
              <a:rPr lang="fr-FR" dirty="0"/>
            </a:br>
            <a:r>
              <a:rPr lang="fr-FR" dirty="0"/>
              <a:t>les plateformes de saisie </a:t>
            </a:r>
            <a:br>
              <a:rPr lang="fr-FR" dirty="0"/>
            </a:br>
            <a:r>
              <a:rPr lang="fr-FR" dirty="0"/>
              <a:t>des données des hôpitaux et cliniques privées avec le DHIS2 </a:t>
            </a:r>
          </a:p>
        </p:txBody>
      </p:sp>
      <p:sp>
        <p:nvSpPr>
          <p:cNvPr id="19" name="Oval 18">
            <a:extLst>
              <a:ext uri="{FF2B5EF4-FFF2-40B4-BE49-F238E27FC236}">
                <a16:creationId xmlns:a16="http://schemas.microsoft.com/office/drawing/2014/main" id="{75749DD8-5EE3-2431-9F25-4A4F9EBC64C4}"/>
              </a:ext>
            </a:extLst>
          </p:cNvPr>
          <p:cNvSpPr/>
          <p:nvPr/>
        </p:nvSpPr>
        <p:spPr>
          <a:xfrm>
            <a:off x="1577419" y="2463261"/>
            <a:ext cx="625241" cy="62524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600EC07-73D6-41A5-99CB-D93C1D885813}"/>
              </a:ext>
            </a:extLst>
          </p:cNvPr>
          <p:cNvSpPr/>
          <p:nvPr/>
        </p:nvSpPr>
        <p:spPr>
          <a:xfrm>
            <a:off x="4448641" y="2463261"/>
            <a:ext cx="625241" cy="62524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
            <a:extLst>
              <a:ext uri="{FF2B5EF4-FFF2-40B4-BE49-F238E27FC236}">
                <a16:creationId xmlns:a16="http://schemas.microsoft.com/office/drawing/2014/main" id="{1C112349-FF71-CFC6-86BE-A1F60ABBC5A7}"/>
              </a:ext>
            </a:extLst>
          </p:cNvPr>
          <p:cNvSpPr txBox="1">
            <a:spLocks/>
          </p:cNvSpPr>
          <p:nvPr/>
        </p:nvSpPr>
        <p:spPr>
          <a:xfrm>
            <a:off x="547057" y="4689741"/>
            <a:ext cx="2611677" cy="1988084"/>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44000" tIns="360000" rIns="144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dirty="0"/>
              <a:t>Intégrer les structures sanitaires privées et les hôpitaux dans les activités de gestion du district sanitaire (réunion de coordination, revue,</a:t>
            </a:r>
            <a:r>
              <a:rPr lang="hr-HR" dirty="0"/>
              <a:t> </a:t>
            </a:r>
            <a:r>
              <a:rPr lang="fr-FR" dirty="0"/>
              <a:t>supervision, formation) afin de susciter </a:t>
            </a:r>
            <a:br>
              <a:rPr lang="hr-HR" dirty="0"/>
            </a:br>
            <a:r>
              <a:rPr lang="fr-FR" dirty="0"/>
              <a:t>une meilleure collaboration </a:t>
            </a:r>
          </a:p>
        </p:txBody>
      </p:sp>
      <p:sp>
        <p:nvSpPr>
          <p:cNvPr id="24" name="Text Placeholder 2">
            <a:extLst>
              <a:ext uri="{FF2B5EF4-FFF2-40B4-BE49-F238E27FC236}">
                <a16:creationId xmlns:a16="http://schemas.microsoft.com/office/drawing/2014/main" id="{8CD8F95B-6154-BF7B-4A3D-8F5B07D2F1E0}"/>
              </a:ext>
            </a:extLst>
          </p:cNvPr>
          <p:cNvSpPr txBox="1">
            <a:spLocks/>
          </p:cNvSpPr>
          <p:nvPr/>
        </p:nvSpPr>
        <p:spPr>
          <a:xfrm>
            <a:off x="3492567" y="4689741"/>
            <a:ext cx="2537389" cy="1988084"/>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44000" tIns="360000" rIns="144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dirty="0"/>
              <a:t>Assurer un passage à l’échelle de la mise en œuvre des stratégies CARDIO dans toutes les cliniques de la région </a:t>
            </a:r>
            <a:br>
              <a:rPr lang="fr-FR" dirty="0"/>
            </a:br>
            <a:r>
              <a:rPr lang="fr-FR" dirty="0"/>
              <a:t>de Dakar</a:t>
            </a:r>
          </a:p>
        </p:txBody>
      </p:sp>
      <p:sp>
        <p:nvSpPr>
          <p:cNvPr id="25" name="Oval 24">
            <a:extLst>
              <a:ext uri="{FF2B5EF4-FFF2-40B4-BE49-F238E27FC236}">
                <a16:creationId xmlns:a16="http://schemas.microsoft.com/office/drawing/2014/main" id="{5B198422-1687-25DD-B5B7-473FD5C86AD8}"/>
              </a:ext>
            </a:extLst>
          </p:cNvPr>
          <p:cNvSpPr/>
          <p:nvPr/>
        </p:nvSpPr>
        <p:spPr>
          <a:xfrm>
            <a:off x="1577419" y="4377121"/>
            <a:ext cx="625241" cy="62524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ECB12CE-3069-7737-251A-698B6537DEC8}"/>
              </a:ext>
            </a:extLst>
          </p:cNvPr>
          <p:cNvSpPr/>
          <p:nvPr/>
        </p:nvSpPr>
        <p:spPr>
          <a:xfrm>
            <a:off x="4448641" y="4377121"/>
            <a:ext cx="625241" cy="62524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6A455300-DA1F-0F27-E566-3689A459CD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69835" y="4406477"/>
            <a:ext cx="582852" cy="582852"/>
          </a:xfrm>
          <a:prstGeom prst="rect">
            <a:avLst/>
          </a:prstGeom>
        </p:spPr>
      </p:pic>
      <p:pic>
        <p:nvPicPr>
          <p:cNvPr id="29" name="Graphic 28">
            <a:extLst>
              <a:ext uri="{FF2B5EF4-FFF2-40B4-BE49-F238E27FC236}">
                <a16:creationId xmlns:a16="http://schemas.microsoft.com/office/drawing/2014/main" id="{1ADE11B3-E0E2-11FA-284E-2392010140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01997" y="2512405"/>
            <a:ext cx="528019" cy="528019"/>
          </a:xfrm>
          <a:prstGeom prst="rect">
            <a:avLst/>
          </a:prstGeom>
        </p:spPr>
      </p:pic>
      <p:pic>
        <p:nvPicPr>
          <p:cNvPr id="30" name="Graphic 29">
            <a:extLst>
              <a:ext uri="{FF2B5EF4-FFF2-40B4-BE49-F238E27FC236}">
                <a16:creationId xmlns:a16="http://schemas.microsoft.com/office/drawing/2014/main" id="{F6605021-EF95-0862-5B89-A701B32EED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99267" y="2518755"/>
            <a:ext cx="528019" cy="528019"/>
          </a:xfrm>
          <a:prstGeom prst="rect">
            <a:avLst/>
          </a:prstGeom>
        </p:spPr>
      </p:pic>
      <p:pic>
        <p:nvPicPr>
          <p:cNvPr id="31" name="Graphic 30">
            <a:extLst>
              <a:ext uri="{FF2B5EF4-FFF2-40B4-BE49-F238E27FC236}">
                <a16:creationId xmlns:a16="http://schemas.microsoft.com/office/drawing/2014/main" id="{D16D6D9E-5713-99D3-D7CA-F00FA2C158F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21046" y="4428910"/>
            <a:ext cx="537985" cy="537985"/>
          </a:xfrm>
          <a:prstGeom prst="rect">
            <a:avLst/>
          </a:prstGeom>
        </p:spPr>
      </p:pic>
    </p:spTree>
    <p:extLst>
      <p:ext uri="{BB962C8B-B14F-4D97-AF65-F5344CB8AC3E}">
        <p14:creationId xmlns:p14="http://schemas.microsoft.com/office/powerpoint/2010/main" val="1228852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DDDE1D1-DC29-30C3-B4A9-9859ACAB377F}"/>
              </a:ext>
            </a:extLst>
          </p:cNvPr>
          <p:cNvSpPr txBox="1"/>
          <p:nvPr/>
        </p:nvSpPr>
        <p:spPr>
          <a:xfrm>
            <a:off x="552450" y="1439865"/>
            <a:ext cx="5480049" cy="4673331"/>
          </a:xfrm>
          <a:prstGeom prst="rect">
            <a:avLst/>
          </a:prstGeom>
          <a:noFill/>
        </p:spPr>
        <p:txBody>
          <a:bodyPr wrap="square" lIns="0" tIns="46800" rIns="0" rtlCol="0">
            <a:noAutofit/>
          </a:bodyPr>
          <a:lstStyle/>
          <a:p>
            <a:r>
              <a:rPr lang="fr-FR" sz="1400" b="1" dirty="0">
                <a:solidFill>
                  <a:schemeClr val="accent3"/>
                </a:solidFill>
              </a:rPr>
              <a:t>3.2 Prévention de l’HTA au sein de la communauté</a:t>
            </a:r>
            <a:r>
              <a:rPr lang="hr-HR" sz="1400" b="1" dirty="0">
                <a:solidFill>
                  <a:schemeClr val="accent3"/>
                </a:solidFill>
              </a:rPr>
              <a:t> </a:t>
            </a:r>
          </a:p>
          <a:p>
            <a:endParaRPr lang="hr-HR" sz="1400" b="1" dirty="0">
              <a:solidFill>
                <a:schemeClr val="accent1"/>
              </a:solidFill>
            </a:endParaRPr>
          </a:p>
          <a:p>
            <a:r>
              <a:rPr lang="fr-FR" sz="1400" b="1" dirty="0">
                <a:solidFill>
                  <a:schemeClr val="accent2"/>
                </a:solidFill>
              </a:rPr>
              <a:t>Contexte </a:t>
            </a:r>
            <a:endParaRPr lang="hr-HR" sz="1400" b="1" dirty="0">
              <a:solidFill>
                <a:schemeClr val="accent2"/>
              </a:solidFill>
            </a:endParaRPr>
          </a:p>
          <a:p>
            <a:r>
              <a:rPr lang="fr-FR" sz="1200" dirty="0">
                <a:solidFill>
                  <a:schemeClr val="tx2"/>
                </a:solidFill>
              </a:rPr>
              <a:t>Dans le but de renforcer la prise de conscience de la communauté par rapport </a:t>
            </a:r>
            <a:br>
              <a:rPr lang="hr-HR" sz="1200" dirty="0">
                <a:solidFill>
                  <a:schemeClr val="tx2"/>
                </a:solidFill>
              </a:rPr>
            </a:br>
            <a:r>
              <a:rPr lang="fr-FR" sz="1200" dirty="0">
                <a:solidFill>
                  <a:schemeClr val="tx2"/>
                </a:solidFill>
              </a:rPr>
              <a:t>aux facteurs de risque de l’HTA et des MCV, des activités de communication </a:t>
            </a:r>
            <a:br>
              <a:rPr lang="hr-HR" sz="1200" dirty="0">
                <a:solidFill>
                  <a:schemeClr val="tx2"/>
                </a:solidFill>
              </a:rPr>
            </a:br>
            <a:r>
              <a:rPr lang="fr-FR" sz="1200" dirty="0">
                <a:solidFill>
                  <a:schemeClr val="tx2"/>
                </a:solidFill>
              </a:rPr>
              <a:t>de proximité ont été menées à travers deux (2) approches. Par ailleurs, </a:t>
            </a:r>
            <a:br>
              <a:rPr lang="hr-HR" sz="1200" dirty="0">
                <a:solidFill>
                  <a:schemeClr val="tx2"/>
                </a:solidFill>
              </a:rPr>
            </a:br>
            <a:r>
              <a:rPr lang="fr-FR" sz="1200" dirty="0">
                <a:solidFill>
                  <a:schemeClr val="tx2"/>
                </a:solidFill>
              </a:rPr>
              <a:t>une analyse situationnelle menée dans le DS Dakar Ouest en 2018 a montré </a:t>
            </a:r>
            <a:br>
              <a:rPr lang="hr-HR" sz="1200" dirty="0">
                <a:solidFill>
                  <a:schemeClr val="tx2"/>
                </a:solidFill>
              </a:rPr>
            </a:br>
            <a:r>
              <a:rPr lang="fr-FR" sz="1200" dirty="0">
                <a:solidFill>
                  <a:schemeClr val="tx2"/>
                </a:solidFill>
              </a:rPr>
              <a:t>que seulement 9% des clients non hypertendus des structures sanitaires connaissaient au moins 3 moyens de prévention et seulement 11% d’entre </a:t>
            </a:r>
            <a:br>
              <a:rPr lang="hr-HR" sz="1200" dirty="0">
                <a:solidFill>
                  <a:schemeClr val="tx2"/>
                </a:solidFill>
              </a:rPr>
            </a:br>
            <a:r>
              <a:rPr lang="fr-FR" sz="1200" dirty="0">
                <a:solidFill>
                  <a:schemeClr val="tx2"/>
                </a:solidFill>
              </a:rPr>
              <a:t>eux avaient déjà participé à des activités communautaires ciblant l’HTA.</a:t>
            </a:r>
            <a:endParaRPr lang="hr-HR" sz="1200" dirty="0">
              <a:solidFill>
                <a:schemeClr val="tx2"/>
              </a:solidFill>
            </a:endParaRPr>
          </a:p>
          <a:p>
            <a:endParaRPr lang="fr-FR" sz="1200" dirty="0">
              <a:solidFill>
                <a:schemeClr val="tx2"/>
              </a:solidFill>
            </a:endParaRPr>
          </a:p>
          <a:p>
            <a:r>
              <a:rPr lang="fr-FR" sz="1200" dirty="0">
                <a:solidFill>
                  <a:schemeClr val="tx2"/>
                </a:solidFill>
              </a:rPr>
              <a:t>L’hypertension artérielle est le plus souvent une maladie silencieuse, évoluant </a:t>
            </a:r>
            <a:br>
              <a:rPr lang="hr-HR" sz="1200" dirty="0">
                <a:solidFill>
                  <a:schemeClr val="tx2"/>
                </a:solidFill>
              </a:rPr>
            </a:br>
            <a:r>
              <a:rPr lang="fr-FR" sz="1200" dirty="0">
                <a:solidFill>
                  <a:schemeClr val="tx2"/>
                </a:solidFill>
              </a:rPr>
              <a:t>à bas bruit. Il est important de faire un dépistage précoce pour permettre une prise en charge adéquate et éviter la survenue de complications dramatiques souvent invalidantes. En effet, la seule occasion pour les individus de vérifier </a:t>
            </a:r>
            <a:br>
              <a:rPr lang="hr-HR" sz="1200" dirty="0">
                <a:solidFill>
                  <a:schemeClr val="tx2"/>
                </a:solidFill>
              </a:rPr>
            </a:br>
            <a:r>
              <a:rPr lang="fr-FR" sz="1200" dirty="0">
                <a:solidFill>
                  <a:schemeClr val="tx2"/>
                </a:solidFill>
              </a:rPr>
              <a:t>la tension artérielle est de se rendre dans une structure sanitaire (poste, centre, hôpital, cabinet médical, clinique) pour une consultation. Selon l’enquête STEPS, 54% des personnes enquêtées ne connaissaient pas leur statut tensionnel. </a:t>
            </a:r>
            <a:br>
              <a:rPr lang="hr-HR" sz="1200" dirty="0">
                <a:solidFill>
                  <a:schemeClr val="tx2"/>
                </a:solidFill>
              </a:rPr>
            </a:br>
            <a:r>
              <a:rPr lang="fr-FR" sz="1200" dirty="0">
                <a:solidFill>
                  <a:schemeClr val="tx2"/>
                </a:solidFill>
              </a:rPr>
              <a:t>Or, l’analyse situationnelle citée plus haut a montré également </a:t>
            </a:r>
            <a:br>
              <a:rPr lang="hr-HR" sz="1200" dirty="0">
                <a:solidFill>
                  <a:schemeClr val="tx2"/>
                </a:solidFill>
              </a:rPr>
            </a:br>
            <a:r>
              <a:rPr lang="fr-FR" sz="1200" dirty="0">
                <a:solidFill>
                  <a:schemeClr val="tx2"/>
                </a:solidFill>
              </a:rPr>
              <a:t>que 12% des patients se rendant dans les structures sanitaires ne bénéficiaient pas de dépistage de l’HTA. D’où l’importance d’impliquer la communauté dans l’organisation du dépistage, afin de dépister et d’orienter les personnes à risque vers les structures sanitaires pour une prise en charge précoce.</a:t>
            </a:r>
            <a:r>
              <a:rPr lang="hr-HR" sz="1200" dirty="0">
                <a:solidFill>
                  <a:schemeClr val="tx2"/>
                </a:solidFill>
              </a:rPr>
              <a:t> </a:t>
            </a:r>
          </a:p>
          <a:p>
            <a:endParaRPr lang="fr-FR" sz="1200" dirty="0">
              <a:solidFill>
                <a:schemeClr val="tx2"/>
              </a:solidFill>
            </a:endParaRPr>
          </a:p>
          <a:p>
            <a:r>
              <a:rPr lang="fr-FR" sz="1400" b="1" dirty="0">
                <a:solidFill>
                  <a:schemeClr val="accent2"/>
                </a:solidFill>
              </a:rPr>
              <a:t>Objectif </a:t>
            </a:r>
          </a:p>
        </p:txBody>
      </p:sp>
      <p:sp>
        <p:nvSpPr>
          <p:cNvPr id="14" name="Rounded Rectangle 3">
            <a:extLst>
              <a:ext uri="{FF2B5EF4-FFF2-40B4-BE49-F238E27FC236}">
                <a16:creationId xmlns:a16="http://schemas.microsoft.com/office/drawing/2014/main" id="{668A4A02-383D-4703-E64F-E9F349F21394}"/>
              </a:ext>
            </a:extLst>
          </p:cNvPr>
          <p:cNvSpPr/>
          <p:nvPr/>
        </p:nvSpPr>
        <p:spPr>
          <a:xfrm>
            <a:off x="552450" y="6290073"/>
            <a:ext cx="5480049" cy="2392578"/>
          </a:xfrm>
          <a:prstGeom prst="roundRect">
            <a:avLst>
              <a:gd name="adj" fmla="val 6134"/>
            </a:avLst>
          </a:prstGeom>
          <a:gradFill>
            <a:gsLst>
              <a:gs pos="0">
                <a:schemeClr val="accent3">
                  <a:alpha val="20000"/>
                </a:schemeClr>
              </a:gs>
              <a:gs pos="100000">
                <a:schemeClr val="accent3">
                  <a:alpha val="0"/>
                </a:schemeClr>
              </a:gs>
            </a:gsLst>
            <a:lin ang="0" scaled="0"/>
          </a:gradFill>
          <a:ln w="12700" cap="flat" cmpd="sng" algn="ctr">
            <a:noFill/>
            <a:prstDash val="solid"/>
            <a:miter lim="800000"/>
          </a:ln>
          <a:effectLst/>
        </p:spPr>
        <p:txBody>
          <a:bodyPr lIns="108000" tIns="72000" rIns="108000" bIns="72000" rtlCol="0" anchor="t"/>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endParaRPr>
          </a:p>
        </p:txBody>
      </p:sp>
      <p:grpSp>
        <p:nvGrpSpPr>
          <p:cNvPr id="15" name="Group 14">
            <a:extLst>
              <a:ext uri="{FF2B5EF4-FFF2-40B4-BE49-F238E27FC236}">
                <a16:creationId xmlns:a16="http://schemas.microsoft.com/office/drawing/2014/main" id="{DA5D3810-CB05-7138-E601-D55006BD48D8}"/>
              </a:ext>
            </a:extLst>
          </p:cNvPr>
          <p:cNvGrpSpPr/>
          <p:nvPr/>
        </p:nvGrpSpPr>
        <p:grpSpPr>
          <a:xfrm>
            <a:off x="748838" y="6390834"/>
            <a:ext cx="538476" cy="538476"/>
            <a:chOff x="666750" y="875690"/>
            <a:chExt cx="715279" cy="698016"/>
          </a:xfrm>
        </p:grpSpPr>
        <p:sp>
          <p:nvSpPr>
            <p:cNvPr id="16" name="Oval 15">
              <a:extLst>
                <a:ext uri="{FF2B5EF4-FFF2-40B4-BE49-F238E27FC236}">
                  <a16:creationId xmlns:a16="http://schemas.microsoft.com/office/drawing/2014/main" id="{D5666F2F-9BC5-E037-3959-B6FEB27424C2}"/>
                </a:ext>
              </a:extLst>
            </p:cNvPr>
            <p:cNvSpPr/>
            <p:nvPr/>
          </p:nvSpPr>
          <p:spPr>
            <a:xfrm>
              <a:off x="666750" y="892919"/>
              <a:ext cx="680787" cy="680787"/>
            </a:xfrm>
            <a:prstGeom prst="ellipse">
              <a:avLst/>
            </a:prstGeom>
            <a:solidFill>
              <a:srgbClr val="CF3619"/>
            </a:solidFill>
            <a:ln w="12700" cap="flat" cmpd="sng" algn="ctr">
              <a:noFill/>
              <a:prstDash val="solid"/>
              <a:miter lim="800000"/>
            </a:ln>
            <a:effectLst/>
          </p:spPr>
          <p:txBody>
            <a:bodyPr lIns="108000" tIns="72000" rIns="108000" bIns="72000" rtlCol="0" anchor="t"/>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endParaRPr>
            </a:p>
          </p:txBody>
        </p:sp>
        <p:pic>
          <p:nvPicPr>
            <p:cNvPr id="17" name="Graphic 16">
              <a:extLst>
                <a:ext uri="{FF2B5EF4-FFF2-40B4-BE49-F238E27FC236}">
                  <a16:creationId xmlns:a16="http://schemas.microsoft.com/office/drawing/2014/main" id="{C7EA6117-AAB4-4F01-A709-C8203F9D280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035" y="875690"/>
              <a:ext cx="695994" cy="695994"/>
            </a:xfrm>
            <a:prstGeom prst="rect">
              <a:avLst/>
            </a:prstGeom>
          </p:spPr>
        </p:pic>
      </p:grpSp>
      <p:sp>
        <p:nvSpPr>
          <p:cNvPr id="18" name="Text Placeholder 2">
            <a:extLst>
              <a:ext uri="{FF2B5EF4-FFF2-40B4-BE49-F238E27FC236}">
                <a16:creationId xmlns:a16="http://schemas.microsoft.com/office/drawing/2014/main" id="{FCA53BDC-66BA-91BD-FC5F-F1FD1C3907B7}"/>
              </a:ext>
            </a:extLst>
          </p:cNvPr>
          <p:cNvSpPr txBox="1">
            <a:spLocks/>
          </p:cNvSpPr>
          <p:nvPr/>
        </p:nvSpPr>
        <p:spPr>
          <a:xfrm>
            <a:off x="753763" y="7000235"/>
            <a:ext cx="2367114" cy="1705596"/>
          </a:xfrm>
          <a:prstGeom prst="roundRect">
            <a:avLst>
              <a:gd name="adj" fmla="val 0"/>
            </a:avLst>
          </a:prstGeom>
          <a:noFill/>
          <a:ln w="25400">
            <a:noFill/>
          </a:ln>
          <a:effectLst/>
        </p:spPr>
        <p:txBody>
          <a:bodyPr vert="horz" lIns="0" tIns="0" rIns="0" bIns="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sz="1200" b="1" i="0" u="none" strike="noStrike" kern="1200" cap="none" spc="0" normalizeH="0" baseline="0" noProof="0" dirty="0">
                <a:ln>
                  <a:noFill/>
                </a:ln>
                <a:solidFill>
                  <a:srgbClr val="000000"/>
                </a:solidFill>
                <a:effectLst/>
                <a:uLnTx/>
                <a:uFillTx/>
                <a:latin typeface="Arial"/>
                <a:ea typeface="+mn-ea"/>
                <a:cs typeface="+mn-cs"/>
              </a:rPr>
              <a:t>L’objectif général </a:t>
            </a:r>
            <a:r>
              <a:rPr kumimoji="0" lang="fr-FR" sz="1200" b="0" i="0" u="none" strike="noStrike" kern="1200" cap="none" spc="0" normalizeH="0" baseline="0" noProof="0" dirty="0">
                <a:ln>
                  <a:noFill/>
                </a:ln>
                <a:solidFill>
                  <a:srgbClr val="000000"/>
                </a:solidFill>
                <a:effectLst/>
                <a:uLnTx/>
                <a:uFillTx/>
                <a:latin typeface="Arial"/>
                <a:ea typeface="+mn-ea"/>
                <a:cs typeface="+mn-cs"/>
              </a:rPr>
              <a:t>de cette intervention est de promouvoir </a:t>
            </a:r>
            <a:br>
              <a:rPr kumimoji="0" lang="hr-HR" sz="1200" b="0" i="0" u="none" strike="noStrike" kern="1200" cap="none" spc="0" normalizeH="0" baseline="0" noProof="0" dirty="0">
                <a:ln>
                  <a:noFill/>
                </a:ln>
                <a:solidFill>
                  <a:srgbClr val="000000"/>
                </a:solidFill>
                <a:effectLst/>
                <a:uLnTx/>
                <a:uFillTx/>
                <a:latin typeface="Arial"/>
                <a:ea typeface="+mn-ea"/>
                <a:cs typeface="+mn-cs"/>
              </a:rPr>
            </a:br>
            <a:r>
              <a:rPr kumimoji="0" lang="fr-FR" sz="1200" b="0" i="0" u="none" strike="noStrike" kern="1200" cap="none" spc="0" normalizeH="0" baseline="0" noProof="0" dirty="0">
                <a:ln>
                  <a:noFill/>
                </a:ln>
                <a:solidFill>
                  <a:srgbClr val="000000"/>
                </a:solidFill>
                <a:effectLst/>
                <a:uLnTx/>
                <a:uFillTx/>
                <a:latin typeface="Arial"/>
                <a:ea typeface="+mn-ea"/>
                <a:cs typeface="+mn-cs"/>
              </a:rPr>
              <a:t>le changement de comportement et l'adoption de comportements favorables à la santé ainsi que </a:t>
            </a:r>
            <a:br>
              <a:rPr kumimoji="0" lang="hr-HR" sz="1200" b="0" i="0" u="none" strike="noStrike" kern="1200" cap="none" spc="0" normalizeH="0" baseline="0" noProof="0" dirty="0">
                <a:ln>
                  <a:noFill/>
                </a:ln>
                <a:solidFill>
                  <a:srgbClr val="000000"/>
                </a:solidFill>
                <a:effectLst/>
                <a:uLnTx/>
                <a:uFillTx/>
                <a:latin typeface="Arial"/>
                <a:ea typeface="+mn-ea"/>
                <a:cs typeface="+mn-cs"/>
              </a:rPr>
            </a:br>
            <a:r>
              <a:rPr kumimoji="0" lang="fr-FR" sz="1200" b="0" i="0" u="none" strike="noStrike" kern="1200" cap="none" spc="0" normalizeH="0" baseline="0" noProof="0" dirty="0">
                <a:ln>
                  <a:noFill/>
                </a:ln>
                <a:solidFill>
                  <a:srgbClr val="000000"/>
                </a:solidFill>
                <a:effectLst/>
                <a:uLnTx/>
                <a:uFillTx/>
                <a:latin typeface="Arial"/>
                <a:ea typeface="+mn-ea"/>
                <a:cs typeface="+mn-cs"/>
              </a:rPr>
              <a:t>le dépistage précoce de l'HTA </a:t>
            </a:r>
            <a:br>
              <a:rPr kumimoji="0" lang="hr-HR" sz="1200" b="0" i="0" u="none" strike="noStrike" kern="1200" cap="none" spc="0" normalizeH="0" baseline="0" noProof="0" dirty="0">
                <a:ln>
                  <a:noFill/>
                </a:ln>
                <a:solidFill>
                  <a:srgbClr val="000000"/>
                </a:solidFill>
                <a:effectLst/>
                <a:uLnTx/>
                <a:uFillTx/>
                <a:latin typeface="Arial"/>
                <a:ea typeface="+mn-ea"/>
                <a:cs typeface="+mn-cs"/>
              </a:rPr>
            </a:br>
            <a:r>
              <a:rPr kumimoji="0" lang="fr-FR" sz="1200" b="0" i="0" u="none" strike="noStrike" kern="1200" cap="none" spc="0" normalizeH="0" baseline="0" noProof="0" dirty="0">
                <a:ln>
                  <a:noFill/>
                </a:ln>
                <a:solidFill>
                  <a:srgbClr val="000000"/>
                </a:solidFill>
                <a:effectLst/>
                <a:uLnTx/>
                <a:uFillTx/>
                <a:latin typeface="Arial"/>
                <a:ea typeface="+mn-ea"/>
                <a:cs typeface="+mn-cs"/>
              </a:rPr>
              <a:t>et autres FRCV au sein de </a:t>
            </a:r>
            <a:br>
              <a:rPr kumimoji="0" lang="hr-HR" sz="1200" b="0" i="0" u="none" strike="noStrike" kern="1200" cap="none" spc="0" normalizeH="0" baseline="0" noProof="0" dirty="0">
                <a:ln>
                  <a:noFill/>
                </a:ln>
                <a:solidFill>
                  <a:srgbClr val="000000"/>
                </a:solidFill>
                <a:effectLst/>
                <a:uLnTx/>
                <a:uFillTx/>
                <a:latin typeface="Arial"/>
                <a:ea typeface="+mn-ea"/>
                <a:cs typeface="+mn-cs"/>
              </a:rPr>
            </a:br>
            <a:r>
              <a:rPr kumimoji="0" lang="fr-FR" sz="1200" b="0" i="0" u="none" strike="noStrike" kern="1200" cap="none" spc="0" normalizeH="0" baseline="0" noProof="0" dirty="0">
                <a:ln>
                  <a:noFill/>
                </a:ln>
                <a:solidFill>
                  <a:srgbClr val="000000"/>
                </a:solidFill>
                <a:effectLst/>
                <a:uLnTx/>
                <a:uFillTx/>
                <a:latin typeface="Arial"/>
                <a:ea typeface="+mn-ea"/>
                <a:cs typeface="+mn-cs"/>
              </a:rPr>
              <a:t>la communauté.</a:t>
            </a:r>
          </a:p>
        </p:txBody>
      </p:sp>
      <p:sp>
        <p:nvSpPr>
          <p:cNvPr id="19" name="Text Placeholder 2">
            <a:extLst>
              <a:ext uri="{FF2B5EF4-FFF2-40B4-BE49-F238E27FC236}">
                <a16:creationId xmlns:a16="http://schemas.microsoft.com/office/drawing/2014/main" id="{F5DF7895-4EA2-2502-8546-CD665D379C4C}"/>
              </a:ext>
            </a:extLst>
          </p:cNvPr>
          <p:cNvSpPr txBox="1">
            <a:spLocks/>
          </p:cNvSpPr>
          <p:nvPr/>
        </p:nvSpPr>
        <p:spPr>
          <a:xfrm>
            <a:off x="3232149" y="6290072"/>
            <a:ext cx="2800350" cy="2392578"/>
          </a:xfrm>
          <a:prstGeom prst="roundRect">
            <a:avLst>
              <a:gd name="adj" fmla="val 6598"/>
            </a:avLst>
          </a:prstGeom>
          <a:noFill/>
          <a:ln w="25400">
            <a:solidFill>
              <a:srgbClr val="CF3619"/>
            </a:solidFill>
          </a:ln>
          <a:effectLst/>
        </p:spPr>
        <p:txBody>
          <a:bodyPr vert="horz" lIns="180000" tIns="180000" rIns="180000" bIns="180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sz="1200" b="1" i="0" u="none" strike="noStrike" kern="1200" cap="none" spc="0" normalizeH="0" baseline="0" noProof="0" dirty="0">
                <a:ln>
                  <a:noFill/>
                </a:ln>
                <a:solidFill>
                  <a:srgbClr val="000000"/>
                </a:solidFill>
                <a:effectLst/>
                <a:uLnTx/>
                <a:uFillTx/>
                <a:latin typeface="Arial"/>
                <a:ea typeface="+mn-ea"/>
                <a:cs typeface="+mn-cs"/>
              </a:rPr>
              <a:t>Les objectifs spécifiques </a:t>
            </a:r>
            <a:br>
              <a:rPr kumimoji="0" lang="hr-HR" sz="1200" b="1" i="0" u="none" strike="noStrike" kern="1200" cap="none" spc="0" normalizeH="0" baseline="0" noProof="0" dirty="0">
                <a:ln>
                  <a:noFill/>
                </a:ln>
                <a:solidFill>
                  <a:srgbClr val="000000"/>
                </a:solidFill>
                <a:effectLst/>
                <a:uLnTx/>
                <a:uFillTx/>
                <a:latin typeface="Arial"/>
                <a:ea typeface="+mn-ea"/>
                <a:cs typeface="+mn-cs"/>
              </a:rPr>
            </a:br>
            <a:r>
              <a:rPr kumimoji="0" lang="fr-FR" sz="1200" b="0" i="0" u="none" strike="noStrike" kern="1200" cap="none" spc="0" normalizeH="0" baseline="0" noProof="0" dirty="0">
                <a:ln>
                  <a:noFill/>
                </a:ln>
                <a:solidFill>
                  <a:srgbClr val="000000"/>
                </a:solidFill>
                <a:effectLst/>
                <a:uLnTx/>
                <a:uFillTx/>
                <a:latin typeface="Arial"/>
                <a:ea typeface="+mn-ea"/>
                <a:cs typeface="+mn-cs"/>
              </a:rPr>
              <a:t>sont les suivants:</a:t>
            </a:r>
            <a:endParaRPr kumimoji="0" lang="hr-HR" sz="1200" b="0" i="0" u="none" strike="noStrike" kern="1200" cap="none" spc="0" normalizeH="0" baseline="0" noProof="0" dirty="0">
              <a:ln>
                <a:noFill/>
              </a:ln>
              <a:solidFill>
                <a:srgbClr val="000000"/>
              </a:solidFill>
              <a:effectLst/>
              <a:uLnTx/>
              <a:uFillTx/>
              <a:latin typeface="Arial"/>
              <a:ea typeface="+mn-ea"/>
              <a:cs typeface="+mn-cs"/>
            </a:endParaRPr>
          </a:p>
          <a:p>
            <a:pPr marL="28800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sz="1200" b="0" i="0" u="none" strike="noStrike" kern="1200" cap="none" spc="0" normalizeH="0" baseline="0" noProof="0" dirty="0">
                <a:ln>
                  <a:noFill/>
                </a:ln>
                <a:solidFill>
                  <a:srgbClr val="000000"/>
                </a:solidFill>
                <a:effectLst/>
                <a:uLnTx/>
                <a:uFillTx/>
                <a:latin typeface="Arial"/>
                <a:ea typeface="+mn-ea"/>
                <a:cs typeface="+mn-cs"/>
              </a:rPr>
              <a:t>Effectuer la prévention primaire de l’HTA à travers </a:t>
            </a:r>
            <a:br>
              <a:rPr kumimoji="0" lang="hr-HR" sz="1200" b="0" i="0" u="none" strike="noStrike" kern="1200" cap="none" spc="0" normalizeH="0" baseline="0" noProof="0" dirty="0">
                <a:ln>
                  <a:noFill/>
                </a:ln>
                <a:solidFill>
                  <a:srgbClr val="000000"/>
                </a:solidFill>
                <a:effectLst/>
                <a:uLnTx/>
                <a:uFillTx/>
                <a:latin typeface="Arial"/>
                <a:ea typeface="+mn-ea"/>
                <a:cs typeface="+mn-cs"/>
              </a:rPr>
            </a:br>
            <a:r>
              <a:rPr kumimoji="0" lang="fr-FR" sz="1200" b="0" i="0" u="none" strike="noStrike" kern="1200" cap="none" spc="0" normalizeH="0" baseline="0" noProof="0" dirty="0">
                <a:ln>
                  <a:noFill/>
                </a:ln>
                <a:solidFill>
                  <a:srgbClr val="000000"/>
                </a:solidFill>
                <a:effectLst/>
                <a:uLnTx/>
                <a:uFillTx/>
                <a:latin typeface="Arial"/>
                <a:ea typeface="+mn-ea"/>
                <a:cs typeface="+mn-cs"/>
              </a:rPr>
              <a:t>les stratégies d’IEC</a:t>
            </a:r>
            <a:r>
              <a:rPr kumimoji="0" lang="hr-HR" sz="1200" b="0" i="0" u="none" strike="noStrike" kern="1200" cap="none" spc="0" normalizeH="0" baseline="0" noProof="0" dirty="0">
                <a:ln>
                  <a:noFill/>
                </a:ln>
                <a:solidFill>
                  <a:srgbClr val="000000"/>
                </a:solidFill>
                <a:effectLst/>
                <a:uLnTx/>
                <a:uFillTx/>
                <a:latin typeface="Arial"/>
                <a:ea typeface="+mn-ea"/>
                <a:cs typeface="+mn-cs"/>
              </a:rPr>
              <a:t> </a:t>
            </a:r>
            <a:endParaRPr kumimoji="0" lang="fr-FR" sz="1200" b="0" i="0" u="none" strike="noStrike" kern="1200" cap="none" spc="0" normalizeH="0" baseline="0" noProof="0" dirty="0">
              <a:ln>
                <a:noFill/>
              </a:ln>
              <a:solidFill>
                <a:srgbClr val="000000"/>
              </a:solidFill>
              <a:effectLst/>
              <a:uLnTx/>
              <a:uFillTx/>
              <a:latin typeface="Arial"/>
              <a:ea typeface="+mn-ea"/>
              <a:cs typeface="+mn-cs"/>
            </a:endParaRPr>
          </a:p>
          <a:p>
            <a:pPr marL="28800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sz="1200" b="0" i="0" u="none" strike="noStrike" kern="1200" cap="none" spc="0" normalizeH="0" baseline="0" noProof="0" dirty="0">
                <a:ln>
                  <a:noFill/>
                </a:ln>
                <a:solidFill>
                  <a:srgbClr val="000000"/>
                </a:solidFill>
                <a:effectLst/>
                <a:uLnTx/>
                <a:uFillTx/>
                <a:latin typeface="Arial"/>
                <a:ea typeface="+mn-ea"/>
                <a:cs typeface="+mn-cs"/>
              </a:rPr>
              <a:t>Appuyer l’organisation des campagnes de dépistage </a:t>
            </a:r>
            <a:br>
              <a:rPr kumimoji="0" lang="hr-HR" sz="1200" b="0" i="0" u="none" strike="noStrike" kern="1200" cap="none" spc="0" normalizeH="0" baseline="0" noProof="0" dirty="0">
                <a:ln>
                  <a:noFill/>
                </a:ln>
                <a:solidFill>
                  <a:srgbClr val="000000"/>
                </a:solidFill>
                <a:effectLst/>
                <a:uLnTx/>
                <a:uFillTx/>
                <a:latin typeface="Arial"/>
                <a:ea typeface="+mn-ea"/>
                <a:cs typeface="+mn-cs"/>
              </a:rPr>
            </a:br>
            <a:r>
              <a:rPr kumimoji="0" lang="fr-FR" sz="1200" b="0" i="0" u="none" strike="noStrike" kern="1200" cap="none" spc="0" normalizeH="0" baseline="0" noProof="0" dirty="0">
                <a:ln>
                  <a:noFill/>
                </a:ln>
                <a:solidFill>
                  <a:srgbClr val="000000"/>
                </a:solidFill>
                <a:effectLst/>
                <a:uLnTx/>
                <a:uFillTx/>
                <a:latin typeface="Arial"/>
                <a:ea typeface="+mn-ea"/>
                <a:cs typeface="+mn-cs"/>
              </a:rPr>
              <a:t>de l’HTA</a:t>
            </a:r>
            <a:r>
              <a:rPr kumimoji="0" lang="hr-HR" sz="1200" b="0" i="0" u="none" strike="noStrike" kern="1200" cap="none" spc="0" normalizeH="0" baseline="0" noProof="0" dirty="0">
                <a:ln>
                  <a:noFill/>
                </a:ln>
                <a:solidFill>
                  <a:srgbClr val="000000"/>
                </a:solidFill>
                <a:effectLst/>
                <a:uLnTx/>
                <a:uFillTx/>
                <a:latin typeface="Arial"/>
                <a:ea typeface="+mn-ea"/>
                <a:cs typeface="+mn-cs"/>
              </a:rPr>
              <a:t> </a:t>
            </a:r>
            <a:endParaRPr kumimoji="0" lang="fr-FR" sz="1200" b="0" i="0" u="none" strike="noStrike" kern="1200" cap="none" spc="0" normalizeH="0" baseline="0" noProof="0" dirty="0">
              <a:ln>
                <a:noFill/>
              </a:ln>
              <a:solidFill>
                <a:srgbClr val="000000"/>
              </a:solidFill>
              <a:effectLst/>
              <a:uLnTx/>
              <a:uFillTx/>
              <a:latin typeface="Arial"/>
              <a:ea typeface="+mn-ea"/>
              <a:cs typeface="+mn-cs"/>
            </a:endParaRPr>
          </a:p>
          <a:p>
            <a:pPr marL="28800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sz="1200" b="0" i="0" u="none" strike="noStrike" kern="1200" cap="none" spc="0" normalizeH="0" baseline="0" noProof="0" dirty="0">
                <a:ln>
                  <a:noFill/>
                </a:ln>
                <a:solidFill>
                  <a:srgbClr val="000000"/>
                </a:solidFill>
                <a:effectLst/>
                <a:uLnTx/>
                <a:uFillTx/>
                <a:latin typeface="Arial"/>
                <a:ea typeface="+mn-ea"/>
                <a:cs typeface="+mn-cs"/>
              </a:rPr>
              <a:t>Contribuer à la référence des suspicions d’HTA et le suivi des patients sous traitement</a:t>
            </a:r>
          </a:p>
        </p:txBody>
      </p:sp>
      <p:grpSp>
        <p:nvGrpSpPr>
          <p:cNvPr id="20" name="Group 19">
            <a:extLst>
              <a:ext uri="{FF2B5EF4-FFF2-40B4-BE49-F238E27FC236}">
                <a16:creationId xmlns:a16="http://schemas.microsoft.com/office/drawing/2014/main" id="{4FEE79EC-1BA0-2DA4-A158-A4E00352DD2A}"/>
              </a:ext>
            </a:extLst>
          </p:cNvPr>
          <p:cNvGrpSpPr/>
          <p:nvPr/>
        </p:nvGrpSpPr>
        <p:grpSpPr>
          <a:xfrm>
            <a:off x="3443256" y="6929310"/>
            <a:ext cx="185292" cy="1241435"/>
            <a:chOff x="4975225" y="1778221"/>
            <a:chExt cx="187324" cy="1241435"/>
          </a:xfrm>
        </p:grpSpPr>
        <p:sp>
          <p:nvSpPr>
            <p:cNvPr id="21" name="Oval 20">
              <a:extLst>
                <a:ext uri="{FF2B5EF4-FFF2-40B4-BE49-F238E27FC236}">
                  <a16:creationId xmlns:a16="http://schemas.microsoft.com/office/drawing/2014/main" id="{152A37CB-D61A-32F2-732A-7908325C9C7B}"/>
                </a:ext>
              </a:extLst>
            </p:cNvPr>
            <p:cNvSpPr/>
            <p:nvPr/>
          </p:nvSpPr>
          <p:spPr>
            <a:xfrm>
              <a:off x="4975225" y="1778221"/>
              <a:ext cx="187324" cy="187324"/>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1</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22" name="Oval 21">
              <a:extLst>
                <a:ext uri="{FF2B5EF4-FFF2-40B4-BE49-F238E27FC236}">
                  <a16:creationId xmlns:a16="http://schemas.microsoft.com/office/drawing/2014/main" id="{9B161F29-CCFC-6FA7-A3F6-305D446E92CB}"/>
                </a:ext>
              </a:extLst>
            </p:cNvPr>
            <p:cNvSpPr/>
            <p:nvPr/>
          </p:nvSpPr>
          <p:spPr>
            <a:xfrm>
              <a:off x="4975225" y="2299043"/>
              <a:ext cx="187324" cy="187324"/>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2</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23" name="Oval 22">
              <a:extLst>
                <a:ext uri="{FF2B5EF4-FFF2-40B4-BE49-F238E27FC236}">
                  <a16:creationId xmlns:a16="http://schemas.microsoft.com/office/drawing/2014/main" id="{9F64F61E-A832-E395-FCAD-12300FF9011E}"/>
                </a:ext>
              </a:extLst>
            </p:cNvPr>
            <p:cNvSpPr/>
            <p:nvPr/>
          </p:nvSpPr>
          <p:spPr>
            <a:xfrm>
              <a:off x="4975225" y="2832332"/>
              <a:ext cx="187324" cy="187324"/>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3</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grpSp>
    </p:spTree>
    <p:extLst>
      <p:ext uri="{BB962C8B-B14F-4D97-AF65-F5344CB8AC3E}">
        <p14:creationId xmlns:p14="http://schemas.microsoft.com/office/powerpoint/2010/main" val="39679121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9F2846-72CE-7B17-AB82-527FB0AD0C72}"/>
              </a:ext>
            </a:extLst>
          </p:cNvPr>
          <p:cNvSpPr txBox="1"/>
          <p:nvPr/>
        </p:nvSpPr>
        <p:spPr>
          <a:xfrm>
            <a:off x="552450" y="1439864"/>
            <a:ext cx="5480049" cy="595512"/>
          </a:xfrm>
          <a:prstGeom prst="rect">
            <a:avLst/>
          </a:prstGeom>
          <a:noFill/>
        </p:spPr>
        <p:txBody>
          <a:bodyPr wrap="square" lIns="0" tIns="46800" rIns="0" rtlCol="0">
            <a:noAutofit/>
          </a:bodyPr>
          <a:lstStyle/>
          <a:p>
            <a:r>
              <a:rPr lang="fr-FR" sz="1400" b="1" dirty="0">
                <a:solidFill>
                  <a:schemeClr val="accent2"/>
                </a:solidFill>
              </a:rPr>
              <a:t>Acteurs clés et gouvernance</a:t>
            </a:r>
            <a:endParaRPr lang="hr-HR" sz="1400" b="1" dirty="0">
              <a:solidFill>
                <a:schemeClr val="accent2"/>
              </a:solidFill>
            </a:endParaRPr>
          </a:p>
          <a:p>
            <a:r>
              <a:rPr lang="fr-FR" sz="1200" dirty="0">
                <a:solidFill>
                  <a:schemeClr val="tx2"/>
                </a:solidFill>
              </a:rPr>
              <a:t>Les acteurs clés de la mise en œuvre de ces activités sont:</a:t>
            </a:r>
          </a:p>
        </p:txBody>
      </p:sp>
      <p:graphicFrame>
        <p:nvGraphicFramePr>
          <p:cNvPr id="3" name="Table 2">
            <a:extLst>
              <a:ext uri="{FF2B5EF4-FFF2-40B4-BE49-F238E27FC236}">
                <a16:creationId xmlns:a16="http://schemas.microsoft.com/office/drawing/2014/main" id="{231E7CE9-ECC2-1F37-F97E-81B4E45F62B5}"/>
              </a:ext>
            </a:extLst>
          </p:cNvPr>
          <p:cNvGraphicFramePr>
            <a:graphicFrameLocks noGrp="1"/>
          </p:cNvGraphicFramePr>
          <p:nvPr>
            <p:extLst>
              <p:ext uri="{D42A27DB-BD31-4B8C-83A1-F6EECF244321}">
                <p14:modId xmlns:p14="http://schemas.microsoft.com/office/powerpoint/2010/main" val="1519102416"/>
              </p:ext>
            </p:extLst>
          </p:nvPr>
        </p:nvGraphicFramePr>
        <p:xfrm>
          <a:off x="552450" y="2207068"/>
          <a:ext cx="5480049" cy="5559576"/>
        </p:xfrm>
        <a:graphic>
          <a:graphicData uri="http://schemas.openxmlformats.org/drawingml/2006/table">
            <a:tbl>
              <a:tblPr firstRow="1" bandRow="1"/>
              <a:tblGrid>
                <a:gridCol w="1599048">
                  <a:extLst>
                    <a:ext uri="{9D8B030D-6E8A-4147-A177-3AD203B41FA5}">
                      <a16:colId xmlns:a16="http://schemas.microsoft.com/office/drawing/2014/main" val="336342045"/>
                    </a:ext>
                  </a:extLst>
                </a:gridCol>
                <a:gridCol w="3881001">
                  <a:extLst>
                    <a:ext uri="{9D8B030D-6E8A-4147-A177-3AD203B41FA5}">
                      <a16:colId xmlns:a16="http://schemas.microsoft.com/office/drawing/2014/main" val="1441059766"/>
                    </a:ext>
                  </a:extLst>
                </a:gridCol>
              </a:tblGrid>
              <a:tr h="324000">
                <a:tc>
                  <a:txBody>
                    <a:bodyPr/>
                    <a:lstStyle>
                      <a:lvl1pPr marL="0" algn="l" defTabSz="685800" rtl="0" eaLnBrk="1" latinLnBrk="0" hangingPunct="1">
                        <a:defRPr sz="1350" b="1" kern="1200">
                          <a:solidFill>
                            <a:schemeClr val="lt1"/>
                          </a:solidFill>
                          <a:latin typeface="Arial" panose="020B0604020202020204"/>
                        </a:defRPr>
                      </a:lvl1pPr>
                      <a:lvl2pPr marL="342900" algn="l" defTabSz="685800" rtl="0" eaLnBrk="1" latinLnBrk="0" hangingPunct="1">
                        <a:defRPr sz="1350" b="1" kern="1200">
                          <a:solidFill>
                            <a:schemeClr val="lt1"/>
                          </a:solidFill>
                          <a:latin typeface="Arial" panose="020B0604020202020204"/>
                        </a:defRPr>
                      </a:lvl2pPr>
                      <a:lvl3pPr marL="685800" algn="l" defTabSz="685800" rtl="0" eaLnBrk="1" latinLnBrk="0" hangingPunct="1">
                        <a:defRPr sz="1350" b="1" kern="1200">
                          <a:solidFill>
                            <a:schemeClr val="lt1"/>
                          </a:solidFill>
                          <a:latin typeface="Arial" panose="020B0604020202020204"/>
                        </a:defRPr>
                      </a:lvl3pPr>
                      <a:lvl4pPr marL="1028700" algn="l" defTabSz="685800" rtl="0" eaLnBrk="1" latinLnBrk="0" hangingPunct="1">
                        <a:defRPr sz="1350" b="1" kern="1200">
                          <a:solidFill>
                            <a:schemeClr val="lt1"/>
                          </a:solidFill>
                          <a:latin typeface="Arial" panose="020B0604020202020204"/>
                        </a:defRPr>
                      </a:lvl4pPr>
                      <a:lvl5pPr marL="1371600" algn="l" defTabSz="685800" rtl="0" eaLnBrk="1" latinLnBrk="0" hangingPunct="1">
                        <a:defRPr sz="1350" b="1" kern="1200">
                          <a:solidFill>
                            <a:schemeClr val="lt1"/>
                          </a:solidFill>
                          <a:latin typeface="Arial" panose="020B0604020202020204"/>
                        </a:defRPr>
                      </a:lvl5pPr>
                      <a:lvl6pPr marL="1714500" algn="l" defTabSz="685800" rtl="0" eaLnBrk="1" latinLnBrk="0" hangingPunct="1">
                        <a:defRPr sz="1350" b="1" kern="1200">
                          <a:solidFill>
                            <a:schemeClr val="lt1"/>
                          </a:solidFill>
                          <a:latin typeface="Arial" panose="020B0604020202020204"/>
                        </a:defRPr>
                      </a:lvl6pPr>
                      <a:lvl7pPr marL="2057400" algn="l" defTabSz="685800" rtl="0" eaLnBrk="1" latinLnBrk="0" hangingPunct="1">
                        <a:defRPr sz="1350" b="1" kern="1200">
                          <a:solidFill>
                            <a:schemeClr val="lt1"/>
                          </a:solidFill>
                          <a:latin typeface="Arial" panose="020B0604020202020204"/>
                        </a:defRPr>
                      </a:lvl7pPr>
                      <a:lvl8pPr marL="2400300" algn="l" defTabSz="685800" rtl="0" eaLnBrk="1" latinLnBrk="0" hangingPunct="1">
                        <a:defRPr sz="1350" b="1" kern="1200">
                          <a:solidFill>
                            <a:schemeClr val="lt1"/>
                          </a:solidFill>
                          <a:latin typeface="Arial" panose="020B0604020202020204"/>
                        </a:defRPr>
                      </a:lvl8pPr>
                      <a:lvl9pPr marL="2743200" algn="l" defTabSz="685800" rtl="0" eaLnBrk="1" latinLnBrk="0" hangingPunct="1">
                        <a:defRPr sz="1350" b="1" kern="1200">
                          <a:solidFill>
                            <a:schemeClr val="lt1"/>
                          </a:solidFill>
                          <a:latin typeface="Arial" panose="020B0604020202020204"/>
                        </a:defRPr>
                      </a:lvl9pPr>
                    </a:lstStyle>
                    <a:p>
                      <a:pPr marL="0" algn="l" defTabSz="1204016" rtl="0" eaLnBrk="1" latinLnBrk="0" hangingPunct="1">
                        <a:lnSpc>
                          <a:spcPct val="90000"/>
                        </a:lnSpc>
                        <a:spcAft>
                          <a:spcPts val="0"/>
                        </a:spcAft>
                      </a:pPr>
                      <a:r>
                        <a:rPr lang="fr-FR" sz="1200" b="1" kern="1200" dirty="0">
                          <a:solidFill>
                            <a:schemeClr val="bg1"/>
                          </a:solidFill>
                          <a:effectLst/>
                          <a:latin typeface="+mj-lt"/>
                          <a:ea typeface="Calibri" panose="020F0502020204030204" pitchFamily="34" charset="0"/>
                          <a:cs typeface="Calibri" panose="020F0502020204030204" pitchFamily="34" charset="0"/>
                        </a:rPr>
                        <a:t>Acteur Clés</a:t>
                      </a:r>
                      <a:endParaRPr lang="en-GB" sz="1200" b="1" kern="1200" dirty="0">
                        <a:solidFill>
                          <a:schemeClr val="bg1"/>
                        </a:solidFill>
                        <a:effectLst/>
                        <a:latin typeface="+mj-lt"/>
                        <a:ea typeface="Calibri" panose="020F0502020204030204" pitchFamily="34" charset="0"/>
                        <a:cs typeface="Calibri" panose="020F0502020204030204" pitchFamily="34" charset="0"/>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F3619"/>
                    </a:solidFill>
                  </a:tcPr>
                </a:tc>
                <a:tc>
                  <a:txBody>
                    <a:bodyPr/>
                    <a:lstStyle>
                      <a:lvl1pPr marL="0" algn="l" defTabSz="685800" rtl="0" eaLnBrk="1" latinLnBrk="0" hangingPunct="1">
                        <a:defRPr sz="1350" b="1" kern="1200">
                          <a:solidFill>
                            <a:schemeClr val="lt1"/>
                          </a:solidFill>
                          <a:latin typeface="Arial" panose="020B0604020202020204"/>
                        </a:defRPr>
                      </a:lvl1pPr>
                      <a:lvl2pPr marL="342900" algn="l" defTabSz="685800" rtl="0" eaLnBrk="1" latinLnBrk="0" hangingPunct="1">
                        <a:defRPr sz="1350" b="1" kern="1200">
                          <a:solidFill>
                            <a:schemeClr val="lt1"/>
                          </a:solidFill>
                          <a:latin typeface="Arial" panose="020B0604020202020204"/>
                        </a:defRPr>
                      </a:lvl2pPr>
                      <a:lvl3pPr marL="685800" algn="l" defTabSz="685800" rtl="0" eaLnBrk="1" latinLnBrk="0" hangingPunct="1">
                        <a:defRPr sz="1350" b="1" kern="1200">
                          <a:solidFill>
                            <a:schemeClr val="lt1"/>
                          </a:solidFill>
                          <a:latin typeface="Arial" panose="020B0604020202020204"/>
                        </a:defRPr>
                      </a:lvl3pPr>
                      <a:lvl4pPr marL="1028700" algn="l" defTabSz="685800" rtl="0" eaLnBrk="1" latinLnBrk="0" hangingPunct="1">
                        <a:defRPr sz="1350" b="1" kern="1200">
                          <a:solidFill>
                            <a:schemeClr val="lt1"/>
                          </a:solidFill>
                          <a:latin typeface="Arial" panose="020B0604020202020204"/>
                        </a:defRPr>
                      </a:lvl4pPr>
                      <a:lvl5pPr marL="1371600" algn="l" defTabSz="685800" rtl="0" eaLnBrk="1" latinLnBrk="0" hangingPunct="1">
                        <a:defRPr sz="1350" b="1" kern="1200">
                          <a:solidFill>
                            <a:schemeClr val="lt1"/>
                          </a:solidFill>
                          <a:latin typeface="Arial" panose="020B0604020202020204"/>
                        </a:defRPr>
                      </a:lvl5pPr>
                      <a:lvl6pPr marL="1714500" algn="l" defTabSz="685800" rtl="0" eaLnBrk="1" latinLnBrk="0" hangingPunct="1">
                        <a:defRPr sz="1350" b="1" kern="1200">
                          <a:solidFill>
                            <a:schemeClr val="lt1"/>
                          </a:solidFill>
                          <a:latin typeface="Arial" panose="020B0604020202020204"/>
                        </a:defRPr>
                      </a:lvl6pPr>
                      <a:lvl7pPr marL="2057400" algn="l" defTabSz="685800" rtl="0" eaLnBrk="1" latinLnBrk="0" hangingPunct="1">
                        <a:defRPr sz="1350" b="1" kern="1200">
                          <a:solidFill>
                            <a:schemeClr val="lt1"/>
                          </a:solidFill>
                          <a:latin typeface="Arial" panose="020B0604020202020204"/>
                        </a:defRPr>
                      </a:lvl7pPr>
                      <a:lvl8pPr marL="2400300" algn="l" defTabSz="685800" rtl="0" eaLnBrk="1" latinLnBrk="0" hangingPunct="1">
                        <a:defRPr sz="1350" b="1" kern="1200">
                          <a:solidFill>
                            <a:schemeClr val="lt1"/>
                          </a:solidFill>
                          <a:latin typeface="Arial" panose="020B0604020202020204"/>
                        </a:defRPr>
                      </a:lvl8pPr>
                      <a:lvl9pPr marL="2743200" algn="l" defTabSz="685800" rtl="0" eaLnBrk="1" latinLnBrk="0" hangingPunct="1">
                        <a:defRPr sz="1350" b="1" kern="1200">
                          <a:solidFill>
                            <a:schemeClr val="lt1"/>
                          </a:solidFill>
                          <a:latin typeface="Arial" panose="020B0604020202020204"/>
                        </a:defRPr>
                      </a:lvl9pPr>
                    </a:lstStyle>
                    <a:p>
                      <a:pPr marL="0" algn="l" defTabSz="1204016" rtl="0" eaLnBrk="1" latinLnBrk="0" hangingPunct="1">
                        <a:lnSpc>
                          <a:spcPct val="90000"/>
                        </a:lnSpc>
                        <a:spcAft>
                          <a:spcPts val="0"/>
                        </a:spcAft>
                      </a:pPr>
                      <a:r>
                        <a:rPr lang="fr-FR" sz="1200" b="1" kern="1200" dirty="0">
                          <a:solidFill>
                            <a:schemeClr val="bg1"/>
                          </a:solidFill>
                          <a:effectLst/>
                          <a:latin typeface="+mj-lt"/>
                          <a:ea typeface="Calibri" panose="020F0502020204030204" pitchFamily="34" charset="0"/>
                          <a:cs typeface="Calibri" panose="020F0502020204030204" pitchFamily="34" charset="0"/>
                        </a:rPr>
                        <a:t>Rôle</a:t>
                      </a:r>
                      <a:r>
                        <a:rPr lang="hr-HR" sz="1200" b="1" kern="1200" dirty="0">
                          <a:solidFill>
                            <a:schemeClr val="bg1"/>
                          </a:solidFill>
                          <a:effectLst/>
                          <a:latin typeface="+mj-lt"/>
                          <a:ea typeface="Calibri" panose="020F0502020204030204" pitchFamily="34" charset="0"/>
                          <a:cs typeface="Calibri" panose="020F0502020204030204" pitchFamily="34" charset="0"/>
                        </a:rPr>
                        <a:t>s</a:t>
                      </a:r>
                      <a:endParaRPr lang="en-GB" sz="1200" b="1" kern="1200" dirty="0">
                        <a:solidFill>
                          <a:schemeClr val="bg1"/>
                        </a:solidFill>
                        <a:effectLst/>
                        <a:latin typeface="+mj-lt"/>
                        <a:ea typeface="Calibri" panose="020F0502020204030204" pitchFamily="34" charset="0"/>
                        <a:cs typeface="Calibri" panose="020F0502020204030204" pitchFamily="34" charset="0"/>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F3619"/>
                    </a:solidFill>
                  </a:tcPr>
                </a:tc>
                <a:extLst>
                  <a:ext uri="{0D108BD9-81ED-4DB2-BD59-A6C34878D82A}">
                    <a16:rowId xmlns:a16="http://schemas.microsoft.com/office/drawing/2014/main" val="2152007633"/>
                  </a:ext>
                </a:extLst>
              </a:tr>
              <a:tr h="470829">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90000"/>
                        </a:lnSpc>
                        <a:spcAft>
                          <a:spcPts val="200"/>
                        </a:spcAft>
                      </a:pPr>
                      <a:r>
                        <a:rPr lang="fr-FR" sz="1100" b="1" dirty="0">
                          <a:effectLst/>
                          <a:latin typeface="+mn-lt"/>
                          <a:ea typeface="Segoe UI" panose="020B0502040204020203" pitchFamily="34" charset="0"/>
                          <a:cs typeface="Calibri" panose="020F0502020204030204" pitchFamily="34" charset="0"/>
                        </a:rPr>
                        <a:t>Niveau central (DLMNT, SNEIPS, Cellule Santé communautaire)</a:t>
                      </a:r>
                      <a:endParaRPr lang="en-GB" sz="1100" dirty="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90000"/>
                        </a:lnSpc>
                        <a:spcAft>
                          <a:spcPts val="200"/>
                        </a:spcAft>
                      </a:pPr>
                      <a:r>
                        <a:rPr lang="fr-FR" sz="1100" dirty="0">
                          <a:effectLst/>
                          <a:latin typeface="+mn-lt"/>
                          <a:ea typeface="Segoe UI" panose="020B0502040204020203" pitchFamily="34" charset="0"/>
                          <a:cs typeface="Calibri" panose="020F0502020204030204" pitchFamily="34" charset="0"/>
                        </a:rPr>
                        <a:t>Validation des outils, manuels et guides communautaires</a:t>
                      </a:r>
                      <a:endParaRPr lang="en-GB" sz="1100" dirty="0">
                        <a:effectLst/>
                        <a:latin typeface="+mn-lt"/>
                        <a:ea typeface="Calibri" panose="020F0502020204030204" pitchFamily="34" charset="0"/>
                        <a:cs typeface="Times New Roman" panose="02020603050405020304" pitchFamily="18" charset="0"/>
                      </a:endParaRPr>
                    </a:p>
                    <a:p>
                      <a:pPr>
                        <a:lnSpc>
                          <a:spcPct val="90000"/>
                        </a:lnSpc>
                        <a:spcAft>
                          <a:spcPts val="200"/>
                        </a:spcAft>
                      </a:pPr>
                      <a:r>
                        <a:rPr lang="fr-FR" sz="1100" dirty="0">
                          <a:effectLst/>
                          <a:latin typeface="+mn-lt"/>
                          <a:ea typeface="Segoe UI" panose="020B0502040204020203" pitchFamily="34" charset="0"/>
                          <a:cs typeface="Calibri" panose="020F0502020204030204" pitchFamily="34" charset="0"/>
                        </a:rPr>
                        <a:t>Acceptation de la délégation de tâches</a:t>
                      </a:r>
                      <a:endParaRPr lang="en-GB" sz="1100" dirty="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0675117"/>
                  </a:ext>
                </a:extLst>
              </a:tr>
              <a:tr h="320518">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90000"/>
                        </a:lnSpc>
                        <a:spcAft>
                          <a:spcPts val="200"/>
                        </a:spcAft>
                      </a:pPr>
                      <a:r>
                        <a:rPr lang="fr-FR" sz="1100" b="1" dirty="0">
                          <a:effectLst/>
                          <a:latin typeface="+mn-lt"/>
                          <a:ea typeface="Segoe UI" panose="020B0502040204020203" pitchFamily="34" charset="0"/>
                          <a:cs typeface="Calibri" panose="020F0502020204030204" pitchFamily="34" charset="0"/>
                        </a:rPr>
                        <a:t>Equipe cadre de district</a:t>
                      </a:r>
                      <a:endParaRPr lang="en-GB" sz="1100" dirty="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90000"/>
                        </a:lnSpc>
                        <a:spcAft>
                          <a:spcPts val="200"/>
                        </a:spcAft>
                      </a:pPr>
                      <a:r>
                        <a:rPr lang="fr-FR" sz="1100" dirty="0">
                          <a:effectLst/>
                          <a:latin typeface="+mn-lt"/>
                          <a:ea typeface="Segoe UI" panose="020B0502040204020203" pitchFamily="34" charset="0"/>
                          <a:cs typeface="Calibri" panose="020F0502020204030204" pitchFamily="34" charset="0"/>
                        </a:rPr>
                        <a:t>Signer un contrat avec l’OCB</a:t>
                      </a:r>
                      <a:endParaRPr lang="en-GB" sz="1100" dirty="0">
                        <a:effectLst/>
                        <a:latin typeface="+mn-lt"/>
                        <a:ea typeface="Calibri" panose="020F0502020204030204" pitchFamily="34" charset="0"/>
                        <a:cs typeface="Times New Roman" panose="02020603050405020304" pitchFamily="18" charset="0"/>
                      </a:endParaRPr>
                    </a:p>
                    <a:p>
                      <a:pPr>
                        <a:lnSpc>
                          <a:spcPct val="90000"/>
                        </a:lnSpc>
                        <a:spcAft>
                          <a:spcPts val="200"/>
                        </a:spcAft>
                      </a:pPr>
                      <a:r>
                        <a:rPr lang="fr-FR" sz="1100" dirty="0">
                          <a:effectLst/>
                          <a:latin typeface="+mn-lt"/>
                          <a:ea typeface="Segoe UI" panose="020B0502040204020203" pitchFamily="34" charset="0"/>
                          <a:cs typeface="Calibri" panose="020F0502020204030204" pitchFamily="34" charset="0"/>
                        </a:rPr>
                        <a:t>Assurer la supervision de la mise en œuvre de ces activités </a:t>
                      </a:r>
                      <a:endParaRPr lang="en-GB" sz="1100" dirty="0">
                        <a:effectLst/>
                        <a:latin typeface="+mn-lt"/>
                        <a:ea typeface="Calibri" panose="020F0502020204030204" pitchFamily="34" charset="0"/>
                        <a:cs typeface="Times New Roman" panose="02020603050405020304" pitchFamily="18" charset="0"/>
                      </a:endParaRPr>
                    </a:p>
                    <a:p>
                      <a:pPr>
                        <a:lnSpc>
                          <a:spcPct val="90000"/>
                        </a:lnSpc>
                        <a:spcAft>
                          <a:spcPts val="200"/>
                        </a:spcAft>
                      </a:pPr>
                      <a:r>
                        <a:rPr lang="fr-FR" sz="1100" dirty="0">
                          <a:effectLst/>
                          <a:latin typeface="+mn-lt"/>
                          <a:ea typeface="Segoe UI" panose="020B0502040204020203" pitchFamily="34" charset="0"/>
                          <a:cs typeface="Calibri" panose="020F0502020204030204" pitchFamily="34" charset="0"/>
                        </a:rPr>
                        <a:t>Organiser des revues trimestrielles</a:t>
                      </a:r>
                      <a:endParaRPr lang="en-GB" sz="1100" dirty="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0367496"/>
                  </a:ext>
                </a:extLst>
              </a:tr>
              <a:tr h="495984">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90000"/>
                        </a:lnSpc>
                        <a:spcAft>
                          <a:spcPts val="200"/>
                        </a:spcAft>
                      </a:pPr>
                      <a:r>
                        <a:rPr lang="fr-FR" sz="1100" b="1" dirty="0">
                          <a:effectLst/>
                          <a:latin typeface="+mn-lt"/>
                          <a:ea typeface="Segoe UI" panose="020B0502040204020203" pitchFamily="34" charset="0"/>
                          <a:cs typeface="Calibri" panose="020F0502020204030204" pitchFamily="34" charset="0"/>
                        </a:rPr>
                        <a:t>Infirmiers chefs de poste</a:t>
                      </a:r>
                      <a:endParaRPr lang="en-GB" sz="1100" dirty="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90000"/>
                        </a:lnSpc>
                        <a:spcAft>
                          <a:spcPts val="200"/>
                        </a:spcAft>
                      </a:pPr>
                      <a:r>
                        <a:rPr lang="fr-FR" sz="1100" dirty="0">
                          <a:effectLst/>
                          <a:latin typeface="+mn-lt"/>
                          <a:ea typeface="Segoe UI" panose="020B0502040204020203" pitchFamily="34" charset="0"/>
                          <a:cs typeface="Calibri" panose="020F0502020204030204" pitchFamily="34" charset="0"/>
                        </a:rPr>
                        <a:t>Former les ACS</a:t>
                      </a:r>
                      <a:endParaRPr lang="en-GB" sz="1100" dirty="0">
                        <a:effectLst/>
                        <a:latin typeface="+mn-lt"/>
                        <a:ea typeface="Calibri" panose="020F0502020204030204" pitchFamily="34" charset="0"/>
                        <a:cs typeface="Times New Roman" panose="02020603050405020304" pitchFamily="18" charset="0"/>
                      </a:endParaRPr>
                    </a:p>
                    <a:p>
                      <a:pPr>
                        <a:lnSpc>
                          <a:spcPct val="90000"/>
                        </a:lnSpc>
                        <a:spcAft>
                          <a:spcPts val="200"/>
                        </a:spcAft>
                      </a:pPr>
                      <a:r>
                        <a:rPr lang="fr-FR" sz="1100" dirty="0">
                          <a:effectLst/>
                          <a:latin typeface="+mn-lt"/>
                          <a:ea typeface="Segoe UI" panose="020B0502040204020203" pitchFamily="34" charset="0"/>
                          <a:cs typeface="Calibri" panose="020F0502020204030204" pitchFamily="34" charset="0"/>
                        </a:rPr>
                        <a:t>Assurer la supervision de ces activités menées par les ACS</a:t>
                      </a:r>
                      <a:endParaRPr lang="en-GB" sz="1100" dirty="0">
                        <a:effectLst/>
                        <a:latin typeface="+mn-lt"/>
                        <a:ea typeface="Calibri" panose="020F0502020204030204" pitchFamily="34" charset="0"/>
                        <a:cs typeface="Times New Roman" panose="02020603050405020304" pitchFamily="18" charset="0"/>
                      </a:endParaRPr>
                    </a:p>
                    <a:p>
                      <a:pPr>
                        <a:lnSpc>
                          <a:spcPct val="90000"/>
                        </a:lnSpc>
                        <a:spcAft>
                          <a:spcPts val="200"/>
                        </a:spcAft>
                      </a:pPr>
                      <a:r>
                        <a:rPr lang="fr-FR" sz="1100" dirty="0">
                          <a:effectLst/>
                          <a:latin typeface="+mn-lt"/>
                          <a:ea typeface="Segoe UI" panose="020B0502040204020203" pitchFamily="34" charset="0"/>
                          <a:cs typeface="Calibri" panose="020F0502020204030204" pitchFamily="34" charset="0"/>
                        </a:rPr>
                        <a:t>Valider la planification des activités et les rapports des ACS</a:t>
                      </a:r>
                      <a:endParaRPr lang="en-GB" sz="1100" dirty="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0403585"/>
                  </a:ext>
                </a:extLst>
              </a:tr>
              <a:tr h="372193">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90000"/>
                        </a:lnSpc>
                        <a:spcAft>
                          <a:spcPts val="200"/>
                        </a:spcAft>
                      </a:pPr>
                      <a:r>
                        <a:rPr lang="fr-FR" sz="1100" b="1">
                          <a:effectLst/>
                          <a:latin typeface="+mn-lt"/>
                          <a:ea typeface="Segoe UI" panose="020B0502040204020203" pitchFamily="34" charset="0"/>
                          <a:cs typeface="Calibri" panose="020F0502020204030204" pitchFamily="34" charset="0"/>
                        </a:rPr>
                        <a:t>OCB</a:t>
                      </a:r>
                      <a:endParaRPr lang="en-GB" sz="110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90000"/>
                        </a:lnSpc>
                        <a:spcAft>
                          <a:spcPts val="200"/>
                        </a:spcAft>
                      </a:pPr>
                      <a:r>
                        <a:rPr lang="fr-FR" sz="1100" dirty="0">
                          <a:effectLst/>
                          <a:latin typeface="+mn-lt"/>
                          <a:ea typeface="Segoe UI" panose="020B0502040204020203" pitchFamily="34" charset="0"/>
                          <a:cs typeface="Calibri" panose="020F0502020204030204" pitchFamily="34" charset="0"/>
                        </a:rPr>
                        <a:t>Signer les conventions avec le district sanitaire</a:t>
                      </a:r>
                      <a:endParaRPr lang="en-GB" sz="1100" dirty="0">
                        <a:effectLst/>
                        <a:latin typeface="+mn-lt"/>
                        <a:ea typeface="Calibri" panose="020F0502020204030204" pitchFamily="34" charset="0"/>
                        <a:cs typeface="Times New Roman" panose="02020603050405020304" pitchFamily="18" charset="0"/>
                      </a:endParaRPr>
                    </a:p>
                    <a:p>
                      <a:pPr>
                        <a:lnSpc>
                          <a:spcPct val="90000"/>
                        </a:lnSpc>
                        <a:spcAft>
                          <a:spcPts val="200"/>
                        </a:spcAft>
                      </a:pPr>
                      <a:r>
                        <a:rPr lang="fr-FR" sz="1100" dirty="0">
                          <a:effectLst/>
                          <a:latin typeface="+mn-lt"/>
                          <a:ea typeface="Segoe UI" panose="020B0502040204020203" pitchFamily="34" charset="0"/>
                          <a:cs typeface="Calibri" panose="020F0502020204030204" pitchFamily="34" charset="0"/>
                        </a:rPr>
                        <a:t>Elaborer les Plans de travail trimestriels</a:t>
                      </a:r>
                      <a:endParaRPr lang="en-GB" sz="1100" dirty="0">
                        <a:effectLst/>
                        <a:latin typeface="+mn-lt"/>
                        <a:ea typeface="Calibri" panose="020F0502020204030204" pitchFamily="34" charset="0"/>
                        <a:cs typeface="Times New Roman" panose="02020603050405020304" pitchFamily="18" charset="0"/>
                      </a:endParaRPr>
                    </a:p>
                    <a:p>
                      <a:pPr>
                        <a:lnSpc>
                          <a:spcPct val="90000"/>
                        </a:lnSpc>
                        <a:spcAft>
                          <a:spcPts val="200"/>
                        </a:spcAft>
                      </a:pPr>
                      <a:r>
                        <a:rPr lang="fr-FR" sz="1100" dirty="0">
                          <a:effectLst/>
                          <a:latin typeface="+mn-lt"/>
                          <a:ea typeface="Segoe UI" panose="020B0502040204020203" pitchFamily="34" charset="0"/>
                          <a:cs typeface="Calibri" panose="020F0502020204030204" pitchFamily="34" charset="0"/>
                        </a:rPr>
                        <a:t>Préparer et participer aux revues des activités</a:t>
                      </a:r>
                      <a:endParaRPr lang="en-GB" sz="1100" dirty="0">
                        <a:effectLst/>
                        <a:latin typeface="+mn-lt"/>
                        <a:ea typeface="Calibri" panose="020F0502020204030204" pitchFamily="34" charset="0"/>
                        <a:cs typeface="Times New Roman" panose="02020603050405020304" pitchFamily="18" charset="0"/>
                      </a:endParaRPr>
                    </a:p>
                    <a:p>
                      <a:pPr>
                        <a:lnSpc>
                          <a:spcPct val="90000"/>
                        </a:lnSpc>
                        <a:spcAft>
                          <a:spcPts val="200"/>
                        </a:spcAft>
                      </a:pPr>
                      <a:r>
                        <a:rPr lang="fr-FR" sz="1100" dirty="0">
                          <a:effectLst/>
                          <a:latin typeface="+mn-lt"/>
                          <a:ea typeface="Segoe UI" panose="020B0502040204020203" pitchFamily="34" charset="0"/>
                          <a:cs typeface="Calibri" panose="020F0502020204030204" pitchFamily="34" charset="0"/>
                        </a:rPr>
                        <a:t>Faire des rapports et les transmettre aux districts sanitaires</a:t>
                      </a:r>
                      <a:endParaRPr lang="en-GB" sz="1100" dirty="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6486678"/>
                  </a:ext>
                </a:extLst>
              </a:tr>
              <a:tr h="1341317">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90000"/>
                        </a:lnSpc>
                        <a:spcAft>
                          <a:spcPts val="200"/>
                        </a:spcAft>
                      </a:pPr>
                      <a:r>
                        <a:rPr lang="fr-FR" sz="1100" b="1">
                          <a:effectLst/>
                          <a:latin typeface="+mn-lt"/>
                          <a:ea typeface="Segoe UI" panose="020B0502040204020203" pitchFamily="34" charset="0"/>
                          <a:cs typeface="Calibri" panose="020F0502020204030204" pitchFamily="34" charset="0"/>
                        </a:rPr>
                        <a:t>Acteurs communautaires de santé</a:t>
                      </a:r>
                      <a:endParaRPr lang="en-GB" sz="1100">
                        <a:effectLst/>
                        <a:latin typeface="+mn-lt"/>
                        <a:ea typeface="Calibri" panose="020F0502020204030204" pitchFamily="34" charset="0"/>
                        <a:cs typeface="Times New Roman" panose="02020603050405020304" pitchFamily="18" charset="0"/>
                      </a:endParaRPr>
                    </a:p>
                    <a:p>
                      <a:pPr>
                        <a:lnSpc>
                          <a:spcPct val="90000"/>
                        </a:lnSpc>
                        <a:spcAft>
                          <a:spcPts val="200"/>
                        </a:spcAft>
                      </a:pPr>
                      <a:r>
                        <a:rPr lang="fr-FR" sz="1100">
                          <a:effectLst/>
                          <a:latin typeface="+mn-lt"/>
                          <a:ea typeface="Segoe UI" panose="020B0502040204020203" pitchFamily="34" charset="0"/>
                          <a:cs typeface="Calibri" panose="020F0502020204030204" pitchFamily="34" charset="0"/>
                        </a:rPr>
                        <a:t> </a:t>
                      </a:r>
                      <a:endParaRPr lang="en-GB" sz="110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90000"/>
                        </a:lnSpc>
                        <a:spcAft>
                          <a:spcPts val="200"/>
                        </a:spcAft>
                      </a:pPr>
                      <a:r>
                        <a:rPr lang="fr-FR" sz="1100" dirty="0">
                          <a:effectLst/>
                          <a:latin typeface="+mn-lt"/>
                          <a:ea typeface="Segoe UI" panose="020B0502040204020203" pitchFamily="34" charset="0"/>
                          <a:cs typeface="Calibri" panose="020F0502020204030204" pitchFamily="34" charset="0"/>
                        </a:rPr>
                        <a:t>Fournir de l’information sur les habitudes de vie saines</a:t>
                      </a:r>
                      <a:endParaRPr lang="en-GB" sz="1100" dirty="0">
                        <a:effectLst/>
                        <a:latin typeface="+mn-lt"/>
                        <a:ea typeface="Calibri" panose="020F0502020204030204" pitchFamily="34" charset="0"/>
                        <a:cs typeface="Times New Roman" panose="02020603050405020304" pitchFamily="18" charset="0"/>
                      </a:endParaRPr>
                    </a:p>
                    <a:p>
                      <a:pPr>
                        <a:lnSpc>
                          <a:spcPct val="90000"/>
                        </a:lnSpc>
                        <a:spcAft>
                          <a:spcPts val="200"/>
                        </a:spcAft>
                      </a:pPr>
                      <a:r>
                        <a:rPr lang="fr-FR" sz="1100" dirty="0">
                          <a:effectLst/>
                          <a:latin typeface="+mn-lt"/>
                          <a:ea typeface="Segoe UI" panose="020B0502040204020203" pitchFamily="34" charset="0"/>
                          <a:cs typeface="Calibri" panose="020F0502020204030204" pitchFamily="34" charset="0"/>
                        </a:rPr>
                        <a:t>Fournir de l’information sur les ressources disponibles </a:t>
                      </a:r>
                      <a:br>
                        <a:rPr lang="hr-HR" sz="1100" dirty="0">
                          <a:effectLst/>
                          <a:latin typeface="+mn-lt"/>
                          <a:ea typeface="Segoe UI" panose="020B0502040204020203" pitchFamily="34" charset="0"/>
                          <a:cs typeface="Calibri" panose="020F0502020204030204" pitchFamily="34" charset="0"/>
                        </a:rPr>
                      </a:br>
                      <a:r>
                        <a:rPr lang="fr-FR" sz="1100" dirty="0">
                          <a:effectLst/>
                          <a:latin typeface="+mn-lt"/>
                          <a:ea typeface="Segoe UI" panose="020B0502040204020203" pitchFamily="34" charset="0"/>
                          <a:cs typeface="Calibri" panose="020F0502020204030204" pitchFamily="34" charset="0"/>
                        </a:rPr>
                        <a:t>au sein de la communauté dans le cadre de la prise </a:t>
                      </a:r>
                      <a:br>
                        <a:rPr lang="hr-HR" sz="1100" dirty="0">
                          <a:effectLst/>
                          <a:latin typeface="+mn-lt"/>
                          <a:ea typeface="Segoe UI" panose="020B0502040204020203" pitchFamily="34" charset="0"/>
                          <a:cs typeface="Calibri" panose="020F0502020204030204" pitchFamily="34" charset="0"/>
                        </a:rPr>
                      </a:br>
                      <a:r>
                        <a:rPr lang="fr-FR" sz="1100" dirty="0">
                          <a:effectLst/>
                          <a:latin typeface="+mn-lt"/>
                          <a:ea typeface="Segoe UI" panose="020B0502040204020203" pitchFamily="34" charset="0"/>
                          <a:cs typeface="Calibri" panose="020F0502020204030204" pitchFamily="34" charset="0"/>
                        </a:rPr>
                        <a:t>en charge de l’HTA</a:t>
                      </a:r>
                      <a:endParaRPr lang="en-GB" sz="1100" dirty="0">
                        <a:effectLst/>
                        <a:latin typeface="+mn-lt"/>
                        <a:ea typeface="Calibri" panose="020F0502020204030204" pitchFamily="34" charset="0"/>
                        <a:cs typeface="Times New Roman" panose="02020603050405020304" pitchFamily="18" charset="0"/>
                      </a:endParaRPr>
                    </a:p>
                    <a:p>
                      <a:pPr>
                        <a:lnSpc>
                          <a:spcPct val="90000"/>
                        </a:lnSpc>
                        <a:spcAft>
                          <a:spcPts val="200"/>
                        </a:spcAft>
                      </a:pPr>
                      <a:r>
                        <a:rPr lang="fr-FR" sz="1100" dirty="0">
                          <a:effectLst/>
                          <a:latin typeface="+mn-lt"/>
                          <a:ea typeface="Segoe UI" panose="020B0502040204020203" pitchFamily="34" charset="0"/>
                          <a:cs typeface="Calibri" panose="020F0502020204030204" pitchFamily="34" charset="0"/>
                        </a:rPr>
                        <a:t>Mesurer la T.A dans le cadre du dépistage et du suivi </a:t>
                      </a:r>
                      <a:br>
                        <a:rPr lang="hr-HR" sz="1100" dirty="0">
                          <a:effectLst/>
                          <a:latin typeface="+mn-lt"/>
                          <a:ea typeface="Segoe UI" panose="020B0502040204020203" pitchFamily="34" charset="0"/>
                          <a:cs typeface="Calibri" panose="020F0502020204030204" pitchFamily="34" charset="0"/>
                        </a:rPr>
                      </a:br>
                      <a:r>
                        <a:rPr lang="fr-FR" sz="1100" dirty="0">
                          <a:effectLst/>
                          <a:latin typeface="+mn-lt"/>
                          <a:ea typeface="Segoe UI" panose="020B0502040204020203" pitchFamily="34" charset="0"/>
                          <a:cs typeface="Calibri" panose="020F0502020204030204" pitchFamily="34" charset="0"/>
                        </a:rPr>
                        <a:t>du patient</a:t>
                      </a:r>
                      <a:endParaRPr lang="en-GB" sz="1100" dirty="0">
                        <a:effectLst/>
                        <a:latin typeface="+mn-lt"/>
                        <a:ea typeface="Calibri" panose="020F0502020204030204" pitchFamily="34" charset="0"/>
                        <a:cs typeface="Times New Roman" panose="02020603050405020304" pitchFamily="18" charset="0"/>
                      </a:endParaRPr>
                    </a:p>
                    <a:p>
                      <a:pPr>
                        <a:lnSpc>
                          <a:spcPct val="90000"/>
                        </a:lnSpc>
                        <a:spcAft>
                          <a:spcPts val="200"/>
                        </a:spcAft>
                      </a:pPr>
                      <a:r>
                        <a:rPr lang="fr-FR" sz="1100" dirty="0">
                          <a:effectLst/>
                          <a:latin typeface="+mn-lt"/>
                          <a:ea typeface="Segoe UI" panose="020B0502040204020203" pitchFamily="34" charset="0"/>
                          <a:cs typeface="Calibri" panose="020F0502020204030204" pitchFamily="34" charset="0"/>
                        </a:rPr>
                        <a:t>Assurer une écoute active au patient suivi </a:t>
                      </a:r>
                      <a:endParaRPr lang="en-GB" sz="1100" dirty="0">
                        <a:effectLst/>
                        <a:latin typeface="+mn-lt"/>
                        <a:ea typeface="Calibri" panose="020F0502020204030204" pitchFamily="34" charset="0"/>
                        <a:cs typeface="Times New Roman" panose="02020603050405020304" pitchFamily="18" charset="0"/>
                      </a:endParaRPr>
                    </a:p>
                    <a:p>
                      <a:pPr>
                        <a:lnSpc>
                          <a:spcPct val="90000"/>
                        </a:lnSpc>
                        <a:spcAft>
                          <a:spcPts val="200"/>
                        </a:spcAft>
                      </a:pPr>
                      <a:r>
                        <a:rPr lang="fr-FR" sz="1100" dirty="0">
                          <a:effectLst/>
                          <a:latin typeface="+mn-lt"/>
                          <a:ea typeface="Segoe UI" panose="020B0502040204020203" pitchFamily="34" charset="0"/>
                          <a:cs typeface="Calibri" panose="020F0502020204030204" pitchFamily="34" charset="0"/>
                        </a:rPr>
                        <a:t>Référer à l’agent de santé qualifié selon le protocole autorisé au niveau communautaire </a:t>
                      </a:r>
                      <a:endParaRPr lang="en-GB" sz="1100" dirty="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0269199"/>
                  </a:ext>
                </a:extLst>
              </a:tr>
              <a:tr h="0">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90000"/>
                        </a:lnSpc>
                        <a:spcAft>
                          <a:spcPts val="200"/>
                        </a:spcAft>
                      </a:pPr>
                      <a:r>
                        <a:rPr lang="fr-FR" sz="1100" b="1" dirty="0">
                          <a:effectLst/>
                          <a:latin typeface="+mn-lt"/>
                          <a:ea typeface="Segoe UI" panose="020B0502040204020203" pitchFamily="34" charset="0"/>
                          <a:cs typeface="Calibri" panose="020F0502020204030204" pitchFamily="34" charset="0"/>
                        </a:rPr>
                        <a:t>Staff Cardio4Dakar</a:t>
                      </a:r>
                      <a:endParaRPr lang="en-GB" sz="1100" dirty="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90000"/>
                        </a:lnSpc>
                        <a:spcAft>
                          <a:spcPts val="200"/>
                        </a:spcAft>
                      </a:pPr>
                      <a:r>
                        <a:rPr lang="fr-FR" sz="1100" dirty="0">
                          <a:effectLst/>
                          <a:latin typeface="+mn-lt"/>
                          <a:ea typeface="Segoe UI" panose="020B0502040204020203" pitchFamily="34" charset="0"/>
                          <a:cs typeface="Calibri" panose="020F0502020204030204" pitchFamily="34" charset="0"/>
                        </a:rPr>
                        <a:t>Signer un contrat avec le district sanitaire</a:t>
                      </a:r>
                      <a:endParaRPr lang="en-GB" sz="1100" dirty="0">
                        <a:effectLst/>
                        <a:latin typeface="+mn-lt"/>
                        <a:ea typeface="Calibri" panose="020F0502020204030204" pitchFamily="34" charset="0"/>
                        <a:cs typeface="Times New Roman" panose="02020603050405020304" pitchFamily="18" charset="0"/>
                      </a:endParaRPr>
                    </a:p>
                    <a:p>
                      <a:pPr>
                        <a:lnSpc>
                          <a:spcPct val="90000"/>
                        </a:lnSpc>
                        <a:spcAft>
                          <a:spcPts val="200"/>
                        </a:spcAft>
                      </a:pPr>
                      <a:r>
                        <a:rPr lang="fr-FR" sz="1100" dirty="0">
                          <a:effectLst/>
                          <a:latin typeface="+mn-lt"/>
                          <a:ea typeface="Segoe UI" panose="020B0502040204020203" pitchFamily="34" charset="0"/>
                          <a:cs typeface="Calibri" panose="020F0502020204030204" pitchFamily="34" charset="0"/>
                        </a:rPr>
                        <a:t>Assurer la supervision de la mise en œuvre de ces activités</a:t>
                      </a:r>
                      <a:endParaRPr lang="en-GB" sz="1100" dirty="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2697560"/>
                  </a:ext>
                </a:extLst>
              </a:tr>
              <a:tr h="243509">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90000"/>
                        </a:lnSpc>
                        <a:spcAft>
                          <a:spcPts val="200"/>
                        </a:spcAft>
                      </a:pPr>
                      <a:r>
                        <a:rPr lang="fr-FR" sz="1100" b="1" dirty="0">
                          <a:effectLst/>
                          <a:latin typeface="+mn-lt"/>
                          <a:ea typeface="Segoe UI" panose="020B0502040204020203" pitchFamily="34" charset="0"/>
                          <a:cs typeface="Calibri" panose="020F0502020204030204" pitchFamily="34" charset="0"/>
                        </a:rPr>
                        <a:t>Populations</a:t>
                      </a:r>
                      <a:endParaRPr lang="en-GB" sz="1100" dirty="0">
                        <a:effectLst/>
                        <a:latin typeface="+mn-lt"/>
                        <a:ea typeface="Calibri" panose="020F0502020204030204" pitchFamily="34" charset="0"/>
                        <a:cs typeface="Times New Roman" panose="02020603050405020304" pitchFamily="18" charset="0"/>
                      </a:endParaRPr>
                    </a:p>
                  </a:txBody>
                  <a:tcPr marL="72000" marR="72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19050" cap="flat" cmpd="sng" algn="ctr">
                      <a:solidFill>
                        <a:srgbClr val="CF361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90000"/>
                        </a:lnSpc>
                        <a:spcAft>
                          <a:spcPts val="200"/>
                        </a:spcAft>
                      </a:pPr>
                      <a:r>
                        <a:rPr lang="fr-FR" sz="1100" dirty="0">
                          <a:effectLst/>
                          <a:latin typeface="+mn-lt"/>
                          <a:ea typeface="Segoe UI" panose="020B0502040204020203" pitchFamily="34" charset="0"/>
                          <a:cs typeface="Calibri" panose="020F0502020204030204" pitchFamily="34" charset="0"/>
                        </a:rPr>
                        <a:t>Participer aux activités communautaires</a:t>
                      </a:r>
                      <a:endParaRPr lang="en-GB" sz="1100" dirty="0">
                        <a:effectLst/>
                        <a:latin typeface="+mn-lt"/>
                        <a:ea typeface="Calibri" panose="020F0502020204030204" pitchFamily="34" charset="0"/>
                        <a:cs typeface="Times New Roman" panose="02020603050405020304" pitchFamily="18" charset="0"/>
                      </a:endParaRPr>
                    </a:p>
                  </a:txBody>
                  <a:tcPr marL="72000" marR="72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19050" cap="flat" cmpd="sng" algn="ctr">
                      <a:solidFill>
                        <a:srgbClr val="CF361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939476"/>
                  </a:ext>
                </a:extLst>
              </a:tr>
            </a:tbl>
          </a:graphicData>
        </a:graphic>
      </p:graphicFrame>
    </p:spTree>
    <p:extLst>
      <p:ext uri="{BB962C8B-B14F-4D97-AF65-F5344CB8AC3E}">
        <p14:creationId xmlns:p14="http://schemas.microsoft.com/office/powerpoint/2010/main" val="3723303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DDDE1D1-DC29-30C3-B4A9-9859ACAB377F}"/>
              </a:ext>
            </a:extLst>
          </p:cNvPr>
          <p:cNvSpPr txBox="1"/>
          <p:nvPr/>
        </p:nvSpPr>
        <p:spPr>
          <a:xfrm>
            <a:off x="552450" y="1439865"/>
            <a:ext cx="5480049" cy="649864"/>
          </a:xfrm>
          <a:prstGeom prst="rect">
            <a:avLst/>
          </a:prstGeom>
          <a:noFill/>
        </p:spPr>
        <p:txBody>
          <a:bodyPr wrap="square" lIns="0" tIns="46800" rIns="0" rtlCol="0">
            <a:noAutofit/>
          </a:bodyPr>
          <a:lstStyle/>
          <a:p>
            <a:r>
              <a:rPr lang="fr-FR" sz="1400" b="1" dirty="0">
                <a:solidFill>
                  <a:schemeClr val="accent2"/>
                </a:solidFill>
              </a:rPr>
              <a:t>Etapes pour répliquer cette intervention</a:t>
            </a:r>
            <a:endParaRPr lang="hr-HR" sz="1400" b="1" dirty="0">
              <a:solidFill>
                <a:schemeClr val="accent2"/>
              </a:solidFill>
            </a:endParaRPr>
          </a:p>
          <a:p>
            <a:r>
              <a:rPr lang="fr-FR" sz="1200" dirty="0">
                <a:solidFill>
                  <a:schemeClr val="tx2"/>
                </a:solidFill>
              </a:rPr>
              <a:t>Les différentes étapes de la réplication de cette intervention sont:</a:t>
            </a:r>
          </a:p>
        </p:txBody>
      </p:sp>
      <p:pic>
        <p:nvPicPr>
          <p:cNvPr id="2" name="Picture 1" descr="A person in pink dress and a person in blue shirt&#10;&#10;Description automatically generated">
            <a:extLst>
              <a:ext uri="{FF2B5EF4-FFF2-40B4-BE49-F238E27FC236}">
                <a16:creationId xmlns:a16="http://schemas.microsoft.com/office/drawing/2014/main" id="{61F553F8-2AD2-EC33-0022-2D505916BC61}"/>
              </a:ext>
            </a:extLst>
          </p:cNvPr>
          <p:cNvPicPr>
            <a:picLocks noChangeAspect="1"/>
          </p:cNvPicPr>
          <p:nvPr/>
        </p:nvPicPr>
        <p:blipFill>
          <a:blip r:embed="rId2"/>
          <a:stretch>
            <a:fillRect/>
          </a:stretch>
        </p:blipFill>
        <p:spPr>
          <a:xfrm>
            <a:off x="560090" y="4872043"/>
            <a:ext cx="2585530" cy="3061304"/>
          </a:xfrm>
          <a:prstGeom prst="rect">
            <a:avLst/>
          </a:prstGeom>
        </p:spPr>
      </p:pic>
      <p:sp>
        <p:nvSpPr>
          <p:cNvPr id="3" name="Oval 2">
            <a:extLst>
              <a:ext uri="{FF2B5EF4-FFF2-40B4-BE49-F238E27FC236}">
                <a16:creationId xmlns:a16="http://schemas.microsoft.com/office/drawing/2014/main" id="{D5965708-AE87-53B0-6F5A-8C81DC8E7C7C}"/>
              </a:ext>
            </a:extLst>
          </p:cNvPr>
          <p:cNvSpPr/>
          <p:nvPr/>
        </p:nvSpPr>
        <p:spPr>
          <a:xfrm>
            <a:off x="560089" y="2117948"/>
            <a:ext cx="255587" cy="255587"/>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Aft>
                <a:spcPts val="0"/>
              </a:spcAft>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1</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4" name="TextBox 3">
            <a:extLst>
              <a:ext uri="{FF2B5EF4-FFF2-40B4-BE49-F238E27FC236}">
                <a16:creationId xmlns:a16="http://schemas.microsoft.com/office/drawing/2014/main" id="{9E2D8CF7-A3AB-B765-FA28-E1F6620F1E94}"/>
              </a:ext>
            </a:extLst>
          </p:cNvPr>
          <p:cNvSpPr txBox="1"/>
          <p:nvPr/>
        </p:nvSpPr>
        <p:spPr>
          <a:xfrm>
            <a:off x="3403600" y="4775701"/>
            <a:ext cx="2717800" cy="3430505"/>
          </a:xfrm>
          <a:prstGeom prst="rect">
            <a:avLst/>
          </a:prstGeom>
          <a:noFill/>
        </p:spPr>
        <p:txBody>
          <a:bodyPr wrap="square" lIns="0" tIns="46800" rIns="0" rtlCol="0">
            <a:noAutofit/>
          </a:bodyPr>
          <a:lstStyle/>
          <a:p>
            <a:r>
              <a:rPr lang="fr-FR" sz="1200" spc="-30" dirty="0">
                <a:solidFill>
                  <a:schemeClr val="tx2"/>
                </a:solidFill>
              </a:rPr>
              <a:t>Ces manuels et guides de formation ont fait l’objet de révision par la DLMNT et </a:t>
            </a:r>
            <a:br>
              <a:rPr lang="hr-HR" sz="1200" spc="-30" dirty="0">
                <a:solidFill>
                  <a:schemeClr val="tx2"/>
                </a:solidFill>
              </a:rPr>
            </a:br>
            <a:r>
              <a:rPr lang="fr-FR" sz="1200" spc="-30" dirty="0">
                <a:solidFill>
                  <a:schemeClr val="tx2"/>
                </a:solidFill>
              </a:rPr>
              <a:t>la Cellule Santé communautaire, en collaboration avec ses partenaires notamment </a:t>
            </a:r>
            <a:r>
              <a:rPr lang="fr-FR" sz="1200" spc="-30" dirty="0" err="1">
                <a:solidFill>
                  <a:schemeClr val="tx2"/>
                </a:solidFill>
              </a:rPr>
              <a:t>IntraHealth</a:t>
            </a:r>
            <a:r>
              <a:rPr lang="fr-FR" sz="1200" spc="-30" dirty="0">
                <a:solidFill>
                  <a:schemeClr val="tx2"/>
                </a:solidFill>
              </a:rPr>
              <a:t>. Afin de faciliter </a:t>
            </a:r>
            <a:br>
              <a:rPr lang="hr-HR" sz="1200" spc="-30" dirty="0">
                <a:solidFill>
                  <a:schemeClr val="tx2"/>
                </a:solidFill>
              </a:rPr>
            </a:br>
            <a:r>
              <a:rPr lang="fr-FR" sz="1200" spc="-30" dirty="0">
                <a:solidFill>
                  <a:schemeClr val="tx2"/>
                </a:solidFill>
              </a:rPr>
              <a:t>la mise en œuvre du paquet</a:t>
            </a:r>
            <a:r>
              <a:rPr lang="hr-HR" sz="1200" spc="-30" dirty="0">
                <a:solidFill>
                  <a:schemeClr val="tx2"/>
                </a:solidFill>
              </a:rPr>
              <a:t> </a:t>
            </a:r>
            <a:r>
              <a:rPr lang="fr-FR" sz="1200" spc="-30" dirty="0">
                <a:solidFill>
                  <a:schemeClr val="tx2"/>
                </a:solidFill>
              </a:rPr>
              <a:t>communautaire d’activités IEC/CCC, </a:t>
            </a:r>
            <a:br>
              <a:rPr lang="hr-HR" sz="1200" spc="-30" dirty="0">
                <a:solidFill>
                  <a:schemeClr val="tx2"/>
                </a:solidFill>
              </a:rPr>
            </a:br>
            <a:r>
              <a:rPr lang="fr-FR" sz="1200" spc="-30" dirty="0">
                <a:solidFill>
                  <a:schemeClr val="tx2"/>
                </a:solidFill>
              </a:rPr>
              <a:t>des outils de gestion pour la collecte d’informations, des grilles de </a:t>
            </a:r>
            <a:br>
              <a:rPr lang="fr-FR" sz="1200" spc="-30" dirty="0">
                <a:solidFill>
                  <a:schemeClr val="tx2"/>
                </a:solidFill>
              </a:rPr>
            </a:br>
            <a:r>
              <a:rPr lang="fr-FR" sz="1200" spc="-30" dirty="0">
                <a:solidFill>
                  <a:schemeClr val="tx2"/>
                </a:solidFill>
              </a:rPr>
              <a:t>supervision et des modèles de rapport </a:t>
            </a:r>
            <a:br>
              <a:rPr lang="fr-FR" sz="1200" spc="-30" dirty="0">
                <a:solidFill>
                  <a:schemeClr val="tx2"/>
                </a:solidFill>
              </a:rPr>
            </a:br>
            <a:r>
              <a:rPr lang="fr-FR" sz="1200" spc="-30" dirty="0">
                <a:solidFill>
                  <a:schemeClr val="tx2"/>
                </a:solidFill>
              </a:rPr>
              <a:t>ont été élaborés. </a:t>
            </a:r>
            <a:endParaRPr lang="hr-HR" sz="1200" spc="-30" dirty="0">
              <a:solidFill>
                <a:schemeClr val="tx2"/>
              </a:solidFill>
            </a:endParaRPr>
          </a:p>
          <a:p>
            <a:endParaRPr lang="hr-HR" sz="1200" spc="-30" dirty="0">
              <a:solidFill>
                <a:schemeClr val="tx2"/>
              </a:solidFill>
            </a:endParaRPr>
          </a:p>
          <a:p>
            <a:r>
              <a:rPr lang="fr-FR" sz="1200" spc="-30" dirty="0">
                <a:solidFill>
                  <a:schemeClr val="tx2"/>
                </a:solidFill>
              </a:rPr>
              <a:t>Des outils de communications ont été également élaborés de façon collégiale avec l’ensemble des acteurs (Cellule Santé communautaire, SNEIPS, DLMNT, SOSECAR, </a:t>
            </a:r>
            <a:r>
              <a:rPr lang="fr-FR" sz="1200" spc="-30" dirty="0" err="1">
                <a:solidFill>
                  <a:schemeClr val="tx2"/>
                </a:solidFill>
              </a:rPr>
              <a:t>IntraHealth</a:t>
            </a:r>
            <a:r>
              <a:rPr lang="fr-FR" sz="1200" spc="-30" dirty="0">
                <a:solidFill>
                  <a:schemeClr val="tx2"/>
                </a:solidFill>
              </a:rPr>
              <a:t>, Path, ECD, prestataires, ACS) afin de fournir aux </a:t>
            </a:r>
            <a:br>
              <a:rPr lang="fr-FR" sz="1200" spc="-30" dirty="0">
                <a:solidFill>
                  <a:schemeClr val="tx2"/>
                </a:solidFill>
              </a:rPr>
            </a:br>
            <a:r>
              <a:rPr lang="fr-FR" sz="1200" spc="-30" dirty="0">
                <a:solidFill>
                  <a:schemeClr val="tx2"/>
                </a:solidFill>
              </a:rPr>
              <a:t>ACS des supports pour mener à bien leurs interventions.</a:t>
            </a:r>
            <a:endParaRPr lang="hr-HR" sz="1200" spc="-30" dirty="0">
              <a:solidFill>
                <a:schemeClr val="tx2"/>
              </a:solidFill>
            </a:endParaRPr>
          </a:p>
          <a:p>
            <a:endParaRPr lang="fr-FR" sz="1200" spc="-30" dirty="0">
              <a:solidFill>
                <a:schemeClr val="tx2"/>
              </a:solidFill>
            </a:endParaRPr>
          </a:p>
        </p:txBody>
      </p:sp>
      <p:sp>
        <p:nvSpPr>
          <p:cNvPr id="5" name="TextBox 4">
            <a:extLst>
              <a:ext uri="{FF2B5EF4-FFF2-40B4-BE49-F238E27FC236}">
                <a16:creationId xmlns:a16="http://schemas.microsoft.com/office/drawing/2014/main" id="{F1D70AB0-27AD-6FF9-6148-69BD9DD869F5}"/>
              </a:ext>
            </a:extLst>
          </p:cNvPr>
          <p:cNvSpPr txBox="1"/>
          <p:nvPr/>
        </p:nvSpPr>
        <p:spPr>
          <a:xfrm>
            <a:off x="965495" y="2089729"/>
            <a:ext cx="5054304" cy="420832"/>
          </a:xfrm>
          <a:prstGeom prst="rect">
            <a:avLst/>
          </a:prstGeom>
          <a:noFill/>
        </p:spPr>
        <p:txBody>
          <a:bodyPr wrap="square" lIns="0" tIns="46800" rIns="0" rtlCol="0">
            <a:noAutofit/>
          </a:bodyPr>
          <a:lstStyle/>
          <a:p>
            <a:r>
              <a:rPr lang="fr-FR" sz="1200" b="1" dirty="0">
                <a:solidFill>
                  <a:schemeClr val="tx2"/>
                </a:solidFill>
              </a:rPr>
              <a:t>L’élaboration d'un manuel de l’acteur communautaire, des outils </a:t>
            </a:r>
            <a:br>
              <a:rPr lang="hr-HR" sz="1200" b="1" dirty="0">
                <a:solidFill>
                  <a:schemeClr val="tx2"/>
                </a:solidFill>
              </a:rPr>
            </a:br>
            <a:r>
              <a:rPr lang="fr-FR" sz="1200" b="1" dirty="0">
                <a:solidFill>
                  <a:schemeClr val="tx2"/>
                </a:solidFill>
              </a:rPr>
              <a:t>de communication et de gestion pour les activités de prévention </a:t>
            </a:r>
            <a:endParaRPr lang="hr-HR" sz="1200" b="1" dirty="0">
              <a:solidFill>
                <a:schemeClr val="tx2"/>
              </a:solidFill>
            </a:endParaRPr>
          </a:p>
        </p:txBody>
      </p:sp>
      <p:sp>
        <p:nvSpPr>
          <p:cNvPr id="7" name="TextBox 6">
            <a:extLst>
              <a:ext uri="{FF2B5EF4-FFF2-40B4-BE49-F238E27FC236}">
                <a16:creationId xmlns:a16="http://schemas.microsoft.com/office/drawing/2014/main" id="{21FC39D7-65E0-3205-43B5-DCE5AE688E37}"/>
              </a:ext>
            </a:extLst>
          </p:cNvPr>
          <p:cNvSpPr txBox="1"/>
          <p:nvPr/>
        </p:nvSpPr>
        <p:spPr>
          <a:xfrm>
            <a:off x="552450" y="2673670"/>
            <a:ext cx="5480049" cy="2147573"/>
          </a:xfrm>
          <a:prstGeom prst="rect">
            <a:avLst/>
          </a:prstGeom>
          <a:noFill/>
        </p:spPr>
        <p:txBody>
          <a:bodyPr wrap="square" lIns="0" tIns="46800" rIns="0" rtlCol="0">
            <a:noAutofit/>
          </a:bodyPr>
          <a:lstStyle/>
          <a:p>
            <a:r>
              <a:rPr lang="fr-FR" sz="1200" spc="-20" dirty="0">
                <a:solidFill>
                  <a:schemeClr val="tx2"/>
                </a:solidFill>
              </a:rPr>
              <a:t>Des outils de formation ont été élaborés en tenant compte des directives de </a:t>
            </a:r>
            <a:br>
              <a:rPr lang="hr-HR" sz="1200" spc="-20" dirty="0">
                <a:solidFill>
                  <a:schemeClr val="tx2"/>
                </a:solidFill>
              </a:rPr>
            </a:br>
            <a:r>
              <a:rPr lang="fr-FR" sz="1200" spc="-20" dirty="0">
                <a:solidFill>
                  <a:schemeClr val="tx2"/>
                </a:solidFill>
              </a:rPr>
              <a:t>la DLMNT et de la Cellule Santé communautaire. Ils ont permis d’harmoniser </a:t>
            </a:r>
            <a:br>
              <a:rPr lang="hr-HR" sz="1200" spc="-20" dirty="0">
                <a:solidFill>
                  <a:schemeClr val="tx2"/>
                </a:solidFill>
              </a:rPr>
            </a:br>
            <a:r>
              <a:rPr lang="fr-FR" sz="1200" spc="-20" dirty="0">
                <a:solidFill>
                  <a:schemeClr val="tx2"/>
                </a:solidFill>
              </a:rPr>
              <a:t>les interventions et d’améliorer les aptitudes des ACS sur les moyens de prévention </a:t>
            </a:r>
            <a:br>
              <a:rPr lang="hr-HR" sz="1200" spc="-20" dirty="0">
                <a:solidFill>
                  <a:schemeClr val="tx2"/>
                </a:solidFill>
              </a:rPr>
            </a:br>
            <a:r>
              <a:rPr lang="fr-FR" sz="1200" spc="-20" dirty="0">
                <a:solidFill>
                  <a:schemeClr val="tx2"/>
                </a:solidFill>
              </a:rPr>
              <a:t>et les techniques de communication pour la lutte contre l’HTA. Ainsi, un manuel de l’acteur communautaire de santé et un guide de formation des formateurs ont été élaborés par </a:t>
            </a:r>
            <a:r>
              <a:rPr lang="fr-FR" sz="1200" spc="-20" dirty="0" err="1">
                <a:solidFill>
                  <a:schemeClr val="tx2"/>
                </a:solidFill>
              </a:rPr>
              <a:t>IntraHealth</a:t>
            </a:r>
            <a:r>
              <a:rPr lang="fr-FR" sz="1200" spc="-20" dirty="0">
                <a:solidFill>
                  <a:schemeClr val="tx2"/>
                </a:solidFill>
              </a:rPr>
              <a:t> en collaboration avec tous les acteurs (DLMNT, Cellule Santé communautaire, Path). De nombreux thèmes y sont abordés notamment </a:t>
            </a:r>
            <a:br>
              <a:rPr lang="hr-HR" sz="1200" spc="-20" dirty="0">
                <a:solidFill>
                  <a:schemeClr val="tx2"/>
                </a:solidFill>
              </a:rPr>
            </a:br>
            <a:r>
              <a:rPr lang="fr-FR" sz="1200" spc="-20" dirty="0">
                <a:solidFill>
                  <a:schemeClr val="tx2"/>
                </a:solidFill>
              </a:rPr>
              <a:t>les rôles et prérogatives des acteurs communautaires de santé dans la lutte contre l’HTA, les Généralités sur l’HTA, la technique de prise de la tension artérielle, </a:t>
            </a:r>
            <a:br>
              <a:rPr lang="hr-HR" sz="1200" spc="-20" dirty="0">
                <a:solidFill>
                  <a:schemeClr val="tx2"/>
                </a:solidFill>
              </a:rPr>
            </a:br>
            <a:r>
              <a:rPr lang="fr-FR" sz="1200" spc="-20" dirty="0">
                <a:solidFill>
                  <a:schemeClr val="tx2"/>
                </a:solidFill>
              </a:rPr>
              <a:t>la prévention de l’HTA au niveau communautaire, le dépistage de l’HTA au niveau communautaire et le suivi d’un patient hypertendu à domicile lors des VAD. </a:t>
            </a:r>
            <a:br>
              <a:rPr lang="hr-HR" sz="1200" spc="-20" dirty="0">
                <a:solidFill>
                  <a:schemeClr val="tx2"/>
                </a:solidFill>
              </a:rPr>
            </a:br>
            <a:endParaRPr lang="hr-HR" sz="1200" spc="-20" dirty="0">
              <a:solidFill>
                <a:schemeClr val="tx2"/>
              </a:solidFill>
            </a:endParaRPr>
          </a:p>
        </p:txBody>
      </p:sp>
      <p:sp>
        <p:nvSpPr>
          <p:cNvPr id="8" name="TextBox 7">
            <a:extLst>
              <a:ext uri="{FF2B5EF4-FFF2-40B4-BE49-F238E27FC236}">
                <a16:creationId xmlns:a16="http://schemas.microsoft.com/office/drawing/2014/main" id="{68086ED3-9408-AF14-12FF-C1EA71293443}"/>
              </a:ext>
            </a:extLst>
          </p:cNvPr>
          <p:cNvSpPr txBox="1"/>
          <p:nvPr/>
        </p:nvSpPr>
        <p:spPr>
          <a:xfrm>
            <a:off x="560089" y="8044193"/>
            <a:ext cx="2483736" cy="373297"/>
          </a:xfrm>
          <a:prstGeom prst="rect">
            <a:avLst/>
          </a:prstGeom>
          <a:noFill/>
        </p:spPr>
        <p:txBody>
          <a:bodyPr wrap="square" lIns="0" tIns="46800" rIns="0" rtlCol="0">
            <a:noAutofit/>
          </a:bodyPr>
          <a:lstStyle/>
          <a:p>
            <a:r>
              <a:rPr lang="fr-FR" sz="1050" i="1" dirty="0"/>
              <a:t>Manuel de l’acteur communautaire (2018) </a:t>
            </a:r>
          </a:p>
        </p:txBody>
      </p:sp>
    </p:spTree>
    <p:extLst>
      <p:ext uri="{BB962C8B-B14F-4D97-AF65-F5344CB8AC3E}">
        <p14:creationId xmlns:p14="http://schemas.microsoft.com/office/powerpoint/2010/main" val="16857282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DDDE1D1-DC29-30C3-B4A9-9859ACAB377F}"/>
              </a:ext>
            </a:extLst>
          </p:cNvPr>
          <p:cNvSpPr txBox="1"/>
          <p:nvPr/>
        </p:nvSpPr>
        <p:spPr>
          <a:xfrm>
            <a:off x="552450" y="1450495"/>
            <a:ext cx="5480049" cy="6938595"/>
          </a:xfrm>
          <a:prstGeom prst="rect">
            <a:avLst/>
          </a:prstGeom>
          <a:noFill/>
        </p:spPr>
        <p:txBody>
          <a:bodyPr wrap="square" lIns="0" tIns="46800" rIns="0" rtlCol="0">
            <a:noAutofit/>
          </a:bodyPr>
          <a:lstStyle/>
          <a:p>
            <a:r>
              <a:rPr lang="fr-FR" sz="1200" spc="-20" dirty="0">
                <a:solidFill>
                  <a:schemeClr val="tx2"/>
                </a:solidFill>
              </a:rPr>
              <a:t>Ces outils de communication sont constitués d’affiches, les dépliants et les cartes conseils. Ces outils de communication ont aussi fait l’objet de révision par la DLMNT et la Cellule Santé communautaire, en collaboration avec ses partenaires notamment </a:t>
            </a:r>
            <a:r>
              <a:rPr lang="fr-FR" sz="1200" spc="-20" dirty="0" err="1">
                <a:solidFill>
                  <a:schemeClr val="tx2"/>
                </a:solidFill>
              </a:rPr>
              <a:t>IntraHealth</a:t>
            </a:r>
            <a:r>
              <a:rPr lang="fr-FR" sz="1200" spc="-20" dirty="0">
                <a:solidFill>
                  <a:schemeClr val="tx2"/>
                </a:solidFill>
              </a:rPr>
              <a:t>.</a:t>
            </a:r>
            <a:r>
              <a:rPr lang="hr-HR" sz="1200" spc="-20" dirty="0">
                <a:solidFill>
                  <a:schemeClr val="tx2"/>
                </a:solidFill>
              </a:rPr>
              <a:t> </a:t>
            </a:r>
          </a:p>
          <a:p>
            <a:endParaRPr lang="hr-HR" sz="1200" b="1" spc="-20" dirty="0">
              <a:solidFill>
                <a:schemeClr val="tx2"/>
              </a:solidFill>
            </a:endParaRPr>
          </a:p>
          <a:p>
            <a:pPr marL="360000"/>
            <a:r>
              <a:rPr lang="fr-FR" sz="1200" b="1" spc="-20" dirty="0">
                <a:solidFill>
                  <a:schemeClr val="tx2"/>
                </a:solidFill>
              </a:rPr>
              <a:t>La formation des ACS - perfectionnement et matériel pédagogique</a:t>
            </a:r>
            <a:endParaRPr lang="hr-HR" sz="1200" b="1" spc="-20" dirty="0">
              <a:solidFill>
                <a:schemeClr val="tx2"/>
              </a:solidFill>
            </a:endParaRPr>
          </a:p>
          <a:p>
            <a:pPr marL="360000"/>
            <a:endParaRPr lang="hr-HR" sz="1200" spc="-20" dirty="0">
              <a:solidFill>
                <a:schemeClr val="tx2"/>
              </a:solidFill>
            </a:endParaRPr>
          </a:p>
          <a:p>
            <a:r>
              <a:rPr lang="fr-FR" sz="1200" spc="-20" dirty="0">
                <a:solidFill>
                  <a:schemeClr val="tx2"/>
                </a:solidFill>
              </a:rPr>
              <a:t>Des sessions de formation en cascade ont été tenues dans chaque district sanitaire. Les équipes cadre de district en collaboration avec </a:t>
            </a:r>
            <a:r>
              <a:rPr lang="fr-FR" sz="1200" spc="-20" dirty="0" err="1">
                <a:solidFill>
                  <a:schemeClr val="tx2"/>
                </a:solidFill>
              </a:rPr>
              <a:t>IntraHealth</a:t>
            </a:r>
            <a:r>
              <a:rPr lang="fr-FR" sz="1200" spc="-20" dirty="0">
                <a:solidFill>
                  <a:schemeClr val="tx2"/>
                </a:solidFill>
              </a:rPr>
              <a:t> ont formés les infirmiers chefs de poste et les majors des Centres de santé sur tous les aspects </a:t>
            </a:r>
            <a:br>
              <a:rPr lang="hr-HR" sz="1200" spc="-20" dirty="0">
                <a:solidFill>
                  <a:schemeClr val="tx2"/>
                </a:solidFill>
              </a:rPr>
            </a:br>
            <a:r>
              <a:rPr lang="fr-FR" sz="1200" spc="-20" dirty="0">
                <a:solidFill>
                  <a:schemeClr val="tx2"/>
                </a:solidFill>
              </a:rPr>
              <a:t>de la prévention primaire notamment les rôles et prérogatives des acteurs communautaires de santé dans la lutte contre l’HTA, les Généralités sur l’HTA, </a:t>
            </a:r>
            <a:br>
              <a:rPr lang="hr-HR" sz="1200" spc="-20" dirty="0">
                <a:solidFill>
                  <a:schemeClr val="tx2"/>
                </a:solidFill>
              </a:rPr>
            </a:br>
            <a:r>
              <a:rPr lang="fr-FR" sz="1200" spc="-20" dirty="0">
                <a:solidFill>
                  <a:schemeClr val="tx2"/>
                </a:solidFill>
              </a:rPr>
              <a:t>la technique de prise de la tension artérielle, la prévention de l’HTA au niveau communautaire, le dépistage de l’HTA au niveau communautaire et le suivi d’un patient hypertendu à domicile lors des VAD. Par la suite, ces infirmiers et majors </a:t>
            </a:r>
            <a:br>
              <a:rPr lang="hr-HR" sz="1200" spc="-20" dirty="0">
                <a:solidFill>
                  <a:schemeClr val="tx2"/>
                </a:solidFill>
              </a:rPr>
            </a:br>
            <a:r>
              <a:rPr lang="fr-FR" sz="1200" spc="-20" dirty="0">
                <a:solidFill>
                  <a:schemeClr val="tx2"/>
                </a:solidFill>
              </a:rPr>
              <a:t>ont formés les ACS dans ces différents thèmes et dans la mise en œuvre de ces activités communautaires. Au total, depuis 2018, un total de 288 acteurs communautaires de santé ont été formés sur la prévention primaire de l’HTA.</a:t>
            </a:r>
            <a:endParaRPr lang="hr-HR" sz="1200" spc="-20" dirty="0">
              <a:solidFill>
                <a:schemeClr val="tx2"/>
              </a:solidFill>
            </a:endParaRPr>
          </a:p>
          <a:p>
            <a:r>
              <a:rPr lang="hr-HR" sz="1200" spc="-20" dirty="0">
                <a:solidFill>
                  <a:schemeClr val="tx2"/>
                </a:solidFill>
              </a:rPr>
              <a:t> </a:t>
            </a:r>
            <a:endParaRPr lang="hr-HR" sz="1200" b="1" spc="-20" dirty="0">
              <a:solidFill>
                <a:schemeClr val="tx2"/>
              </a:solidFill>
            </a:endParaRPr>
          </a:p>
          <a:p>
            <a:pPr marL="360000"/>
            <a:r>
              <a:rPr lang="fr-FR" sz="1200" b="1" spc="-20" dirty="0">
                <a:solidFill>
                  <a:schemeClr val="tx2"/>
                </a:solidFill>
              </a:rPr>
              <a:t>La mise en œuvre d’activités communautaires (OCB) et hotspot mapping</a:t>
            </a:r>
            <a:endParaRPr lang="hr-HR" sz="1200" b="1" spc="-20" dirty="0">
              <a:solidFill>
                <a:schemeClr val="tx2"/>
              </a:solidFill>
            </a:endParaRPr>
          </a:p>
          <a:p>
            <a:endParaRPr lang="fr-FR" sz="1200" b="1" spc="-20" dirty="0">
              <a:solidFill>
                <a:schemeClr val="tx2"/>
              </a:solidFill>
            </a:endParaRPr>
          </a:p>
          <a:p>
            <a:r>
              <a:rPr lang="fr-FR" sz="1200" spc="-20" dirty="0">
                <a:solidFill>
                  <a:schemeClr val="tx2"/>
                </a:solidFill>
              </a:rPr>
              <a:t>La mise en œuvre des activités communautaires s’est appuyée sur deux (2) stratégies. L’approche OCB et l’approche « stratégies avancées ». Dans le cadre </a:t>
            </a:r>
            <a:br>
              <a:rPr lang="hr-HR" sz="1200" spc="-20" dirty="0">
                <a:solidFill>
                  <a:schemeClr val="tx2"/>
                </a:solidFill>
              </a:rPr>
            </a:br>
            <a:r>
              <a:rPr lang="fr-FR" sz="1200" spc="-20" dirty="0">
                <a:solidFill>
                  <a:schemeClr val="tx2"/>
                </a:solidFill>
              </a:rPr>
              <a:t>de l’approche OCB, la signature de contrat et la formation des OCB ont été suivies dans une première phase par la mise en œuvre des activités communautaires sur </a:t>
            </a:r>
            <a:br>
              <a:rPr lang="hr-HR" sz="1200" spc="-20" dirty="0">
                <a:solidFill>
                  <a:schemeClr val="tx2"/>
                </a:solidFill>
              </a:rPr>
            </a:br>
            <a:r>
              <a:rPr lang="fr-FR" sz="1200" spc="-20" dirty="0">
                <a:solidFill>
                  <a:schemeClr val="tx2"/>
                </a:solidFill>
              </a:rPr>
              <a:t>la base de plans d’action trimestriels élaborés par les OCB. </a:t>
            </a:r>
            <a:endParaRPr lang="hr-HR" sz="1200" spc="-20" dirty="0">
              <a:solidFill>
                <a:schemeClr val="tx2"/>
              </a:solidFill>
            </a:endParaRPr>
          </a:p>
          <a:p>
            <a:endParaRPr lang="fr-FR" sz="1200" spc="-20" dirty="0">
              <a:solidFill>
                <a:schemeClr val="tx2"/>
              </a:solidFill>
            </a:endParaRPr>
          </a:p>
          <a:p>
            <a:r>
              <a:rPr lang="fr-FR" sz="1200" spc="-20" dirty="0">
                <a:solidFill>
                  <a:schemeClr val="tx2"/>
                </a:solidFill>
              </a:rPr>
              <a:t>Les activités prévues étaient les causeries, les visites à domicile et les mobilisations sociales. Les cibles de ces activités de communication étaient les populations </a:t>
            </a:r>
            <a:br>
              <a:rPr lang="hr-HR" sz="1200" spc="-20" dirty="0">
                <a:solidFill>
                  <a:schemeClr val="tx2"/>
                </a:solidFill>
              </a:rPr>
            </a:br>
            <a:r>
              <a:rPr lang="fr-FR" sz="1200" spc="-20" dirty="0">
                <a:solidFill>
                  <a:schemeClr val="tx2"/>
                </a:solidFill>
              </a:rPr>
              <a:t>à risque (de 18 à 69 ans) avec une attention particulière pour certaines populations (personnes âgées de plus de 40 ans, les obèses, les sédentaires, les alcooliques, les tabagiques, les diabétiques, les femmes enceintes). Ces activités ont servi de support pour sensibiliser les populations sur l’ampleur, la gravité de l’HTA et l’importance du dépistage. Elles ont permis à la fin de chaque séance aux ACS </a:t>
            </a:r>
            <a:br>
              <a:rPr lang="hr-HR" sz="1200" spc="-20" dirty="0">
                <a:solidFill>
                  <a:schemeClr val="tx2"/>
                </a:solidFill>
              </a:rPr>
            </a:br>
            <a:r>
              <a:rPr lang="fr-FR" sz="1200" spc="-20" dirty="0">
                <a:solidFill>
                  <a:schemeClr val="tx2"/>
                </a:solidFill>
              </a:rPr>
              <a:t>de faire le dépistage de l’HTA (prendre la tension artérielle) aux participants. </a:t>
            </a:r>
            <a:br>
              <a:rPr lang="hr-HR" sz="1200" spc="-20" dirty="0">
                <a:solidFill>
                  <a:schemeClr val="tx2"/>
                </a:solidFill>
              </a:rPr>
            </a:br>
            <a:r>
              <a:rPr lang="fr-FR" sz="1200" spc="-20" dirty="0">
                <a:solidFill>
                  <a:schemeClr val="tx2"/>
                </a:solidFill>
              </a:rPr>
              <a:t>Ainsi, les cas suspects d’hypertension artérielle ont fait l’objet d’une orientation </a:t>
            </a:r>
            <a:br>
              <a:rPr lang="hr-HR" sz="1200" spc="-20" dirty="0">
                <a:solidFill>
                  <a:schemeClr val="tx2"/>
                </a:solidFill>
              </a:rPr>
            </a:br>
            <a:r>
              <a:rPr lang="fr-FR" sz="1200" spc="-20" dirty="0">
                <a:solidFill>
                  <a:schemeClr val="tx2"/>
                </a:solidFill>
              </a:rPr>
              <a:t>vers la structure sanitaire la plus proche pour une éventuelle confirmation. </a:t>
            </a:r>
          </a:p>
        </p:txBody>
      </p:sp>
      <p:sp>
        <p:nvSpPr>
          <p:cNvPr id="3" name="Oval 2">
            <a:extLst>
              <a:ext uri="{FF2B5EF4-FFF2-40B4-BE49-F238E27FC236}">
                <a16:creationId xmlns:a16="http://schemas.microsoft.com/office/drawing/2014/main" id="{1EEA2E3A-6C94-84EA-CAC8-8232DB59EBB4}"/>
              </a:ext>
            </a:extLst>
          </p:cNvPr>
          <p:cNvSpPr/>
          <p:nvPr/>
        </p:nvSpPr>
        <p:spPr>
          <a:xfrm>
            <a:off x="552450" y="2375309"/>
            <a:ext cx="255587" cy="255587"/>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Aft>
                <a:spcPts val="0"/>
              </a:spcAft>
              <a:buClrTx/>
              <a:buSzTx/>
              <a:buFontTx/>
              <a:buNone/>
              <a:tabLst/>
              <a:defRPr/>
            </a:pPr>
            <a:r>
              <a:rPr lang="hr-HR" sz="900" b="1" kern="0" dirty="0">
                <a:solidFill>
                  <a:srgbClr val="FFFFFF"/>
                </a:solidFill>
                <a:latin typeface="Arial"/>
                <a:cs typeface="Arial" panose="020B0604020202020204" pitchFamily="34" charset="0"/>
              </a:rPr>
              <a:t>2</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5" name="Oval 4">
            <a:extLst>
              <a:ext uri="{FF2B5EF4-FFF2-40B4-BE49-F238E27FC236}">
                <a16:creationId xmlns:a16="http://schemas.microsoft.com/office/drawing/2014/main" id="{E0E14F93-BB71-F6E9-6EC5-B682AE9BD3E9}"/>
              </a:ext>
            </a:extLst>
          </p:cNvPr>
          <p:cNvSpPr/>
          <p:nvPr/>
        </p:nvSpPr>
        <p:spPr>
          <a:xfrm>
            <a:off x="552450" y="4936417"/>
            <a:ext cx="255587" cy="255587"/>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Aft>
                <a:spcPts val="0"/>
              </a:spcAft>
              <a:buClrTx/>
              <a:buSzTx/>
              <a:buFontTx/>
              <a:buNone/>
              <a:tabLst/>
              <a:defRPr/>
            </a:pPr>
            <a:r>
              <a:rPr lang="hr-HR" sz="900" b="1" kern="0" dirty="0">
                <a:solidFill>
                  <a:srgbClr val="FFFFFF"/>
                </a:solidFill>
                <a:latin typeface="Arial"/>
                <a:cs typeface="Arial" panose="020B0604020202020204" pitchFamily="34" charset="0"/>
              </a:rPr>
              <a:t>3</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41572444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2005D7F-601E-ECE8-57B5-C3CFA24F7340}"/>
              </a:ext>
            </a:extLst>
          </p:cNvPr>
          <p:cNvSpPr/>
          <p:nvPr/>
        </p:nvSpPr>
        <p:spPr>
          <a:xfrm>
            <a:off x="552450" y="5273749"/>
            <a:ext cx="5472113" cy="3273351"/>
          </a:xfrm>
          <a:prstGeom prst="roundRect">
            <a:avLst>
              <a:gd name="adj" fmla="val 5399"/>
            </a:avLst>
          </a:prstGeom>
          <a:solidFill>
            <a:schemeClr val="accent4"/>
          </a:solidFill>
          <a:ln>
            <a:noFill/>
          </a:ln>
          <a:effectLst>
            <a:outerShdw blurRad="254000" dist="635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108000" rIns="180000" bIns="108000" rtlCol="0" anchor="ctr"/>
          <a:lstStyle/>
          <a:p>
            <a:r>
              <a:rPr lang="fr-FR" sz="1200" spc="-30" dirty="0">
                <a:solidFill>
                  <a:schemeClr val="bg1"/>
                </a:solidFill>
              </a:rPr>
              <a:t>Toutes ces activités ont été tenues sous la supervision des ICP et de l’équipe cadre de district. Durant la deuxième phase, dans un souci d’amélioration du ciblage, une cartographie des sites majeurs fréquentés par les personnes </a:t>
            </a:r>
            <a:br>
              <a:rPr lang="hr-HR" sz="1200" spc="-30" dirty="0">
                <a:solidFill>
                  <a:schemeClr val="bg1"/>
                </a:solidFill>
              </a:rPr>
            </a:br>
            <a:r>
              <a:rPr lang="fr-FR" sz="1200" spc="-30" dirty="0">
                <a:solidFill>
                  <a:schemeClr val="bg1"/>
                </a:solidFill>
              </a:rPr>
              <a:t>à risque cardiovasculaire élevé a été réalisée par chaque OCB au niveau </a:t>
            </a:r>
            <a:br>
              <a:rPr lang="hr-HR" sz="1200" spc="-30" dirty="0">
                <a:solidFill>
                  <a:schemeClr val="bg1"/>
                </a:solidFill>
              </a:rPr>
            </a:br>
            <a:r>
              <a:rPr lang="fr-FR" sz="1200" spc="-30" dirty="0">
                <a:solidFill>
                  <a:schemeClr val="bg1"/>
                </a:solidFill>
              </a:rPr>
              <a:t>de sa zone de responsabilité.</a:t>
            </a:r>
            <a:endParaRPr lang="hr-HR" sz="1200" spc="-30" dirty="0">
              <a:solidFill>
                <a:schemeClr val="bg1"/>
              </a:solidFill>
            </a:endParaRPr>
          </a:p>
          <a:p>
            <a:endParaRPr lang="fr-FR" sz="1200" spc="-30" dirty="0">
              <a:solidFill>
                <a:schemeClr val="bg1"/>
              </a:solidFill>
            </a:endParaRPr>
          </a:p>
          <a:p>
            <a:r>
              <a:rPr lang="fr-FR" sz="1200" spc="-30" dirty="0">
                <a:solidFill>
                  <a:schemeClr val="bg1"/>
                </a:solidFill>
              </a:rPr>
              <a:t>Également, des stratégies avancées de sensibilisation suivies de dépistage </a:t>
            </a:r>
            <a:br>
              <a:rPr lang="hr-HR" sz="1200" spc="-30" dirty="0">
                <a:solidFill>
                  <a:schemeClr val="bg1"/>
                </a:solidFill>
              </a:rPr>
            </a:br>
            <a:r>
              <a:rPr lang="fr-FR" sz="1200" spc="-30" dirty="0">
                <a:solidFill>
                  <a:schemeClr val="bg1"/>
                </a:solidFill>
              </a:rPr>
              <a:t>de l’HTA ont été réalisées par les ICP en collaboration les ACS de la structure sanitaire. Durant la mise en œuvre de ces stratégies, le chef de poste se déplace au sein de la communauté, avec son équipe et les ACS afin de tenir des activités de sensibilisation et de dépistage. </a:t>
            </a:r>
            <a:endParaRPr lang="hr-HR" sz="1200" spc="-30" dirty="0">
              <a:solidFill>
                <a:schemeClr val="bg1"/>
              </a:solidFill>
            </a:endParaRPr>
          </a:p>
          <a:p>
            <a:endParaRPr lang="fr-FR" sz="1200" spc="-30" dirty="0">
              <a:solidFill>
                <a:schemeClr val="bg1"/>
              </a:solidFill>
            </a:endParaRPr>
          </a:p>
          <a:p>
            <a:r>
              <a:rPr lang="fr-FR" sz="1200" spc="-30" dirty="0">
                <a:solidFill>
                  <a:schemeClr val="bg1"/>
                </a:solidFill>
              </a:rPr>
              <a:t>Une campagne de communication a été menée en 2019 et a permis de diffuser des spots radio portant sur la prévention et la prise en charge de l’HTA. Cependant, cette stratégie coûteuse n’a pas été reconduite durant </a:t>
            </a:r>
            <a:br>
              <a:rPr lang="hr-HR" sz="1200" spc="-30" dirty="0">
                <a:solidFill>
                  <a:schemeClr val="bg1"/>
                </a:solidFill>
              </a:rPr>
            </a:br>
            <a:r>
              <a:rPr lang="fr-FR" sz="1200" spc="-30" dirty="0">
                <a:solidFill>
                  <a:schemeClr val="bg1"/>
                </a:solidFill>
              </a:rPr>
              <a:t>la deuxième phase.</a:t>
            </a:r>
          </a:p>
        </p:txBody>
      </p:sp>
      <p:pic>
        <p:nvPicPr>
          <p:cNvPr id="4" name="Image 3">
            <a:extLst>
              <a:ext uri="{FF2B5EF4-FFF2-40B4-BE49-F238E27FC236}">
                <a16:creationId xmlns:a16="http://schemas.microsoft.com/office/drawing/2014/main" id="{5AB85EE2-9F6E-5873-8FAE-07E8F15DB6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50" y="1545202"/>
            <a:ext cx="5472113" cy="2540950"/>
          </a:xfrm>
          <a:prstGeom prst="rect">
            <a:avLst/>
          </a:prstGeom>
        </p:spPr>
      </p:pic>
      <p:sp>
        <p:nvSpPr>
          <p:cNvPr id="5" name="ZoneTexte 4">
            <a:extLst>
              <a:ext uri="{FF2B5EF4-FFF2-40B4-BE49-F238E27FC236}">
                <a16:creationId xmlns:a16="http://schemas.microsoft.com/office/drawing/2014/main" id="{3CDCEF57-DA3E-8530-FB6A-A112E19F2A2A}"/>
              </a:ext>
            </a:extLst>
          </p:cNvPr>
          <p:cNvSpPr txBox="1"/>
          <p:nvPr/>
        </p:nvSpPr>
        <p:spPr>
          <a:xfrm>
            <a:off x="455383" y="4287535"/>
            <a:ext cx="5309731" cy="261610"/>
          </a:xfrm>
          <a:prstGeom prst="rect">
            <a:avLst/>
          </a:prstGeom>
          <a:noFill/>
        </p:spPr>
        <p:txBody>
          <a:bodyPr wrap="square" rtlCol="0">
            <a:spAutoFit/>
          </a:bodyPr>
          <a:lstStyle/>
          <a:p>
            <a:r>
              <a:rPr lang="fr-FR" sz="1100" i="1" dirty="0"/>
              <a:t>Formation des ACS par l’équipe cadre du district sanitaire Dakar Ouest</a:t>
            </a:r>
          </a:p>
        </p:txBody>
      </p:sp>
    </p:spTree>
    <p:extLst>
      <p:ext uri="{BB962C8B-B14F-4D97-AF65-F5344CB8AC3E}">
        <p14:creationId xmlns:p14="http://schemas.microsoft.com/office/powerpoint/2010/main" val="3875428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0E1C4"/>
            </a:gs>
            <a:gs pos="100000">
              <a:srgbClr val="E3D0B3"/>
            </a:gs>
          </a:gsLst>
          <a:lin ang="5400000" scaled="1"/>
        </a:gradFill>
        <a:effectLst/>
      </p:bgPr>
    </p:bg>
    <p:spTree>
      <p:nvGrpSpPr>
        <p:cNvPr id="1" name=""/>
        <p:cNvGrpSpPr/>
        <p:nvPr/>
      </p:nvGrpSpPr>
      <p:grpSpPr>
        <a:xfrm>
          <a:off x="0" y="0"/>
          <a:ext cx="0" cy="0"/>
          <a:chOff x="0" y="0"/>
          <a:chExt cx="0" cy="0"/>
        </a:xfrm>
      </p:grpSpPr>
      <p:sp>
        <p:nvSpPr>
          <p:cNvPr id="8" name="Rounded Rectangle 3">
            <a:extLst>
              <a:ext uri="{FF2B5EF4-FFF2-40B4-BE49-F238E27FC236}">
                <a16:creationId xmlns:a16="http://schemas.microsoft.com/office/drawing/2014/main" id="{8E9CD0C8-D335-D1D2-5D9F-B4C0D2587F07}"/>
              </a:ext>
            </a:extLst>
          </p:cNvPr>
          <p:cNvSpPr/>
          <p:nvPr/>
        </p:nvSpPr>
        <p:spPr>
          <a:xfrm>
            <a:off x="541056" y="4588905"/>
            <a:ext cx="5491443" cy="4029254"/>
          </a:xfrm>
          <a:prstGeom prst="roundRect">
            <a:avLst>
              <a:gd name="adj" fmla="val 6134"/>
            </a:avLst>
          </a:prstGeom>
          <a:gradFill>
            <a:gsLst>
              <a:gs pos="0">
                <a:schemeClr val="accent3">
                  <a:alpha val="20000"/>
                </a:schemeClr>
              </a:gs>
              <a:gs pos="100000">
                <a:schemeClr val="accent3">
                  <a:alpha val="0"/>
                </a:schemeClr>
              </a:gs>
            </a:gsLst>
            <a:lin ang="0" scaled="0"/>
          </a:gradFill>
          <a:ln w="12700" cap="flat" cmpd="sng" algn="ctr">
            <a:noFill/>
            <a:prstDash val="solid"/>
            <a:miter lim="800000"/>
          </a:ln>
          <a:effectLst/>
        </p:spPr>
        <p:txBody>
          <a:bodyPr lIns="108000" tIns="72000" rIns="108000" bIns="72000" rtlCol="0" anchor="t"/>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endParaRPr>
          </a:p>
        </p:txBody>
      </p:sp>
      <p:sp>
        <p:nvSpPr>
          <p:cNvPr id="5" name="Text Placeholder 2">
            <a:extLst>
              <a:ext uri="{FF2B5EF4-FFF2-40B4-BE49-F238E27FC236}">
                <a16:creationId xmlns:a16="http://schemas.microsoft.com/office/drawing/2014/main" id="{63188674-945D-988F-1347-EBBFE11CE5B6}"/>
              </a:ext>
            </a:extLst>
          </p:cNvPr>
          <p:cNvSpPr txBox="1">
            <a:spLocks/>
          </p:cNvSpPr>
          <p:nvPr/>
        </p:nvSpPr>
        <p:spPr>
          <a:xfrm>
            <a:off x="3092771" y="4588904"/>
            <a:ext cx="2943186" cy="4029255"/>
          </a:xfrm>
          <a:prstGeom prst="roundRect">
            <a:avLst>
              <a:gd name="adj" fmla="val 6598"/>
            </a:avLst>
          </a:prstGeom>
          <a:noFill/>
          <a:ln w="25400">
            <a:solidFill>
              <a:srgbClr val="CF3619"/>
            </a:solidFill>
          </a:ln>
          <a:effectLst/>
        </p:spPr>
        <p:txBody>
          <a:bodyPr vert="horz" lIns="144000" tIns="144000" rIns="108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400"/>
              </a:spcAft>
              <a:buClr>
                <a:srgbClr val="D41D58"/>
              </a:buClr>
              <a:buSzTx/>
              <a:buFont typeface="Arial" panose="020B0604020202020204" pitchFamily="34" charset="0"/>
              <a:buNone/>
              <a:tabLst/>
              <a:defRPr/>
            </a:pPr>
            <a:endParaRPr kumimoji="0" lang="fr-FR" b="0" i="0" u="none" strike="noStrike" kern="1200" cap="none" spc="-20" normalizeH="0" noProof="0" dirty="0">
              <a:ln>
                <a:noFill/>
              </a:ln>
              <a:solidFill>
                <a:srgbClr val="000000"/>
              </a:solidFill>
              <a:effectLst/>
              <a:uLnTx/>
              <a:uFillTx/>
              <a:latin typeface="Arial"/>
              <a:ea typeface="+mn-ea"/>
              <a:cs typeface="+mn-cs"/>
            </a:endParaRPr>
          </a:p>
        </p:txBody>
      </p:sp>
      <p:graphicFrame>
        <p:nvGraphicFramePr>
          <p:cNvPr id="4" name="think-cell data - do not delete" hidden="1">
            <a:extLst>
              <a:ext uri="{FF2B5EF4-FFF2-40B4-BE49-F238E27FC236}">
                <a16:creationId xmlns:a16="http://schemas.microsoft.com/office/drawing/2014/main" id="{3D392A55-03C4-C5D8-793C-AA419D90EC52}"/>
              </a:ext>
            </a:extLst>
          </p:cNvPr>
          <p:cNvGraphicFramePr>
            <a:graphicFrameLocks noChangeAspect="1"/>
          </p:cNvGraphicFramePr>
          <p:nvPr>
            <p:custDataLst>
              <p:tags r:id="rId1"/>
            </p:custDataLst>
            <p:extLst>
              <p:ext uri="{D42A27DB-BD31-4B8C-83A1-F6EECF244321}">
                <p14:modId xmlns:p14="http://schemas.microsoft.com/office/powerpoint/2010/main" val="3492947466"/>
              </p:ext>
            </p:extLst>
          </p:nvPr>
        </p:nvGraphicFramePr>
        <p:xfrm>
          <a:off x="1588" y="1588"/>
          <a:ext cx="1228"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think-cell data - do not delete" hidden="1">
                        <a:extLst>
                          <a:ext uri="{FF2B5EF4-FFF2-40B4-BE49-F238E27FC236}">
                            <a16:creationId xmlns:a16="http://schemas.microsoft.com/office/drawing/2014/main" id="{3D392A55-03C4-C5D8-793C-AA419D90EC52}"/>
                          </a:ext>
                        </a:extLst>
                      </p:cNvPr>
                      <p:cNvPicPr/>
                      <p:nvPr/>
                    </p:nvPicPr>
                    <p:blipFill>
                      <a:blip r:embed="rId4"/>
                      <a:stretch>
                        <a:fillRect/>
                      </a:stretch>
                    </p:blipFill>
                    <p:spPr>
                      <a:xfrm>
                        <a:off x="1588" y="1588"/>
                        <a:ext cx="1228" cy="1588"/>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7893982A-7789-A2D5-CD1D-180ACC454FAD}"/>
              </a:ext>
            </a:extLst>
          </p:cNvPr>
          <p:cNvSpPr txBox="1"/>
          <p:nvPr/>
        </p:nvSpPr>
        <p:spPr>
          <a:xfrm>
            <a:off x="552450" y="1432790"/>
            <a:ext cx="5480049" cy="2097810"/>
          </a:xfrm>
          <a:prstGeom prst="rect">
            <a:avLst/>
          </a:prstGeom>
          <a:noFill/>
        </p:spPr>
        <p:txBody>
          <a:bodyPr wrap="square" lIns="0" tIns="46800" rIns="0" rtlCol="0">
            <a:noAutofit/>
          </a:bodyPr>
          <a:lstStyle/>
          <a:p>
            <a:r>
              <a:rPr lang="fr-FR" sz="1200" dirty="0"/>
              <a:t>C’est dans ce contexte que la Fondation Novartis a appuyé depuis 2016 la lutte contre l’HTA au Sénégal en partenariat avec le Ministère de la Santé et de l’Action sociale (MSAS) d‘abord dans le cadre de l’initiative de santé urbaine </a:t>
            </a:r>
            <a:br>
              <a:rPr lang="hr-HR" sz="1200" dirty="0"/>
            </a:br>
            <a:r>
              <a:rPr lang="fr-FR" sz="1200" dirty="0"/>
              <a:t>« </a:t>
            </a:r>
            <a:r>
              <a:rPr lang="fr-FR" sz="1200" dirty="0" err="1"/>
              <a:t>Better</a:t>
            </a:r>
            <a:r>
              <a:rPr lang="fr-FR" sz="1200" dirty="0"/>
              <a:t> Hearts </a:t>
            </a:r>
            <a:r>
              <a:rPr lang="fr-FR" sz="1200" dirty="0" err="1"/>
              <a:t>Better</a:t>
            </a:r>
            <a:r>
              <a:rPr lang="fr-FR" sz="1200" dirty="0"/>
              <a:t> Cities » (2017-2021) puis dans le cadre du projet CARDIO4Dakar (2022-2024). Ces projets ont été mis en œuvre par l’ONG </a:t>
            </a:r>
            <a:r>
              <a:rPr lang="fr-FR" sz="1200" dirty="0" err="1"/>
              <a:t>IntraHealth</a:t>
            </a:r>
            <a:r>
              <a:rPr lang="fr-FR" sz="1200" dirty="0"/>
              <a:t> International sous le leadership de la Division de Lutte contre les Maladies Non Transmissibles (DLMNT). Ces projets avaient pour objectif principal de réduire la survenue des événements cardio-vasculaires majeurs </a:t>
            </a:r>
            <a:br>
              <a:rPr lang="hr-HR" sz="1200" dirty="0"/>
            </a:br>
            <a:r>
              <a:rPr lang="fr-FR" sz="1200" dirty="0"/>
              <a:t>au sein de la population des quatre (4) districts sanitaires du département </a:t>
            </a:r>
            <a:br>
              <a:rPr lang="hr-HR" sz="1200" dirty="0"/>
            </a:br>
            <a:r>
              <a:rPr lang="fr-FR" sz="1200" dirty="0"/>
              <a:t>de Dakar en luttant contre les facteurs de risque cardiovasculaires notamment l’hypertension artérielle, le diabète et l’hypercholestérolémie. </a:t>
            </a:r>
          </a:p>
        </p:txBody>
      </p:sp>
      <p:grpSp>
        <p:nvGrpSpPr>
          <p:cNvPr id="12" name="Group 11">
            <a:extLst>
              <a:ext uri="{FF2B5EF4-FFF2-40B4-BE49-F238E27FC236}">
                <a16:creationId xmlns:a16="http://schemas.microsoft.com/office/drawing/2014/main" id="{DA9E7FCD-5DCF-E202-C5DE-81B997BBCC59}"/>
              </a:ext>
            </a:extLst>
          </p:cNvPr>
          <p:cNvGrpSpPr/>
          <p:nvPr/>
        </p:nvGrpSpPr>
        <p:grpSpPr>
          <a:xfrm>
            <a:off x="455613" y="3804869"/>
            <a:ext cx="6121401" cy="423400"/>
            <a:chOff x="248430" y="4324590"/>
            <a:chExt cx="6715353" cy="464482"/>
          </a:xfrm>
        </p:grpSpPr>
        <p:sp>
          <p:nvSpPr>
            <p:cNvPr id="13" name="Rectangle: Top Corners Rounded 12">
              <a:extLst>
                <a:ext uri="{FF2B5EF4-FFF2-40B4-BE49-F238E27FC236}">
                  <a16:creationId xmlns:a16="http://schemas.microsoft.com/office/drawing/2014/main" id="{497F0ADF-C105-3E0D-4038-8502B099412B}"/>
                </a:ext>
              </a:extLst>
            </p:cNvPr>
            <p:cNvSpPr/>
            <p:nvPr/>
          </p:nvSpPr>
          <p:spPr>
            <a:xfrm rot="16200000">
              <a:off x="3373866" y="1199154"/>
              <a:ext cx="464482" cy="6715353"/>
            </a:xfrm>
            <a:prstGeom prst="round2SameRect">
              <a:avLst>
                <a:gd name="adj1" fmla="val 16949"/>
                <a:gd name="adj2" fmla="val 0"/>
              </a:avLst>
            </a:prstGeom>
            <a:gradFill>
              <a:gsLst>
                <a:gs pos="0">
                  <a:schemeClr val="accent3"/>
                </a:gs>
                <a:gs pos="100000">
                  <a:schemeClr val="accent3">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83352" tIns="41676" rIns="83352" bIns="41676" numCol="1" spcCol="0" rtlCol="0" fromWordArt="0" anchor="ctr" anchorCtr="0" forceAA="0" compatLnSpc="1">
              <a:prstTxWarp prst="textNoShape">
                <a:avLst/>
              </a:prstTxWarp>
              <a:noAutofit/>
            </a:bodyPr>
            <a:lstStyle/>
            <a:p>
              <a:endParaRPr lang="en-GB" sz="1589" dirty="0"/>
            </a:p>
          </p:txBody>
        </p:sp>
        <p:sp>
          <p:nvSpPr>
            <p:cNvPr id="14" name="Text Box 2">
              <a:extLst>
                <a:ext uri="{FF2B5EF4-FFF2-40B4-BE49-F238E27FC236}">
                  <a16:creationId xmlns:a16="http://schemas.microsoft.com/office/drawing/2014/main" id="{5007A9A8-F57C-25DF-F3B9-364BDA9066C5}"/>
                </a:ext>
              </a:extLst>
            </p:cNvPr>
            <p:cNvSpPr txBox="1"/>
            <p:nvPr userDrawn="1"/>
          </p:nvSpPr>
          <p:spPr>
            <a:xfrm>
              <a:off x="354663" y="4350715"/>
              <a:ext cx="6027088" cy="412235"/>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nSpc>
                  <a:spcPct val="107000"/>
                </a:lnSpc>
                <a:spcAft>
                  <a:spcPts val="729"/>
                </a:spcAft>
              </a:pPr>
              <a:r>
                <a:rPr lang="fr-FR" sz="1400" b="1" dirty="0">
                  <a:solidFill>
                    <a:schemeClr val="bg1"/>
                  </a:solidFill>
                  <a:latin typeface="Arial" panose="020B0604020202020204" pitchFamily="34" charset="0"/>
                  <a:ea typeface="Arial" panose="020B0604020202020204" pitchFamily="34" charset="0"/>
                  <a:cs typeface="Arial" panose="020B0604020202020204" pitchFamily="34" charset="0"/>
                </a:rPr>
                <a:t>OBJECTIFS DE LA BOITE A OUTILS</a:t>
              </a:r>
              <a:endParaRPr lang="en-GB" sz="1400" b="1"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grpSp>
      <p:sp>
        <p:nvSpPr>
          <p:cNvPr id="2" name="Oval 1">
            <a:extLst>
              <a:ext uri="{FF2B5EF4-FFF2-40B4-BE49-F238E27FC236}">
                <a16:creationId xmlns:a16="http://schemas.microsoft.com/office/drawing/2014/main" id="{8EA1F7EE-AEFE-ECC5-71C8-00CF1E8572DA}"/>
              </a:ext>
            </a:extLst>
          </p:cNvPr>
          <p:cNvSpPr/>
          <p:nvPr/>
        </p:nvSpPr>
        <p:spPr>
          <a:xfrm>
            <a:off x="5398594" y="3678016"/>
            <a:ext cx="625241" cy="62524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3579C2E2-6E18-5BCF-338A-02BBB3BCDE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87214" y="3666636"/>
            <a:ext cx="648000" cy="648000"/>
          </a:xfrm>
          <a:prstGeom prst="rect">
            <a:avLst/>
          </a:prstGeom>
        </p:spPr>
      </p:pic>
      <p:grpSp>
        <p:nvGrpSpPr>
          <p:cNvPr id="9" name="Group 8">
            <a:extLst>
              <a:ext uri="{FF2B5EF4-FFF2-40B4-BE49-F238E27FC236}">
                <a16:creationId xmlns:a16="http://schemas.microsoft.com/office/drawing/2014/main" id="{31DC9673-D688-0A7A-6C70-10ADF9800B10}"/>
              </a:ext>
            </a:extLst>
          </p:cNvPr>
          <p:cNvGrpSpPr/>
          <p:nvPr/>
        </p:nvGrpSpPr>
        <p:grpSpPr>
          <a:xfrm>
            <a:off x="739112" y="4778381"/>
            <a:ext cx="538476" cy="538476"/>
            <a:chOff x="666750" y="875690"/>
            <a:chExt cx="715279" cy="698016"/>
          </a:xfrm>
        </p:grpSpPr>
        <p:sp>
          <p:nvSpPr>
            <p:cNvPr id="10" name="Oval 9">
              <a:extLst>
                <a:ext uri="{FF2B5EF4-FFF2-40B4-BE49-F238E27FC236}">
                  <a16:creationId xmlns:a16="http://schemas.microsoft.com/office/drawing/2014/main" id="{DA458366-E4CC-D862-C564-48426890ED2B}"/>
                </a:ext>
              </a:extLst>
            </p:cNvPr>
            <p:cNvSpPr/>
            <p:nvPr/>
          </p:nvSpPr>
          <p:spPr>
            <a:xfrm>
              <a:off x="666750" y="892919"/>
              <a:ext cx="680787" cy="680787"/>
            </a:xfrm>
            <a:prstGeom prst="ellipse">
              <a:avLst/>
            </a:prstGeom>
            <a:solidFill>
              <a:srgbClr val="CF3619"/>
            </a:solidFill>
            <a:ln w="12700" cap="flat" cmpd="sng" algn="ctr">
              <a:noFill/>
              <a:prstDash val="solid"/>
              <a:miter lim="800000"/>
            </a:ln>
            <a:effectLst/>
          </p:spPr>
          <p:txBody>
            <a:bodyPr lIns="108000" tIns="72000" rIns="108000" bIns="72000" rtlCol="0" anchor="t"/>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endParaRPr>
            </a:p>
          </p:txBody>
        </p:sp>
        <p:pic>
          <p:nvPicPr>
            <p:cNvPr id="15" name="Graphic 14">
              <a:extLst>
                <a:ext uri="{FF2B5EF4-FFF2-40B4-BE49-F238E27FC236}">
                  <a16:creationId xmlns:a16="http://schemas.microsoft.com/office/drawing/2014/main" id="{889C9FA5-F48E-76A3-6ECA-73C0259A71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6035" y="875690"/>
              <a:ext cx="695994" cy="695994"/>
            </a:xfrm>
            <a:prstGeom prst="rect">
              <a:avLst/>
            </a:prstGeom>
          </p:spPr>
        </p:pic>
      </p:grpSp>
      <p:sp>
        <p:nvSpPr>
          <p:cNvPr id="16" name="Text Placeholder 2">
            <a:extLst>
              <a:ext uri="{FF2B5EF4-FFF2-40B4-BE49-F238E27FC236}">
                <a16:creationId xmlns:a16="http://schemas.microsoft.com/office/drawing/2014/main" id="{3A2D7507-D528-AF5A-52D9-30D015479BA1}"/>
              </a:ext>
            </a:extLst>
          </p:cNvPr>
          <p:cNvSpPr txBox="1">
            <a:spLocks/>
          </p:cNvSpPr>
          <p:nvPr/>
        </p:nvSpPr>
        <p:spPr>
          <a:xfrm>
            <a:off x="744039" y="5429350"/>
            <a:ext cx="1916168" cy="1705596"/>
          </a:xfrm>
          <a:prstGeom prst="roundRect">
            <a:avLst>
              <a:gd name="adj" fmla="val 0"/>
            </a:avLst>
          </a:prstGeom>
          <a:noFill/>
          <a:ln w="25400">
            <a:noFill/>
          </a:ln>
          <a:effectLst/>
        </p:spPr>
        <p:txBody>
          <a:bodyPr vert="horz" lIns="0" tIns="0" rIns="0" bIns="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sz="1200" b="1" i="0" u="none" strike="noStrike" kern="1200" cap="none" spc="0" normalizeH="0" baseline="0" noProof="0" dirty="0">
                <a:ln>
                  <a:noFill/>
                </a:ln>
                <a:solidFill>
                  <a:srgbClr val="000000"/>
                </a:solidFill>
                <a:effectLst/>
                <a:uLnTx/>
                <a:uFillTx/>
                <a:latin typeface="Arial"/>
                <a:ea typeface="+mn-ea"/>
                <a:cs typeface="+mn-cs"/>
              </a:rPr>
              <a:t>L’objectif général </a:t>
            </a:r>
            <a:endParaRPr kumimoji="0" lang="hr-HR" sz="12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sz="1200" b="0" i="0" u="none" strike="noStrike" kern="1200" cap="none" spc="0" normalizeH="0" baseline="0" noProof="0" dirty="0">
                <a:ln>
                  <a:noFill/>
                </a:ln>
                <a:solidFill>
                  <a:srgbClr val="000000"/>
                </a:solidFill>
                <a:effectLst/>
                <a:uLnTx/>
                <a:uFillTx/>
                <a:latin typeface="Arial"/>
                <a:ea typeface="+mn-ea"/>
                <a:cs typeface="+mn-cs"/>
              </a:rPr>
              <a:t>L’objectif général est de disposer d’une boîte à outils (toolkit) pour faciliter la réplication et pérennisation des stratégies et interventions de l’approche CARDIO au Sénégal et dans d’autres pays d’Afrique</a:t>
            </a:r>
          </a:p>
        </p:txBody>
      </p:sp>
      <p:sp>
        <p:nvSpPr>
          <p:cNvPr id="17" name="Text Placeholder 2">
            <a:extLst>
              <a:ext uri="{FF2B5EF4-FFF2-40B4-BE49-F238E27FC236}">
                <a16:creationId xmlns:a16="http://schemas.microsoft.com/office/drawing/2014/main" id="{2127167F-00AD-D8FC-B4EE-2DEF556AD6C9}"/>
              </a:ext>
            </a:extLst>
          </p:cNvPr>
          <p:cNvSpPr txBox="1">
            <a:spLocks/>
          </p:cNvSpPr>
          <p:nvPr/>
        </p:nvSpPr>
        <p:spPr>
          <a:xfrm>
            <a:off x="3089313" y="5196101"/>
            <a:ext cx="2943186" cy="3422058"/>
          </a:xfrm>
          <a:prstGeom prst="roundRect">
            <a:avLst>
              <a:gd name="adj" fmla="val 6598"/>
            </a:avLst>
          </a:prstGeom>
          <a:noFill/>
          <a:ln w="25400">
            <a:noFill/>
          </a:ln>
          <a:effectLst/>
        </p:spPr>
        <p:txBody>
          <a:bodyPr vert="horz" lIns="144000" tIns="144000" rIns="108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400"/>
              </a:spcAft>
              <a:buClr>
                <a:srgbClr val="D41D58"/>
              </a:buClr>
              <a:buSzTx/>
              <a:buFont typeface="Arial" panose="020B0604020202020204" pitchFamily="34" charset="0"/>
              <a:buNone/>
              <a:tabLst/>
              <a:defRPr/>
            </a:pPr>
            <a:r>
              <a:rPr kumimoji="0" lang="fr-FR" sz="1200" b="1" i="0" u="none" strike="noStrike" kern="1200" cap="none" spc="0" normalizeH="0" baseline="0" noProof="0" dirty="0">
                <a:ln>
                  <a:noFill/>
                </a:ln>
                <a:solidFill>
                  <a:srgbClr val="000000"/>
                </a:solidFill>
                <a:effectLst/>
                <a:uLnTx/>
                <a:uFillTx/>
                <a:latin typeface="Arial"/>
                <a:ea typeface="+mn-ea"/>
                <a:cs typeface="+mn-cs"/>
              </a:rPr>
              <a:t>Les objectifs spécifiques </a:t>
            </a:r>
            <a:endParaRPr kumimoji="0" lang="hr-HR" sz="12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400"/>
              </a:spcAft>
              <a:buClr>
                <a:srgbClr val="D41D58"/>
              </a:buClr>
              <a:buSzTx/>
              <a:buFont typeface="Arial" panose="020B0604020202020204" pitchFamily="34" charset="0"/>
              <a:buNone/>
              <a:tabLst/>
              <a:defRPr/>
            </a:pPr>
            <a:r>
              <a:rPr kumimoji="0" lang="fr-FR" sz="1200" b="0" i="0" u="none" strike="noStrike" kern="1200" cap="none" spc="0" normalizeH="0" baseline="0" noProof="0" dirty="0">
                <a:ln>
                  <a:noFill/>
                </a:ln>
                <a:solidFill>
                  <a:srgbClr val="000000"/>
                </a:solidFill>
                <a:effectLst/>
                <a:uLnTx/>
                <a:uFillTx/>
                <a:latin typeface="Arial"/>
                <a:ea typeface="+mn-ea"/>
                <a:cs typeface="+mn-cs"/>
              </a:rPr>
              <a:t>Les objectifs spécifiques sont </a:t>
            </a:r>
            <a:br>
              <a:rPr kumimoji="0" lang="hr-HR" sz="1200" b="0" i="0" u="none" strike="noStrike" kern="1200" cap="none" spc="0" normalizeH="0" baseline="0" noProof="0" dirty="0">
                <a:ln>
                  <a:noFill/>
                </a:ln>
                <a:solidFill>
                  <a:srgbClr val="000000"/>
                </a:solidFill>
                <a:effectLst/>
                <a:uLnTx/>
                <a:uFillTx/>
                <a:latin typeface="Arial"/>
                <a:ea typeface="+mn-ea"/>
                <a:cs typeface="+mn-cs"/>
              </a:rPr>
            </a:br>
            <a:r>
              <a:rPr kumimoji="0" lang="fr-FR" sz="1200" b="0" i="0" u="none" strike="noStrike" kern="1200" cap="none" spc="0" normalizeH="0" baseline="0" noProof="0" dirty="0">
                <a:ln>
                  <a:noFill/>
                </a:ln>
                <a:solidFill>
                  <a:srgbClr val="000000"/>
                </a:solidFill>
                <a:effectLst/>
                <a:uLnTx/>
                <a:uFillTx/>
                <a:latin typeface="Arial"/>
                <a:ea typeface="+mn-ea"/>
                <a:cs typeface="+mn-cs"/>
              </a:rPr>
              <a:t>les suivants:</a:t>
            </a:r>
          </a:p>
          <a:p>
            <a:pPr marL="28800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b="0" i="0" u="none" strike="noStrike" kern="1200" cap="none" spc="0" normalizeH="0" baseline="0" noProof="0" dirty="0">
                <a:ln>
                  <a:noFill/>
                </a:ln>
                <a:solidFill>
                  <a:srgbClr val="000000"/>
                </a:solidFill>
                <a:effectLst/>
                <a:uLnTx/>
                <a:uFillTx/>
                <a:latin typeface="Arial"/>
                <a:ea typeface="+mn-ea"/>
                <a:cs typeface="+mn-cs"/>
              </a:rPr>
              <a:t>Fournir l’orientation sur l’approche CARDIO</a:t>
            </a:r>
          </a:p>
          <a:p>
            <a:pPr marL="28800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b="0" i="0" u="none" strike="noStrike" kern="1200" cap="none" spc="0" normalizeH="0" baseline="0" noProof="0" dirty="0">
                <a:ln>
                  <a:noFill/>
                </a:ln>
                <a:solidFill>
                  <a:srgbClr val="000000"/>
                </a:solidFill>
                <a:effectLst/>
                <a:uLnTx/>
                <a:uFillTx/>
                <a:latin typeface="Arial"/>
                <a:ea typeface="+mn-ea"/>
                <a:cs typeface="+mn-cs"/>
              </a:rPr>
              <a:t>Partager les interventions clés </a:t>
            </a:r>
            <a:br>
              <a:rPr kumimoji="0" lang="hr-HR" b="0" i="0" u="none" strike="noStrike" kern="1200" cap="none" spc="0" normalizeH="0" baseline="0" noProof="0" dirty="0">
                <a:ln>
                  <a:noFill/>
                </a:ln>
                <a:solidFill>
                  <a:srgbClr val="000000"/>
                </a:solidFill>
                <a:effectLst/>
                <a:uLnTx/>
                <a:uFillTx/>
                <a:latin typeface="Arial"/>
                <a:ea typeface="+mn-ea"/>
                <a:cs typeface="+mn-cs"/>
              </a:rPr>
            </a:br>
            <a:r>
              <a:rPr kumimoji="0" lang="fr-FR" b="0" i="0" u="none" strike="noStrike" kern="1200" cap="none" spc="0" normalizeH="0" baseline="0" noProof="0" dirty="0">
                <a:ln>
                  <a:noFill/>
                </a:ln>
                <a:solidFill>
                  <a:srgbClr val="000000"/>
                </a:solidFill>
                <a:effectLst/>
                <a:uLnTx/>
                <a:uFillTx/>
                <a:latin typeface="Arial"/>
                <a:ea typeface="+mn-ea"/>
                <a:cs typeface="+mn-cs"/>
              </a:rPr>
              <a:t>de l’approche CARDIO à Dakar et les rôles et responsabilités des acteurs, ainsi que les grandes étapes de mise en œuvre</a:t>
            </a:r>
          </a:p>
          <a:p>
            <a:pPr marL="28800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b="0" i="0" u="none" strike="noStrike" kern="1200" cap="none" spc="-20" normalizeH="0" noProof="0" dirty="0">
                <a:ln>
                  <a:noFill/>
                </a:ln>
                <a:solidFill>
                  <a:srgbClr val="000000"/>
                </a:solidFill>
                <a:effectLst/>
                <a:uLnTx/>
                <a:uFillTx/>
                <a:latin typeface="Arial"/>
                <a:ea typeface="+mn-ea"/>
                <a:cs typeface="+mn-cs"/>
              </a:rPr>
              <a:t>Partager les documents et les outils de référence (i.e. formulaires, protocoles et processus) nécessaires ou utiles à la mise </a:t>
            </a:r>
            <a:br>
              <a:rPr kumimoji="0" lang="hr-HR" b="0" i="0" u="none" strike="noStrike" kern="1200" cap="none" spc="-20" normalizeH="0" noProof="0" dirty="0">
                <a:ln>
                  <a:noFill/>
                </a:ln>
                <a:solidFill>
                  <a:srgbClr val="000000"/>
                </a:solidFill>
                <a:effectLst/>
                <a:uLnTx/>
                <a:uFillTx/>
                <a:latin typeface="Arial"/>
                <a:ea typeface="+mn-ea"/>
                <a:cs typeface="+mn-cs"/>
              </a:rPr>
            </a:br>
            <a:r>
              <a:rPr kumimoji="0" lang="fr-FR" b="0" i="0" u="none" strike="noStrike" kern="1200" cap="none" spc="-20" normalizeH="0" noProof="0" dirty="0">
                <a:ln>
                  <a:noFill/>
                </a:ln>
                <a:solidFill>
                  <a:srgbClr val="000000"/>
                </a:solidFill>
                <a:effectLst/>
                <a:uLnTx/>
                <a:uFillTx/>
                <a:latin typeface="Arial"/>
                <a:ea typeface="+mn-ea"/>
                <a:cs typeface="+mn-cs"/>
              </a:rPr>
              <a:t>en œuvre de l’approche CARDIO</a:t>
            </a:r>
          </a:p>
        </p:txBody>
      </p:sp>
      <p:grpSp>
        <p:nvGrpSpPr>
          <p:cNvPr id="18" name="Group 17">
            <a:extLst>
              <a:ext uri="{FF2B5EF4-FFF2-40B4-BE49-F238E27FC236}">
                <a16:creationId xmlns:a16="http://schemas.microsoft.com/office/drawing/2014/main" id="{E49C21FC-F6F8-EF1B-0424-45A867A78A41}"/>
              </a:ext>
            </a:extLst>
          </p:cNvPr>
          <p:cNvGrpSpPr/>
          <p:nvPr/>
        </p:nvGrpSpPr>
        <p:grpSpPr>
          <a:xfrm>
            <a:off x="3273219" y="6062925"/>
            <a:ext cx="185292" cy="1456641"/>
            <a:chOff x="4975225" y="1936238"/>
            <a:chExt cx="187324" cy="1456641"/>
          </a:xfrm>
        </p:grpSpPr>
        <p:sp>
          <p:nvSpPr>
            <p:cNvPr id="19" name="Oval 18">
              <a:extLst>
                <a:ext uri="{FF2B5EF4-FFF2-40B4-BE49-F238E27FC236}">
                  <a16:creationId xmlns:a16="http://schemas.microsoft.com/office/drawing/2014/main" id="{8A0EA0D0-546F-0D13-B022-8BDEB9233C1F}"/>
                </a:ext>
              </a:extLst>
            </p:cNvPr>
            <p:cNvSpPr/>
            <p:nvPr/>
          </p:nvSpPr>
          <p:spPr>
            <a:xfrm>
              <a:off x="4975225" y="1936238"/>
              <a:ext cx="187324" cy="187324"/>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1</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20" name="Oval 19">
              <a:extLst>
                <a:ext uri="{FF2B5EF4-FFF2-40B4-BE49-F238E27FC236}">
                  <a16:creationId xmlns:a16="http://schemas.microsoft.com/office/drawing/2014/main" id="{F02C980B-68B4-CA58-549C-1CFF671B52ED}"/>
                </a:ext>
              </a:extLst>
            </p:cNvPr>
            <p:cNvSpPr/>
            <p:nvPr/>
          </p:nvSpPr>
          <p:spPr>
            <a:xfrm>
              <a:off x="4975225" y="2291622"/>
              <a:ext cx="187324" cy="187324"/>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2</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21" name="Oval 20">
              <a:extLst>
                <a:ext uri="{FF2B5EF4-FFF2-40B4-BE49-F238E27FC236}">
                  <a16:creationId xmlns:a16="http://schemas.microsoft.com/office/drawing/2014/main" id="{2A5404B6-55DB-5BF2-F811-3632DDC99D70}"/>
                </a:ext>
              </a:extLst>
            </p:cNvPr>
            <p:cNvSpPr/>
            <p:nvPr/>
          </p:nvSpPr>
          <p:spPr>
            <a:xfrm>
              <a:off x="4975225" y="3205555"/>
              <a:ext cx="187324" cy="187324"/>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3</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grpSp>
    </p:spTree>
    <p:extLst>
      <p:ext uri="{BB962C8B-B14F-4D97-AF65-F5344CB8AC3E}">
        <p14:creationId xmlns:p14="http://schemas.microsoft.com/office/powerpoint/2010/main" val="1458080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0CBD12-2482-6D78-D9DE-E8FB337CA1C7}"/>
              </a:ext>
            </a:extLst>
          </p:cNvPr>
          <p:cNvSpPr txBox="1">
            <a:spLocks/>
          </p:cNvSpPr>
          <p:nvPr/>
        </p:nvSpPr>
        <p:spPr>
          <a:xfrm rot="16200000">
            <a:off x="649154" y="1335223"/>
            <a:ext cx="5823219" cy="6032500"/>
          </a:xfrm>
          <a:prstGeom prst="roundRect">
            <a:avLst>
              <a:gd name="adj" fmla="val 3748"/>
            </a:avLst>
          </a:prstGeom>
          <a:gradFill>
            <a:gsLst>
              <a:gs pos="0">
                <a:schemeClr val="accent4">
                  <a:alpha val="20000"/>
                </a:schemeClr>
              </a:gs>
              <a:gs pos="100000">
                <a:schemeClr val="accent4">
                  <a:alpha val="0"/>
                </a:schemeClr>
              </a:gs>
            </a:gsLst>
            <a:lin ang="5400000" scaled="1"/>
          </a:gradFill>
          <a:ln w="25400">
            <a:noFill/>
          </a:ln>
          <a:effectLst/>
        </p:spPr>
        <p:txBody>
          <a:bodyPr vert="horz" lIns="144000" tIns="144000" rIns="144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nSpc>
                <a:spcPct val="100000"/>
              </a:lnSpc>
              <a:spcBef>
                <a:spcPts val="0"/>
              </a:spcBef>
              <a:buNone/>
            </a:pPr>
            <a:endParaRPr lang="hr-HR" b="1" spc="-20" dirty="0"/>
          </a:p>
        </p:txBody>
      </p:sp>
      <p:sp>
        <p:nvSpPr>
          <p:cNvPr id="6" name="TextBox 5">
            <a:extLst>
              <a:ext uri="{FF2B5EF4-FFF2-40B4-BE49-F238E27FC236}">
                <a16:creationId xmlns:a16="http://schemas.microsoft.com/office/drawing/2014/main" id="{6DDDE1D1-DC29-30C3-B4A9-9859ACAB377F}"/>
              </a:ext>
            </a:extLst>
          </p:cNvPr>
          <p:cNvSpPr txBox="1"/>
          <p:nvPr/>
        </p:nvSpPr>
        <p:spPr>
          <a:xfrm>
            <a:off x="1425141" y="1606906"/>
            <a:ext cx="4607360" cy="5823219"/>
          </a:xfrm>
          <a:prstGeom prst="rect">
            <a:avLst/>
          </a:prstGeom>
          <a:noFill/>
        </p:spPr>
        <p:txBody>
          <a:bodyPr wrap="square" lIns="0" tIns="46800" rIns="0" rtlCol="0">
            <a:noAutofit/>
          </a:bodyPr>
          <a:lstStyle/>
          <a:p>
            <a:r>
              <a:rPr lang="fr-FR" sz="1400" b="1" dirty="0">
                <a:solidFill>
                  <a:schemeClr val="accent2"/>
                </a:solidFill>
              </a:rPr>
              <a:t>Outils de Gestion et liens</a:t>
            </a:r>
          </a:p>
          <a:p>
            <a:r>
              <a:rPr lang="fr-FR" sz="1200" dirty="0">
                <a:solidFill>
                  <a:schemeClr val="tx2"/>
                </a:solidFill>
              </a:rPr>
              <a:t>Les supports suivants ont été utilisés notamment la fiche d’activités IEC (causerie, mobilisation sociale), la feuille de présence, la fiche de visite à domicile, la Grille de supervision de l’OCB, la Grille de supervision de l’activité, le rapport mensuel des activités de l’OCB </a:t>
            </a:r>
            <a:br>
              <a:rPr lang="hr-HR" sz="1200" dirty="0">
                <a:solidFill>
                  <a:schemeClr val="tx2"/>
                </a:solidFill>
              </a:rPr>
            </a:br>
            <a:r>
              <a:rPr lang="fr-FR" sz="1200" dirty="0">
                <a:solidFill>
                  <a:schemeClr val="tx2"/>
                </a:solidFill>
              </a:rPr>
              <a:t>et le rapport trimestriel de l’OCB. La remontée de ces données suivra le circuit habituel afin de s’assurer que la contribution des activités communautaires aux efforts nationaux de prévention de l’HTA est prise en compte. </a:t>
            </a:r>
            <a:endParaRPr lang="hr-HR" sz="1200" dirty="0">
              <a:solidFill>
                <a:schemeClr val="tx2"/>
              </a:solidFill>
            </a:endParaRPr>
          </a:p>
          <a:p>
            <a:endParaRPr lang="fr-FR" sz="1200" dirty="0">
              <a:solidFill>
                <a:schemeClr val="tx2"/>
              </a:solidFill>
            </a:endParaRPr>
          </a:p>
          <a:p>
            <a:r>
              <a:rPr lang="fr-FR" sz="1200" dirty="0">
                <a:solidFill>
                  <a:schemeClr val="tx2"/>
                </a:solidFill>
              </a:rPr>
              <a:t>Ces outils de gestion des activités communautaires pour les </a:t>
            </a:r>
            <a:br>
              <a:rPr lang="fr-FR" sz="1200" dirty="0">
                <a:solidFill>
                  <a:schemeClr val="tx2"/>
                </a:solidFill>
              </a:rPr>
            </a:br>
            <a:r>
              <a:rPr lang="fr-FR" sz="1200" dirty="0">
                <a:solidFill>
                  <a:schemeClr val="tx2"/>
                </a:solidFill>
              </a:rPr>
              <a:t>MCV ont fait l’objet de révision par la DLMNT et la Cellule Santé communautaire, en collaboration avec ses partenaires </a:t>
            </a:r>
            <a:br>
              <a:rPr lang="fr-FR" sz="1200" dirty="0">
                <a:solidFill>
                  <a:schemeClr val="tx2"/>
                </a:solidFill>
              </a:rPr>
            </a:br>
            <a:r>
              <a:rPr lang="fr-FR" sz="1200" dirty="0">
                <a:solidFill>
                  <a:schemeClr val="tx2"/>
                </a:solidFill>
              </a:rPr>
              <a:t>notamment </a:t>
            </a:r>
            <a:r>
              <a:rPr lang="fr-FR" sz="1200" dirty="0" err="1">
                <a:solidFill>
                  <a:schemeClr val="tx2"/>
                </a:solidFill>
              </a:rPr>
              <a:t>IntraHealth</a:t>
            </a:r>
            <a:r>
              <a:rPr lang="fr-FR" sz="1200" dirty="0">
                <a:solidFill>
                  <a:schemeClr val="tx2"/>
                </a:solidFill>
              </a:rPr>
              <a:t>.</a:t>
            </a:r>
            <a:r>
              <a:rPr lang="hr-HR" sz="1200" dirty="0">
                <a:solidFill>
                  <a:schemeClr val="tx2"/>
                </a:solidFill>
              </a:rPr>
              <a:t> </a:t>
            </a:r>
          </a:p>
          <a:p>
            <a:endParaRPr lang="hr-HR" sz="1200" dirty="0">
              <a:solidFill>
                <a:schemeClr val="tx2"/>
              </a:solidFill>
            </a:endParaRPr>
          </a:p>
          <a:p>
            <a:endParaRPr lang="hr-HR" sz="1200" spc="-30" dirty="0">
              <a:solidFill>
                <a:schemeClr val="tx2"/>
              </a:solidFill>
            </a:endParaRPr>
          </a:p>
          <a:p>
            <a:pPr algn="just"/>
            <a:r>
              <a:rPr lang="fr-FR" sz="1200" b="1" dirty="0">
                <a:solidFill>
                  <a:srgbClr val="000000"/>
                </a:solidFill>
                <a:effectLst/>
                <a:ea typeface="Segoe UI" panose="020B0502040204020203" pitchFamily="34" charset="0"/>
                <a:cs typeface="Calibri" panose="020F0502020204030204" pitchFamily="34" charset="0"/>
              </a:rPr>
              <a:t>Les</a:t>
            </a:r>
            <a:r>
              <a:rPr lang="fr-FR" sz="1200" dirty="0">
                <a:solidFill>
                  <a:srgbClr val="000000"/>
                </a:solidFill>
                <a:effectLst/>
                <a:ea typeface="Segoe UI" panose="020B0502040204020203" pitchFamily="34" charset="0"/>
                <a:cs typeface="Calibri" panose="020F0502020204030204" pitchFamily="34" charset="0"/>
              </a:rPr>
              <a:t> </a:t>
            </a:r>
            <a:r>
              <a:rPr lang="fr-FR" sz="1200" b="1" dirty="0">
                <a:solidFill>
                  <a:srgbClr val="000000"/>
                </a:solidFill>
                <a:effectLst/>
                <a:ea typeface="Segoe UI" panose="020B0502040204020203" pitchFamily="34" charset="0"/>
                <a:cs typeface="Calibri" panose="020F0502020204030204" pitchFamily="34" charset="0"/>
              </a:rPr>
              <a:t>outils des activités communautaires</a:t>
            </a:r>
            <a:r>
              <a:rPr lang="fr-FR" sz="1200" dirty="0">
                <a:solidFill>
                  <a:srgbClr val="000000"/>
                </a:solidFill>
                <a:effectLst/>
                <a:ea typeface="Segoe UI" panose="020B0502040204020203" pitchFamily="34" charset="0"/>
                <a:cs typeface="Calibri" panose="020F0502020204030204" pitchFamily="34" charset="0"/>
              </a:rPr>
              <a:t>:</a:t>
            </a:r>
          </a:p>
          <a:p>
            <a:pPr algn="just"/>
            <a:endParaRPr lang="fr-FR" sz="1200" dirty="0">
              <a:solidFill>
                <a:srgbClr val="000000"/>
              </a:solidFill>
              <a:ea typeface="Segoe UI" panose="020B0502040204020203" pitchFamily="34" charset="0"/>
              <a:cs typeface="Calibri" panose="020F0502020204030204" pitchFamily="34" charset="0"/>
            </a:endParaRPr>
          </a:p>
          <a:p>
            <a:pPr marL="171450" indent="-171450">
              <a:buFont typeface="Wingdings" panose="05000000000000000000" pitchFamily="2" charset="2"/>
              <a:buChar char="Ø"/>
            </a:pPr>
            <a:r>
              <a:rPr lang="fr-FR" sz="1200" dirty="0">
                <a:solidFill>
                  <a:srgbClr val="000000"/>
                </a:solidFill>
                <a:effectLst/>
                <a:ea typeface="Segoe UI" panose="020B0502040204020203" pitchFamily="34" charset="0"/>
                <a:cs typeface="Calibri" panose="020F0502020204030204" pitchFamily="34" charset="0"/>
              </a:rPr>
              <a:t>Guide de formation des ACS</a:t>
            </a:r>
          </a:p>
          <a:p>
            <a:pPr marL="171450" indent="-171450">
              <a:buFont typeface="Wingdings" panose="05000000000000000000" pitchFamily="2" charset="2"/>
              <a:buChar char="Ø"/>
            </a:pPr>
            <a:r>
              <a:rPr lang="fr-FR" sz="1200" dirty="0">
                <a:solidFill>
                  <a:srgbClr val="000000"/>
                </a:solidFill>
                <a:effectLst/>
                <a:ea typeface="Segoe UI" panose="020B0502040204020203" pitchFamily="34" charset="0"/>
                <a:cs typeface="Calibri" panose="020F0502020204030204" pitchFamily="34" charset="0"/>
              </a:rPr>
              <a:t>Manuel des ACS Outils de gestion des activités communautaires:</a:t>
            </a:r>
            <a:endParaRPr lang="en-GB" sz="1200" dirty="0">
              <a:effectLst/>
              <a:ea typeface="Calibri" panose="020F0502020204030204" pitchFamily="34" charset="0"/>
              <a:cs typeface="Times New Roman" panose="02020603050405020304" pitchFamily="18" charset="0"/>
            </a:endParaRPr>
          </a:p>
          <a:p>
            <a:pPr marL="171450" indent="-171450">
              <a:buFont typeface="Wingdings" panose="05000000000000000000" pitchFamily="2" charset="2"/>
              <a:buChar char="Ø"/>
            </a:pPr>
            <a:r>
              <a:rPr lang="fr-FR" sz="1200" dirty="0">
                <a:solidFill>
                  <a:srgbClr val="000000"/>
                </a:solidFill>
                <a:effectLst/>
                <a:ea typeface="Segoe UI" panose="020B0502040204020203" pitchFamily="34" charset="0"/>
                <a:cs typeface="Calibri" panose="020F0502020204030204" pitchFamily="34" charset="0"/>
              </a:rPr>
              <a:t>Cartographie des sites majeurs </a:t>
            </a:r>
          </a:p>
          <a:p>
            <a:pPr marL="171450" indent="-171450">
              <a:buFont typeface="Wingdings" panose="05000000000000000000" pitchFamily="2" charset="2"/>
              <a:buChar char="Ø"/>
            </a:pPr>
            <a:r>
              <a:rPr lang="fr-FR" sz="1200" dirty="0">
                <a:solidFill>
                  <a:srgbClr val="000000"/>
                </a:solidFill>
                <a:effectLst/>
                <a:ea typeface="Segoe UI" panose="020B0502040204020203" pitchFamily="34" charset="0"/>
                <a:cs typeface="Calibri" panose="020F0502020204030204" pitchFamily="34" charset="0"/>
              </a:rPr>
              <a:t>Recherche des perdus de vue</a:t>
            </a:r>
            <a:endParaRPr lang="fr-FR" sz="1200" dirty="0">
              <a:solidFill>
                <a:srgbClr val="000000"/>
              </a:solidFill>
              <a:ea typeface="Segoe UI" panose="020B0502040204020203" pitchFamily="34" charset="0"/>
              <a:cs typeface="Calibri" panose="020F0502020204030204" pitchFamily="34" charset="0"/>
            </a:endParaRPr>
          </a:p>
          <a:p>
            <a:pPr marL="171450" indent="-171450">
              <a:buFont typeface="Wingdings" panose="05000000000000000000" pitchFamily="2" charset="2"/>
              <a:buChar char="Ø"/>
            </a:pPr>
            <a:r>
              <a:rPr lang="fr-FR" sz="1200" dirty="0">
                <a:solidFill>
                  <a:srgbClr val="000000"/>
                </a:solidFill>
                <a:effectLst/>
                <a:ea typeface="Segoe UI" panose="020B0502040204020203" pitchFamily="34" charset="0"/>
                <a:cs typeface="Calibri" panose="020F0502020204030204" pitchFamily="34" charset="0"/>
              </a:rPr>
              <a:t>Supervision des OCB</a:t>
            </a:r>
            <a:endParaRPr lang="en-GB" sz="1200" dirty="0">
              <a:effectLst/>
              <a:ea typeface="Calibri" panose="020F0502020204030204" pitchFamily="34" charset="0"/>
              <a:cs typeface="Times New Roman" panose="02020603050405020304" pitchFamily="18" charset="0"/>
            </a:endParaRPr>
          </a:p>
          <a:p>
            <a:endParaRPr lang="hr-HR" sz="1400" b="1" dirty="0">
              <a:solidFill>
                <a:schemeClr val="accent2"/>
              </a:solidFill>
            </a:endParaRPr>
          </a:p>
          <a:p>
            <a:r>
              <a:rPr lang="fr-FR" sz="1200" b="1" dirty="0">
                <a:solidFill>
                  <a:schemeClr val="accent3">
                    <a:lumMod val="50000"/>
                  </a:schemeClr>
                </a:solidFill>
                <a:effectLst/>
                <a:ea typeface="Segoe UI" panose="020B0502040204020203" pitchFamily="34" charset="0"/>
                <a:cs typeface="Calibri" panose="020F0502020204030204" pitchFamily="34" charset="0"/>
              </a:rPr>
              <a:t>Lien: </a:t>
            </a:r>
            <a:r>
              <a:rPr lang="fr-FR" sz="1200" b="1" dirty="0">
                <a:solidFill>
                  <a:schemeClr val="accent3">
                    <a:lumMod val="50000"/>
                  </a:schemeClr>
                </a:solidFill>
                <a:effectLst/>
                <a:ea typeface="Segoe UI" panose="020B0502040204020203" pitchFamily="34" charset="0"/>
                <a:cs typeface="Calibri" panose="020F0502020204030204" pitchFamily="34" charset="0"/>
                <a:hlinkClick r:id="rId2"/>
              </a:rPr>
              <a:t>https://drive.google.com/drive/folders/12sXGhBhmH8i299KdFPpPjb4ydQ2IXIjV?usp=sharing</a:t>
            </a:r>
            <a:endParaRPr lang="fr-FR" sz="1200" b="1" dirty="0">
              <a:solidFill>
                <a:schemeClr val="accent3">
                  <a:lumMod val="50000"/>
                </a:schemeClr>
              </a:solidFill>
              <a:effectLst/>
              <a:ea typeface="Segoe UI" panose="020B0502040204020203" pitchFamily="34" charset="0"/>
              <a:cs typeface="Calibri" panose="020F0502020204030204" pitchFamily="34" charset="0"/>
            </a:endParaRPr>
          </a:p>
          <a:p>
            <a:endParaRPr lang="fr-FR" sz="1200" b="1" dirty="0">
              <a:solidFill>
                <a:schemeClr val="accent3">
                  <a:lumMod val="50000"/>
                </a:schemeClr>
              </a:solidFill>
              <a:effectLst/>
              <a:ea typeface="Segoe UI" panose="020B0502040204020203" pitchFamily="34" charset="0"/>
              <a:cs typeface="Calibri" panose="020F0502020204030204" pitchFamily="34" charset="0"/>
            </a:endParaRPr>
          </a:p>
          <a:p>
            <a:endParaRPr lang="fr-FR" sz="1200" spc="-30" dirty="0"/>
          </a:p>
        </p:txBody>
      </p:sp>
      <p:grpSp>
        <p:nvGrpSpPr>
          <p:cNvPr id="2" name="Group 1">
            <a:extLst>
              <a:ext uri="{FF2B5EF4-FFF2-40B4-BE49-F238E27FC236}">
                <a16:creationId xmlns:a16="http://schemas.microsoft.com/office/drawing/2014/main" id="{66864EFD-D942-E927-C54B-1BD0F687DD76}"/>
              </a:ext>
            </a:extLst>
          </p:cNvPr>
          <p:cNvGrpSpPr/>
          <p:nvPr/>
        </p:nvGrpSpPr>
        <p:grpSpPr>
          <a:xfrm>
            <a:off x="688831" y="1590281"/>
            <a:ext cx="626597" cy="625242"/>
            <a:chOff x="587562" y="1482396"/>
            <a:chExt cx="626597" cy="625242"/>
          </a:xfrm>
        </p:grpSpPr>
        <p:sp>
          <p:nvSpPr>
            <p:cNvPr id="5" name="Oval 4">
              <a:extLst>
                <a:ext uri="{FF2B5EF4-FFF2-40B4-BE49-F238E27FC236}">
                  <a16:creationId xmlns:a16="http://schemas.microsoft.com/office/drawing/2014/main" id="{FB8C4AB8-BB6A-FDC9-290A-07DE63AFDE29}"/>
                </a:ext>
              </a:extLst>
            </p:cNvPr>
            <p:cNvSpPr/>
            <p:nvPr/>
          </p:nvSpPr>
          <p:spPr>
            <a:xfrm>
              <a:off x="587562" y="1482397"/>
              <a:ext cx="625241" cy="62524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D1BDFBDF-298A-2D7E-C5BA-3301243062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8917" y="1482396"/>
              <a:ext cx="625242" cy="625242"/>
            </a:xfrm>
            <a:prstGeom prst="rect">
              <a:avLst/>
            </a:prstGeom>
          </p:spPr>
        </p:pic>
      </p:grpSp>
    </p:spTree>
    <p:extLst>
      <p:ext uri="{BB962C8B-B14F-4D97-AF65-F5344CB8AC3E}">
        <p14:creationId xmlns:p14="http://schemas.microsoft.com/office/powerpoint/2010/main" val="3441888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DDDE1D1-DC29-30C3-B4A9-9859ACAB377F}"/>
              </a:ext>
            </a:extLst>
          </p:cNvPr>
          <p:cNvSpPr txBox="1"/>
          <p:nvPr/>
        </p:nvSpPr>
        <p:spPr>
          <a:xfrm>
            <a:off x="552452" y="1439865"/>
            <a:ext cx="5480048" cy="7119346"/>
          </a:xfrm>
          <a:prstGeom prst="rect">
            <a:avLst/>
          </a:prstGeom>
          <a:noFill/>
        </p:spPr>
        <p:txBody>
          <a:bodyPr wrap="square" lIns="0" tIns="46800" rIns="0" rtlCol="0">
            <a:noAutofit/>
          </a:bodyPr>
          <a:lstStyle/>
          <a:p>
            <a:r>
              <a:rPr lang="fr-FR" sz="1400" b="1" dirty="0">
                <a:solidFill>
                  <a:schemeClr val="accent2"/>
                </a:solidFill>
              </a:rPr>
              <a:t>Recommandations et must-haves</a:t>
            </a:r>
          </a:p>
          <a:p>
            <a:r>
              <a:rPr lang="fr-FR" sz="1200" dirty="0"/>
              <a:t>A l’issue de la mise en œuvre de ces activités communautaires, de nombreuses recommandations ont été émises notamment:</a:t>
            </a:r>
          </a:p>
          <a:p>
            <a:endParaRPr lang="fr-FR" sz="1200" spc="-30" dirty="0"/>
          </a:p>
        </p:txBody>
      </p:sp>
      <p:sp>
        <p:nvSpPr>
          <p:cNvPr id="3" name="Text Placeholder 2">
            <a:extLst>
              <a:ext uri="{FF2B5EF4-FFF2-40B4-BE49-F238E27FC236}">
                <a16:creationId xmlns:a16="http://schemas.microsoft.com/office/drawing/2014/main" id="{85FDA68C-A535-17B9-760A-C0AA89FDC4D1}"/>
              </a:ext>
            </a:extLst>
          </p:cNvPr>
          <p:cNvSpPr txBox="1">
            <a:spLocks/>
          </p:cNvSpPr>
          <p:nvPr/>
        </p:nvSpPr>
        <p:spPr>
          <a:xfrm>
            <a:off x="552451" y="2191943"/>
            <a:ext cx="2606284" cy="1537322"/>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08000" tIns="108000" rIns="108000" bIns="108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dirty="0"/>
              <a:t>Assurer la pérennisation de ces activités de prévention primaire </a:t>
            </a:r>
            <a:br>
              <a:rPr lang="hr-HR" dirty="0"/>
            </a:br>
            <a:r>
              <a:rPr lang="fr-FR" dirty="0"/>
              <a:t>de l’HTA par l’implication </a:t>
            </a:r>
            <a:br>
              <a:rPr lang="hr-HR" dirty="0"/>
            </a:br>
            <a:r>
              <a:rPr lang="fr-FR" dirty="0"/>
              <a:t>des Collectivités locales et les Comités de développement sanitaires dans leur financement </a:t>
            </a:r>
          </a:p>
        </p:txBody>
      </p:sp>
      <p:sp>
        <p:nvSpPr>
          <p:cNvPr id="4" name="Text Placeholder 2">
            <a:extLst>
              <a:ext uri="{FF2B5EF4-FFF2-40B4-BE49-F238E27FC236}">
                <a16:creationId xmlns:a16="http://schemas.microsoft.com/office/drawing/2014/main" id="{A309D9F3-D21B-CD2D-1BB0-868BF491FD0F}"/>
              </a:ext>
            </a:extLst>
          </p:cNvPr>
          <p:cNvSpPr txBox="1">
            <a:spLocks/>
          </p:cNvSpPr>
          <p:nvPr/>
        </p:nvSpPr>
        <p:spPr>
          <a:xfrm>
            <a:off x="3492567" y="2191943"/>
            <a:ext cx="2537389" cy="1537322"/>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08000" tIns="108000" rIns="108000" bIns="108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dirty="0"/>
              <a:t>Renforcer le plaidoyer auprès </a:t>
            </a:r>
            <a:r>
              <a:rPr lang="hr-HR" dirty="0"/>
              <a:t>Ž</a:t>
            </a:r>
            <a:r>
              <a:rPr lang="fr-FR" dirty="0"/>
              <a:t>de tous les acteurs y compris les Elus locaux, les Collectivités locales, les Comités de développement sanitaires et </a:t>
            </a:r>
            <a:br>
              <a:rPr lang="hr-HR" dirty="0"/>
            </a:br>
            <a:r>
              <a:rPr lang="fr-FR" dirty="0"/>
              <a:t>les PTF pour leur engagement dans la prévention de l’HTA </a:t>
            </a:r>
          </a:p>
        </p:txBody>
      </p:sp>
      <p:sp>
        <p:nvSpPr>
          <p:cNvPr id="10" name="Text Placeholder 2">
            <a:extLst>
              <a:ext uri="{FF2B5EF4-FFF2-40B4-BE49-F238E27FC236}">
                <a16:creationId xmlns:a16="http://schemas.microsoft.com/office/drawing/2014/main" id="{A009C62D-2BE1-84B7-633B-3AC82C8430B5}"/>
              </a:ext>
            </a:extLst>
          </p:cNvPr>
          <p:cNvSpPr txBox="1">
            <a:spLocks/>
          </p:cNvSpPr>
          <p:nvPr/>
        </p:nvSpPr>
        <p:spPr>
          <a:xfrm>
            <a:off x="552451" y="3738558"/>
            <a:ext cx="2606284" cy="1402757"/>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08000" tIns="108000" rIns="108000" bIns="108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dirty="0"/>
              <a:t>Rendre effective les activités </a:t>
            </a:r>
            <a:br>
              <a:rPr lang="hr-HR" dirty="0"/>
            </a:br>
            <a:r>
              <a:rPr lang="fr-FR" dirty="0"/>
              <a:t>de prévention primaire de l’HTA intégrées dans le paquet d’activités des ACS validé </a:t>
            </a:r>
            <a:br>
              <a:rPr lang="hr-HR" dirty="0"/>
            </a:br>
            <a:r>
              <a:rPr lang="fr-FR" dirty="0"/>
              <a:t>par la Cellule de santé</a:t>
            </a:r>
            <a:r>
              <a:rPr lang="hr-HR" dirty="0"/>
              <a:t> </a:t>
            </a:r>
            <a:r>
              <a:rPr lang="fr-FR" dirty="0"/>
              <a:t>communautaire </a:t>
            </a:r>
          </a:p>
        </p:txBody>
      </p:sp>
      <p:sp>
        <p:nvSpPr>
          <p:cNvPr id="11" name="Text Placeholder 2">
            <a:extLst>
              <a:ext uri="{FF2B5EF4-FFF2-40B4-BE49-F238E27FC236}">
                <a16:creationId xmlns:a16="http://schemas.microsoft.com/office/drawing/2014/main" id="{109380F7-0D07-B20B-931F-F24A64B7AADC}"/>
              </a:ext>
            </a:extLst>
          </p:cNvPr>
          <p:cNvSpPr txBox="1">
            <a:spLocks/>
          </p:cNvSpPr>
          <p:nvPr/>
        </p:nvSpPr>
        <p:spPr>
          <a:xfrm>
            <a:off x="3492567" y="3738558"/>
            <a:ext cx="2537389" cy="1402757"/>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08000" tIns="108000" rIns="108000" bIns="108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dirty="0"/>
              <a:t>Digitaliser tous les outils de mise en œuvre de ces activités afin </a:t>
            </a:r>
            <a:br>
              <a:rPr lang="hr-HR" dirty="0"/>
            </a:br>
            <a:r>
              <a:rPr lang="fr-FR" dirty="0"/>
              <a:t>de permettre une meilleure capitalisation des résultats </a:t>
            </a:r>
            <a:br>
              <a:rPr lang="hr-HR" dirty="0"/>
            </a:br>
            <a:r>
              <a:rPr lang="fr-FR" dirty="0"/>
              <a:t>et un bon suivi des </a:t>
            </a:r>
            <a:br>
              <a:rPr lang="hr-HR" dirty="0"/>
            </a:br>
            <a:r>
              <a:rPr lang="fr-FR" dirty="0"/>
              <a:t>cas suspects d’HTA </a:t>
            </a:r>
          </a:p>
        </p:txBody>
      </p:sp>
      <p:sp>
        <p:nvSpPr>
          <p:cNvPr id="27" name="TextBox 26">
            <a:extLst>
              <a:ext uri="{FF2B5EF4-FFF2-40B4-BE49-F238E27FC236}">
                <a16:creationId xmlns:a16="http://schemas.microsoft.com/office/drawing/2014/main" id="{F69BB888-26EB-304F-4E0D-A0F6C5DEBFF8}"/>
              </a:ext>
            </a:extLst>
          </p:cNvPr>
          <p:cNvSpPr txBox="1"/>
          <p:nvPr/>
        </p:nvSpPr>
        <p:spPr>
          <a:xfrm>
            <a:off x="623887" y="5326203"/>
            <a:ext cx="5408611" cy="353509"/>
          </a:xfrm>
          <a:prstGeom prst="rect">
            <a:avLst/>
          </a:prstGeom>
          <a:noFill/>
        </p:spPr>
        <p:txBody>
          <a:bodyPr wrap="square" lIns="0" tIns="46800" rIns="0" rtlCol="0">
            <a:noAutofit/>
          </a:bodyPr>
          <a:lstStyle/>
          <a:p>
            <a:r>
              <a:rPr lang="fr-FR" sz="1400" b="1" spc="-30" dirty="0">
                <a:solidFill>
                  <a:schemeClr val="accent2"/>
                </a:solidFill>
              </a:rPr>
              <a:t>Résultats attendus (obtenus)</a:t>
            </a:r>
          </a:p>
        </p:txBody>
      </p:sp>
      <p:sp>
        <p:nvSpPr>
          <p:cNvPr id="29" name="Text Placeholder 2">
            <a:extLst>
              <a:ext uri="{FF2B5EF4-FFF2-40B4-BE49-F238E27FC236}">
                <a16:creationId xmlns:a16="http://schemas.microsoft.com/office/drawing/2014/main" id="{0ADE8D3F-A365-EF72-1C57-8665344E49FC}"/>
              </a:ext>
            </a:extLst>
          </p:cNvPr>
          <p:cNvSpPr txBox="1">
            <a:spLocks/>
          </p:cNvSpPr>
          <p:nvPr/>
        </p:nvSpPr>
        <p:spPr>
          <a:xfrm>
            <a:off x="552451" y="6029953"/>
            <a:ext cx="2606284" cy="2660983"/>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44000" tIns="360000" rIns="144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dirty="0"/>
              <a:t>Dans le cadre de la mise en œuvre de ces activités communautaires par les OCB, un total de 127.657 personnes ont été touchées. Parmi elles, 91.114 ont été dépistées. Parmi ces dépistées, 11.759 personnes (soit 13%) ont été considérées comme cas suspects et orientées dans les structures sanitaires pour une confirmation du diagnostic.</a:t>
            </a:r>
          </a:p>
        </p:txBody>
      </p:sp>
      <p:sp>
        <p:nvSpPr>
          <p:cNvPr id="30" name="Text Placeholder 2">
            <a:extLst>
              <a:ext uri="{FF2B5EF4-FFF2-40B4-BE49-F238E27FC236}">
                <a16:creationId xmlns:a16="http://schemas.microsoft.com/office/drawing/2014/main" id="{D1893F77-9F3B-FA21-5D75-6D1F4C5870DF}"/>
              </a:ext>
            </a:extLst>
          </p:cNvPr>
          <p:cNvSpPr txBox="1">
            <a:spLocks/>
          </p:cNvSpPr>
          <p:nvPr/>
        </p:nvSpPr>
        <p:spPr>
          <a:xfrm>
            <a:off x="3492567" y="6029953"/>
            <a:ext cx="2537389" cy="2660983"/>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44000" tIns="360000" rIns="144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dirty="0"/>
              <a:t>Dans le cadre de la mise en œuvre des stratégies avancées de dépistage par les ICP en collaboration avec les ACS, </a:t>
            </a:r>
            <a:br>
              <a:rPr lang="hr-HR" dirty="0"/>
            </a:br>
            <a:r>
              <a:rPr lang="fr-FR" dirty="0"/>
              <a:t>un total de 8.238 cas suspects d'HTA ont été orientés dans les structures sanitaires pour une meilleure prise en charge. </a:t>
            </a:r>
          </a:p>
        </p:txBody>
      </p:sp>
      <p:sp>
        <p:nvSpPr>
          <p:cNvPr id="31" name="Oval 30">
            <a:extLst>
              <a:ext uri="{FF2B5EF4-FFF2-40B4-BE49-F238E27FC236}">
                <a16:creationId xmlns:a16="http://schemas.microsoft.com/office/drawing/2014/main" id="{DED19750-3992-319A-E396-225E9871A6C9}"/>
              </a:ext>
            </a:extLst>
          </p:cNvPr>
          <p:cNvSpPr/>
          <p:nvPr/>
        </p:nvSpPr>
        <p:spPr>
          <a:xfrm>
            <a:off x="1577419" y="5717334"/>
            <a:ext cx="625241" cy="62524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C144EDF-165C-A411-438E-BAB182C28685}"/>
              </a:ext>
            </a:extLst>
          </p:cNvPr>
          <p:cNvSpPr/>
          <p:nvPr/>
        </p:nvSpPr>
        <p:spPr>
          <a:xfrm>
            <a:off x="4448641" y="5717334"/>
            <a:ext cx="625241" cy="62524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12A1A287-5ADB-0FC3-EBC4-5CDE65E6C5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01997" y="5742731"/>
            <a:ext cx="573008" cy="573008"/>
          </a:xfrm>
          <a:prstGeom prst="rect">
            <a:avLst/>
          </a:prstGeom>
        </p:spPr>
      </p:pic>
      <p:pic>
        <p:nvPicPr>
          <p:cNvPr id="36" name="Graphic 35">
            <a:extLst>
              <a:ext uri="{FF2B5EF4-FFF2-40B4-BE49-F238E27FC236}">
                <a16:creationId xmlns:a16="http://schemas.microsoft.com/office/drawing/2014/main" id="{7C8B484E-CD53-7699-741F-84B0890985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69835" y="5746690"/>
            <a:ext cx="582852" cy="582852"/>
          </a:xfrm>
          <a:prstGeom prst="rect">
            <a:avLst/>
          </a:prstGeom>
        </p:spPr>
      </p:pic>
    </p:spTree>
    <p:extLst>
      <p:ext uri="{BB962C8B-B14F-4D97-AF65-F5344CB8AC3E}">
        <p14:creationId xmlns:p14="http://schemas.microsoft.com/office/powerpoint/2010/main" val="23258130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DDDE1D1-DC29-30C3-B4A9-9859ACAB377F}"/>
              </a:ext>
            </a:extLst>
          </p:cNvPr>
          <p:cNvSpPr txBox="1"/>
          <p:nvPr/>
        </p:nvSpPr>
        <p:spPr>
          <a:xfrm>
            <a:off x="552450" y="1439865"/>
            <a:ext cx="5480049" cy="4135435"/>
          </a:xfrm>
          <a:prstGeom prst="rect">
            <a:avLst/>
          </a:prstGeom>
          <a:noFill/>
        </p:spPr>
        <p:txBody>
          <a:bodyPr wrap="square" lIns="0" tIns="46800" rIns="0" rtlCol="0">
            <a:noAutofit/>
          </a:bodyPr>
          <a:lstStyle/>
          <a:p>
            <a:r>
              <a:rPr lang="fr-FR" sz="1400" b="1" dirty="0">
                <a:solidFill>
                  <a:schemeClr val="accent1"/>
                </a:solidFill>
                <a:effectLst/>
                <a:ea typeface="Segoe UI" panose="020B0502040204020203" pitchFamily="34" charset="0"/>
                <a:cs typeface="Calibri" panose="020F0502020204030204" pitchFamily="34" charset="0"/>
              </a:rPr>
              <a:t>4.</a:t>
            </a:r>
            <a:r>
              <a:rPr lang="hr-HR" sz="1400" b="1" dirty="0">
                <a:solidFill>
                  <a:schemeClr val="accent1"/>
                </a:solidFill>
                <a:effectLst/>
                <a:ea typeface="Segoe UI" panose="020B0502040204020203" pitchFamily="34" charset="0"/>
                <a:cs typeface="Calibri" panose="020F0502020204030204" pitchFamily="34" charset="0"/>
              </a:rPr>
              <a:t> REFORM</a:t>
            </a:r>
            <a:r>
              <a:rPr lang="en-US" sz="1400" b="1" dirty="0">
                <a:solidFill>
                  <a:schemeClr val="accent1"/>
                </a:solidFill>
                <a:effectLst/>
                <a:ea typeface="Segoe UI" panose="020B0502040204020203" pitchFamily="34" charset="0"/>
                <a:cs typeface="Calibri" panose="020F0502020204030204" pitchFamily="34" charset="0"/>
              </a:rPr>
              <a:t>E</a:t>
            </a:r>
            <a:r>
              <a:rPr lang="hr-HR" sz="1400" b="1" dirty="0">
                <a:solidFill>
                  <a:schemeClr val="accent1"/>
                </a:solidFill>
                <a:effectLst/>
                <a:ea typeface="Segoe UI" panose="020B0502040204020203" pitchFamily="34" charset="0"/>
                <a:cs typeface="Calibri" panose="020F0502020204030204" pitchFamily="34" charset="0"/>
              </a:rPr>
              <a:t> </a:t>
            </a:r>
          </a:p>
          <a:p>
            <a:endParaRPr lang="fr-FR" sz="1400" b="1" dirty="0">
              <a:solidFill>
                <a:schemeClr val="accent1"/>
              </a:solidFill>
              <a:effectLst/>
              <a:ea typeface="Segoe UI" panose="020B0502040204020203" pitchFamily="34" charset="0"/>
              <a:cs typeface="Calibri" panose="020F0502020204030204" pitchFamily="34" charset="0"/>
            </a:endParaRPr>
          </a:p>
          <a:p>
            <a:r>
              <a:rPr lang="fr-FR" sz="1400" b="1" dirty="0">
                <a:solidFill>
                  <a:schemeClr val="accent2"/>
                </a:solidFill>
                <a:effectLst/>
                <a:ea typeface="Segoe UI" panose="020B0502040204020203" pitchFamily="34" charset="0"/>
                <a:cs typeface="Calibri" panose="020F0502020204030204" pitchFamily="34" charset="0"/>
              </a:rPr>
              <a:t>Contexte </a:t>
            </a:r>
          </a:p>
          <a:p>
            <a:r>
              <a:rPr lang="fr-FR" sz="1200" dirty="0">
                <a:solidFill>
                  <a:srgbClr val="000000"/>
                </a:solidFill>
                <a:effectLst/>
                <a:ea typeface="Segoe UI" panose="020B0502040204020203" pitchFamily="34" charset="0"/>
                <a:cs typeface="Calibri" panose="020F0502020204030204" pitchFamily="34" charset="0"/>
              </a:rPr>
              <a:t>La fourniture des services de prévention et de soins de santé de qualité au plus grand nombre faisait face à certaines contraintes liées à la non-disponibilité de toutes les compétences et prérogatives aux différents niveaux de la pyramide sanitaire. Ainsi, le dépistage de l’HTA ne pouvait être réalisé qu’au sein des structures de santé. Également, aucune norme ne permettait aux ICP de prendre en charge l’HTA de manière adéquate. Cette prise en charge était spécifiquement dévolue aux médecins et aux spécialistes. </a:t>
            </a:r>
            <a:endParaRPr lang="hr-HR" sz="1200" dirty="0">
              <a:solidFill>
                <a:srgbClr val="000000"/>
              </a:solidFill>
              <a:effectLst/>
              <a:ea typeface="Segoe UI" panose="020B0502040204020203" pitchFamily="34" charset="0"/>
              <a:cs typeface="Calibri" panose="020F0502020204030204" pitchFamily="34" charset="0"/>
            </a:endParaRPr>
          </a:p>
          <a:p>
            <a:endParaRPr lang="fr-FR" sz="1200" dirty="0">
              <a:solidFill>
                <a:srgbClr val="000000"/>
              </a:solidFill>
              <a:effectLst/>
              <a:ea typeface="Segoe UI" panose="020B0502040204020203" pitchFamily="34" charset="0"/>
              <a:cs typeface="Calibri" panose="020F0502020204030204" pitchFamily="34" charset="0"/>
            </a:endParaRPr>
          </a:p>
          <a:p>
            <a:r>
              <a:rPr lang="fr-FR" sz="1200" dirty="0">
                <a:solidFill>
                  <a:srgbClr val="000000"/>
                </a:solidFill>
                <a:effectLst/>
                <a:ea typeface="Segoe UI" panose="020B0502040204020203" pitchFamily="34" charset="0"/>
                <a:cs typeface="Calibri" panose="020F0502020204030204" pitchFamily="34" charset="0"/>
              </a:rPr>
              <a:t>Par ailleurs, la liste des médicaments essentiels du poste de santé ne comprenait aucune molécule pour le traitement de l’HTA essentielle. </a:t>
            </a:r>
            <a:endParaRPr lang="hr-HR" sz="1200" dirty="0">
              <a:solidFill>
                <a:srgbClr val="000000"/>
              </a:solidFill>
              <a:effectLst/>
              <a:ea typeface="Segoe UI" panose="020B0502040204020203" pitchFamily="34" charset="0"/>
              <a:cs typeface="Calibri" panose="020F0502020204030204" pitchFamily="34" charset="0"/>
            </a:endParaRPr>
          </a:p>
          <a:p>
            <a:endParaRPr lang="fr-FR" sz="1200" dirty="0">
              <a:solidFill>
                <a:srgbClr val="000000"/>
              </a:solidFill>
              <a:effectLst/>
              <a:ea typeface="Segoe UI" panose="020B0502040204020203" pitchFamily="34" charset="0"/>
              <a:cs typeface="Calibri" panose="020F0502020204030204" pitchFamily="34" charset="0"/>
            </a:endParaRPr>
          </a:p>
          <a:p>
            <a:r>
              <a:rPr lang="fr-FR" sz="1200" dirty="0">
                <a:solidFill>
                  <a:srgbClr val="000000"/>
                </a:solidFill>
                <a:effectLst/>
                <a:ea typeface="Segoe UI" panose="020B0502040204020203" pitchFamily="34" charset="0"/>
                <a:cs typeface="Calibri" panose="020F0502020204030204" pitchFamily="34" charset="0"/>
              </a:rPr>
              <a:t>Devant une telle situation, la DLMNT, en collaboration avec </a:t>
            </a:r>
            <a:r>
              <a:rPr lang="fr-FR" sz="1200" dirty="0" err="1">
                <a:solidFill>
                  <a:srgbClr val="000000"/>
                </a:solidFill>
                <a:effectLst/>
                <a:ea typeface="Segoe UI" panose="020B0502040204020203" pitchFamily="34" charset="0"/>
                <a:cs typeface="Calibri" panose="020F0502020204030204" pitchFamily="34" charset="0"/>
              </a:rPr>
              <a:t>IntraHealth</a:t>
            </a:r>
            <a:r>
              <a:rPr lang="fr-FR" sz="1200" dirty="0">
                <a:solidFill>
                  <a:srgbClr val="000000"/>
                </a:solidFill>
                <a:effectLst/>
                <a:ea typeface="Segoe UI" panose="020B0502040204020203" pitchFamily="34" charset="0"/>
                <a:cs typeface="Calibri" panose="020F0502020204030204" pitchFamily="34" charset="0"/>
              </a:rPr>
              <a:t>, </a:t>
            </a:r>
            <a:br>
              <a:rPr lang="hr-HR" sz="1200" dirty="0">
                <a:solidFill>
                  <a:srgbClr val="000000"/>
                </a:solidFill>
                <a:effectLst/>
                <a:ea typeface="Segoe UI" panose="020B0502040204020203" pitchFamily="34" charset="0"/>
                <a:cs typeface="Calibri" panose="020F0502020204030204" pitchFamily="34" charset="0"/>
              </a:rPr>
            </a:br>
            <a:r>
              <a:rPr lang="fr-FR" sz="1200" dirty="0">
                <a:solidFill>
                  <a:srgbClr val="000000"/>
                </a:solidFill>
                <a:effectLst/>
                <a:ea typeface="Segoe UI" panose="020B0502040204020203" pitchFamily="34" charset="0"/>
                <a:cs typeface="Calibri" panose="020F0502020204030204" pitchFamily="34" charset="0"/>
              </a:rPr>
              <a:t>la Cellule Santé communautaire du MSAS, a permis, dans le cadre du projet BHBC puis Cardio4Dakar, de mettre en place une stratégie de délégation de tâches et de révision de la liste des médicaments essentiels du niveau poste </a:t>
            </a:r>
            <a:br>
              <a:rPr lang="hr-HR" sz="1200" dirty="0">
                <a:solidFill>
                  <a:srgbClr val="000000"/>
                </a:solidFill>
                <a:effectLst/>
                <a:ea typeface="Segoe UI" panose="020B0502040204020203" pitchFamily="34" charset="0"/>
                <a:cs typeface="Calibri" panose="020F0502020204030204" pitchFamily="34" charset="0"/>
              </a:rPr>
            </a:br>
            <a:r>
              <a:rPr lang="fr-FR" sz="1200" dirty="0">
                <a:solidFill>
                  <a:srgbClr val="000000"/>
                </a:solidFill>
                <a:effectLst/>
                <a:ea typeface="Segoe UI" panose="020B0502040204020203" pitchFamily="34" charset="0"/>
                <a:cs typeface="Calibri" panose="020F0502020204030204" pitchFamily="34" charset="0"/>
              </a:rPr>
              <a:t>de santé intégrant les antihypertenseurs de premier niveau. </a:t>
            </a:r>
            <a:endParaRPr lang="hr-HR" sz="1200" dirty="0">
              <a:solidFill>
                <a:srgbClr val="000000"/>
              </a:solidFill>
              <a:effectLst/>
              <a:ea typeface="Segoe UI" panose="020B0502040204020203" pitchFamily="34" charset="0"/>
              <a:cs typeface="Calibri" panose="020F0502020204030204" pitchFamily="34" charset="0"/>
            </a:endParaRPr>
          </a:p>
          <a:p>
            <a:endParaRPr lang="fr-FR" sz="1200" dirty="0">
              <a:solidFill>
                <a:srgbClr val="000000"/>
              </a:solidFill>
              <a:effectLst/>
              <a:ea typeface="Segoe UI" panose="020B0502040204020203" pitchFamily="34" charset="0"/>
              <a:cs typeface="Calibri" panose="020F0502020204030204" pitchFamily="34" charset="0"/>
            </a:endParaRPr>
          </a:p>
          <a:p>
            <a:r>
              <a:rPr lang="fr-FR" sz="1400" b="1" dirty="0">
                <a:solidFill>
                  <a:schemeClr val="accent2"/>
                </a:solidFill>
                <a:cs typeface="Calibri" panose="020F0502020204030204" pitchFamily="34" charset="0"/>
              </a:rPr>
              <a:t>Objectif</a:t>
            </a:r>
          </a:p>
          <a:p>
            <a:pPr algn="just"/>
            <a:endParaRPr lang="fr-FR" sz="1200" dirty="0">
              <a:solidFill>
                <a:schemeClr val="accent2"/>
              </a:solidFill>
              <a:cs typeface="Calibri" panose="020F0502020204030204" pitchFamily="34" charset="0"/>
            </a:endParaRPr>
          </a:p>
        </p:txBody>
      </p:sp>
      <p:sp>
        <p:nvSpPr>
          <p:cNvPr id="2" name="Rounded Rectangle 3">
            <a:extLst>
              <a:ext uri="{FF2B5EF4-FFF2-40B4-BE49-F238E27FC236}">
                <a16:creationId xmlns:a16="http://schemas.microsoft.com/office/drawing/2014/main" id="{47BB2367-76F4-BC51-2E60-17590769AB04}"/>
              </a:ext>
            </a:extLst>
          </p:cNvPr>
          <p:cNvSpPr/>
          <p:nvPr/>
        </p:nvSpPr>
        <p:spPr>
          <a:xfrm>
            <a:off x="560089" y="5591924"/>
            <a:ext cx="6016923" cy="1590271"/>
          </a:xfrm>
          <a:prstGeom prst="roundRect">
            <a:avLst>
              <a:gd name="adj" fmla="val 11385"/>
            </a:avLst>
          </a:prstGeom>
          <a:gradFill>
            <a:gsLst>
              <a:gs pos="0">
                <a:schemeClr val="accent3">
                  <a:alpha val="20000"/>
                </a:schemeClr>
              </a:gs>
              <a:gs pos="100000">
                <a:schemeClr val="accent3">
                  <a:alpha val="0"/>
                </a:schemeClr>
              </a:gs>
            </a:gsLst>
            <a:lin ang="0" scaled="0"/>
          </a:gradFill>
          <a:ln w="12700" cap="flat" cmpd="sng" algn="ctr">
            <a:noFill/>
            <a:prstDash val="solid"/>
            <a:miter lim="800000"/>
          </a:ln>
          <a:effectLst/>
        </p:spPr>
        <p:txBody>
          <a:bodyPr lIns="108000" tIns="72000" rIns="108000" bIns="72000" rtlCol="0" anchor="t"/>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endParaRPr>
          </a:p>
        </p:txBody>
      </p:sp>
      <p:grpSp>
        <p:nvGrpSpPr>
          <p:cNvPr id="9" name="Group 8">
            <a:extLst>
              <a:ext uri="{FF2B5EF4-FFF2-40B4-BE49-F238E27FC236}">
                <a16:creationId xmlns:a16="http://schemas.microsoft.com/office/drawing/2014/main" id="{2CD37881-7351-0B97-F408-72EB45C46300}"/>
              </a:ext>
            </a:extLst>
          </p:cNvPr>
          <p:cNvGrpSpPr/>
          <p:nvPr/>
        </p:nvGrpSpPr>
        <p:grpSpPr>
          <a:xfrm>
            <a:off x="755039" y="5780926"/>
            <a:ext cx="538476" cy="538476"/>
            <a:chOff x="666750" y="875690"/>
            <a:chExt cx="715279" cy="698016"/>
          </a:xfrm>
        </p:grpSpPr>
        <p:sp>
          <p:nvSpPr>
            <p:cNvPr id="10" name="Oval 9">
              <a:extLst>
                <a:ext uri="{FF2B5EF4-FFF2-40B4-BE49-F238E27FC236}">
                  <a16:creationId xmlns:a16="http://schemas.microsoft.com/office/drawing/2014/main" id="{46908E70-EB70-BD56-EC1A-FFA2BD3CF2D8}"/>
                </a:ext>
              </a:extLst>
            </p:cNvPr>
            <p:cNvSpPr/>
            <p:nvPr/>
          </p:nvSpPr>
          <p:spPr>
            <a:xfrm>
              <a:off x="666750" y="892919"/>
              <a:ext cx="680787" cy="680787"/>
            </a:xfrm>
            <a:prstGeom prst="ellipse">
              <a:avLst/>
            </a:prstGeom>
            <a:solidFill>
              <a:srgbClr val="CF3619"/>
            </a:solidFill>
            <a:ln w="12700" cap="flat" cmpd="sng" algn="ctr">
              <a:noFill/>
              <a:prstDash val="solid"/>
              <a:miter lim="800000"/>
            </a:ln>
            <a:effectLst/>
          </p:spPr>
          <p:txBody>
            <a:bodyPr lIns="108000" tIns="72000" rIns="108000" bIns="72000" rtlCol="0" anchor="t"/>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endParaRPr>
            </a:p>
          </p:txBody>
        </p:sp>
        <p:pic>
          <p:nvPicPr>
            <p:cNvPr id="11" name="Graphic 10">
              <a:extLst>
                <a:ext uri="{FF2B5EF4-FFF2-40B4-BE49-F238E27FC236}">
                  <a16:creationId xmlns:a16="http://schemas.microsoft.com/office/drawing/2014/main" id="{4EECB278-440C-4816-6459-367FC497D8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035" y="875690"/>
              <a:ext cx="695994" cy="695994"/>
            </a:xfrm>
            <a:prstGeom prst="rect">
              <a:avLst/>
            </a:prstGeom>
          </p:spPr>
        </p:pic>
      </p:grpSp>
      <p:sp>
        <p:nvSpPr>
          <p:cNvPr id="12" name="Text Placeholder 2">
            <a:extLst>
              <a:ext uri="{FF2B5EF4-FFF2-40B4-BE49-F238E27FC236}">
                <a16:creationId xmlns:a16="http://schemas.microsoft.com/office/drawing/2014/main" id="{767AA292-2322-3E50-0D12-D54E02271524}"/>
              </a:ext>
            </a:extLst>
          </p:cNvPr>
          <p:cNvSpPr txBox="1">
            <a:spLocks/>
          </p:cNvSpPr>
          <p:nvPr/>
        </p:nvSpPr>
        <p:spPr>
          <a:xfrm>
            <a:off x="785132" y="6431209"/>
            <a:ext cx="5247367" cy="619433"/>
          </a:xfrm>
          <a:prstGeom prst="roundRect">
            <a:avLst>
              <a:gd name="adj" fmla="val 0"/>
            </a:avLst>
          </a:prstGeom>
          <a:noFill/>
          <a:ln w="25400">
            <a:noFill/>
          </a:ln>
          <a:effectLst/>
        </p:spPr>
        <p:txBody>
          <a:bodyPr vert="horz" lIns="0" tIns="0" rIns="0" bIns="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sz="1200" b="1" i="0" u="none" strike="noStrike" kern="1200" cap="none" spc="0" normalizeH="0" baseline="0" noProof="0" dirty="0">
                <a:ln>
                  <a:noFill/>
                </a:ln>
                <a:solidFill>
                  <a:srgbClr val="000000"/>
                </a:solidFill>
                <a:effectLst/>
                <a:uLnTx/>
                <a:uFillTx/>
                <a:latin typeface="Arial"/>
                <a:ea typeface="+mn-ea"/>
                <a:cs typeface="+mn-cs"/>
              </a:rPr>
              <a:t>L’objectif général </a:t>
            </a:r>
            <a:r>
              <a:rPr kumimoji="0" lang="fr-FR" sz="1200" b="0" i="0" u="none" strike="noStrike" kern="1200" cap="none" spc="0" normalizeH="0" baseline="0" noProof="0" dirty="0">
                <a:ln>
                  <a:noFill/>
                </a:ln>
                <a:solidFill>
                  <a:srgbClr val="000000"/>
                </a:solidFill>
                <a:effectLst/>
                <a:uLnTx/>
                <a:uFillTx/>
                <a:latin typeface="Arial"/>
                <a:ea typeface="+mn-ea"/>
                <a:cs typeface="+mn-cs"/>
              </a:rPr>
              <a:t>de cette intervention est d’établir des politiques </a:t>
            </a:r>
            <a:br>
              <a:rPr kumimoji="0" lang="hr-HR" sz="1200" b="0" i="0" u="none" strike="noStrike" kern="1200" cap="none" spc="0" normalizeH="0" baseline="0" noProof="0" dirty="0">
                <a:ln>
                  <a:noFill/>
                </a:ln>
                <a:solidFill>
                  <a:srgbClr val="000000"/>
                </a:solidFill>
                <a:effectLst/>
                <a:uLnTx/>
                <a:uFillTx/>
                <a:latin typeface="Arial"/>
                <a:ea typeface="+mn-ea"/>
                <a:cs typeface="+mn-cs"/>
              </a:rPr>
            </a:br>
            <a:r>
              <a:rPr kumimoji="0" lang="fr-FR" sz="1200" b="0" i="0" u="none" strike="noStrike" kern="1200" cap="none" spc="0" normalizeH="0" baseline="0" noProof="0" dirty="0">
                <a:ln>
                  <a:noFill/>
                </a:ln>
                <a:solidFill>
                  <a:srgbClr val="000000"/>
                </a:solidFill>
                <a:effectLst/>
                <a:uLnTx/>
                <a:uFillTx/>
                <a:latin typeface="Arial"/>
                <a:ea typeface="+mn-ea"/>
                <a:cs typeface="+mn-cs"/>
              </a:rPr>
              <a:t>et réformes du Système de santé qui ont un impact prouvé sur </a:t>
            </a:r>
            <a:br>
              <a:rPr kumimoji="0" lang="hr-HR" sz="1200" b="0" i="0" u="none" strike="noStrike" kern="1200" cap="none" spc="0" normalizeH="0" baseline="0" noProof="0" dirty="0">
                <a:ln>
                  <a:noFill/>
                </a:ln>
                <a:solidFill>
                  <a:srgbClr val="000000"/>
                </a:solidFill>
                <a:effectLst/>
                <a:uLnTx/>
                <a:uFillTx/>
                <a:latin typeface="Arial"/>
                <a:ea typeface="+mn-ea"/>
                <a:cs typeface="+mn-cs"/>
              </a:rPr>
            </a:br>
            <a:r>
              <a:rPr kumimoji="0" lang="fr-FR" sz="1200" b="0" i="0" u="none" strike="noStrike" kern="1200" cap="none" spc="0" normalizeH="0" baseline="0" noProof="0" dirty="0">
                <a:ln>
                  <a:noFill/>
                </a:ln>
                <a:solidFill>
                  <a:srgbClr val="000000"/>
                </a:solidFill>
                <a:effectLst/>
                <a:uLnTx/>
                <a:uFillTx/>
                <a:latin typeface="Arial"/>
                <a:ea typeface="+mn-ea"/>
                <a:cs typeface="+mn-cs"/>
              </a:rPr>
              <a:t>la santé cardiovasculaire des populations du département de Dakar.</a:t>
            </a:r>
          </a:p>
        </p:txBody>
      </p:sp>
    </p:spTree>
    <p:extLst>
      <p:ext uri="{BB962C8B-B14F-4D97-AF65-F5344CB8AC3E}">
        <p14:creationId xmlns:p14="http://schemas.microsoft.com/office/powerpoint/2010/main" val="15986116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5C195573-3E2A-5C27-254C-6366DBB857B8}"/>
              </a:ext>
            </a:extLst>
          </p:cNvPr>
          <p:cNvGraphicFramePr>
            <a:graphicFrameLocks noGrp="1"/>
          </p:cNvGraphicFramePr>
          <p:nvPr>
            <p:extLst>
              <p:ext uri="{D42A27DB-BD31-4B8C-83A1-F6EECF244321}">
                <p14:modId xmlns:p14="http://schemas.microsoft.com/office/powerpoint/2010/main" val="3793479672"/>
              </p:ext>
            </p:extLst>
          </p:nvPr>
        </p:nvGraphicFramePr>
        <p:xfrm>
          <a:off x="552451" y="2198346"/>
          <a:ext cx="5550638" cy="5897328"/>
        </p:xfrm>
        <a:graphic>
          <a:graphicData uri="http://schemas.openxmlformats.org/drawingml/2006/table">
            <a:tbl>
              <a:tblPr firstRow="1" bandRow="1"/>
              <a:tblGrid>
                <a:gridCol w="1665972">
                  <a:extLst>
                    <a:ext uri="{9D8B030D-6E8A-4147-A177-3AD203B41FA5}">
                      <a16:colId xmlns:a16="http://schemas.microsoft.com/office/drawing/2014/main" val="336342045"/>
                    </a:ext>
                  </a:extLst>
                </a:gridCol>
                <a:gridCol w="3884666">
                  <a:extLst>
                    <a:ext uri="{9D8B030D-6E8A-4147-A177-3AD203B41FA5}">
                      <a16:colId xmlns:a16="http://schemas.microsoft.com/office/drawing/2014/main" val="1441059766"/>
                    </a:ext>
                  </a:extLst>
                </a:gridCol>
              </a:tblGrid>
              <a:tr h="360000">
                <a:tc>
                  <a:txBody>
                    <a:bodyPr/>
                    <a:lstStyle>
                      <a:lvl1pPr marL="0" algn="l" defTabSz="685800" rtl="0" eaLnBrk="1" latinLnBrk="0" hangingPunct="1">
                        <a:defRPr sz="1350" b="1" kern="1200">
                          <a:solidFill>
                            <a:schemeClr val="lt1"/>
                          </a:solidFill>
                          <a:latin typeface="Arial" panose="020B0604020202020204"/>
                        </a:defRPr>
                      </a:lvl1pPr>
                      <a:lvl2pPr marL="342900" algn="l" defTabSz="685800" rtl="0" eaLnBrk="1" latinLnBrk="0" hangingPunct="1">
                        <a:defRPr sz="1350" b="1" kern="1200">
                          <a:solidFill>
                            <a:schemeClr val="lt1"/>
                          </a:solidFill>
                          <a:latin typeface="Arial" panose="020B0604020202020204"/>
                        </a:defRPr>
                      </a:lvl2pPr>
                      <a:lvl3pPr marL="685800" algn="l" defTabSz="685800" rtl="0" eaLnBrk="1" latinLnBrk="0" hangingPunct="1">
                        <a:defRPr sz="1350" b="1" kern="1200">
                          <a:solidFill>
                            <a:schemeClr val="lt1"/>
                          </a:solidFill>
                          <a:latin typeface="Arial" panose="020B0604020202020204"/>
                        </a:defRPr>
                      </a:lvl3pPr>
                      <a:lvl4pPr marL="1028700" algn="l" defTabSz="685800" rtl="0" eaLnBrk="1" latinLnBrk="0" hangingPunct="1">
                        <a:defRPr sz="1350" b="1" kern="1200">
                          <a:solidFill>
                            <a:schemeClr val="lt1"/>
                          </a:solidFill>
                          <a:latin typeface="Arial" panose="020B0604020202020204"/>
                        </a:defRPr>
                      </a:lvl4pPr>
                      <a:lvl5pPr marL="1371600" algn="l" defTabSz="685800" rtl="0" eaLnBrk="1" latinLnBrk="0" hangingPunct="1">
                        <a:defRPr sz="1350" b="1" kern="1200">
                          <a:solidFill>
                            <a:schemeClr val="lt1"/>
                          </a:solidFill>
                          <a:latin typeface="Arial" panose="020B0604020202020204"/>
                        </a:defRPr>
                      </a:lvl5pPr>
                      <a:lvl6pPr marL="1714500" algn="l" defTabSz="685800" rtl="0" eaLnBrk="1" latinLnBrk="0" hangingPunct="1">
                        <a:defRPr sz="1350" b="1" kern="1200">
                          <a:solidFill>
                            <a:schemeClr val="lt1"/>
                          </a:solidFill>
                          <a:latin typeface="Arial" panose="020B0604020202020204"/>
                        </a:defRPr>
                      </a:lvl6pPr>
                      <a:lvl7pPr marL="2057400" algn="l" defTabSz="685800" rtl="0" eaLnBrk="1" latinLnBrk="0" hangingPunct="1">
                        <a:defRPr sz="1350" b="1" kern="1200">
                          <a:solidFill>
                            <a:schemeClr val="lt1"/>
                          </a:solidFill>
                          <a:latin typeface="Arial" panose="020B0604020202020204"/>
                        </a:defRPr>
                      </a:lvl7pPr>
                      <a:lvl8pPr marL="2400300" algn="l" defTabSz="685800" rtl="0" eaLnBrk="1" latinLnBrk="0" hangingPunct="1">
                        <a:defRPr sz="1350" b="1" kern="1200">
                          <a:solidFill>
                            <a:schemeClr val="lt1"/>
                          </a:solidFill>
                          <a:latin typeface="Arial" panose="020B0604020202020204"/>
                        </a:defRPr>
                      </a:lvl8pPr>
                      <a:lvl9pPr marL="2743200" algn="l" defTabSz="685800" rtl="0" eaLnBrk="1" latinLnBrk="0" hangingPunct="1">
                        <a:defRPr sz="1350" b="1" kern="1200">
                          <a:solidFill>
                            <a:schemeClr val="lt1"/>
                          </a:solidFill>
                          <a:latin typeface="Arial" panose="020B0604020202020204"/>
                        </a:defRPr>
                      </a:lvl9pPr>
                    </a:lstStyle>
                    <a:p>
                      <a:pPr marL="0" algn="l" defTabSz="1204016" rtl="0" eaLnBrk="1" latinLnBrk="0" hangingPunct="1">
                        <a:lnSpc>
                          <a:spcPct val="90000"/>
                        </a:lnSpc>
                        <a:spcAft>
                          <a:spcPts val="0"/>
                        </a:spcAft>
                      </a:pPr>
                      <a:r>
                        <a:rPr lang="fr-FR" sz="1200" b="1" kern="1200" dirty="0">
                          <a:solidFill>
                            <a:schemeClr val="bg1"/>
                          </a:solidFill>
                          <a:effectLst/>
                          <a:latin typeface="+mj-lt"/>
                          <a:ea typeface="Calibri" panose="020F0502020204030204" pitchFamily="34" charset="0"/>
                          <a:cs typeface="Calibri" panose="020F0502020204030204" pitchFamily="34" charset="0"/>
                        </a:rPr>
                        <a:t>Acteur Clés</a:t>
                      </a:r>
                      <a:endParaRPr lang="en-GB" sz="1200" b="1" kern="1200" dirty="0">
                        <a:solidFill>
                          <a:schemeClr val="bg1"/>
                        </a:solidFill>
                        <a:effectLst/>
                        <a:latin typeface="+mj-lt"/>
                        <a:ea typeface="Calibri" panose="020F0502020204030204" pitchFamily="34" charset="0"/>
                        <a:cs typeface="Calibri" panose="020F0502020204030204" pitchFamily="34" charset="0"/>
                      </a:endParaRPr>
                    </a:p>
                  </a:txBody>
                  <a:tcPr marL="72000" marR="72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F3619"/>
                    </a:solidFill>
                  </a:tcPr>
                </a:tc>
                <a:tc>
                  <a:txBody>
                    <a:bodyPr/>
                    <a:lstStyle>
                      <a:lvl1pPr marL="0" algn="l" defTabSz="685800" rtl="0" eaLnBrk="1" latinLnBrk="0" hangingPunct="1">
                        <a:defRPr sz="1350" b="1" kern="1200">
                          <a:solidFill>
                            <a:schemeClr val="lt1"/>
                          </a:solidFill>
                          <a:latin typeface="Arial" panose="020B0604020202020204"/>
                        </a:defRPr>
                      </a:lvl1pPr>
                      <a:lvl2pPr marL="342900" algn="l" defTabSz="685800" rtl="0" eaLnBrk="1" latinLnBrk="0" hangingPunct="1">
                        <a:defRPr sz="1350" b="1" kern="1200">
                          <a:solidFill>
                            <a:schemeClr val="lt1"/>
                          </a:solidFill>
                          <a:latin typeface="Arial" panose="020B0604020202020204"/>
                        </a:defRPr>
                      </a:lvl2pPr>
                      <a:lvl3pPr marL="685800" algn="l" defTabSz="685800" rtl="0" eaLnBrk="1" latinLnBrk="0" hangingPunct="1">
                        <a:defRPr sz="1350" b="1" kern="1200">
                          <a:solidFill>
                            <a:schemeClr val="lt1"/>
                          </a:solidFill>
                          <a:latin typeface="Arial" panose="020B0604020202020204"/>
                        </a:defRPr>
                      </a:lvl3pPr>
                      <a:lvl4pPr marL="1028700" algn="l" defTabSz="685800" rtl="0" eaLnBrk="1" latinLnBrk="0" hangingPunct="1">
                        <a:defRPr sz="1350" b="1" kern="1200">
                          <a:solidFill>
                            <a:schemeClr val="lt1"/>
                          </a:solidFill>
                          <a:latin typeface="Arial" panose="020B0604020202020204"/>
                        </a:defRPr>
                      </a:lvl4pPr>
                      <a:lvl5pPr marL="1371600" algn="l" defTabSz="685800" rtl="0" eaLnBrk="1" latinLnBrk="0" hangingPunct="1">
                        <a:defRPr sz="1350" b="1" kern="1200">
                          <a:solidFill>
                            <a:schemeClr val="lt1"/>
                          </a:solidFill>
                          <a:latin typeface="Arial" panose="020B0604020202020204"/>
                        </a:defRPr>
                      </a:lvl5pPr>
                      <a:lvl6pPr marL="1714500" algn="l" defTabSz="685800" rtl="0" eaLnBrk="1" latinLnBrk="0" hangingPunct="1">
                        <a:defRPr sz="1350" b="1" kern="1200">
                          <a:solidFill>
                            <a:schemeClr val="lt1"/>
                          </a:solidFill>
                          <a:latin typeface="Arial" panose="020B0604020202020204"/>
                        </a:defRPr>
                      </a:lvl6pPr>
                      <a:lvl7pPr marL="2057400" algn="l" defTabSz="685800" rtl="0" eaLnBrk="1" latinLnBrk="0" hangingPunct="1">
                        <a:defRPr sz="1350" b="1" kern="1200">
                          <a:solidFill>
                            <a:schemeClr val="lt1"/>
                          </a:solidFill>
                          <a:latin typeface="Arial" panose="020B0604020202020204"/>
                        </a:defRPr>
                      </a:lvl7pPr>
                      <a:lvl8pPr marL="2400300" algn="l" defTabSz="685800" rtl="0" eaLnBrk="1" latinLnBrk="0" hangingPunct="1">
                        <a:defRPr sz="1350" b="1" kern="1200">
                          <a:solidFill>
                            <a:schemeClr val="lt1"/>
                          </a:solidFill>
                          <a:latin typeface="Arial" panose="020B0604020202020204"/>
                        </a:defRPr>
                      </a:lvl8pPr>
                      <a:lvl9pPr marL="2743200" algn="l" defTabSz="685800" rtl="0" eaLnBrk="1" latinLnBrk="0" hangingPunct="1">
                        <a:defRPr sz="1350" b="1" kern="1200">
                          <a:solidFill>
                            <a:schemeClr val="lt1"/>
                          </a:solidFill>
                          <a:latin typeface="Arial" panose="020B0604020202020204"/>
                        </a:defRPr>
                      </a:lvl9pPr>
                    </a:lstStyle>
                    <a:p>
                      <a:pPr marL="0" algn="l" defTabSz="1204016" rtl="0" eaLnBrk="1" latinLnBrk="0" hangingPunct="1">
                        <a:lnSpc>
                          <a:spcPct val="90000"/>
                        </a:lnSpc>
                        <a:spcAft>
                          <a:spcPts val="0"/>
                        </a:spcAft>
                      </a:pPr>
                      <a:r>
                        <a:rPr lang="fr-FR" sz="1200" b="1" kern="1200" dirty="0">
                          <a:solidFill>
                            <a:schemeClr val="bg1"/>
                          </a:solidFill>
                          <a:effectLst/>
                          <a:latin typeface="+mj-lt"/>
                          <a:ea typeface="Calibri" panose="020F0502020204030204" pitchFamily="34" charset="0"/>
                          <a:cs typeface="Calibri" panose="020F0502020204030204" pitchFamily="34" charset="0"/>
                        </a:rPr>
                        <a:t>Rôle</a:t>
                      </a:r>
                      <a:r>
                        <a:rPr lang="hr-HR" sz="1200" b="1" kern="1200" dirty="0">
                          <a:solidFill>
                            <a:schemeClr val="bg1"/>
                          </a:solidFill>
                          <a:effectLst/>
                          <a:latin typeface="+mj-lt"/>
                          <a:ea typeface="Calibri" panose="020F0502020204030204" pitchFamily="34" charset="0"/>
                          <a:cs typeface="Calibri" panose="020F0502020204030204" pitchFamily="34" charset="0"/>
                        </a:rPr>
                        <a:t>s</a:t>
                      </a:r>
                      <a:endParaRPr lang="en-GB" sz="1200" b="1" kern="1200" dirty="0">
                        <a:solidFill>
                          <a:schemeClr val="bg1"/>
                        </a:solidFill>
                        <a:effectLst/>
                        <a:latin typeface="+mj-lt"/>
                        <a:ea typeface="Calibri" panose="020F0502020204030204" pitchFamily="34" charset="0"/>
                        <a:cs typeface="Calibri" panose="020F0502020204030204" pitchFamily="34" charset="0"/>
                      </a:endParaRPr>
                    </a:p>
                  </a:txBody>
                  <a:tcPr marL="72000" marR="72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F3619"/>
                    </a:solidFill>
                  </a:tcPr>
                </a:tc>
                <a:extLst>
                  <a:ext uri="{0D108BD9-81ED-4DB2-BD59-A6C34878D82A}">
                    <a16:rowId xmlns:a16="http://schemas.microsoft.com/office/drawing/2014/main" val="2152007633"/>
                  </a:ext>
                </a:extLst>
              </a:tr>
              <a:tr h="818557">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90000"/>
                        </a:lnSpc>
                        <a:spcAft>
                          <a:spcPts val="800"/>
                        </a:spcAft>
                      </a:pPr>
                      <a:r>
                        <a:rPr lang="fr-FR" sz="1100" b="1" dirty="0">
                          <a:effectLst/>
                          <a:latin typeface="+mn-lt"/>
                          <a:ea typeface="Segoe UI" panose="020B0502040204020203" pitchFamily="34" charset="0"/>
                          <a:cs typeface="Times New Roman" panose="02020603050405020304" pitchFamily="18" charset="0"/>
                        </a:rPr>
                        <a:t>DLM/DLMNT</a:t>
                      </a:r>
                      <a:endParaRPr lang="en-GB" sz="1100" b="1" dirty="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90000"/>
                        </a:lnSpc>
                        <a:spcAft>
                          <a:spcPts val="800"/>
                        </a:spcAft>
                      </a:pPr>
                      <a:r>
                        <a:rPr lang="fr-FR" sz="1100" dirty="0">
                          <a:effectLst/>
                          <a:latin typeface="+mn-lt"/>
                          <a:ea typeface="Segoe UI" panose="020B0502040204020203" pitchFamily="34" charset="0"/>
                          <a:cs typeface="Times New Roman" panose="02020603050405020304" pitchFamily="18" charset="0"/>
                        </a:rPr>
                        <a:t>Assurer le plaidoyer auprès de la DPM pour la disponibilité des médicaments et mettre en place les outils pour </a:t>
                      </a:r>
                      <a:br>
                        <a:rPr lang="hr-HR" sz="1100" dirty="0">
                          <a:effectLst/>
                          <a:latin typeface="+mn-lt"/>
                          <a:ea typeface="Segoe UI" panose="020B0502040204020203" pitchFamily="34" charset="0"/>
                          <a:cs typeface="Times New Roman" panose="02020603050405020304" pitchFamily="18" charset="0"/>
                        </a:rPr>
                      </a:br>
                      <a:r>
                        <a:rPr lang="fr-FR" sz="1100" dirty="0">
                          <a:effectLst/>
                          <a:latin typeface="+mn-lt"/>
                          <a:ea typeface="Segoe UI" panose="020B0502040204020203" pitchFamily="34" charset="0"/>
                          <a:cs typeface="Times New Roman" panose="02020603050405020304" pitchFamily="18" charset="0"/>
                        </a:rPr>
                        <a:t>la délégation de la prise de la tension artérielle par les ACS</a:t>
                      </a:r>
                      <a:endParaRPr lang="en-GB" sz="1100" dirty="0">
                        <a:effectLst/>
                        <a:latin typeface="+mn-lt"/>
                        <a:ea typeface="Calibri" panose="020F0502020204030204" pitchFamily="34" charset="0"/>
                        <a:cs typeface="Times New Roman" panose="02020603050405020304" pitchFamily="18" charset="0"/>
                      </a:endParaRPr>
                    </a:p>
                    <a:p>
                      <a:pPr>
                        <a:lnSpc>
                          <a:spcPct val="90000"/>
                        </a:lnSpc>
                        <a:spcAft>
                          <a:spcPts val="800"/>
                        </a:spcAft>
                      </a:pPr>
                      <a:r>
                        <a:rPr lang="fr-FR" sz="1100" dirty="0">
                          <a:effectLst/>
                          <a:latin typeface="+mn-lt"/>
                          <a:ea typeface="Segoe UI" panose="020B0502040204020203" pitchFamily="34" charset="0"/>
                          <a:cs typeface="Times New Roman" panose="02020603050405020304" pitchFamily="18" charset="0"/>
                        </a:rPr>
                        <a:t>Mettre en place des algorithmes de prise en charge du niveau poste de santé</a:t>
                      </a:r>
                      <a:endParaRPr lang="en-GB" sz="1100" dirty="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0675117"/>
                  </a:ext>
                </a:extLst>
              </a:tr>
              <a:tr h="684818">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90000"/>
                        </a:lnSpc>
                        <a:spcAft>
                          <a:spcPts val="800"/>
                        </a:spcAft>
                      </a:pPr>
                      <a:r>
                        <a:rPr lang="fr-FR" sz="1100" b="1" dirty="0">
                          <a:effectLst/>
                          <a:latin typeface="+mn-lt"/>
                          <a:ea typeface="Segoe UI" panose="020B0502040204020203" pitchFamily="34" charset="0"/>
                          <a:cs typeface="Times New Roman" panose="02020603050405020304" pitchFamily="18" charset="0"/>
                        </a:rPr>
                        <a:t>Direction de la Pharmacie et du Médicament/Pharmacie Nationale d’Approvisionnement</a:t>
                      </a:r>
                      <a:endParaRPr lang="en-GB" sz="1100" b="1" dirty="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90000"/>
                        </a:lnSpc>
                        <a:spcAft>
                          <a:spcPts val="800"/>
                        </a:spcAft>
                      </a:pPr>
                      <a:r>
                        <a:rPr lang="fr-FR" sz="1100" dirty="0">
                          <a:effectLst/>
                          <a:latin typeface="+mn-lt"/>
                          <a:ea typeface="Segoe UI" panose="020B0502040204020203" pitchFamily="34" charset="0"/>
                          <a:cs typeface="Times New Roman" panose="02020603050405020304" pitchFamily="18" charset="0"/>
                        </a:rPr>
                        <a:t>Assurer la révision de la liste des médicaments </a:t>
                      </a:r>
                      <a:br>
                        <a:rPr lang="hr-HR" sz="1100" dirty="0">
                          <a:effectLst/>
                          <a:latin typeface="+mn-lt"/>
                          <a:ea typeface="Segoe UI" panose="020B0502040204020203" pitchFamily="34" charset="0"/>
                          <a:cs typeface="Times New Roman" panose="02020603050405020304" pitchFamily="18" charset="0"/>
                        </a:rPr>
                      </a:br>
                      <a:r>
                        <a:rPr lang="fr-FR" sz="1100" dirty="0">
                          <a:effectLst/>
                          <a:latin typeface="+mn-lt"/>
                          <a:ea typeface="Segoe UI" panose="020B0502040204020203" pitchFamily="34" charset="0"/>
                          <a:cs typeface="Times New Roman" panose="02020603050405020304" pitchFamily="18" charset="0"/>
                        </a:rPr>
                        <a:t>essentiels du niveau poste de santé en y introduisant </a:t>
                      </a:r>
                      <a:br>
                        <a:rPr lang="hr-HR" sz="1100" dirty="0">
                          <a:effectLst/>
                          <a:latin typeface="+mn-lt"/>
                          <a:ea typeface="Segoe UI" panose="020B0502040204020203" pitchFamily="34" charset="0"/>
                          <a:cs typeface="Times New Roman" panose="02020603050405020304" pitchFamily="18" charset="0"/>
                        </a:rPr>
                      </a:br>
                      <a:r>
                        <a:rPr lang="fr-FR" sz="1100" dirty="0">
                          <a:effectLst/>
                          <a:latin typeface="+mn-lt"/>
                          <a:ea typeface="Segoe UI" panose="020B0502040204020203" pitchFamily="34" charset="0"/>
                          <a:cs typeface="Times New Roman" panose="02020603050405020304" pitchFamily="18" charset="0"/>
                        </a:rPr>
                        <a:t>les antihypertenseurs</a:t>
                      </a:r>
                      <a:endParaRPr lang="en-GB" sz="1100" dirty="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0367496"/>
                  </a:ext>
                </a:extLst>
              </a:tr>
              <a:tr h="422624">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90000"/>
                        </a:lnSpc>
                        <a:spcAft>
                          <a:spcPts val="800"/>
                        </a:spcAft>
                      </a:pPr>
                      <a:r>
                        <a:rPr lang="fr-FR" sz="1100" b="1" dirty="0">
                          <a:effectLst/>
                          <a:latin typeface="+mn-lt"/>
                          <a:ea typeface="Segoe UI" panose="020B0502040204020203" pitchFamily="34" charset="0"/>
                          <a:cs typeface="Times New Roman" panose="02020603050405020304" pitchFamily="18" charset="0"/>
                        </a:rPr>
                        <a:t>Cellule Santé communautaire et SNEIS</a:t>
                      </a:r>
                      <a:endParaRPr lang="en-GB" sz="1100" b="1" dirty="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90000"/>
                        </a:lnSpc>
                        <a:spcAft>
                          <a:spcPts val="800"/>
                        </a:spcAft>
                      </a:pPr>
                      <a:r>
                        <a:rPr lang="fr-FR" sz="1100" dirty="0">
                          <a:effectLst/>
                          <a:latin typeface="+mn-lt"/>
                          <a:ea typeface="Segoe UI" panose="020B0502040204020203" pitchFamily="34" charset="0"/>
                          <a:cs typeface="Times New Roman" panose="02020603050405020304" pitchFamily="18" charset="0"/>
                        </a:rPr>
                        <a:t>Valider les stratégies de la délégation de tâches et </a:t>
                      </a:r>
                      <a:br>
                        <a:rPr lang="hr-HR" sz="1100" dirty="0">
                          <a:effectLst/>
                          <a:latin typeface="+mn-lt"/>
                          <a:ea typeface="Segoe UI" panose="020B0502040204020203" pitchFamily="34" charset="0"/>
                          <a:cs typeface="Times New Roman" panose="02020603050405020304" pitchFamily="18" charset="0"/>
                        </a:rPr>
                      </a:br>
                      <a:r>
                        <a:rPr lang="fr-FR" sz="1100" dirty="0">
                          <a:effectLst/>
                          <a:latin typeface="+mn-lt"/>
                          <a:ea typeface="Segoe UI" panose="020B0502040204020203" pitchFamily="34" charset="0"/>
                          <a:cs typeface="Times New Roman" panose="02020603050405020304" pitchFamily="18" charset="0"/>
                        </a:rPr>
                        <a:t>les outils communautaires</a:t>
                      </a:r>
                      <a:endParaRPr lang="en-GB" sz="1100" dirty="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0403585"/>
                  </a:ext>
                </a:extLst>
              </a:tr>
              <a:tr h="842115">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90000"/>
                        </a:lnSpc>
                        <a:spcAft>
                          <a:spcPts val="800"/>
                        </a:spcAft>
                      </a:pPr>
                      <a:r>
                        <a:rPr lang="fr-FR" sz="1100" b="1">
                          <a:effectLst/>
                          <a:latin typeface="+mn-lt"/>
                          <a:ea typeface="Segoe UI" panose="020B0502040204020203" pitchFamily="34" charset="0"/>
                          <a:cs typeface="Times New Roman" panose="02020603050405020304" pitchFamily="18" charset="0"/>
                        </a:rPr>
                        <a:t>SOSECAR</a:t>
                      </a:r>
                      <a:endParaRPr lang="en-GB" sz="1100" b="1">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90000"/>
                        </a:lnSpc>
                        <a:spcAft>
                          <a:spcPts val="800"/>
                        </a:spcAft>
                      </a:pPr>
                      <a:r>
                        <a:rPr lang="fr-FR" sz="1100" dirty="0">
                          <a:effectLst/>
                          <a:latin typeface="+mn-lt"/>
                          <a:ea typeface="Segoe UI" panose="020B0502040204020203" pitchFamily="34" charset="0"/>
                          <a:cs typeface="Times New Roman" panose="02020603050405020304" pitchFamily="18" charset="0"/>
                        </a:rPr>
                        <a:t>Assurer le plaidoyer auprès de la DPM pour la disponibilité des médicaments et la délégation de la prise </a:t>
                      </a:r>
                      <a:br>
                        <a:rPr lang="hr-HR" sz="1100" dirty="0">
                          <a:effectLst/>
                          <a:latin typeface="+mn-lt"/>
                          <a:ea typeface="Segoe UI" panose="020B0502040204020203" pitchFamily="34" charset="0"/>
                          <a:cs typeface="Times New Roman" panose="02020603050405020304" pitchFamily="18" charset="0"/>
                        </a:rPr>
                      </a:br>
                      <a:r>
                        <a:rPr lang="fr-FR" sz="1100" dirty="0">
                          <a:effectLst/>
                          <a:latin typeface="+mn-lt"/>
                          <a:ea typeface="Segoe UI" panose="020B0502040204020203" pitchFamily="34" charset="0"/>
                          <a:cs typeface="Times New Roman" panose="02020603050405020304" pitchFamily="18" charset="0"/>
                        </a:rPr>
                        <a:t>de la tension artérielle par les ACS</a:t>
                      </a:r>
                      <a:endParaRPr lang="en-GB" sz="1100" dirty="0">
                        <a:effectLst/>
                        <a:latin typeface="+mn-lt"/>
                        <a:ea typeface="Calibri" panose="020F0502020204030204" pitchFamily="34" charset="0"/>
                        <a:cs typeface="Times New Roman" panose="02020603050405020304" pitchFamily="18" charset="0"/>
                      </a:endParaRPr>
                    </a:p>
                    <a:p>
                      <a:pPr>
                        <a:lnSpc>
                          <a:spcPct val="90000"/>
                        </a:lnSpc>
                        <a:spcAft>
                          <a:spcPts val="800"/>
                        </a:spcAft>
                      </a:pPr>
                      <a:r>
                        <a:rPr lang="fr-FR" sz="1100" dirty="0">
                          <a:effectLst/>
                          <a:latin typeface="+mn-lt"/>
                          <a:ea typeface="Segoe UI" panose="020B0502040204020203" pitchFamily="34" charset="0"/>
                          <a:cs typeface="Times New Roman" panose="02020603050405020304" pitchFamily="18" charset="0"/>
                        </a:rPr>
                        <a:t>Appuyer la mise en place des outils des ACS pour </a:t>
                      </a:r>
                      <a:br>
                        <a:rPr lang="fr-FR" sz="1100" dirty="0">
                          <a:effectLst/>
                          <a:latin typeface="+mn-lt"/>
                          <a:ea typeface="Segoe UI" panose="020B0502040204020203" pitchFamily="34" charset="0"/>
                          <a:cs typeface="Times New Roman" panose="02020603050405020304" pitchFamily="18" charset="0"/>
                        </a:rPr>
                      </a:br>
                      <a:r>
                        <a:rPr lang="fr-FR" sz="1100" dirty="0">
                          <a:effectLst/>
                          <a:latin typeface="+mn-lt"/>
                          <a:ea typeface="Segoe UI" panose="020B0502040204020203" pitchFamily="34" charset="0"/>
                          <a:cs typeface="Times New Roman" panose="02020603050405020304" pitchFamily="18" charset="0"/>
                        </a:rPr>
                        <a:t>le dépistage</a:t>
                      </a:r>
                      <a:endParaRPr lang="en-GB" sz="1100" dirty="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6486678"/>
                  </a:ext>
                </a:extLst>
              </a:tr>
              <a:tr h="842115">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90000"/>
                        </a:lnSpc>
                        <a:spcAft>
                          <a:spcPts val="800"/>
                        </a:spcAft>
                      </a:pPr>
                      <a:r>
                        <a:rPr lang="fr-FR" sz="1100" b="1" dirty="0">
                          <a:effectLst/>
                          <a:latin typeface="+mn-lt"/>
                          <a:ea typeface="Segoe UI" panose="020B0502040204020203" pitchFamily="34" charset="0"/>
                          <a:cs typeface="Times New Roman" panose="02020603050405020304" pitchFamily="18" charset="0"/>
                        </a:rPr>
                        <a:t>Districts sanitaires</a:t>
                      </a:r>
                      <a:endParaRPr lang="en-GB" sz="1100" b="1" dirty="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90000"/>
                        </a:lnSpc>
                        <a:spcAft>
                          <a:spcPts val="800"/>
                        </a:spcAft>
                      </a:pPr>
                      <a:r>
                        <a:rPr lang="fr-FR" sz="1100" dirty="0">
                          <a:effectLst/>
                          <a:latin typeface="+mn-lt"/>
                          <a:ea typeface="Segoe UI" panose="020B0502040204020203" pitchFamily="34" charset="0"/>
                          <a:cs typeface="Times New Roman" panose="02020603050405020304" pitchFamily="18" charset="0"/>
                        </a:rPr>
                        <a:t>Former les ACS et assurer le suivi de la prise de la tension et du dépistage communautaire</a:t>
                      </a:r>
                      <a:endParaRPr lang="en-GB" sz="1100" dirty="0">
                        <a:effectLst/>
                        <a:latin typeface="+mn-lt"/>
                        <a:ea typeface="Calibri" panose="020F0502020204030204" pitchFamily="34" charset="0"/>
                        <a:cs typeface="Times New Roman" panose="02020603050405020304" pitchFamily="18" charset="0"/>
                      </a:endParaRPr>
                    </a:p>
                    <a:p>
                      <a:pPr>
                        <a:lnSpc>
                          <a:spcPct val="90000"/>
                        </a:lnSpc>
                        <a:spcAft>
                          <a:spcPts val="800"/>
                        </a:spcAft>
                      </a:pPr>
                      <a:r>
                        <a:rPr lang="fr-FR" sz="1100" dirty="0">
                          <a:effectLst/>
                          <a:latin typeface="+mn-lt"/>
                          <a:ea typeface="Segoe UI" panose="020B0502040204020203" pitchFamily="34" charset="0"/>
                          <a:cs typeface="Times New Roman" panose="02020603050405020304" pitchFamily="18" charset="0"/>
                        </a:rPr>
                        <a:t>Assurer le suivi de la prise en charge des cas par les ICP et l’approvisionnement des postes de santé </a:t>
                      </a:r>
                      <a:br>
                        <a:rPr lang="hr-HR" sz="1100" dirty="0">
                          <a:effectLst/>
                          <a:latin typeface="+mn-lt"/>
                          <a:ea typeface="Segoe UI" panose="020B0502040204020203" pitchFamily="34" charset="0"/>
                          <a:cs typeface="Times New Roman" panose="02020603050405020304" pitchFamily="18" charset="0"/>
                        </a:rPr>
                      </a:br>
                      <a:r>
                        <a:rPr lang="fr-FR" sz="1100" dirty="0">
                          <a:effectLst/>
                          <a:latin typeface="+mn-lt"/>
                          <a:ea typeface="Segoe UI" panose="020B0502040204020203" pitchFamily="34" charset="0"/>
                          <a:cs typeface="Times New Roman" panose="02020603050405020304" pitchFamily="18" charset="0"/>
                        </a:rPr>
                        <a:t>en médicaments</a:t>
                      </a:r>
                      <a:endParaRPr lang="en-GB" sz="1100" dirty="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0269199"/>
                  </a:ext>
                </a:extLst>
              </a:tr>
              <a:tr h="302587">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90000"/>
                        </a:lnSpc>
                        <a:spcAft>
                          <a:spcPts val="800"/>
                        </a:spcAft>
                      </a:pPr>
                      <a:r>
                        <a:rPr lang="fr-FR" sz="1100" b="1" dirty="0">
                          <a:effectLst/>
                          <a:latin typeface="+mn-lt"/>
                          <a:ea typeface="Segoe UI" panose="020B0502040204020203" pitchFamily="34" charset="0"/>
                          <a:cs typeface="Times New Roman" panose="02020603050405020304" pitchFamily="18" charset="0"/>
                        </a:rPr>
                        <a:t>OCB/ACS</a:t>
                      </a:r>
                      <a:endParaRPr lang="en-GB" sz="1100" b="1" dirty="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90000"/>
                        </a:lnSpc>
                        <a:spcAft>
                          <a:spcPts val="800"/>
                        </a:spcAft>
                      </a:pPr>
                      <a:r>
                        <a:rPr lang="fr-FR" sz="1100" dirty="0">
                          <a:effectLst/>
                          <a:latin typeface="+mn-lt"/>
                          <a:ea typeface="Segoe UI" panose="020B0502040204020203" pitchFamily="34" charset="0"/>
                          <a:cs typeface="Times New Roman" panose="02020603050405020304" pitchFamily="18" charset="0"/>
                        </a:rPr>
                        <a:t>Mettre en œuvre les activités de prévention primaire avec prise de la TA au niveau communautaire</a:t>
                      </a:r>
                      <a:endParaRPr lang="en-GB" sz="1100" dirty="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2697560"/>
                  </a:ext>
                </a:extLst>
              </a:tr>
              <a:tr h="544165">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90000"/>
                        </a:lnSpc>
                        <a:spcAft>
                          <a:spcPts val="800"/>
                        </a:spcAft>
                      </a:pPr>
                      <a:r>
                        <a:rPr lang="fr-FR" sz="1100" b="1" dirty="0" err="1">
                          <a:effectLst/>
                          <a:latin typeface="+mn-lt"/>
                          <a:ea typeface="Segoe UI" panose="020B0502040204020203" pitchFamily="34" charset="0"/>
                          <a:cs typeface="Times New Roman" panose="02020603050405020304" pitchFamily="18" charset="0"/>
                        </a:rPr>
                        <a:t>IntraHealth</a:t>
                      </a:r>
                      <a:endParaRPr lang="en-GB" sz="1100" b="1" dirty="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19050" cap="flat" cmpd="sng" algn="ctr">
                      <a:solidFill>
                        <a:srgbClr val="CF361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90000"/>
                        </a:lnSpc>
                        <a:spcAft>
                          <a:spcPts val="800"/>
                        </a:spcAft>
                      </a:pPr>
                      <a:r>
                        <a:rPr lang="fr-FR" sz="1100" dirty="0">
                          <a:effectLst/>
                          <a:latin typeface="+mn-lt"/>
                          <a:ea typeface="Segoe UI" panose="020B0502040204020203" pitchFamily="34" charset="0"/>
                          <a:cs typeface="Times New Roman" panose="02020603050405020304" pitchFamily="18" charset="0"/>
                        </a:rPr>
                        <a:t>Appuyer le plaidoyer pour l’introduction des antihypertenseurs de base dans la liste des médicaments essentiels du niveau poste de santé</a:t>
                      </a:r>
                      <a:endParaRPr lang="en-GB" sz="1100" dirty="0">
                        <a:effectLst/>
                        <a:latin typeface="+mn-lt"/>
                        <a:ea typeface="Calibri" panose="020F0502020204030204" pitchFamily="34" charset="0"/>
                        <a:cs typeface="Times New Roman" panose="02020603050405020304" pitchFamily="18" charset="0"/>
                      </a:endParaRP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19050" cap="flat" cmpd="sng" algn="ctr">
                      <a:solidFill>
                        <a:srgbClr val="CF361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939476"/>
                  </a:ext>
                </a:extLst>
              </a:tr>
            </a:tbl>
          </a:graphicData>
        </a:graphic>
      </p:graphicFrame>
      <p:sp>
        <p:nvSpPr>
          <p:cNvPr id="6" name="TextBox 5">
            <a:extLst>
              <a:ext uri="{FF2B5EF4-FFF2-40B4-BE49-F238E27FC236}">
                <a16:creationId xmlns:a16="http://schemas.microsoft.com/office/drawing/2014/main" id="{6E828A81-55EC-5ADB-DA47-59C2A618B30C}"/>
              </a:ext>
            </a:extLst>
          </p:cNvPr>
          <p:cNvSpPr txBox="1"/>
          <p:nvPr/>
        </p:nvSpPr>
        <p:spPr>
          <a:xfrm>
            <a:off x="552450" y="1439865"/>
            <a:ext cx="5480049" cy="622851"/>
          </a:xfrm>
          <a:prstGeom prst="rect">
            <a:avLst/>
          </a:prstGeom>
          <a:noFill/>
        </p:spPr>
        <p:txBody>
          <a:bodyPr wrap="square" lIns="0" tIns="46800" rIns="0" rtlCol="0">
            <a:noAutofit/>
          </a:bodyPr>
          <a:lstStyle/>
          <a:p>
            <a:pPr algn="just"/>
            <a:r>
              <a:rPr lang="fr-FR" sz="1400" b="1" dirty="0">
                <a:solidFill>
                  <a:schemeClr val="accent2"/>
                </a:solidFill>
                <a:cs typeface="Calibri" panose="020F0502020204030204" pitchFamily="34" charset="0"/>
              </a:rPr>
              <a:t>Acteurs clés et gouvernance</a:t>
            </a:r>
          </a:p>
          <a:p>
            <a:pPr algn="just"/>
            <a:r>
              <a:rPr lang="fr-FR" sz="1200" dirty="0">
                <a:solidFill>
                  <a:srgbClr val="000000"/>
                </a:solidFill>
                <a:effectLst/>
                <a:ea typeface="Segoe UI" panose="020B0502040204020203" pitchFamily="34" charset="0"/>
                <a:cs typeface="Calibri" panose="020F0502020204030204" pitchFamily="34" charset="0"/>
              </a:rPr>
              <a:t>Les acteurs clés de la mise en œuvre de ces activités sont:</a:t>
            </a:r>
          </a:p>
        </p:txBody>
      </p:sp>
    </p:spTree>
    <p:extLst>
      <p:ext uri="{BB962C8B-B14F-4D97-AF65-F5344CB8AC3E}">
        <p14:creationId xmlns:p14="http://schemas.microsoft.com/office/powerpoint/2010/main" val="41841445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5BE80FA-3FBD-E31B-96D1-3911838A87FA}"/>
              </a:ext>
            </a:extLst>
          </p:cNvPr>
          <p:cNvSpPr txBox="1">
            <a:spLocks/>
          </p:cNvSpPr>
          <p:nvPr/>
        </p:nvSpPr>
        <p:spPr>
          <a:xfrm rot="16200000">
            <a:off x="2401936" y="1465641"/>
            <a:ext cx="2325498" cy="6003401"/>
          </a:xfrm>
          <a:prstGeom prst="roundRect">
            <a:avLst>
              <a:gd name="adj" fmla="val 9101"/>
            </a:avLst>
          </a:prstGeom>
          <a:gradFill>
            <a:gsLst>
              <a:gs pos="0">
                <a:schemeClr val="accent4">
                  <a:alpha val="20000"/>
                </a:schemeClr>
              </a:gs>
              <a:gs pos="100000">
                <a:schemeClr val="accent4">
                  <a:alpha val="0"/>
                </a:schemeClr>
              </a:gs>
            </a:gsLst>
            <a:lin ang="5400000" scaled="1"/>
          </a:gradFill>
          <a:ln w="25400">
            <a:noFill/>
          </a:ln>
          <a:effectLst/>
        </p:spPr>
        <p:txBody>
          <a:bodyPr vert="horz" lIns="144000" tIns="144000" rIns="144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nSpc>
                <a:spcPct val="100000"/>
              </a:lnSpc>
              <a:spcBef>
                <a:spcPts val="0"/>
              </a:spcBef>
              <a:buNone/>
            </a:pPr>
            <a:endParaRPr lang="hr-HR" b="1" spc="-20" dirty="0"/>
          </a:p>
        </p:txBody>
      </p:sp>
      <p:sp>
        <p:nvSpPr>
          <p:cNvPr id="2" name="TextBox 1">
            <a:extLst>
              <a:ext uri="{FF2B5EF4-FFF2-40B4-BE49-F238E27FC236}">
                <a16:creationId xmlns:a16="http://schemas.microsoft.com/office/drawing/2014/main" id="{9703511B-1DE9-A3C0-571A-7738424D91F1}"/>
              </a:ext>
            </a:extLst>
          </p:cNvPr>
          <p:cNvSpPr txBox="1"/>
          <p:nvPr/>
        </p:nvSpPr>
        <p:spPr>
          <a:xfrm>
            <a:off x="552451" y="1439866"/>
            <a:ext cx="5477506" cy="1632943"/>
          </a:xfrm>
          <a:prstGeom prst="rect">
            <a:avLst/>
          </a:prstGeom>
          <a:noFill/>
        </p:spPr>
        <p:txBody>
          <a:bodyPr wrap="square" lIns="0" tIns="46800" rIns="0" rtlCol="0">
            <a:noAutofit/>
          </a:bodyPr>
          <a:lstStyle/>
          <a:p>
            <a:r>
              <a:rPr lang="fr-FR" sz="1400" b="1" dirty="0">
                <a:solidFill>
                  <a:schemeClr val="accent2"/>
                </a:solidFill>
                <a:effectLst/>
                <a:ea typeface="Segoe UI" panose="020B0502040204020203" pitchFamily="34" charset="0"/>
                <a:cs typeface="Calibri" panose="020F0502020204030204" pitchFamily="34" charset="0"/>
              </a:rPr>
              <a:t>Etapes pour répliquer cette intervention</a:t>
            </a:r>
            <a:endParaRPr lang="fr-FR" sz="1200" dirty="0">
              <a:solidFill>
                <a:srgbClr val="000000"/>
              </a:solidFill>
              <a:effectLst/>
              <a:ea typeface="Segoe UI" panose="020B0502040204020203" pitchFamily="34" charset="0"/>
              <a:cs typeface="Calibri" panose="020F0502020204030204" pitchFamily="34" charset="0"/>
            </a:endParaRPr>
          </a:p>
          <a:p>
            <a:r>
              <a:rPr lang="fr-FR" sz="1200" dirty="0">
                <a:solidFill>
                  <a:srgbClr val="000000"/>
                </a:solidFill>
                <a:effectLst/>
                <a:ea typeface="Segoe UI" panose="020B0502040204020203" pitchFamily="34" charset="0"/>
                <a:cs typeface="Calibri" panose="020F0502020204030204" pitchFamily="34" charset="0"/>
              </a:rPr>
              <a:t>Pour la délégation de tâches aux ACS et aux ICP, les étapes ont été décrites dans les paragraphes “Care” et “Access”. En ce qui concerne l’intégration des antihypertenseurs dans la liste des médicaments essentiels, il y’a eu des réunions de plaidoyer avec les membres de la PNA, en collaboration avec l’ONG Path, la Fondation Novartis et la DLMNT. Par la suite, cette problématique des médicaments a été évoquée dans la majeure partie des réunions du comité de pilotage du projet.</a:t>
            </a:r>
            <a:r>
              <a:rPr lang="hr-HR" sz="1200" dirty="0">
                <a:solidFill>
                  <a:srgbClr val="000000"/>
                </a:solidFill>
                <a:effectLst/>
                <a:ea typeface="Segoe UI" panose="020B0502040204020203" pitchFamily="34" charset="0"/>
                <a:cs typeface="Calibri" panose="020F0502020204030204" pitchFamily="34" charset="0"/>
              </a:rPr>
              <a:t> </a:t>
            </a:r>
          </a:p>
        </p:txBody>
      </p:sp>
      <p:grpSp>
        <p:nvGrpSpPr>
          <p:cNvPr id="3" name="Group 2">
            <a:extLst>
              <a:ext uri="{FF2B5EF4-FFF2-40B4-BE49-F238E27FC236}">
                <a16:creationId xmlns:a16="http://schemas.microsoft.com/office/drawing/2014/main" id="{E65AFD10-A0CD-2013-B7F7-323FE2CE81A1}"/>
              </a:ext>
            </a:extLst>
          </p:cNvPr>
          <p:cNvGrpSpPr/>
          <p:nvPr/>
        </p:nvGrpSpPr>
        <p:grpSpPr>
          <a:xfrm>
            <a:off x="690256" y="3462050"/>
            <a:ext cx="626597" cy="625242"/>
            <a:chOff x="587565" y="3578425"/>
            <a:chExt cx="626597" cy="625242"/>
          </a:xfrm>
        </p:grpSpPr>
        <p:sp>
          <p:nvSpPr>
            <p:cNvPr id="9" name="Oval 8">
              <a:extLst>
                <a:ext uri="{FF2B5EF4-FFF2-40B4-BE49-F238E27FC236}">
                  <a16:creationId xmlns:a16="http://schemas.microsoft.com/office/drawing/2014/main" id="{20816A84-1B3C-8D8F-3654-F88AB38CD039}"/>
                </a:ext>
              </a:extLst>
            </p:cNvPr>
            <p:cNvSpPr/>
            <p:nvPr/>
          </p:nvSpPr>
          <p:spPr>
            <a:xfrm>
              <a:off x="587565" y="3578426"/>
              <a:ext cx="625241" cy="62524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3F427228-C4D5-AE84-C941-7A6B2DCCA9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8920" y="3578425"/>
              <a:ext cx="625242" cy="625242"/>
            </a:xfrm>
            <a:prstGeom prst="rect">
              <a:avLst/>
            </a:prstGeom>
          </p:spPr>
        </p:pic>
      </p:grpSp>
      <p:sp>
        <p:nvSpPr>
          <p:cNvPr id="11" name="TextBox 10">
            <a:extLst>
              <a:ext uri="{FF2B5EF4-FFF2-40B4-BE49-F238E27FC236}">
                <a16:creationId xmlns:a16="http://schemas.microsoft.com/office/drawing/2014/main" id="{393C5D63-715B-E015-2C8B-5ADA20AD9E6F}"/>
              </a:ext>
            </a:extLst>
          </p:cNvPr>
          <p:cNvSpPr txBox="1"/>
          <p:nvPr/>
        </p:nvSpPr>
        <p:spPr>
          <a:xfrm>
            <a:off x="1449375" y="3433275"/>
            <a:ext cx="4580581" cy="1246675"/>
          </a:xfrm>
          <a:prstGeom prst="rect">
            <a:avLst/>
          </a:prstGeom>
          <a:noFill/>
        </p:spPr>
        <p:txBody>
          <a:bodyPr wrap="square" lIns="0" tIns="46800" rIns="0" rtlCol="0">
            <a:noAutofit/>
          </a:bodyPr>
          <a:lstStyle/>
          <a:p>
            <a:r>
              <a:rPr lang="fr-FR" sz="1400" b="1" dirty="0">
                <a:solidFill>
                  <a:schemeClr val="accent2"/>
                </a:solidFill>
                <a:cs typeface="Calibri" panose="020F0502020204030204" pitchFamily="34" charset="0"/>
              </a:rPr>
              <a:t>Outils de Gestion et liens</a:t>
            </a:r>
          </a:p>
          <a:p>
            <a:r>
              <a:rPr lang="fr-FR" sz="1200" dirty="0">
                <a:solidFill>
                  <a:srgbClr val="000000"/>
                </a:solidFill>
                <a:effectLst/>
                <a:ea typeface="Segoe UI" panose="020B0502040204020203" pitchFamily="34" charset="0"/>
                <a:cs typeface="Calibri" panose="020F0502020204030204" pitchFamily="34" charset="0"/>
              </a:rPr>
              <a:t>Les outils de la délégation de tâche aux ACS ont été présentés dans le paragraphe “Access”. Ceux de la délégation de la prise </a:t>
            </a:r>
            <a:br>
              <a:rPr lang="hr-HR" sz="1200" dirty="0">
                <a:solidFill>
                  <a:srgbClr val="000000"/>
                </a:solidFill>
                <a:effectLst/>
                <a:ea typeface="Segoe UI" panose="020B0502040204020203" pitchFamily="34" charset="0"/>
                <a:cs typeface="Calibri" panose="020F0502020204030204" pitchFamily="34" charset="0"/>
              </a:rPr>
            </a:br>
            <a:r>
              <a:rPr lang="fr-FR" sz="1200" dirty="0">
                <a:solidFill>
                  <a:srgbClr val="000000"/>
                </a:solidFill>
                <a:effectLst/>
                <a:ea typeface="Segoe UI" panose="020B0502040204020203" pitchFamily="34" charset="0"/>
                <a:cs typeface="Calibri" panose="020F0502020204030204" pitchFamily="34" charset="0"/>
              </a:rPr>
              <a:t>en charge par les ICP ont été présentés dans le paragraphe “Care”. </a:t>
            </a:r>
            <a:br>
              <a:rPr lang="hr-HR" sz="1200" dirty="0">
                <a:solidFill>
                  <a:srgbClr val="000000"/>
                </a:solidFill>
                <a:effectLst/>
                <a:ea typeface="Segoe UI" panose="020B0502040204020203" pitchFamily="34" charset="0"/>
                <a:cs typeface="Calibri" panose="020F0502020204030204" pitchFamily="34" charset="0"/>
              </a:rPr>
            </a:br>
            <a:r>
              <a:rPr lang="fr-FR" sz="1200" dirty="0">
                <a:solidFill>
                  <a:srgbClr val="000000"/>
                </a:solidFill>
                <a:effectLst/>
                <a:ea typeface="Segoe UI" panose="020B0502040204020203" pitchFamily="34" charset="0"/>
                <a:cs typeface="Calibri" panose="020F0502020204030204" pitchFamily="34" charset="0"/>
              </a:rPr>
              <a:t>A ces outils s’ajoute la liste des médicaments essentiels révisés.</a:t>
            </a:r>
          </a:p>
          <a:p>
            <a:endParaRPr lang="hr-HR" sz="1200" dirty="0">
              <a:solidFill>
                <a:srgbClr val="000000"/>
              </a:solidFill>
              <a:ea typeface="Segoe UI" panose="020B0502040204020203" pitchFamily="34" charset="0"/>
              <a:cs typeface="Calibri" panose="020F0502020204030204" pitchFamily="34" charset="0"/>
            </a:endParaRPr>
          </a:p>
          <a:p>
            <a:pPr marL="171450" indent="-171450">
              <a:buFont typeface="Wingdings" panose="05000000000000000000" pitchFamily="2" charset="2"/>
              <a:buChar char="Ø"/>
            </a:pPr>
            <a:r>
              <a:rPr lang="fr-FR" sz="1200" dirty="0">
                <a:solidFill>
                  <a:srgbClr val="000000"/>
                </a:solidFill>
                <a:effectLst/>
                <a:ea typeface="Segoe UI" panose="020B0502040204020203" pitchFamily="34" charset="0"/>
                <a:cs typeface="Calibri" panose="020F0502020204030204" pitchFamily="34" charset="0"/>
              </a:rPr>
              <a:t>Liste des médicaments essentiels révisés</a:t>
            </a:r>
            <a:r>
              <a:rPr lang="hr-HR" sz="1200" dirty="0">
                <a:solidFill>
                  <a:srgbClr val="000000"/>
                </a:solidFill>
                <a:ea typeface="Segoe UI" panose="020B0502040204020203" pitchFamily="34" charset="0"/>
                <a:cs typeface="Calibri" panose="020F0502020204030204" pitchFamily="34" charset="0"/>
              </a:rPr>
              <a:t> </a:t>
            </a:r>
            <a:endParaRPr lang="en-US" sz="1200" dirty="0">
              <a:solidFill>
                <a:srgbClr val="000000"/>
              </a:solidFill>
              <a:ea typeface="Segoe UI" panose="020B0502040204020203" pitchFamily="34" charset="0"/>
              <a:cs typeface="Calibri" panose="020F0502020204030204" pitchFamily="34" charset="0"/>
            </a:endParaRPr>
          </a:p>
          <a:p>
            <a:pPr marL="171450" indent="-171450">
              <a:buFont typeface="Wingdings" panose="05000000000000000000" pitchFamily="2" charset="2"/>
              <a:buChar char="Ø"/>
            </a:pPr>
            <a:endParaRPr lang="en-US" sz="1200" b="1" dirty="0">
              <a:solidFill>
                <a:schemeClr val="accent3">
                  <a:lumMod val="50000"/>
                </a:schemeClr>
              </a:solidFill>
              <a:ea typeface="Segoe UI" panose="020B0502040204020203" pitchFamily="34" charset="0"/>
              <a:cs typeface="Calibri" panose="020F0502020204030204" pitchFamily="34" charset="0"/>
            </a:endParaRPr>
          </a:p>
          <a:p>
            <a:r>
              <a:rPr lang="en-US" sz="1200" b="1" dirty="0">
                <a:solidFill>
                  <a:schemeClr val="accent3">
                    <a:lumMod val="50000"/>
                  </a:schemeClr>
                </a:solidFill>
                <a:ea typeface="Segoe UI" panose="020B0502040204020203" pitchFamily="34" charset="0"/>
                <a:cs typeface="Calibri" panose="020F0502020204030204" pitchFamily="34" charset="0"/>
              </a:rPr>
              <a:t>Lien: </a:t>
            </a:r>
            <a:r>
              <a:rPr lang="en-US" sz="1200" dirty="0">
                <a:solidFill>
                  <a:srgbClr val="000000"/>
                </a:solidFill>
                <a:ea typeface="Segoe UI" panose="020B0502040204020203" pitchFamily="34" charset="0"/>
                <a:cs typeface="Calibri" panose="020F0502020204030204" pitchFamily="34" charset="0"/>
                <a:hlinkClick r:id="rId4"/>
              </a:rPr>
              <a:t>https://drive.google.com/drive/folders/1zEDhrMsgWfA5nLFAe0WUlsFW3wQWs5Rt?exids=71471483,71471477</a:t>
            </a:r>
            <a:endParaRPr lang="en-US" sz="1200" dirty="0">
              <a:solidFill>
                <a:srgbClr val="000000"/>
              </a:solidFill>
              <a:ea typeface="Segoe UI" panose="020B0502040204020203" pitchFamily="34" charset="0"/>
              <a:cs typeface="Calibri" panose="020F0502020204030204" pitchFamily="34" charset="0"/>
            </a:endParaRPr>
          </a:p>
          <a:p>
            <a:endParaRPr lang="en-US" sz="1200" dirty="0">
              <a:solidFill>
                <a:srgbClr val="000000"/>
              </a:solidFill>
              <a:ea typeface="Segoe UI" panose="020B0502040204020203" pitchFamily="34" charset="0"/>
              <a:cs typeface="Calibri" panose="020F0502020204030204" pitchFamily="34" charset="0"/>
            </a:endParaRPr>
          </a:p>
          <a:p>
            <a:endParaRPr lang="hr-HR" sz="1200" dirty="0">
              <a:solidFill>
                <a:srgbClr val="000000"/>
              </a:solidFill>
              <a:ea typeface="Segoe UI" panose="020B0502040204020203" pitchFamily="34" charset="0"/>
              <a:cs typeface="Calibri" panose="020F0502020204030204" pitchFamily="34" charset="0"/>
            </a:endParaRPr>
          </a:p>
          <a:p>
            <a:endParaRPr lang="fr-FR" sz="1200" dirty="0">
              <a:solidFill>
                <a:srgbClr val="000000"/>
              </a:solidFill>
              <a:effectLst/>
              <a:ea typeface="Segoe UI" panose="020B0502040204020203" pitchFamily="34" charset="0"/>
              <a:cs typeface="Calibri" panose="020F0502020204030204" pitchFamily="34" charset="0"/>
            </a:endParaRPr>
          </a:p>
        </p:txBody>
      </p:sp>
      <p:sp>
        <p:nvSpPr>
          <p:cNvPr id="13" name="TextBox 12">
            <a:extLst>
              <a:ext uri="{FF2B5EF4-FFF2-40B4-BE49-F238E27FC236}">
                <a16:creationId xmlns:a16="http://schemas.microsoft.com/office/drawing/2014/main" id="{DECE2439-0CD2-8138-86A3-A7FE61A02FAB}"/>
              </a:ext>
            </a:extLst>
          </p:cNvPr>
          <p:cNvSpPr txBox="1"/>
          <p:nvPr/>
        </p:nvSpPr>
        <p:spPr>
          <a:xfrm>
            <a:off x="552451" y="5933267"/>
            <a:ext cx="5477506" cy="414395"/>
          </a:xfrm>
          <a:prstGeom prst="rect">
            <a:avLst/>
          </a:prstGeom>
          <a:noFill/>
        </p:spPr>
        <p:txBody>
          <a:bodyPr wrap="square" lIns="0" tIns="46800" rIns="0" rtlCol="0">
            <a:noAutofit/>
          </a:bodyPr>
          <a:lstStyle/>
          <a:p>
            <a:r>
              <a:rPr lang="fr-FR" sz="1400" b="1" dirty="0">
                <a:solidFill>
                  <a:schemeClr val="accent2"/>
                </a:solidFill>
                <a:effectLst/>
                <a:ea typeface="Segoe UI" panose="020B0502040204020203" pitchFamily="34" charset="0"/>
                <a:cs typeface="Calibri" panose="020F0502020204030204" pitchFamily="34" charset="0"/>
              </a:rPr>
              <a:t>Recommandations et must-haves</a:t>
            </a:r>
          </a:p>
          <a:p>
            <a:r>
              <a:rPr lang="fr-FR" sz="1200" b="1" dirty="0">
                <a:solidFill>
                  <a:srgbClr val="000000"/>
                </a:solidFill>
                <a:effectLst/>
                <a:ea typeface="Segoe UI" panose="020B0502040204020203" pitchFamily="34" charset="0"/>
                <a:cs typeface="Calibri" panose="020F0502020204030204" pitchFamily="34" charset="0"/>
              </a:rPr>
              <a:t>Les principales recommandations sont les suivantes:</a:t>
            </a:r>
          </a:p>
        </p:txBody>
      </p:sp>
      <p:sp>
        <p:nvSpPr>
          <p:cNvPr id="14" name="Text Placeholder 2">
            <a:extLst>
              <a:ext uri="{FF2B5EF4-FFF2-40B4-BE49-F238E27FC236}">
                <a16:creationId xmlns:a16="http://schemas.microsoft.com/office/drawing/2014/main" id="{B13B509D-8A99-26EE-649B-539B94F61F2F}"/>
              </a:ext>
            </a:extLst>
          </p:cNvPr>
          <p:cNvSpPr txBox="1">
            <a:spLocks/>
          </p:cNvSpPr>
          <p:nvPr/>
        </p:nvSpPr>
        <p:spPr>
          <a:xfrm>
            <a:off x="566299" y="6628848"/>
            <a:ext cx="1709421" cy="1786567"/>
          </a:xfrm>
          <a:prstGeom prst="roundRect">
            <a:avLst>
              <a:gd name="adj" fmla="val 8782"/>
            </a:avLst>
          </a:prstGeom>
          <a:gradFill>
            <a:gsLst>
              <a:gs pos="0">
                <a:schemeClr val="accent3">
                  <a:alpha val="20000"/>
                </a:schemeClr>
              </a:gs>
              <a:gs pos="100000">
                <a:schemeClr val="accent3">
                  <a:alpha val="0"/>
                </a:schemeClr>
              </a:gs>
            </a:gsLst>
            <a:lin ang="5400000" scaled="1"/>
          </a:gradFill>
          <a:ln w="25400">
            <a:noFill/>
          </a:ln>
          <a:effectLst/>
        </p:spPr>
        <p:txBody>
          <a:bodyPr vert="horz" lIns="72000" tIns="72000" rIns="72000" bIns="72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dirty="0"/>
              <a:t>Intégrer tous les acteurs dans les discussions pour impulser les différentes réformes </a:t>
            </a:r>
          </a:p>
        </p:txBody>
      </p:sp>
      <p:sp>
        <p:nvSpPr>
          <p:cNvPr id="15" name="Text Placeholder 2">
            <a:extLst>
              <a:ext uri="{FF2B5EF4-FFF2-40B4-BE49-F238E27FC236}">
                <a16:creationId xmlns:a16="http://schemas.microsoft.com/office/drawing/2014/main" id="{73E789CF-818A-56F4-D93F-B4D8147A9047}"/>
              </a:ext>
            </a:extLst>
          </p:cNvPr>
          <p:cNvSpPr txBox="1">
            <a:spLocks/>
          </p:cNvSpPr>
          <p:nvPr/>
        </p:nvSpPr>
        <p:spPr>
          <a:xfrm>
            <a:off x="2444123" y="6628848"/>
            <a:ext cx="1709421" cy="1786567"/>
          </a:xfrm>
          <a:prstGeom prst="roundRect">
            <a:avLst>
              <a:gd name="adj" fmla="val 8782"/>
            </a:avLst>
          </a:prstGeom>
          <a:gradFill>
            <a:gsLst>
              <a:gs pos="0">
                <a:schemeClr val="accent3">
                  <a:alpha val="20000"/>
                </a:schemeClr>
              </a:gs>
              <a:gs pos="100000">
                <a:schemeClr val="accent3">
                  <a:alpha val="0"/>
                </a:schemeClr>
              </a:gs>
            </a:gsLst>
            <a:lin ang="5400000" scaled="1"/>
          </a:gradFill>
          <a:ln w="25400">
            <a:noFill/>
          </a:ln>
          <a:effectLst/>
        </p:spPr>
        <p:txBody>
          <a:bodyPr vert="horz" lIns="72000" tIns="72000" rIns="72000" bIns="72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dirty="0"/>
              <a:t>Formaliser ces différentes réformes à travers des documents officiels </a:t>
            </a:r>
            <a:br>
              <a:rPr lang="fr-FR" dirty="0"/>
            </a:br>
            <a:r>
              <a:rPr lang="fr-FR" dirty="0"/>
              <a:t>(arrêté ou note de service ou encore documents de normes et</a:t>
            </a:r>
            <a:r>
              <a:rPr lang="hr-HR" dirty="0"/>
              <a:t> </a:t>
            </a:r>
            <a:r>
              <a:rPr lang="fr-FR" dirty="0"/>
              <a:t>protocoles) </a:t>
            </a:r>
          </a:p>
        </p:txBody>
      </p:sp>
      <p:sp>
        <p:nvSpPr>
          <p:cNvPr id="16" name="Text Placeholder 2">
            <a:extLst>
              <a:ext uri="{FF2B5EF4-FFF2-40B4-BE49-F238E27FC236}">
                <a16:creationId xmlns:a16="http://schemas.microsoft.com/office/drawing/2014/main" id="{BE7362B4-5E63-A393-8432-D3A3175448CA}"/>
              </a:ext>
            </a:extLst>
          </p:cNvPr>
          <p:cNvSpPr txBox="1">
            <a:spLocks/>
          </p:cNvSpPr>
          <p:nvPr/>
        </p:nvSpPr>
        <p:spPr>
          <a:xfrm>
            <a:off x="4321947" y="6628848"/>
            <a:ext cx="1709421" cy="1786567"/>
          </a:xfrm>
          <a:prstGeom prst="roundRect">
            <a:avLst>
              <a:gd name="adj" fmla="val 8300"/>
            </a:avLst>
          </a:prstGeom>
          <a:gradFill>
            <a:gsLst>
              <a:gs pos="0">
                <a:schemeClr val="accent3">
                  <a:alpha val="20000"/>
                </a:schemeClr>
              </a:gs>
              <a:gs pos="100000">
                <a:schemeClr val="accent3">
                  <a:alpha val="0"/>
                </a:schemeClr>
              </a:gs>
            </a:gsLst>
            <a:lin ang="5400000" scaled="1"/>
          </a:gradFill>
          <a:ln w="25400">
            <a:noFill/>
          </a:ln>
          <a:effectLst/>
        </p:spPr>
        <p:txBody>
          <a:bodyPr vert="horz" lIns="72000" tIns="72000" rIns="72000" bIns="72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dirty="0"/>
              <a:t>Assurer une mise </a:t>
            </a:r>
            <a:br>
              <a:rPr lang="hr-HR" dirty="0"/>
            </a:br>
            <a:r>
              <a:rPr lang="fr-FR" dirty="0"/>
              <a:t>à l’échelle de </a:t>
            </a:r>
            <a:br>
              <a:rPr lang="hr-HR" dirty="0"/>
            </a:br>
            <a:r>
              <a:rPr lang="fr-FR" dirty="0"/>
              <a:t>ces réformes </a:t>
            </a:r>
          </a:p>
        </p:txBody>
      </p:sp>
    </p:spTree>
    <p:extLst>
      <p:ext uri="{BB962C8B-B14F-4D97-AF65-F5344CB8AC3E}">
        <p14:creationId xmlns:p14="http://schemas.microsoft.com/office/powerpoint/2010/main" val="2521575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03511B-1DE9-A3C0-571A-7738424D91F1}"/>
              </a:ext>
            </a:extLst>
          </p:cNvPr>
          <p:cNvSpPr txBox="1"/>
          <p:nvPr/>
        </p:nvSpPr>
        <p:spPr>
          <a:xfrm>
            <a:off x="552451" y="1439866"/>
            <a:ext cx="5477506" cy="388934"/>
          </a:xfrm>
          <a:prstGeom prst="rect">
            <a:avLst/>
          </a:prstGeom>
          <a:noFill/>
        </p:spPr>
        <p:txBody>
          <a:bodyPr wrap="square" lIns="0" tIns="46800" rIns="0" rtlCol="0">
            <a:noAutofit/>
          </a:bodyPr>
          <a:lstStyle/>
          <a:p>
            <a:r>
              <a:rPr lang="fr-FR" sz="1400" b="1" dirty="0">
                <a:solidFill>
                  <a:schemeClr val="accent2"/>
                </a:solidFill>
                <a:cs typeface="Calibri" panose="020F0502020204030204" pitchFamily="34" charset="0"/>
              </a:rPr>
              <a:t>Résultats obtenus (attendus)</a:t>
            </a:r>
          </a:p>
        </p:txBody>
      </p:sp>
      <p:sp>
        <p:nvSpPr>
          <p:cNvPr id="3" name="Text Placeholder 2">
            <a:extLst>
              <a:ext uri="{FF2B5EF4-FFF2-40B4-BE49-F238E27FC236}">
                <a16:creationId xmlns:a16="http://schemas.microsoft.com/office/drawing/2014/main" id="{52A5EDA4-30A3-4C99-76D8-658E7A10F485}"/>
              </a:ext>
            </a:extLst>
          </p:cNvPr>
          <p:cNvSpPr txBox="1">
            <a:spLocks/>
          </p:cNvSpPr>
          <p:nvPr/>
        </p:nvSpPr>
        <p:spPr>
          <a:xfrm>
            <a:off x="568180" y="2151432"/>
            <a:ext cx="2537389" cy="2016531"/>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44000" tIns="432000" rIns="144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dirty="0"/>
              <a:t>La délégation de tâches est effective pour les ICP à travers la prise en charge des patients hypertendus et la tenue des activités de prévention primaire par les ACS</a:t>
            </a:r>
          </a:p>
        </p:txBody>
      </p:sp>
      <p:sp>
        <p:nvSpPr>
          <p:cNvPr id="4" name="Text Placeholder 2">
            <a:extLst>
              <a:ext uri="{FF2B5EF4-FFF2-40B4-BE49-F238E27FC236}">
                <a16:creationId xmlns:a16="http://schemas.microsoft.com/office/drawing/2014/main" id="{3571F14E-039D-0A37-4C95-019C3B0ED9FC}"/>
              </a:ext>
            </a:extLst>
          </p:cNvPr>
          <p:cNvSpPr txBox="1">
            <a:spLocks/>
          </p:cNvSpPr>
          <p:nvPr/>
        </p:nvSpPr>
        <p:spPr>
          <a:xfrm>
            <a:off x="3492567" y="2151432"/>
            <a:ext cx="2537389" cy="2016531"/>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44000" tIns="432000" rIns="144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dirty="0"/>
              <a:t>Les médicaments antihypertenseurs de base sont disponibles en permanence au niveau des dépôts des postes de santé</a:t>
            </a:r>
          </a:p>
        </p:txBody>
      </p:sp>
      <p:sp>
        <p:nvSpPr>
          <p:cNvPr id="7" name="Oval 6">
            <a:extLst>
              <a:ext uri="{FF2B5EF4-FFF2-40B4-BE49-F238E27FC236}">
                <a16:creationId xmlns:a16="http://schemas.microsoft.com/office/drawing/2014/main" id="{097F344A-A72F-2E41-DC09-F32232E7A882}"/>
              </a:ext>
            </a:extLst>
          </p:cNvPr>
          <p:cNvSpPr/>
          <p:nvPr/>
        </p:nvSpPr>
        <p:spPr>
          <a:xfrm>
            <a:off x="1524254" y="1838813"/>
            <a:ext cx="625241" cy="62524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631A5C4-6338-B79C-D7C2-C669E75BEE7A}"/>
              </a:ext>
            </a:extLst>
          </p:cNvPr>
          <p:cNvSpPr/>
          <p:nvPr/>
        </p:nvSpPr>
        <p:spPr>
          <a:xfrm>
            <a:off x="4448641" y="1838813"/>
            <a:ext cx="625241" cy="62524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8607F075-5F04-C3EC-9F06-82475C4974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44961" y="1863254"/>
            <a:ext cx="583826" cy="583826"/>
          </a:xfrm>
          <a:prstGeom prst="rect">
            <a:avLst/>
          </a:prstGeom>
        </p:spPr>
      </p:pic>
      <p:pic>
        <p:nvPicPr>
          <p:cNvPr id="5" name="Graphic 4">
            <a:extLst>
              <a:ext uri="{FF2B5EF4-FFF2-40B4-BE49-F238E27FC236}">
                <a16:creationId xmlns:a16="http://schemas.microsoft.com/office/drawing/2014/main" id="{C205C0B0-B198-8AB2-7D28-8EC39C6B6B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39347" y="1828800"/>
            <a:ext cx="643828" cy="643828"/>
          </a:xfrm>
          <a:prstGeom prst="rect">
            <a:avLst/>
          </a:prstGeom>
        </p:spPr>
      </p:pic>
      <p:sp>
        <p:nvSpPr>
          <p:cNvPr id="10" name="ZoneTexte 9">
            <a:extLst>
              <a:ext uri="{FF2B5EF4-FFF2-40B4-BE49-F238E27FC236}">
                <a16:creationId xmlns:a16="http://schemas.microsoft.com/office/drawing/2014/main" id="{6C8ADF04-0BD7-D553-D955-63F1D2BD3CD5}"/>
              </a:ext>
            </a:extLst>
          </p:cNvPr>
          <p:cNvSpPr txBox="1"/>
          <p:nvPr/>
        </p:nvSpPr>
        <p:spPr>
          <a:xfrm>
            <a:off x="568179" y="7274961"/>
            <a:ext cx="5369157" cy="261610"/>
          </a:xfrm>
          <a:prstGeom prst="rect">
            <a:avLst/>
          </a:prstGeom>
          <a:noFill/>
        </p:spPr>
        <p:txBody>
          <a:bodyPr wrap="square" rtlCol="0">
            <a:spAutoFit/>
          </a:bodyPr>
          <a:lstStyle/>
          <a:p>
            <a:r>
              <a:rPr lang="fr-FR" sz="1100" i="1" dirty="0"/>
              <a:t>Discussions sur les aspects de réforme par le comité de pilotage</a:t>
            </a:r>
          </a:p>
        </p:txBody>
      </p:sp>
      <p:pic>
        <p:nvPicPr>
          <p:cNvPr id="13" name="Image 12" descr="Une image contenant habits, intérieur, meubles, personne&#10;&#10;Description générée automatiquement">
            <a:extLst>
              <a:ext uri="{FF2B5EF4-FFF2-40B4-BE49-F238E27FC236}">
                <a16:creationId xmlns:a16="http://schemas.microsoft.com/office/drawing/2014/main" id="{C47F9EB4-F7FC-1662-B553-87EA5CA96C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179" y="3845490"/>
            <a:ext cx="5461777" cy="3300840"/>
          </a:xfrm>
          <a:prstGeom prst="rect">
            <a:avLst/>
          </a:prstGeom>
        </p:spPr>
      </p:pic>
    </p:spTree>
    <p:extLst>
      <p:ext uri="{BB962C8B-B14F-4D97-AF65-F5344CB8AC3E}">
        <p14:creationId xmlns:p14="http://schemas.microsoft.com/office/powerpoint/2010/main" val="7138429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69B557B-0AE2-88EE-5F83-E080F0ABBCA5}"/>
              </a:ext>
            </a:extLst>
          </p:cNvPr>
          <p:cNvSpPr txBox="1"/>
          <p:nvPr/>
        </p:nvSpPr>
        <p:spPr>
          <a:xfrm>
            <a:off x="552450" y="1439864"/>
            <a:ext cx="5480049" cy="4461206"/>
          </a:xfrm>
          <a:prstGeom prst="rect">
            <a:avLst/>
          </a:prstGeom>
          <a:noFill/>
        </p:spPr>
        <p:txBody>
          <a:bodyPr wrap="square" lIns="0" tIns="46800" rIns="0" rtlCol="0">
            <a:noAutofit/>
          </a:bodyPr>
          <a:lstStyle/>
          <a:p>
            <a:r>
              <a:rPr lang="fr-FR" sz="1400" b="1" dirty="0">
                <a:solidFill>
                  <a:schemeClr val="accent1"/>
                </a:solidFill>
                <a:effectLst/>
                <a:ea typeface="Segoe UI" panose="020B0502040204020203" pitchFamily="34" charset="0"/>
                <a:cs typeface="Calibri" panose="020F0502020204030204" pitchFamily="34" charset="0"/>
              </a:rPr>
              <a:t>5.</a:t>
            </a:r>
            <a:r>
              <a:rPr lang="hr-HR" sz="1400" b="1" dirty="0">
                <a:solidFill>
                  <a:schemeClr val="accent1"/>
                </a:solidFill>
                <a:ea typeface="Segoe UI" panose="020B0502040204020203" pitchFamily="34" charset="0"/>
                <a:cs typeface="Calibri" panose="020F0502020204030204" pitchFamily="34" charset="0"/>
              </a:rPr>
              <a:t> </a:t>
            </a:r>
            <a:r>
              <a:rPr lang="fr-FR" sz="1400" b="1" dirty="0">
                <a:solidFill>
                  <a:schemeClr val="accent1"/>
                </a:solidFill>
                <a:effectLst/>
                <a:ea typeface="Segoe UI" panose="020B0502040204020203" pitchFamily="34" charset="0"/>
                <a:cs typeface="Calibri" panose="020F0502020204030204" pitchFamily="34" charset="0"/>
              </a:rPr>
              <a:t>DIGITAL ET GESTION DES DONNES</a:t>
            </a:r>
            <a:endParaRPr lang="hr-HR" sz="1400" b="1" dirty="0">
              <a:solidFill>
                <a:schemeClr val="accent1"/>
              </a:solidFill>
              <a:effectLst/>
              <a:ea typeface="Segoe UI" panose="020B0502040204020203" pitchFamily="34" charset="0"/>
              <a:cs typeface="Calibri" panose="020F0502020204030204" pitchFamily="34" charset="0"/>
            </a:endParaRPr>
          </a:p>
          <a:p>
            <a:endParaRPr lang="fr-FR" sz="1400" b="1" dirty="0">
              <a:solidFill>
                <a:schemeClr val="accent1"/>
              </a:solidFill>
              <a:effectLst/>
              <a:ea typeface="Segoe UI" panose="020B0502040204020203" pitchFamily="34" charset="0"/>
              <a:cs typeface="Calibri" panose="020F0502020204030204" pitchFamily="34" charset="0"/>
            </a:endParaRPr>
          </a:p>
          <a:p>
            <a:r>
              <a:rPr lang="fr-FR" sz="1400" b="1" dirty="0">
                <a:solidFill>
                  <a:schemeClr val="accent3"/>
                </a:solidFill>
                <a:effectLst/>
                <a:ea typeface="Segoe UI" panose="020B0502040204020203" pitchFamily="34" charset="0"/>
                <a:cs typeface="Calibri" panose="020F0502020204030204" pitchFamily="34" charset="0"/>
              </a:rPr>
              <a:t>5.1</a:t>
            </a:r>
            <a:r>
              <a:rPr lang="hr-HR" sz="1400" b="1" dirty="0">
                <a:solidFill>
                  <a:schemeClr val="accent3"/>
                </a:solidFill>
                <a:effectLst/>
                <a:ea typeface="Segoe UI" panose="020B0502040204020203" pitchFamily="34" charset="0"/>
                <a:cs typeface="Calibri" panose="020F0502020204030204" pitchFamily="34" charset="0"/>
              </a:rPr>
              <a:t> </a:t>
            </a:r>
            <a:r>
              <a:rPr lang="fr-FR" sz="1400" b="1" dirty="0">
                <a:solidFill>
                  <a:schemeClr val="accent3"/>
                </a:solidFill>
                <a:effectLst/>
                <a:ea typeface="Segoe UI" panose="020B0502040204020203" pitchFamily="34" charset="0"/>
                <a:cs typeface="Calibri" panose="020F0502020204030204" pitchFamily="34" charset="0"/>
              </a:rPr>
              <a:t>DATA</a:t>
            </a:r>
            <a:r>
              <a:rPr lang="hr-HR" sz="1400" b="1" dirty="0">
                <a:solidFill>
                  <a:schemeClr val="accent3"/>
                </a:solidFill>
                <a:effectLst/>
                <a:ea typeface="Segoe UI" panose="020B0502040204020203" pitchFamily="34" charset="0"/>
                <a:cs typeface="Calibri" panose="020F0502020204030204" pitchFamily="34" charset="0"/>
              </a:rPr>
              <a:t> </a:t>
            </a:r>
            <a:endParaRPr lang="fr-FR" sz="1400" b="1" dirty="0">
              <a:solidFill>
                <a:schemeClr val="accent3"/>
              </a:solidFill>
              <a:effectLst/>
              <a:ea typeface="Segoe UI" panose="020B0502040204020203" pitchFamily="34" charset="0"/>
              <a:cs typeface="Calibri" panose="020F0502020204030204" pitchFamily="34" charset="0"/>
            </a:endParaRPr>
          </a:p>
          <a:p>
            <a:endParaRPr lang="hr-HR" sz="1400" b="1" dirty="0">
              <a:solidFill>
                <a:schemeClr val="accent2"/>
              </a:solidFill>
              <a:effectLst/>
              <a:ea typeface="Segoe UI" panose="020B0502040204020203" pitchFamily="34" charset="0"/>
              <a:cs typeface="Calibri" panose="020F0502020204030204" pitchFamily="34" charset="0"/>
            </a:endParaRPr>
          </a:p>
          <a:p>
            <a:r>
              <a:rPr lang="fr-FR" sz="1400" b="1" dirty="0">
                <a:solidFill>
                  <a:schemeClr val="accent2"/>
                </a:solidFill>
                <a:effectLst/>
                <a:ea typeface="Segoe UI" panose="020B0502040204020203" pitchFamily="34" charset="0"/>
                <a:cs typeface="Calibri" panose="020F0502020204030204" pitchFamily="34" charset="0"/>
              </a:rPr>
              <a:t>Contexte</a:t>
            </a:r>
          </a:p>
          <a:p>
            <a:r>
              <a:rPr lang="fr-FR" sz="1200" dirty="0">
                <a:solidFill>
                  <a:srgbClr val="000000"/>
                </a:solidFill>
                <a:effectLst/>
                <a:ea typeface="Segoe UI" panose="020B0502040204020203" pitchFamily="34" charset="0"/>
                <a:cs typeface="Calibri" panose="020F0502020204030204" pitchFamily="34" charset="0"/>
              </a:rPr>
              <a:t>La disponibilité des données exhaustives, de qualité est un des premiers défis auquel est confronté la lutte contre les MNT en général et l’HTA et les MCV en particulier. Malgré l’existence d’un système national de collecte et de gestion des données sanitaires, il a été constaté une quasi-absence de données concernant de données MNT liée à une insuffisance de priorisation de la part des instances de coordination aussi bien au niveau central, régional qu’opérationnel. </a:t>
            </a:r>
            <a:endParaRPr lang="hr-HR" sz="1200" dirty="0">
              <a:solidFill>
                <a:srgbClr val="000000"/>
              </a:solidFill>
              <a:effectLst/>
              <a:ea typeface="Segoe UI" panose="020B0502040204020203" pitchFamily="34" charset="0"/>
              <a:cs typeface="Calibri" panose="020F0502020204030204" pitchFamily="34" charset="0"/>
            </a:endParaRPr>
          </a:p>
          <a:p>
            <a:endParaRPr lang="fr-FR" sz="1200" dirty="0">
              <a:solidFill>
                <a:srgbClr val="000000"/>
              </a:solidFill>
              <a:effectLst/>
              <a:ea typeface="Segoe UI" panose="020B0502040204020203" pitchFamily="34" charset="0"/>
              <a:cs typeface="Calibri" panose="020F0502020204030204" pitchFamily="34" charset="0"/>
            </a:endParaRPr>
          </a:p>
          <a:p>
            <a:r>
              <a:rPr lang="fr-FR" sz="1200" dirty="0">
                <a:solidFill>
                  <a:srgbClr val="000000"/>
                </a:solidFill>
                <a:effectLst/>
                <a:ea typeface="Segoe UI" panose="020B0502040204020203" pitchFamily="34" charset="0"/>
                <a:cs typeface="Calibri" panose="020F0502020204030204" pitchFamily="34" charset="0"/>
              </a:rPr>
              <a:t>Dans le cadre de la mise en œuvre du projet BHBC, il s’est avéré important </a:t>
            </a:r>
            <a:br>
              <a:rPr lang="hr-HR" sz="1200" dirty="0">
                <a:solidFill>
                  <a:srgbClr val="000000"/>
                </a:solidFill>
                <a:effectLst/>
                <a:ea typeface="Segoe UI" panose="020B0502040204020203" pitchFamily="34" charset="0"/>
                <a:cs typeface="Calibri" panose="020F0502020204030204" pitchFamily="34" charset="0"/>
              </a:rPr>
            </a:br>
            <a:r>
              <a:rPr lang="fr-FR" sz="1200" dirty="0">
                <a:solidFill>
                  <a:srgbClr val="000000"/>
                </a:solidFill>
                <a:effectLst/>
                <a:ea typeface="Segoe UI" panose="020B0502040204020203" pitchFamily="34" charset="0"/>
                <a:cs typeface="Calibri" panose="020F0502020204030204" pitchFamily="34" charset="0"/>
              </a:rPr>
              <a:t>de renforcer le système de collecte des données MNT par la mise en place d’outils spécifiques et de processus permettant d’améliorer la disponibilité </a:t>
            </a:r>
            <a:br>
              <a:rPr lang="hr-HR" sz="1200" dirty="0">
                <a:solidFill>
                  <a:srgbClr val="000000"/>
                </a:solidFill>
                <a:effectLst/>
                <a:ea typeface="Segoe UI" panose="020B0502040204020203" pitchFamily="34" charset="0"/>
                <a:cs typeface="Calibri" panose="020F0502020204030204" pitchFamily="34" charset="0"/>
              </a:rPr>
            </a:br>
            <a:r>
              <a:rPr lang="fr-FR" sz="1200" dirty="0">
                <a:solidFill>
                  <a:srgbClr val="000000"/>
                </a:solidFill>
                <a:effectLst/>
                <a:ea typeface="Segoe UI" panose="020B0502040204020203" pitchFamily="34" charset="0"/>
                <a:cs typeface="Calibri" panose="020F0502020204030204" pitchFamily="34" charset="0"/>
              </a:rPr>
              <a:t>des données MNT.</a:t>
            </a:r>
            <a:endParaRPr lang="hr-HR" sz="1200" dirty="0">
              <a:solidFill>
                <a:srgbClr val="000000"/>
              </a:solidFill>
              <a:effectLst/>
              <a:ea typeface="Segoe UI" panose="020B0502040204020203" pitchFamily="34" charset="0"/>
              <a:cs typeface="Calibri" panose="020F0502020204030204" pitchFamily="34" charset="0"/>
            </a:endParaRPr>
          </a:p>
          <a:p>
            <a:endParaRPr lang="hr-HR" sz="1200" dirty="0">
              <a:solidFill>
                <a:srgbClr val="000000"/>
              </a:solidFill>
              <a:ea typeface="Segoe UI" panose="020B0502040204020203" pitchFamily="34" charset="0"/>
              <a:cs typeface="Calibri" panose="020F0502020204030204" pitchFamily="34" charset="0"/>
            </a:endParaRPr>
          </a:p>
          <a:p>
            <a:r>
              <a:rPr lang="fr-FR" sz="1200" dirty="0">
                <a:solidFill>
                  <a:srgbClr val="000000"/>
                </a:solidFill>
                <a:effectLst/>
                <a:ea typeface="Segoe UI" panose="020B0502040204020203" pitchFamily="34" charset="0"/>
                <a:cs typeface="Calibri" panose="020F0502020204030204" pitchFamily="34" charset="0"/>
              </a:rPr>
              <a:t>Afin d'améliorer la connaissance de l'étendue de ces maladies cardiovasculaires, la surveillance continue des indicateurs et l'évaluation des activités du projet BHBC offre une occasion incroyable d'analyser la morbidité et la mortalité hospitalière complications de l'hypertension artérielle, des accidents vasculaires cérébraux et de l'infarctus du myocarde.</a:t>
            </a:r>
            <a:r>
              <a:rPr lang="hr-HR" sz="1200" dirty="0">
                <a:solidFill>
                  <a:srgbClr val="000000"/>
                </a:solidFill>
                <a:effectLst/>
                <a:ea typeface="Segoe UI" panose="020B0502040204020203" pitchFamily="34" charset="0"/>
                <a:cs typeface="Calibri" panose="020F0502020204030204" pitchFamily="34" charset="0"/>
              </a:rPr>
              <a:t> </a:t>
            </a:r>
          </a:p>
          <a:p>
            <a:endParaRPr lang="hr-HR" sz="1200" dirty="0">
              <a:solidFill>
                <a:srgbClr val="000000"/>
              </a:solidFill>
              <a:effectLst/>
              <a:ea typeface="Segoe UI" panose="020B0502040204020203" pitchFamily="34" charset="0"/>
              <a:cs typeface="Calibri" panose="020F0502020204030204" pitchFamily="34" charset="0"/>
            </a:endParaRPr>
          </a:p>
          <a:p>
            <a:endParaRPr lang="fr-FR" sz="1200" dirty="0">
              <a:solidFill>
                <a:srgbClr val="000000"/>
              </a:solidFill>
              <a:effectLst/>
              <a:ea typeface="Segoe UI" panose="020B0502040204020203" pitchFamily="34" charset="0"/>
              <a:cs typeface="Calibri" panose="020F0502020204030204" pitchFamily="34" charset="0"/>
            </a:endParaRPr>
          </a:p>
        </p:txBody>
      </p:sp>
    </p:spTree>
    <p:extLst>
      <p:ext uri="{BB962C8B-B14F-4D97-AF65-F5344CB8AC3E}">
        <p14:creationId xmlns:p14="http://schemas.microsoft.com/office/powerpoint/2010/main" val="2335646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84EAB79E-7D9E-9827-C93A-F7986E2E52C3}"/>
              </a:ext>
            </a:extLst>
          </p:cNvPr>
          <p:cNvSpPr/>
          <p:nvPr/>
        </p:nvSpPr>
        <p:spPr>
          <a:xfrm>
            <a:off x="552450" y="1893799"/>
            <a:ext cx="5480049" cy="3433113"/>
          </a:xfrm>
          <a:prstGeom prst="roundRect">
            <a:avLst>
              <a:gd name="adj" fmla="val 6134"/>
            </a:avLst>
          </a:prstGeom>
          <a:gradFill>
            <a:gsLst>
              <a:gs pos="0">
                <a:schemeClr val="accent3">
                  <a:alpha val="20000"/>
                </a:schemeClr>
              </a:gs>
              <a:gs pos="100000">
                <a:schemeClr val="accent3">
                  <a:alpha val="0"/>
                </a:schemeClr>
              </a:gs>
            </a:gsLst>
            <a:lin ang="0" scaled="0"/>
          </a:gradFill>
          <a:ln w="12700" cap="flat" cmpd="sng" algn="ctr">
            <a:noFill/>
            <a:prstDash val="solid"/>
            <a:miter lim="800000"/>
          </a:ln>
          <a:effectLst/>
        </p:spPr>
        <p:txBody>
          <a:bodyPr lIns="108000" tIns="72000" rIns="108000" bIns="72000" rtlCol="0" anchor="t"/>
          <a:lstStyle/>
          <a:p>
            <a:pPr marL="0" marR="0" lvl="0" indent="0" defTabSz="457200" eaLnBrk="1" fontAlgn="auto" latinLnBrk="0" hangingPunct="1">
              <a:lnSpc>
                <a:spcPct val="100000"/>
              </a:lnSpc>
              <a:spcBef>
                <a:spcPts val="0"/>
              </a:spcBef>
              <a:buClrTx/>
              <a:buSzTx/>
              <a:buFontTx/>
              <a:buNone/>
              <a:tabLst/>
              <a:defRPr/>
            </a:pPr>
            <a:endParaRPr kumimoji="0" lang="en-US" sz="12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endParaRPr>
          </a:p>
        </p:txBody>
      </p:sp>
      <p:sp>
        <p:nvSpPr>
          <p:cNvPr id="2" name="Text Placeholder 2">
            <a:extLst>
              <a:ext uri="{FF2B5EF4-FFF2-40B4-BE49-F238E27FC236}">
                <a16:creationId xmlns:a16="http://schemas.microsoft.com/office/drawing/2014/main" id="{3EB069F1-436D-4A28-1134-9D78908DC9DD}"/>
              </a:ext>
            </a:extLst>
          </p:cNvPr>
          <p:cNvSpPr txBox="1">
            <a:spLocks/>
          </p:cNvSpPr>
          <p:nvPr/>
        </p:nvSpPr>
        <p:spPr>
          <a:xfrm>
            <a:off x="3267868" y="1893799"/>
            <a:ext cx="2756696" cy="3433113"/>
          </a:xfrm>
          <a:prstGeom prst="roundRect">
            <a:avLst>
              <a:gd name="adj" fmla="val 6598"/>
            </a:avLst>
          </a:prstGeom>
          <a:noFill/>
          <a:ln w="25400">
            <a:solidFill>
              <a:srgbClr val="CF3619"/>
            </a:solidFill>
          </a:ln>
          <a:effectLst/>
        </p:spPr>
        <p:txBody>
          <a:bodyPr vert="horz" lIns="108000" tIns="144000" rIns="36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endParaRPr kumimoji="0" lang="fr-FR" sz="1200" b="0" i="0" u="none" strike="noStrike" kern="1200" cap="none" normalizeH="0" noProof="0" dirty="0">
              <a:ln>
                <a:noFill/>
              </a:ln>
              <a:solidFill>
                <a:srgbClr val="000000"/>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6BF2AF5D-7BE3-CD40-E79A-C29A15E36881}"/>
              </a:ext>
            </a:extLst>
          </p:cNvPr>
          <p:cNvGrpSpPr/>
          <p:nvPr/>
        </p:nvGrpSpPr>
        <p:grpSpPr>
          <a:xfrm>
            <a:off x="748838" y="2058357"/>
            <a:ext cx="512560" cy="512560"/>
            <a:chOff x="666750" y="875690"/>
            <a:chExt cx="715279" cy="698016"/>
          </a:xfrm>
        </p:grpSpPr>
        <p:sp>
          <p:nvSpPr>
            <p:cNvPr id="5" name="Oval 4">
              <a:extLst>
                <a:ext uri="{FF2B5EF4-FFF2-40B4-BE49-F238E27FC236}">
                  <a16:creationId xmlns:a16="http://schemas.microsoft.com/office/drawing/2014/main" id="{60459AAF-89A9-1CB6-AC11-331AD0EA9248}"/>
                </a:ext>
              </a:extLst>
            </p:cNvPr>
            <p:cNvSpPr/>
            <p:nvPr/>
          </p:nvSpPr>
          <p:spPr>
            <a:xfrm>
              <a:off x="666750" y="892919"/>
              <a:ext cx="680787" cy="680787"/>
            </a:xfrm>
            <a:prstGeom prst="ellipse">
              <a:avLst/>
            </a:prstGeom>
            <a:solidFill>
              <a:srgbClr val="CF3619"/>
            </a:solidFill>
            <a:ln w="12700" cap="flat" cmpd="sng" algn="ctr">
              <a:noFill/>
              <a:prstDash val="solid"/>
              <a:miter lim="800000"/>
            </a:ln>
            <a:effectLst/>
          </p:spPr>
          <p:txBody>
            <a:bodyPr lIns="108000" tIns="72000" rIns="108000" bIns="72000" rtlCol="0" anchor="t"/>
            <a:lstStyle/>
            <a:p>
              <a:pPr marL="0" marR="0" lvl="0" indent="0" defTabSz="457200" eaLnBrk="1" fontAlgn="auto" latinLnBrk="0" hangingPunct="1">
                <a:lnSpc>
                  <a:spcPct val="100000"/>
                </a:lnSpc>
                <a:spcBef>
                  <a:spcPts val="0"/>
                </a:spcBef>
                <a:buClrTx/>
                <a:buSzTx/>
                <a:buFontTx/>
                <a:buNone/>
                <a:tabLst/>
                <a:defRPr/>
              </a:pPr>
              <a:endParaRPr kumimoji="0" lang="en-US" sz="12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endParaRPr>
            </a:p>
          </p:txBody>
        </p:sp>
        <p:pic>
          <p:nvPicPr>
            <p:cNvPr id="7" name="Graphic 6">
              <a:extLst>
                <a:ext uri="{FF2B5EF4-FFF2-40B4-BE49-F238E27FC236}">
                  <a16:creationId xmlns:a16="http://schemas.microsoft.com/office/drawing/2014/main" id="{2DD1E1CB-3DF7-3D84-884E-F39A410135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035" y="875690"/>
              <a:ext cx="695994" cy="695994"/>
            </a:xfrm>
            <a:prstGeom prst="rect">
              <a:avLst/>
            </a:prstGeom>
          </p:spPr>
        </p:pic>
      </p:grpSp>
      <p:sp>
        <p:nvSpPr>
          <p:cNvPr id="8" name="Text Placeholder 2">
            <a:extLst>
              <a:ext uri="{FF2B5EF4-FFF2-40B4-BE49-F238E27FC236}">
                <a16:creationId xmlns:a16="http://schemas.microsoft.com/office/drawing/2014/main" id="{6F1F12F1-E8D8-C332-3639-9563B3BD141E}"/>
              </a:ext>
            </a:extLst>
          </p:cNvPr>
          <p:cNvSpPr txBox="1">
            <a:spLocks/>
          </p:cNvSpPr>
          <p:nvPr/>
        </p:nvSpPr>
        <p:spPr>
          <a:xfrm>
            <a:off x="762657" y="2724178"/>
            <a:ext cx="2001809" cy="1705596"/>
          </a:xfrm>
          <a:prstGeom prst="roundRect">
            <a:avLst>
              <a:gd name="adj" fmla="val 0"/>
            </a:avLst>
          </a:prstGeom>
          <a:noFill/>
          <a:ln w="25400">
            <a:noFill/>
          </a:ln>
          <a:effectLst/>
        </p:spPr>
        <p:txBody>
          <a:bodyPr vert="horz" lIns="0" tIns="0" rIns="0" bIns="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sz="1200" b="1" i="0" u="none" strike="noStrike" kern="1200" cap="none" spc="-30" normalizeH="0" noProof="0" dirty="0">
                <a:ln>
                  <a:noFill/>
                </a:ln>
                <a:solidFill>
                  <a:srgbClr val="000000"/>
                </a:solidFill>
                <a:effectLst/>
                <a:uLnTx/>
                <a:uFillTx/>
                <a:latin typeface="Arial"/>
                <a:ea typeface="+mn-ea"/>
                <a:cs typeface="+mn-cs"/>
              </a:rPr>
              <a:t>L’objectif général </a:t>
            </a:r>
            <a:endParaRPr kumimoji="0" lang="hr-HR" sz="1200" b="1" i="0" u="none" strike="noStrike" kern="1200" cap="none" spc="-30" normalizeH="0" noProof="0" dirty="0">
              <a:ln>
                <a:noFill/>
              </a:ln>
              <a:solidFill>
                <a:srgbClr val="000000"/>
              </a:solidFill>
              <a:effectLst/>
              <a:uLnTx/>
              <a:uFillTx/>
              <a:latin typeface="Arial"/>
              <a:ea typeface="+mn-ea"/>
              <a:cs typeface="+mn-cs"/>
            </a:endParaRPr>
          </a:p>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sz="1200" b="0" i="0" u="none" strike="noStrike" kern="1200" cap="none" spc="-30" normalizeH="0" noProof="0" dirty="0">
                <a:ln>
                  <a:noFill/>
                </a:ln>
                <a:solidFill>
                  <a:srgbClr val="000000"/>
                </a:solidFill>
                <a:effectLst/>
                <a:uLnTx/>
                <a:uFillTx/>
                <a:latin typeface="Arial"/>
                <a:ea typeface="+mn-ea"/>
                <a:cs typeface="+mn-cs"/>
              </a:rPr>
              <a:t>Rendre disponibles les données sur la prise en charge de l’hypertension artérielle, </a:t>
            </a:r>
            <a:br>
              <a:rPr kumimoji="0" lang="hr-HR" sz="1200" b="0" i="0" u="none" strike="noStrike" kern="1200" cap="none" spc="-30" normalizeH="0" noProof="0" dirty="0">
                <a:ln>
                  <a:noFill/>
                </a:ln>
                <a:solidFill>
                  <a:srgbClr val="000000"/>
                </a:solidFill>
                <a:effectLst/>
                <a:uLnTx/>
                <a:uFillTx/>
                <a:latin typeface="Arial"/>
                <a:ea typeface="+mn-ea"/>
                <a:cs typeface="+mn-cs"/>
              </a:rPr>
            </a:br>
            <a:r>
              <a:rPr kumimoji="0" lang="fr-FR" sz="1200" b="0" i="0" u="none" strike="noStrike" kern="1200" cap="none" spc="-30" normalizeH="0" noProof="0" dirty="0">
                <a:ln>
                  <a:noFill/>
                </a:ln>
                <a:solidFill>
                  <a:srgbClr val="000000"/>
                </a:solidFill>
                <a:effectLst/>
                <a:uLnTx/>
                <a:uFillTx/>
                <a:latin typeface="Arial"/>
                <a:ea typeface="+mn-ea"/>
                <a:cs typeface="+mn-cs"/>
              </a:rPr>
              <a:t>du diabète et des Accidents Vasculaires </a:t>
            </a:r>
            <a:r>
              <a:rPr kumimoji="0" lang="fr-FR" sz="1200" b="0" i="0" u="none" strike="noStrike" kern="1200" cap="none" spc="-40" normalizeH="0" noProof="0" dirty="0">
                <a:ln>
                  <a:noFill/>
                </a:ln>
                <a:solidFill>
                  <a:srgbClr val="000000"/>
                </a:solidFill>
                <a:effectLst/>
                <a:uLnTx/>
                <a:uFillTx/>
                <a:latin typeface="Arial"/>
                <a:ea typeface="+mn-ea"/>
                <a:cs typeface="+mn-cs"/>
              </a:rPr>
              <a:t>Cérébraux des points de prestations </a:t>
            </a:r>
            <a:r>
              <a:rPr kumimoji="0" lang="fr-FR" sz="1200" b="0" i="0" u="none" strike="noStrike" kern="1200" cap="none" spc="-30" normalizeH="0" noProof="0" dirty="0">
                <a:ln>
                  <a:noFill/>
                </a:ln>
                <a:solidFill>
                  <a:srgbClr val="000000"/>
                </a:solidFill>
                <a:effectLst/>
                <a:uLnTx/>
                <a:uFillTx/>
                <a:latin typeface="Arial"/>
                <a:ea typeface="+mn-ea"/>
                <a:cs typeface="+mn-cs"/>
              </a:rPr>
              <a:t>de services publiques et privés des quatre districts sanitaires du département de Dakar.</a:t>
            </a:r>
          </a:p>
        </p:txBody>
      </p:sp>
      <p:sp>
        <p:nvSpPr>
          <p:cNvPr id="9" name="Text Placeholder 2">
            <a:extLst>
              <a:ext uri="{FF2B5EF4-FFF2-40B4-BE49-F238E27FC236}">
                <a16:creationId xmlns:a16="http://schemas.microsoft.com/office/drawing/2014/main" id="{5765BDEE-0D0A-A715-BAB2-3242E79C6055}"/>
              </a:ext>
            </a:extLst>
          </p:cNvPr>
          <p:cNvSpPr txBox="1">
            <a:spLocks/>
          </p:cNvSpPr>
          <p:nvPr/>
        </p:nvSpPr>
        <p:spPr>
          <a:xfrm>
            <a:off x="3267868" y="2523234"/>
            <a:ext cx="2756695" cy="2156716"/>
          </a:xfrm>
          <a:prstGeom prst="roundRect">
            <a:avLst>
              <a:gd name="adj" fmla="val 6598"/>
            </a:avLst>
          </a:prstGeom>
          <a:noFill/>
          <a:ln w="25400">
            <a:noFill/>
          </a:ln>
          <a:effectLst/>
        </p:spPr>
        <p:txBody>
          <a:bodyPr vert="horz" lIns="108000" tIns="144000" rIns="108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sz="1200" b="1" i="0" u="none" strike="noStrike" kern="1200" cap="none" normalizeH="0" baseline="0" noProof="0" dirty="0">
                <a:ln>
                  <a:noFill/>
                </a:ln>
                <a:solidFill>
                  <a:srgbClr val="000000"/>
                </a:solidFill>
                <a:effectLst/>
                <a:uLnTx/>
                <a:uFillTx/>
                <a:latin typeface="Arial"/>
                <a:ea typeface="+mn-ea"/>
                <a:cs typeface="+mn-cs"/>
              </a:rPr>
              <a:t>Les objectifs spécifiques</a:t>
            </a:r>
            <a:r>
              <a:rPr kumimoji="0" lang="hr-HR" sz="1200" b="1" i="0" u="none" strike="noStrike" kern="1200" cap="none" normalizeH="0" baseline="0" noProof="0" dirty="0">
                <a:ln>
                  <a:noFill/>
                </a:ln>
                <a:solidFill>
                  <a:srgbClr val="000000"/>
                </a:solidFill>
                <a:effectLst/>
                <a:uLnTx/>
                <a:uFillTx/>
                <a:latin typeface="Arial"/>
                <a:ea typeface="+mn-ea"/>
                <a:cs typeface="+mn-cs"/>
              </a:rPr>
              <a:t>: </a:t>
            </a:r>
          </a:p>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endParaRPr kumimoji="0" lang="fr-FR" sz="1200" b="0" i="0" u="none" strike="noStrike" kern="1200" cap="none" normalizeH="0" baseline="0" noProof="0" dirty="0">
              <a:ln>
                <a:noFill/>
              </a:ln>
              <a:solidFill>
                <a:srgbClr val="000000"/>
              </a:solidFill>
              <a:effectLst/>
              <a:uLnTx/>
              <a:uFillTx/>
              <a:latin typeface="Arial"/>
              <a:ea typeface="+mn-ea"/>
              <a:cs typeface="+mn-cs"/>
            </a:endParaRPr>
          </a:p>
          <a:p>
            <a:pPr marL="25200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sz="1200" b="0" i="0" u="none" strike="noStrike" kern="1200" cap="none" normalizeH="0" noProof="0" dirty="0">
                <a:ln>
                  <a:noFill/>
                </a:ln>
                <a:solidFill>
                  <a:srgbClr val="000000"/>
                </a:solidFill>
                <a:effectLst/>
                <a:uLnTx/>
                <a:uFillTx/>
                <a:latin typeface="Arial"/>
                <a:ea typeface="+mn-ea"/>
                <a:cs typeface="+mn-cs"/>
              </a:rPr>
              <a:t>Mettre en place un système </a:t>
            </a:r>
            <a:br>
              <a:rPr kumimoji="0" lang="hr-HR" sz="1200" b="0" i="0" u="none" strike="noStrike" kern="1200" cap="none" normalizeH="0" noProof="0" dirty="0">
                <a:ln>
                  <a:noFill/>
                </a:ln>
                <a:solidFill>
                  <a:srgbClr val="000000"/>
                </a:solidFill>
                <a:effectLst/>
                <a:uLnTx/>
                <a:uFillTx/>
                <a:latin typeface="Arial"/>
                <a:ea typeface="+mn-ea"/>
                <a:cs typeface="+mn-cs"/>
              </a:rPr>
            </a:br>
            <a:r>
              <a:rPr kumimoji="0" lang="fr-FR" sz="1200" b="0" i="0" u="none" strike="noStrike" kern="1200" cap="none" normalizeH="0" noProof="0" dirty="0">
                <a:ln>
                  <a:noFill/>
                </a:ln>
                <a:solidFill>
                  <a:srgbClr val="000000"/>
                </a:solidFill>
                <a:effectLst/>
                <a:uLnTx/>
                <a:uFillTx/>
                <a:latin typeface="Arial"/>
                <a:ea typeface="+mn-ea"/>
                <a:cs typeface="+mn-cs"/>
              </a:rPr>
              <a:t>de collecte permettant </a:t>
            </a:r>
            <a:br>
              <a:rPr kumimoji="0" lang="hr-HR" sz="1200" b="0" i="0" u="none" strike="noStrike" kern="1200" cap="none" normalizeH="0" noProof="0" dirty="0">
                <a:ln>
                  <a:noFill/>
                </a:ln>
                <a:solidFill>
                  <a:srgbClr val="000000"/>
                </a:solidFill>
                <a:effectLst/>
                <a:uLnTx/>
                <a:uFillTx/>
                <a:latin typeface="Arial"/>
                <a:ea typeface="+mn-ea"/>
                <a:cs typeface="+mn-cs"/>
              </a:rPr>
            </a:br>
            <a:r>
              <a:rPr kumimoji="0" lang="fr-FR" sz="1200" b="0" i="0" u="none" strike="noStrike" kern="1200" cap="none" normalizeH="0" noProof="0" dirty="0">
                <a:ln>
                  <a:noFill/>
                </a:ln>
                <a:solidFill>
                  <a:srgbClr val="000000"/>
                </a:solidFill>
                <a:effectLst/>
                <a:uLnTx/>
                <a:uFillTx/>
                <a:latin typeface="Arial"/>
                <a:ea typeface="+mn-ea"/>
                <a:cs typeface="+mn-cs"/>
              </a:rPr>
              <a:t>la disponibilité des données pour le projet </a:t>
            </a:r>
          </a:p>
          <a:p>
            <a:pPr marL="25200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sz="1200" b="0" i="0" u="none" strike="noStrike" kern="1200" cap="none" normalizeH="0" noProof="0" dirty="0">
                <a:ln>
                  <a:noFill/>
                </a:ln>
                <a:solidFill>
                  <a:srgbClr val="000000"/>
                </a:solidFill>
                <a:effectLst/>
                <a:uLnTx/>
                <a:uFillTx/>
                <a:latin typeface="Arial"/>
                <a:ea typeface="+mn-ea"/>
                <a:cs typeface="+mn-cs"/>
              </a:rPr>
              <a:t>Assurer une intégration</a:t>
            </a:r>
            <a:r>
              <a:rPr kumimoji="0" lang="hr-HR" sz="1200" b="0" i="0" u="none" strike="noStrike" kern="1200" cap="none" normalizeH="0" noProof="0" dirty="0">
                <a:ln>
                  <a:noFill/>
                </a:ln>
                <a:solidFill>
                  <a:srgbClr val="000000"/>
                </a:solidFill>
                <a:effectLst/>
                <a:uLnTx/>
                <a:uFillTx/>
                <a:latin typeface="Arial"/>
                <a:ea typeface="+mn-ea"/>
                <a:cs typeface="+mn-cs"/>
              </a:rPr>
              <a:t> </a:t>
            </a:r>
            <a:r>
              <a:rPr kumimoji="0" lang="fr-FR" sz="1200" b="0" i="0" u="none" strike="noStrike" kern="1200" cap="none" normalizeH="0" noProof="0" dirty="0">
                <a:ln>
                  <a:noFill/>
                </a:ln>
                <a:solidFill>
                  <a:srgbClr val="000000"/>
                </a:solidFill>
                <a:effectLst/>
                <a:uLnTx/>
                <a:uFillTx/>
                <a:latin typeface="Arial"/>
                <a:ea typeface="+mn-ea"/>
                <a:cs typeface="+mn-cs"/>
              </a:rPr>
              <a:t>progressive avec le système national de gestion </a:t>
            </a:r>
            <a:br>
              <a:rPr kumimoji="0" lang="hr-HR" sz="1200" b="0" i="0" u="none" strike="noStrike" kern="1200" cap="none" normalizeH="0" noProof="0" dirty="0">
                <a:ln>
                  <a:noFill/>
                </a:ln>
                <a:solidFill>
                  <a:srgbClr val="000000"/>
                </a:solidFill>
                <a:effectLst/>
                <a:uLnTx/>
                <a:uFillTx/>
                <a:latin typeface="Arial"/>
                <a:ea typeface="+mn-ea"/>
                <a:cs typeface="+mn-cs"/>
              </a:rPr>
            </a:br>
            <a:r>
              <a:rPr kumimoji="0" lang="fr-FR" sz="1200" b="0" i="0" u="none" strike="noStrike" kern="1200" cap="none" normalizeH="0" noProof="0" dirty="0">
                <a:ln>
                  <a:noFill/>
                </a:ln>
                <a:solidFill>
                  <a:srgbClr val="000000"/>
                </a:solidFill>
                <a:effectLst/>
                <a:uLnTx/>
                <a:uFillTx/>
                <a:latin typeface="Arial"/>
                <a:ea typeface="+mn-ea"/>
                <a:cs typeface="+mn-cs"/>
              </a:rPr>
              <a:t>des données sanitaires </a:t>
            </a:r>
          </a:p>
          <a:p>
            <a:pPr marL="25200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sz="1200" b="0" i="0" u="none" strike="noStrike" kern="1200" cap="none" normalizeH="0" noProof="0" dirty="0">
                <a:ln>
                  <a:noFill/>
                </a:ln>
                <a:solidFill>
                  <a:srgbClr val="000000"/>
                </a:solidFill>
                <a:effectLst/>
                <a:uLnTx/>
                <a:uFillTx/>
                <a:latin typeface="Arial"/>
                <a:ea typeface="+mn-ea"/>
                <a:cs typeface="+mn-cs"/>
              </a:rPr>
              <a:t>Assurer la pérennisation de la gestion des données de qualité sur l’HTA, le diabète et les AVC </a:t>
            </a:r>
          </a:p>
        </p:txBody>
      </p:sp>
      <p:grpSp>
        <p:nvGrpSpPr>
          <p:cNvPr id="10" name="Group 9">
            <a:extLst>
              <a:ext uri="{FF2B5EF4-FFF2-40B4-BE49-F238E27FC236}">
                <a16:creationId xmlns:a16="http://schemas.microsoft.com/office/drawing/2014/main" id="{03FE3453-D788-070C-1445-22B1985BFB73}"/>
              </a:ext>
            </a:extLst>
          </p:cNvPr>
          <p:cNvGrpSpPr/>
          <p:nvPr/>
        </p:nvGrpSpPr>
        <p:grpSpPr>
          <a:xfrm>
            <a:off x="3412187" y="3099494"/>
            <a:ext cx="185292" cy="1641174"/>
            <a:chOff x="4975225" y="1778221"/>
            <a:chExt cx="187324" cy="1641174"/>
          </a:xfrm>
        </p:grpSpPr>
        <p:sp>
          <p:nvSpPr>
            <p:cNvPr id="11" name="Oval 10">
              <a:extLst>
                <a:ext uri="{FF2B5EF4-FFF2-40B4-BE49-F238E27FC236}">
                  <a16:creationId xmlns:a16="http://schemas.microsoft.com/office/drawing/2014/main" id="{DB49811F-04FF-30D2-DAA4-05D53C3C7DFF}"/>
                </a:ext>
              </a:extLst>
            </p:cNvPr>
            <p:cNvSpPr/>
            <p:nvPr/>
          </p:nvSpPr>
          <p:spPr>
            <a:xfrm>
              <a:off x="4975225" y="1778221"/>
              <a:ext cx="187324" cy="187324"/>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Bef>
                  <a:spcPts val="0"/>
                </a:spcBef>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1</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12" name="Oval 11">
              <a:extLst>
                <a:ext uri="{FF2B5EF4-FFF2-40B4-BE49-F238E27FC236}">
                  <a16:creationId xmlns:a16="http://schemas.microsoft.com/office/drawing/2014/main" id="{57E58BC2-05F3-F980-ADEF-7CAF9A084DD6}"/>
                </a:ext>
              </a:extLst>
            </p:cNvPr>
            <p:cNvSpPr/>
            <p:nvPr/>
          </p:nvSpPr>
          <p:spPr>
            <a:xfrm>
              <a:off x="4975225" y="2486023"/>
              <a:ext cx="187324" cy="187324"/>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Bef>
                  <a:spcPts val="0"/>
                </a:spcBef>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2</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13" name="Oval 12">
              <a:extLst>
                <a:ext uri="{FF2B5EF4-FFF2-40B4-BE49-F238E27FC236}">
                  <a16:creationId xmlns:a16="http://schemas.microsoft.com/office/drawing/2014/main" id="{030A442C-C7A4-6A64-58A1-5DD8686DEBB4}"/>
                </a:ext>
              </a:extLst>
            </p:cNvPr>
            <p:cNvSpPr/>
            <p:nvPr/>
          </p:nvSpPr>
          <p:spPr>
            <a:xfrm>
              <a:off x="4975225" y="3232071"/>
              <a:ext cx="187324" cy="187324"/>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Bef>
                  <a:spcPts val="0"/>
                </a:spcBef>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3</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grpSp>
      <p:sp>
        <p:nvSpPr>
          <p:cNvPr id="14" name="TextBox 13">
            <a:extLst>
              <a:ext uri="{FF2B5EF4-FFF2-40B4-BE49-F238E27FC236}">
                <a16:creationId xmlns:a16="http://schemas.microsoft.com/office/drawing/2014/main" id="{D75B7E4B-11E7-6AA6-5600-2BBDF39BDDC7}"/>
              </a:ext>
            </a:extLst>
          </p:cNvPr>
          <p:cNvSpPr txBox="1"/>
          <p:nvPr/>
        </p:nvSpPr>
        <p:spPr>
          <a:xfrm>
            <a:off x="552450" y="1448872"/>
            <a:ext cx="5480049" cy="334542"/>
          </a:xfrm>
          <a:prstGeom prst="rect">
            <a:avLst/>
          </a:prstGeom>
          <a:noFill/>
        </p:spPr>
        <p:txBody>
          <a:bodyPr wrap="square" lIns="0" tIns="46800" rIns="0" rtlCol="0">
            <a:noAutofit/>
          </a:bodyPr>
          <a:lstStyle/>
          <a:p>
            <a:r>
              <a:rPr lang="fr-FR" sz="1400" b="1" dirty="0">
                <a:solidFill>
                  <a:schemeClr val="accent2"/>
                </a:solidFill>
                <a:cs typeface="Calibri" panose="020F0502020204030204" pitchFamily="34" charset="0"/>
              </a:rPr>
              <a:t>Objectifs </a:t>
            </a:r>
          </a:p>
          <a:p>
            <a:endParaRPr lang="fr-FR" sz="1200" dirty="0">
              <a:solidFill>
                <a:srgbClr val="000000"/>
              </a:solidFill>
              <a:effectLst/>
              <a:ea typeface="Segoe UI" panose="020B0502040204020203" pitchFamily="34" charset="0"/>
              <a:cs typeface="Calibri" panose="020F0502020204030204" pitchFamily="34" charset="0"/>
            </a:endParaRPr>
          </a:p>
        </p:txBody>
      </p:sp>
    </p:spTree>
    <p:extLst>
      <p:ext uri="{BB962C8B-B14F-4D97-AF65-F5344CB8AC3E}">
        <p14:creationId xmlns:p14="http://schemas.microsoft.com/office/powerpoint/2010/main" val="24783007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E828A81-55EC-5ADB-DA47-59C2A618B30C}"/>
              </a:ext>
            </a:extLst>
          </p:cNvPr>
          <p:cNvSpPr txBox="1"/>
          <p:nvPr/>
        </p:nvSpPr>
        <p:spPr>
          <a:xfrm>
            <a:off x="552450" y="1439865"/>
            <a:ext cx="5480049" cy="622851"/>
          </a:xfrm>
          <a:prstGeom prst="rect">
            <a:avLst/>
          </a:prstGeom>
          <a:noFill/>
        </p:spPr>
        <p:txBody>
          <a:bodyPr wrap="square" lIns="0" tIns="46800" rIns="0" rtlCol="0">
            <a:noAutofit/>
          </a:bodyPr>
          <a:lstStyle/>
          <a:p>
            <a:r>
              <a:rPr lang="fr-FR" sz="1400" b="1" dirty="0">
                <a:solidFill>
                  <a:schemeClr val="accent2"/>
                </a:solidFill>
                <a:cs typeface="Calibri" panose="020F0502020204030204" pitchFamily="34" charset="0"/>
              </a:rPr>
              <a:t>Acteurs clés et gouvernance</a:t>
            </a:r>
            <a:endParaRPr lang="hr-HR" sz="1400" b="1" dirty="0">
              <a:solidFill>
                <a:schemeClr val="accent2"/>
              </a:solidFill>
              <a:cs typeface="Calibri" panose="020F0502020204030204" pitchFamily="34" charset="0"/>
            </a:endParaRPr>
          </a:p>
          <a:p>
            <a:r>
              <a:rPr lang="fr-FR" sz="1200" dirty="0">
                <a:solidFill>
                  <a:srgbClr val="000000"/>
                </a:solidFill>
                <a:effectLst/>
                <a:ea typeface="Segoe UI" panose="020B0502040204020203" pitchFamily="34" charset="0"/>
                <a:cs typeface="Calibri" panose="020F0502020204030204" pitchFamily="34" charset="0"/>
              </a:rPr>
              <a:t>Dans le processus de la collecte et la disponibilité des données, les acteurs </a:t>
            </a:r>
            <a:br>
              <a:rPr lang="hr-HR" sz="1200" dirty="0">
                <a:solidFill>
                  <a:srgbClr val="000000"/>
                </a:solidFill>
                <a:effectLst/>
                <a:ea typeface="Segoe UI" panose="020B0502040204020203" pitchFamily="34" charset="0"/>
                <a:cs typeface="Calibri" panose="020F0502020204030204" pitchFamily="34" charset="0"/>
              </a:rPr>
            </a:br>
            <a:r>
              <a:rPr lang="fr-FR" sz="1200" dirty="0">
                <a:solidFill>
                  <a:srgbClr val="000000"/>
                </a:solidFill>
                <a:effectLst/>
                <a:ea typeface="Segoe UI" panose="020B0502040204020203" pitchFamily="34" charset="0"/>
                <a:cs typeface="Calibri" panose="020F0502020204030204" pitchFamily="34" charset="0"/>
              </a:rPr>
              <a:t>clés sont:</a:t>
            </a:r>
          </a:p>
        </p:txBody>
      </p:sp>
      <p:graphicFrame>
        <p:nvGraphicFramePr>
          <p:cNvPr id="2" name="Table 1">
            <a:extLst>
              <a:ext uri="{FF2B5EF4-FFF2-40B4-BE49-F238E27FC236}">
                <a16:creationId xmlns:a16="http://schemas.microsoft.com/office/drawing/2014/main" id="{D5AC42B7-FDE3-1BC7-337D-D67AAAA69E6E}"/>
              </a:ext>
            </a:extLst>
          </p:cNvPr>
          <p:cNvGraphicFramePr>
            <a:graphicFrameLocks noGrp="1"/>
          </p:cNvGraphicFramePr>
          <p:nvPr>
            <p:extLst>
              <p:ext uri="{D42A27DB-BD31-4B8C-83A1-F6EECF244321}">
                <p14:modId xmlns:p14="http://schemas.microsoft.com/office/powerpoint/2010/main" val="2404103402"/>
              </p:ext>
            </p:extLst>
          </p:nvPr>
        </p:nvGraphicFramePr>
        <p:xfrm>
          <a:off x="552450" y="2215299"/>
          <a:ext cx="5480049" cy="6198591"/>
        </p:xfrm>
        <a:graphic>
          <a:graphicData uri="http://schemas.openxmlformats.org/drawingml/2006/table">
            <a:tbl>
              <a:tblPr firstRow="1" bandRow="1"/>
              <a:tblGrid>
                <a:gridCol w="1113096">
                  <a:extLst>
                    <a:ext uri="{9D8B030D-6E8A-4147-A177-3AD203B41FA5}">
                      <a16:colId xmlns:a16="http://schemas.microsoft.com/office/drawing/2014/main" val="336342045"/>
                    </a:ext>
                  </a:extLst>
                </a:gridCol>
                <a:gridCol w="4366953">
                  <a:extLst>
                    <a:ext uri="{9D8B030D-6E8A-4147-A177-3AD203B41FA5}">
                      <a16:colId xmlns:a16="http://schemas.microsoft.com/office/drawing/2014/main" val="1441059766"/>
                    </a:ext>
                  </a:extLst>
                </a:gridCol>
              </a:tblGrid>
              <a:tr h="254991">
                <a:tc>
                  <a:txBody>
                    <a:bodyPr/>
                    <a:lstStyle>
                      <a:lvl1pPr marL="0" algn="l" defTabSz="685800" rtl="0" eaLnBrk="1" latinLnBrk="0" hangingPunct="1">
                        <a:defRPr sz="1350" b="1" kern="1200">
                          <a:solidFill>
                            <a:schemeClr val="lt1"/>
                          </a:solidFill>
                          <a:latin typeface="Arial" panose="020B0604020202020204"/>
                        </a:defRPr>
                      </a:lvl1pPr>
                      <a:lvl2pPr marL="342900" algn="l" defTabSz="685800" rtl="0" eaLnBrk="1" latinLnBrk="0" hangingPunct="1">
                        <a:defRPr sz="1350" b="1" kern="1200">
                          <a:solidFill>
                            <a:schemeClr val="lt1"/>
                          </a:solidFill>
                          <a:latin typeface="Arial" panose="020B0604020202020204"/>
                        </a:defRPr>
                      </a:lvl2pPr>
                      <a:lvl3pPr marL="685800" algn="l" defTabSz="685800" rtl="0" eaLnBrk="1" latinLnBrk="0" hangingPunct="1">
                        <a:defRPr sz="1350" b="1" kern="1200">
                          <a:solidFill>
                            <a:schemeClr val="lt1"/>
                          </a:solidFill>
                          <a:latin typeface="Arial" panose="020B0604020202020204"/>
                        </a:defRPr>
                      </a:lvl3pPr>
                      <a:lvl4pPr marL="1028700" algn="l" defTabSz="685800" rtl="0" eaLnBrk="1" latinLnBrk="0" hangingPunct="1">
                        <a:defRPr sz="1350" b="1" kern="1200">
                          <a:solidFill>
                            <a:schemeClr val="lt1"/>
                          </a:solidFill>
                          <a:latin typeface="Arial" panose="020B0604020202020204"/>
                        </a:defRPr>
                      </a:lvl4pPr>
                      <a:lvl5pPr marL="1371600" algn="l" defTabSz="685800" rtl="0" eaLnBrk="1" latinLnBrk="0" hangingPunct="1">
                        <a:defRPr sz="1350" b="1" kern="1200">
                          <a:solidFill>
                            <a:schemeClr val="lt1"/>
                          </a:solidFill>
                          <a:latin typeface="Arial" panose="020B0604020202020204"/>
                        </a:defRPr>
                      </a:lvl5pPr>
                      <a:lvl6pPr marL="1714500" algn="l" defTabSz="685800" rtl="0" eaLnBrk="1" latinLnBrk="0" hangingPunct="1">
                        <a:defRPr sz="1350" b="1" kern="1200">
                          <a:solidFill>
                            <a:schemeClr val="lt1"/>
                          </a:solidFill>
                          <a:latin typeface="Arial" panose="020B0604020202020204"/>
                        </a:defRPr>
                      </a:lvl6pPr>
                      <a:lvl7pPr marL="2057400" algn="l" defTabSz="685800" rtl="0" eaLnBrk="1" latinLnBrk="0" hangingPunct="1">
                        <a:defRPr sz="1350" b="1" kern="1200">
                          <a:solidFill>
                            <a:schemeClr val="lt1"/>
                          </a:solidFill>
                          <a:latin typeface="Arial" panose="020B0604020202020204"/>
                        </a:defRPr>
                      </a:lvl7pPr>
                      <a:lvl8pPr marL="2400300" algn="l" defTabSz="685800" rtl="0" eaLnBrk="1" latinLnBrk="0" hangingPunct="1">
                        <a:defRPr sz="1350" b="1" kern="1200">
                          <a:solidFill>
                            <a:schemeClr val="lt1"/>
                          </a:solidFill>
                          <a:latin typeface="Arial" panose="020B0604020202020204"/>
                        </a:defRPr>
                      </a:lvl8pPr>
                      <a:lvl9pPr marL="2743200" algn="l" defTabSz="685800" rtl="0" eaLnBrk="1" latinLnBrk="0" hangingPunct="1">
                        <a:defRPr sz="1350" b="1" kern="1200">
                          <a:solidFill>
                            <a:schemeClr val="lt1"/>
                          </a:solidFill>
                          <a:latin typeface="Arial" panose="020B0604020202020204"/>
                        </a:defRPr>
                      </a:lvl9pPr>
                    </a:lstStyle>
                    <a:p>
                      <a:pPr marL="0" algn="l" defTabSz="1204016" rtl="0" eaLnBrk="1" latinLnBrk="0" hangingPunct="1">
                        <a:lnSpc>
                          <a:spcPct val="90000"/>
                        </a:lnSpc>
                        <a:spcAft>
                          <a:spcPts val="0"/>
                        </a:spcAft>
                      </a:pPr>
                      <a:r>
                        <a:rPr lang="fr-FR" sz="1200" b="1" kern="1200" dirty="0">
                          <a:solidFill>
                            <a:schemeClr val="bg1"/>
                          </a:solidFill>
                          <a:effectLst/>
                          <a:latin typeface="+mj-lt"/>
                          <a:ea typeface="Calibri" panose="020F0502020204030204" pitchFamily="34" charset="0"/>
                          <a:cs typeface="Calibri" panose="020F0502020204030204" pitchFamily="34" charset="0"/>
                        </a:rPr>
                        <a:t>Acteur Clés</a:t>
                      </a:r>
                      <a:endParaRPr lang="en-GB" sz="1200" b="1" kern="1200" dirty="0">
                        <a:solidFill>
                          <a:schemeClr val="bg1"/>
                        </a:solidFill>
                        <a:effectLst/>
                        <a:latin typeface="+mj-lt"/>
                        <a:ea typeface="Calibri" panose="020F0502020204030204" pitchFamily="34" charset="0"/>
                        <a:cs typeface="Calibri" panose="020F0502020204030204" pitchFamily="34" charset="0"/>
                      </a:endParaRPr>
                    </a:p>
                  </a:txBody>
                  <a:tcPr marL="72000" marR="72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F3619"/>
                    </a:solidFill>
                  </a:tcPr>
                </a:tc>
                <a:tc>
                  <a:txBody>
                    <a:bodyPr/>
                    <a:lstStyle>
                      <a:lvl1pPr marL="0" algn="l" defTabSz="685800" rtl="0" eaLnBrk="1" latinLnBrk="0" hangingPunct="1">
                        <a:defRPr sz="1350" b="1" kern="1200">
                          <a:solidFill>
                            <a:schemeClr val="lt1"/>
                          </a:solidFill>
                          <a:latin typeface="Arial" panose="020B0604020202020204"/>
                        </a:defRPr>
                      </a:lvl1pPr>
                      <a:lvl2pPr marL="342900" algn="l" defTabSz="685800" rtl="0" eaLnBrk="1" latinLnBrk="0" hangingPunct="1">
                        <a:defRPr sz="1350" b="1" kern="1200">
                          <a:solidFill>
                            <a:schemeClr val="lt1"/>
                          </a:solidFill>
                          <a:latin typeface="Arial" panose="020B0604020202020204"/>
                        </a:defRPr>
                      </a:lvl2pPr>
                      <a:lvl3pPr marL="685800" algn="l" defTabSz="685800" rtl="0" eaLnBrk="1" latinLnBrk="0" hangingPunct="1">
                        <a:defRPr sz="1350" b="1" kern="1200">
                          <a:solidFill>
                            <a:schemeClr val="lt1"/>
                          </a:solidFill>
                          <a:latin typeface="Arial" panose="020B0604020202020204"/>
                        </a:defRPr>
                      </a:lvl3pPr>
                      <a:lvl4pPr marL="1028700" algn="l" defTabSz="685800" rtl="0" eaLnBrk="1" latinLnBrk="0" hangingPunct="1">
                        <a:defRPr sz="1350" b="1" kern="1200">
                          <a:solidFill>
                            <a:schemeClr val="lt1"/>
                          </a:solidFill>
                          <a:latin typeface="Arial" panose="020B0604020202020204"/>
                        </a:defRPr>
                      </a:lvl4pPr>
                      <a:lvl5pPr marL="1371600" algn="l" defTabSz="685800" rtl="0" eaLnBrk="1" latinLnBrk="0" hangingPunct="1">
                        <a:defRPr sz="1350" b="1" kern="1200">
                          <a:solidFill>
                            <a:schemeClr val="lt1"/>
                          </a:solidFill>
                          <a:latin typeface="Arial" panose="020B0604020202020204"/>
                        </a:defRPr>
                      </a:lvl5pPr>
                      <a:lvl6pPr marL="1714500" algn="l" defTabSz="685800" rtl="0" eaLnBrk="1" latinLnBrk="0" hangingPunct="1">
                        <a:defRPr sz="1350" b="1" kern="1200">
                          <a:solidFill>
                            <a:schemeClr val="lt1"/>
                          </a:solidFill>
                          <a:latin typeface="Arial" panose="020B0604020202020204"/>
                        </a:defRPr>
                      </a:lvl6pPr>
                      <a:lvl7pPr marL="2057400" algn="l" defTabSz="685800" rtl="0" eaLnBrk="1" latinLnBrk="0" hangingPunct="1">
                        <a:defRPr sz="1350" b="1" kern="1200">
                          <a:solidFill>
                            <a:schemeClr val="lt1"/>
                          </a:solidFill>
                          <a:latin typeface="Arial" panose="020B0604020202020204"/>
                        </a:defRPr>
                      </a:lvl7pPr>
                      <a:lvl8pPr marL="2400300" algn="l" defTabSz="685800" rtl="0" eaLnBrk="1" latinLnBrk="0" hangingPunct="1">
                        <a:defRPr sz="1350" b="1" kern="1200">
                          <a:solidFill>
                            <a:schemeClr val="lt1"/>
                          </a:solidFill>
                          <a:latin typeface="Arial" panose="020B0604020202020204"/>
                        </a:defRPr>
                      </a:lvl8pPr>
                      <a:lvl9pPr marL="2743200" algn="l" defTabSz="685800" rtl="0" eaLnBrk="1" latinLnBrk="0" hangingPunct="1">
                        <a:defRPr sz="1350" b="1" kern="1200">
                          <a:solidFill>
                            <a:schemeClr val="lt1"/>
                          </a:solidFill>
                          <a:latin typeface="Arial" panose="020B0604020202020204"/>
                        </a:defRPr>
                      </a:lvl9pPr>
                    </a:lstStyle>
                    <a:p>
                      <a:pPr marL="0" algn="l" defTabSz="1204016" rtl="0" eaLnBrk="1" latinLnBrk="0" hangingPunct="1">
                        <a:lnSpc>
                          <a:spcPct val="90000"/>
                        </a:lnSpc>
                        <a:spcAft>
                          <a:spcPts val="0"/>
                        </a:spcAft>
                      </a:pPr>
                      <a:r>
                        <a:rPr lang="fr-FR" sz="1200" b="1" kern="1200" dirty="0">
                          <a:solidFill>
                            <a:schemeClr val="bg1"/>
                          </a:solidFill>
                          <a:effectLst/>
                          <a:latin typeface="+mj-lt"/>
                          <a:ea typeface="Calibri" panose="020F0502020204030204" pitchFamily="34" charset="0"/>
                          <a:cs typeface="Calibri" panose="020F0502020204030204" pitchFamily="34" charset="0"/>
                        </a:rPr>
                        <a:t>Rôle</a:t>
                      </a:r>
                      <a:r>
                        <a:rPr lang="hr-HR" sz="1200" b="1" kern="1200" dirty="0">
                          <a:solidFill>
                            <a:schemeClr val="bg1"/>
                          </a:solidFill>
                          <a:effectLst/>
                          <a:latin typeface="+mj-lt"/>
                          <a:ea typeface="Calibri" panose="020F0502020204030204" pitchFamily="34" charset="0"/>
                          <a:cs typeface="Calibri" panose="020F0502020204030204" pitchFamily="34" charset="0"/>
                        </a:rPr>
                        <a:t>s</a:t>
                      </a:r>
                      <a:endParaRPr lang="en-GB" sz="1200" b="1" kern="1200" dirty="0">
                        <a:solidFill>
                          <a:schemeClr val="bg1"/>
                        </a:solidFill>
                        <a:effectLst/>
                        <a:latin typeface="+mj-lt"/>
                        <a:ea typeface="Calibri" panose="020F0502020204030204" pitchFamily="34" charset="0"/>
                        <a:cs typeface="Calibri" panose="020F0502020204030204" pitchFamily="34" charset="0"/>
                      </a:endParaRPr>
                    </a:p>
                  </a:txBody>
                  <a:tcPr marL="72000" marR="72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F3619"/>
                    </a:solidFill>
                  </a:tcPr>
                </a:tc>
                <a:extLst>
                  <a:ext uri="{0D108BD9-81ED-4DB2-BD59-A6C34878D82A}">
                    <a16:rowId xmlns:a16="http://schemas.microsoft.com/office/drawing/2014/main" val="2152007633"/>
                  </a:ext>
                </a:extLst>
              </a:tr>
              <a:tr h="579935">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100000"/>
                        </a:lnSpc>
                        <a:spcAft>
                          <a:spcPts val="200"/>
                        </a:spcAft>
                      </a:pPr>
                      <a:r>
                        <a:rPr lang="fr-FR" sz="1100" b="1" dirty="0">
                          <a:effectLst/>
                          <a:latin typeface="+mn-lt"/>
                          <a:ea typeface="Segoe UI" panose="020B0502040204020203" pitchFamily="34" charset="0"/>
                          <a:cs typeface="Times New Roman" panose="02020603050405020304" pitchFamily="18" charset="0"/>
                        </a:rPr>
                        <a:t>DLM/DLMNT</a:t>
                      </a:r>
                      <a:endParaRPr lang="en-GB" sz="1100" b="1"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100000"/>
                        </a:lnSpc>
                        <a:spcAft>
                          <a:spcPts val="200"/>
                        </a:spcAft>
                      </a:pPr>
                      <a:r>
                        <a:rPr lang="fr-FR" sz="1100" dirty="0">
                          <a:effectLst/>
                          <a:latin typeface="+mn-lt"/>
                          <a:ea typeface="Segoe UI" panose="020B0502040204020203" pitchFamily="34" charset="0"/>
                          <a:cs typeface="Times New Roman" panose="02020603050405020304" pitchFamily="18" charset="0"/>
                        </a:rPr>
                        <a:t>Leadership technique </a:t>
                      </a:r>
                      <a:endParaRPr lang="en-GB" sz="1100" dirty="0">
                        <a:effectLst/>
                        <a:latin typeface="+mn-lt"/>
                        <a:ea typeface="Calibri" panose="020F0502020204030204" pitchFamily="34" charset="0"/>
                        <a:cs typeface="Times New Roman" panose="02020603050405020304" pitchFamily="18" charset="0"/>
                      </a:endParaRPr>
                    </a:p>
                    <a:p>
                      <a:pPr algn="l">
                        <a:lnSpc>
                          <a:spcPct val="100000"/>
                        </a:lnSpc>
                        <a:spcAft>
                          <a:spcPts val="200"/>
                        </a:spcAft>
                      </a:pPr>
                      <a:r>
                        <a:rPr lang="fr-FR" sz="1100" dirty="0">
                          <a:effectLst/>
                          <a:latin typeface="+mn-lt"/>
                          <a:ea typeface="Segoe UI" panose="020B0502040204020203" pitchFamily="34" charset="0"/>
                          <a:cs typeface="Times New Roman" panose="02020603050405020304" pitchFamily="18" charset="0"/>
                        </a:rPr>
                        <a:t>Conception, élaboration des outils</a:t>
                      </a:r>
                      <a:endParaRPr lang="en-GB" sz="1100" dirty="0">
                        <a:effectLst/>
                        <a:latin typeface="+mn-lt"/>
                        <a:ea typeface="Calibri" panose="020F0502020204030204" pitchFamily="34" charset="0"/>
                        <a:cs typeface="Times New Roman" panose="02020603050405020304" pitchFamily="18" charset="0"/>
                      </a:endParaRPr>
                    </a:p>
                    <a:p>
                      <a:pPr algn="l">
                        <a:lnSpc>
                          <a:spcPct val="100000"/>
                        </a:lnSpc>
                        <a:spcAft>
                          <a:spcPts val="200"/>
                        </a:spcAft>
                      </a:pPr>
                      <a:r>
                        <a:rPr lang="fr-FR" sz="1100" dirty="0">
                          <a:effectLst/>
                          <a:latin typeface="+mn-lt"/>
                          <a:ea typeface="Segoe UI" panose="020B0502040204020203" pitchFamily="34" charset="0"/>
                          <a:cs typeface="Times New Roman" panose="02020603050405020304" pitchFamily="18" charset="0"/>
                        </a:rPr>
                        <a:t>Validation des indicateurs</a:t>
                      </a:r>
                      <a:endParaRPr lang="en-GB" sz="1100" dirty="0">
                        <a:effectLst/>
                        <a:latin typeface="+mn-lt"/>
                        <a:ea typeface="Calibri" panose="020F0502020204030204" pitchFamily="34" charset="0"/>
                        <a:cs typeface="Times New Roman" panose="02020603050405020304" pitchFamily="18" charset="0"/>
                      </a:endParaRPr>
                    </a:p>
                    <a:p>
                      <a:pPr algn="l">
                        <a:lnSpc>
                          <a:spcPct val="100000"/>
                        </a:lnSpc>
                        <a:spcAft>
                          <a:spcPts val="200"/>
                        </a:spcAft>
                      </a:pPr>
                      <a:r>
                        <a:rPr lang="fr-FR" sz="1100" dirty="0">
                          <a:effectLst/>
                          <a:latin typeface="+mn-lt"/>
                          <a:ea typeface="Segoe UI" panose="020B0502040204020203" pitchFamily="34" charset="0"/>
                          <a:cs typeface="Times New Roman" panose="02020603050405020304" pitchFamily="18" charset="0"/>
                        </a:rPr>
                        <a:t>Suivi des données MNT et analyse des données MNT</a:t>
                      </a:r>
                      <a:endParaRPr lang="en-GB" sz="1100"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0675117"/>
                  </a:ext>
                </a:extLst>
              </a:tr>
              <a:tr h="579935">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100000"/>
                        </a:lnSpc>
                        <a:spcAft>
                          <a:spcPts val="200"/>
                        </a:spcAft>
                      </a:pPr>
                      <a:r>
                        <a:rPr lang="fr-FR" sz="1100" b="1">
                          <a:effectLst/>
                          <a:latin typeface="+mn-lt"/>
                          <a:ea typeface="Segoe UI" panose="020B0502040204020203" pitchFamily="34" charset="0"/>
                          <a:cs typeface="Times New Roman" panose="02020603050405020304" pitchFamily="18" charset="0"/>
                        </a:rPr>
                        <a:t>DSISS</a:t>
                      </a:r>
                      <a:endParaRPr lang="en-GB" sz="1100" b="1">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100000"/>
                        </a:lnSpc>
                        <a:spcAft>
                          <a:spcPts val="200"/>
                        </a:spcAft>
                      </a:pPr>
                      <a:r>
                        <a:rPr lang="fr-FR" sz="1100" dirty="0">
                          <a:effectLst/>
                          <a:latin typeface="+mn-lt"/>
                          <a:ea typeface="Segoe UI" panose="020B0502040204020203" pitchFamily="34" charset="0"/>
                          <a:cs typeface="Times New Roman" panose="02020603050405020304" pitchFamily="18" charset="0"/>
                        </a:rPr>
                        <a:t>Gestionnaire de la plateforme du DHIS2</a:t>
                      </a:r>
                      <a:endParaRPr lang="en-GB" sz="1100" dirty="0">
                        <a:effectLst/>
                        <a:latin typeface="+mn-lt"/>
                        <a:ea typeface="Calibri" panose="020F0502020204030204" pitchFamily="34" charset="0"/>
                        <a:cs typeface="Times New Roman" panose="02020603050405020304" pitchFamily="18" charset="0"/>
                      </a:endParaRPr>
                    </a:p>
                    <a:p>
                      <a:pPr algn="l">
                        <a:lnSpc>
                          <a:spcPct val="100000"/>
                        </a:lnSpc>
                        <a:spcAft>
                          <a:spcPts val="200"/>
                        </a:spcAft>
                      </a:pPr>
                      <a:r>
                        <a:rPr lang="fr-FR" sz="1100" dirty="0">
                          <a:effectLst/>
                          <a:latin typeface="+mn-lt"/>
                          <a:ea typeface="Segoe UI" panose="020B0502040204020203" pitchFamily="34" charset="0"/>
                          <a:cs typeface="Times New Roman" panose="02020603050405020304" pitchFamily="18" charset="0"/>
                        </a:rPr>
                        <a:t>Conception, élaboration des outils</a:t>
                      </a:r>
                      <a:endParaRPr lang="en-GB" sz="1100" dirty="0">
                        <a:effectLst/>
                        <a:latin typeface="+mn-lt"/>
                        <a:ea typeface="Calibri" panose="020F0502020204030204" pitchFamily="34" charset="0"/>
                        <a:cs typeface="Times New Roman" panose="02020603050405020304" pitchFamily="18" charset="0"/>
                      </a:endParaRPr>
                    </a:p>
                    <a:p>
                      <a:pPr algn="l">
                        <a:lnSpc>
                          <a:spcPct val="100000"/>
                        </a:lnSpc>
                        <a:spcAft>
                          <a:spcPts val="200"/>
                        </a:spcAft>
                      </a:pPr>
                      <a:r>
                        <a:rPr lang="fr-FR" sz="1100" dirty="0">
                          <a:effectLst/>
                          <a:latin typeface="+mn-lt"/>
                          <a:ea typeface="Segoe UI" panose="020B0502040204020203" pitchFamily="34" charset="0"/>
                          <a:cs typeface="Times New Roman" panose="02020603050405020304" pitchFamily="18" charset="0"/>
                        </a:rPr>
                        <a:t>Validation des indicateurs </a:t>
                      </a:r>
                      <a:endParaRPr lang="en-GB" sz="1100" dirty="0">
                        <a:effectLst/>
                        <a:latin typeface="+mn-lt"/>
                        <a:ea typeface="Calibri" panose="020F0502020204030204" pitchFamily="34" charset="0"/>
                        <a:cs typeface="Times New Roman" panose="02020603050405020304" pitchFamily="18" charset="0"/>
                      </a:endParaRPr>
                    </a:p>
                    <a:p>
                      <a:pPr algn="l">
                        <a:lnSpc>
                          <a:spcPct val="100000"/>
                        </a:lnSpc>
                        <a:spcAft>
                          <a:spcPts val="200"/>
                        </a:spcAft>
                      </a:pPr>
                      <a:r>
                        <a:rPr lang="fr-FR" sz="1100" dirty="0">
                          <a:effectLst/>
                          <a:latin typeface="+mn-lt"/>
                          <a:ea typeface="Segoe UI" panose="020B0502040204020203" pitchFamily="34" charset="0"/>
                          <a:cs typeface="Times New Roman" panose="02020603050405020304" pitchFamily="18" charset="0"/>
                        </a:rPr>
                        <a:t>Analyse des données MNT</a:t>
                      </a:r>
                      <a:endParaRPr lang="en-GB" sz="1100"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0367496"/>
                  </a:ext>
                </a:extLst>
              </a:tr>
              <a:tr h="288480">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100000"/>
                        </a:lnSpc>
                        <a:spcAft>
                          <a:spcPts val="200"/>
                        </a:spcAft>
                      </a:pPr>
                      <a:r>
                        <a:rPr lang="fr-FR" sz="1100" b="1" dirty="0">
                          <a:effectLst/>
                          <a:latin typeface="+mn-lt"/>
                          <a:ea typeface="Segoe UI" panose="020B0502040204020203" pitchFamily="34" charset="0"/>
                          <a:cs typeface="Times New Roman" panose="02020603050405020304" pitchFamily="18" charset="0"/>
                        </a:rPr>
                        <a:t>DEPS, </a:t>
                      </a:r>
                      <a:r>
                        <a:rPr lang="fr-FR" sz="1100" b="1" dirty="0" err="1">
                          <a:effectLst/>
                          <a:latin typeface="+mn-lt"/>
                          <a:ea typeface="Segoe UI" panose="020B0502040204020203" pitchFamily="34" charset="0"/>
                          <a:cs typeface="Times New Roman" panose="02020603050405020304" pitchFamily="18" charset="0"/>
                        </a:rPr>
                        <a:t>DEPrS</a:t>
                      </a:r>
                      <a:endParaRPr lang="en-GB" sz="1100" b="1"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100000"/>
                        </a:lnSpc>
                        <a:spcAft>
                          <a:spcPts val="200"/>
                        </a:spcAft>
                      </a:pPr>
                      <a:r>
                        <a:rPr lang="fr-FR" sz="1100" dirty="0">
                          <a:effectLst/>
                          <a:latin typeface="+mn-lt"/>
                          <a:ea typeface="Segoe UI" panose="020B0502040204020203" pitchFamily="34" charset="0"/>
                          <a:cs typeface="Times New Roman" panose="02020603050405020304" pitchFamily="18" charset="0"/>
                        </a:rPr>
                        <a:t>Facilitation de la collaboration avec les hôpitaux et cliniques privées</a:t>
                      </a:r>
                      <a:endParaRPr lang="en-GB" sz="1100"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0403585"/>
                  </a:ext>
                </a:extLst>
              </a:tr>
              <a:tr h="443203">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100000"/>
                        </a:lnSpc>
                        <a:spcAft>
                          <a:spcPts val="200"/>
                        </a:spcAft>
                      </a:pPr>
                      <a:r>
                        <a:rPr lang="fr-FR" sz="1100" b="1">
                          <a:effectLst/>
                          <a:latin typeface="+mn-lt"/>
                          <a:ea typeface="Segoe UI" panose="020B0502040204020203" pitchFamily="34" charset="0"/>
                          <a:cs typeface="Times New Roman" panose="02020603050405020304" pitchFamily="18" charset="0"/>
                        </a:rPr>
                        <a:t>DRS</a:t>
                      </a:r>
                      <a:endParaRPr lang="en-GB" sz="1100" b="1">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100000"/>
                        </a:lnSpc>
                        <a:spcAft>
                          <a:spcPts val="200"/>
                        </a:spcAft>
                      </a:pPr>
                      <a:r>
                        <a:rPr lang="fr-FR" sz="1100" dirty="0">
                          <a:effectLst/>
                          <a:latin typeface="+mn-lt"/>
                          <a:ea typeface="Segoe UI" panose="020B0502040204020203" pitchFamily="34" charset="0"/>
                          <a:cs typeface="Times New Roman" panose="02020603050405020304" pitchFamily="18" charset="0"/>
                        </a:rPr>
                        <a:t>Coordination de la gestion des données au niveau régional</a:t>
                      </a:r>
                      <a:endParaRPr lang="en-GB" sz="1100" dirty="0">
                        <a:effectLst/>
                        <a:latin typeface="+mn-lt"/>
                        <a:ea typeface="Calibri" panose="020F0502020204030204" pitchFamily="34" charset="0"/>
                        <a:cs typeface="Times New Roman" panose="02020603050405020304" pitchFamily="18" charset="0"/>
                      </a:endParaRPr>
                    </a:p>
                    <a:p>
                      <a:pPr algn="l">
                        <a:lnSpc>
                          <a:spcPct val="100000"/>
                        </a:lnSpc>
                        <a:spcAft>
                          <a:spcPts val="200"/>
                        </a:spcAft>
                      </a:pPr>
                      <a:r>
                        <a:rPr lang="fr-FR" sz="1100" dirty="0">
                          <a:effectLst/>
                          <a:latin typeface="+mn-lt"/>
                          <a:ea typeface="Segoe UI" panose="020B0502040204020203" pitchFamily="34" charset="0"/>
                          <a:cs typeface="Times New Roman" panose="02020603050405020304" pitchFamily="18" charset="0"/>
                        </a:rPr>
                        <a:t>Organisation des revues régionales MNT</a:t>
                      </a:r>
                      <a:endParaRPr lang="en-GB" sz="1100" dirty="0">
                        <a:effectLst/>
                        <a:latin typeface="+mn-lt"/>
                        <a:ea typeface="Calibri" panose="020F0502020204030204" pitchFamily="34" charset="0"/>
                        <a:cs typeface="Times New Roman" panose="02020603050405020304" pitchFamily="18" charset="0"/>
                      </a:endParaRPr>
                    </a:p>
                    <a:p>
                      <a:pPr algn="l">
                        <a:lnSpc>
                          <a:spcPct val="100000"/>
                        </a:lnSpc>
                        <a:spcAft>
                          <a:spcPts val="200"/>
                        </a:spcAft>
                      </a:pPr>
                      <a:r>
                        <a:rPr lang="fr-FR" sz="1100" dirty="0">
                          <a:effectLst/>
                          <a:latin typeface="+mn-lt"/>
                          <a:ea typeface="Segoe UI" panose="020B0502040204020203" pitchFamily="34" charset="0"/>
                          <a:cs typeface="Times New Roman" panose="02020603050405020304" pitchFamily="18" charset="0"/>
                        </a:rPr>
                        <a:t>Analyse des données MNT</a:t>
                      </a:r>
                      <a:endParaRPr lang="en-GB" sz="1100"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6486678"/>
                  </a:ext>
                </a:extLst>
              </a:tr>
              <a:tr h="561944">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100000"/>
                        </a:lnSpc>
                        <a:spcAft>
                          <a:spcPts val="200"/>
                        </a:spcAft>
                      </a:pPr>
                      <a:r>
                        <a:rPr lang="fr-FR" sz="1100" b="1">
                          <a:effectLst/>
                          <a:latin typeface="+mn-lt"/>
                          <a:ea typeface="Segoe UI" panose="020B0502040204020203" pitchFamily="34" charset="0"/>
                          <a:cs typeface="Times New Roman" panose="02020603050405020304" pitchFamily="18" charset="0"/>
                        </a:rPr>
                        <a:t>Districts sanitaires</a:t>
                      </a:r>
                      <a:endParaRPr lang="en-GB" sz="1100" b="1">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100000"/>
                        </a:lnSpc>
                        <a:spcAft>
                          <a:spcPts val="200"/>
                        </a:spcAft>
                      </a:pPr>
                      <a:r>
                        <a:rPr lang="fr-FR" sz="1100" dirty="0">
                          <a:effectLst/>
                          <a:latin typeface="+mn-lt"/>
                          <a:ea typeface="Segoe UI" panose="020B0502040204020203" pitchFamily="34" charset="0"/>
                          <a:cs typeface="Times New Roman" panose="02020603050405020304" pitchFamily="18" charset="0"/>
                        </a:rPr>
                        <a:t>Coordination de la gestion des données au niveau district</a:t>
                      </a:r>
                      <a:endParaRPr lang="en-GB" sz="1100" dirty="0">
                        <a:effectLst/>
                        <a:latin typeface="+mn-lt"/>
                        <a:ea typeface="Calibri" panose="020F0502020204030204" pitchFamily="34" charset="0"/>
                        <a:cs typeface="Times New Roman" panose="02020603050405020304" pitchFamily="18" charset="0"/>
                      </a:endParaRPr>
                    </a:p>
                    <a:p>
                      <a:pPr algn="l">
                        <a:lnSpc>
                          <a:spcPct val="100000"/>
                        </a:lnSpc>
                        <a:spcAft>
                          <a:spcPts val="200"/>
                        </a:spcAft>
                      </a:pPr>
                      <a:r>
                        <a:rPr lang="fr-FR" sz="1100" dirty="0">
                          <a:effectLst/>
                          <a:latin typeface="+mn-lt"/>
                          <a:ea typeface="Segoe UI" panose="020B0502040204020203" pitchFamily="34" charset="0"/>
                          <a:cs typeface="Times New Roman" panose="02020603050405020304" pitchFamily="18" charset="0"/>
                        </a:rPr>
                        <a:t>Organisation des revues MNT</a:t>
                      </a:r>
                      <a:endParaRPr lang="en-GB" sz="1100" dirty="0">
                        <a:effectLst/>
                        <a:latin typeface="+mn-lt"/>
                        <a:ea typeface="Calibri" panose="020F0502020204030204" pitchFamily="34" charset="0"/>
                        <a:cs typeface="Times New Roman" panose="02020603050405020304" pitchFamily="18" charset="0"/>
                      </a:endParaRPr>
                    </a:p>
                    <a:p>
                      <a:pPr algn="l">
                        <a:lnSpc>
                          <a:spcPct val="100000"/>
                        </a:lnSpc>
                        <a:spcAft>
                          <a:spcPts val="200"/>
                        </a:spcAft>
                      </a:pPr>
                      <a:r>
                        <a:rPr lang="fr-FR" sz="1100" dirty="0">
                          <a:effectLst/>
                          <a:latin typeface="+mn-lt"/>
                          <a:ea typeface="Segoe UI" panose="020B0502040204020203" pitchFamily="34" charset="0"/>
                          <a:cs typeface="Times New Roman" panose="02020603050405020304" pitchFamily="18" charset="0"/>
                        </a:rPr>
                        <a:t>Analyse et suivi de la collecte des données MNT par </a:t>
                      </a:r>
                      <a:br>
                        <a:rPr lang="hr-HR" sz="1100" dirty="0">
                          <a:effectLst/>
                          <a:latin typeface="+mn-lt"/>
                          <a:ea typeface="Segoe UI" panose="020B0502040204020203" pitchFamily="34" charset="0"/>
                          <a:cs typeface="Times New Roman" panose="02020603050405020304" pitchFamily="18" charset="0"/>
                        </a:rPr>
                      </a:br>
                      <a:r>
                        <a:rPr lang="fr-FR" sz="1100" dirty="0">
                          <a:effectLst/>
                          <a:latin typeface="+mn-lt"/>
                          <a:ea typeface="Segoe UI" panose="020B0502040204020203" pitchFamily="34" charset="0"/>
                          <a:cs typeface="Times New Roman" panose="02020603050405020304" pitchFamily="18" charset="0"/>
                        </a:rPr>
                        <a:t>les Points focaux</a:t>
                      </a:r>
                      <a:endParaRPr lang="en-GB" sz="1100"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0269199"/>
                  </a:ext>
                </a:extLst>
              </a:tr>
              <a:tr h="561944">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100000"/>
                        </a:lnSpc>
                        <a:spcAft>
                          <a:spcPts val="200"/>
                        </a:spcAft>
                      </a:pPr>
                      <a:r>
                        <a:rPr lang="fr-FR" sz="1100" b="1" dirty="0">
                          <a:effectLst/>
                          <a:latin typeface="+mn-lt"/>
                          <a:ea typeface="Segoe UI" panose="020B0502040204020203" pitchFamily="34" charset="0"/>
                          <a:cs typeface="Times New Roman" panose="02020603050405020304" pitchFamily="18" charset="0"/>
                        </a:rPr>
                        <a:t>PPS</a:t>
                      </a:r>
                      <a:endParaRPr lang="en-GB" sz="1100" b="1"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100000"/>
                        </a:lnSpc>
                        <a:spcAft>
                          <a:spcPts val="200"/>
                        </a:spcAft>
                      </a:pPr>
                      <a:r>
                        <a:rPr lang="fr-FR" sz="1100" dirty="0">
                          <a:effectLst/>
                          <a:latin typeface="+mn-lt"/>
                          <a:ea typeface="Segoe UI" panose="020B0502040204020203" pitchFamily="34" charset="0"/>
                          <a:cs typeface="Times New Roman" panose="02020603050405020304" pitchFamily="18" charset="0"/>
                        </a:rPr>
                        <a:t>Utilisation des outils de gestion MNT avec remplissage du DHIS2</a:t>
                      </a:r>
                      <a:endParaRPr lang="en-GB" sz="1100" dirty="0">
                        <a:effectLst/>
                        <a:latin typeface="+mn-lt"/>
                        <a:ea typeface="Calibri" panose="020F0502020204030204" pitchFamily="34" charset="0"/>
                        <a:cs typeface="Times New Roman" panose="02020603050405020304" pitchFamily="18" charset="0"/>
                      </a:endParaRPr>
                    </a:p>
                    <a:p>
                      <a:pPr algn="l">
                        <a:lnSpc>
                          <a:spcPct val="100000"/>
                        </a:lnSpc>
                        <a:spcAft>
                          <a:spcPts val="200"/>
                        </a:spcAft>
                      </a:pPr>
                      <a:r>
                        <a:rPr lang="fr-FR" sz="1100" dirty="0">
                          <a:effectLst/>
                          <a:latin typeface="+mn-lt"/>
                          <a:ea typeface="Segoe UI" panose="020B0502040204020203" pitchFamily="34" charset="0"/>
                          <a:cs typeface="Times New Roman" panose="02020603050405020304" pitchFamily="18" charset="0"/>
                        </a:rPr>
                        <a:t>Collecte des données MNT</a:t>
                      </a:r>
                      <a:endParaRPr lang="en-GB" sz="1100" dirty="0">
                        <a:effectLst/>
                        <a:latin typeface="+mn-lt"/>
                        <a:ea typeface="Calibri" panose="020F0502020204030204" pitchFamily="34" charset="0"/>
                        <a:cs typeface="Times New Roman" panose="02020603050405020304" pitchFamily="18" charset="0"/>
                      </a:endParaRPr>
                    </a:p>
                    <a:p>
                      <a:pPr algn="l">
                        <a:lnSpc>
                          <a:spcPct val="100000"/>
                        </a:lnSpc>
                        <a:spcAft>
                          <a:spcPts val="200"/>
                        </a:spcAft>
                      </a:pPr>
                      <a:r>
                        <a:rPr lang="fr-FR" sz="1100" dirty="0">
                          <a:effectLst/>
                          <a:latin typeface="+mn-lt"/>
                          <a:ea typeface="Segoe UI" panose="020B0502040204020203" pitchFamily="34" charset="0"/>
                          <a:cs typeface="Times New Roman" panose="02020603050405020304" pitchFamily="18" charset="0"/>
                        </a:rPr>
                        <a:t>Participation aux revues de données du district sanitaire</a:t>
                      </a:r>
                      <a:endParaRPr lang="en-GB" sz="1100"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2697560"/>
                  </a:ext>
                </a:extLst>
              </a:tr>
              <a:tr h="1090881">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100000"/>
                        </a:lnSpc>
                        <a:spcAft>
                          <a:spcPts val="200"/>
                        </a:spcAft>
                      </a:pPr>
                      <a:r>
                        <a:rPr lang="fr-FR" sz="1100" b="1" dirty="0">
                          <a:effectLst/>
                          <a:latin typeface="+mn-lt"/>
                          <a:ea typeface="Segoe UI" panose="020B0502040204020203" pitchFamily="34" charset="0"/>
                          <a:cs typeface="Calibri" panose="020F0502020204030204" pitchFamily="34" charset="0"/>
                        </a:rPr>
                        <a:t>Collecteurs de données (data </a:t>
                      </a:r>
                      <a:r>
                        <a:rPr lang="fr-FR" sz="1100" b="1" dirty="0" err="1">
                          <a:effectLst/>
                          <a:latin typeface="+mn-lt"/>
                          <a:ea typeface="Segoe UI" panose="020B0502040204020203" pitchFamily="34" charset="0"/>
                          <a:cs typeface="Calibri" panose="020F0502020204030204" pitchFamily="34" charset="0"/>
                        </a:rPr>
                        <a:t>clerks</a:t>
                      </a:r>
                      <a:r>
                        <a:rPr lang="fr-FR" sz="1100" b="1" dirty="0">
                          <a:effectLst/>
                          <a:latin typeface="+mn-lt"/>
                          <a:ea typeface="Segoe UI" panose="020B0502040204020203" pitchFamily="34" charset="0"/>
                          <a:cs typeface="Calibri" panose="020F0502020204030204" pitchFamily="34" charset="0"/>
                        </a:rPr>
                        <a:t>)</a:t>
                      </a:r>
                      <a:endParaRPr lang="en-GB" sz="1100" b="1"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100000"/>
                        </a:lnSpc>
                        <a:spcAft>
                          <a:spcPts val="200"/>
                        </a:spcAft>
                      </a:pPr>
                      <a:r>
                        <a:rPr lang="fr-CA" sz="1100" dirty="0">
                          <a:effectLst/>
                          <a:latin typeface="+mn-lt"/>
                          <a:ea typeface="Calibri" panose="020F0502020204030204" pitchFamily="34" charset="0"/>
                          <a:cs typeface="Calibri" panose="020F0502020204030204" pitchFamily="34" charset="0"/>
                        </a:rPr>
                        <a:t>Collecte des données MNT</a:t>
                      </a:r>
                      <a:endParaRPr lang="en-GB" sz="1100" dirty="0">
                        <a:effectLst/>
                        <a:latin typeface="+mn-lt"/>
                        <a:ea typeface="Calibri" panose="020F0502020204030204" pitchFamily="34" charset="0"/>
                        <a:cs typeface="Times New Roman" panose="02020603050405020304" pitchFamily="18" charset="0"/>
                      </a:endParaRPr>
                    </a:p>
                    <a:p>
                      <a:pPr algn="l">
                        <a:lnSpc>
                          <a:spcPct val="100000"/>
                        </a:lnSpc>
                        <a:spcAft>
                          <a:spcPts val="200"/>
                        </a:spcAft>
                      </a:pPr>
                      <a:r>
                        <a:rPr lang="fr-CA" sz="1100" dirty="0">
                          <a:effectLst/>
                          <a:latin typeface="+mn-lt"/>
                          <a:ea typeface="Calibri" panose="020F0502020204030204" pitchFamily="34" charset="0"/>
                          <a:cs typeface="Calibri" panose="020F0502020204030204" pitchFamily="34" charset="0"/>
                        </a:rPr>
                        <a:t>Appuie à la saisie des données HTA et AVC dans le DHIS2</a:t>
                      </a:r>
                      <a:endParaRPr lang="en-GB" sz="1100" dirty="0">
                        <a:effectLst/>
                        <a:latin typeface="+mn-lt"/>
                        <a:ea typeface="Calibri" panose="020F0502020204030204" pitchFamily="34" charset="0"/>
                        <a:cs typeface="Times New Roman" panose="02020603050405020304" pitchFamily="18" charset="0"/>
                      </a:endParaRPr>
                    </a:p>
                    <a:p>
                      <a:pPr algn="l">
                        <a:lnSpc>
                          <a:spcPct val="100000"/>
                        </a:lnSpc>
                        <a:spcAft>
                          <a:spcPts val="200"/>
                        </a:spcAft>
                      </a:pPr>
                      <a:r>
                        <a:rPr lang="fr-CA" sz="1100" dirty="0">
                          <a:effectLst/>
                          <a:latin typeface="+mn-lt"/>
                          <a:ea typeface="Calibri" panose="020F0502020204030204" pitchFamily="34" charset="0"/>
                          <a:cs typeface="Calibri" panose="020F0502020204030204" pitchFamily="34" charset="0"/>
                        </a:rPr>
                        <a:t>Vérifier la qualité du remplissage des outils (dossiers patients)</a:t>
                      </a:r>
                      <a:endParaRPr lang="en-GB" sz="1100" dirty="0">
                        <a:effectLst/>
                        <a:latin typeface="+mn-lt"/>
                        <a:ea typeface="Calibri" panose="020F0502020204030204" pitchFamily="34" charset="0"/>
                        <a:cs typeface="Times New Roman" panose="02020603050405020304" pitchFamily="18" charset="0"/>
                      </a:endParaRPr>
                    </a:p>
                    <a:p>
                      <a:pPr algn="l">
                        <a:lnSpc>
                          <a:spcPct val="100000"/>
                        </a:lnSpc>
                        <a:spcAft>
                          <a:spcPts val="200"/>
                        </a:spcAft>
                      </a:pPr>
                      <a:r>
                        <a:rPr lang="fr-CA" sz="1100" dirty="0">
                          <a:effectLst/>
                          <a:latin typeface="+mn-lt"/>
                          <a:ea typeface="Calibri" panose="020F0502020204030204" pitchFamily="34" charset="0"/>
                          <a:cs typeface="Calibri" panose="020F0502020204030204" pitchFamily="34" charset="0"/>
                        </a:rPr>
                        <a:t>Faire l’analyse primaire de la cohérence et de la fiabilité </a:t>
                      </a:r>
                      <a:br>
                        <a:rPr lang="fr-CA" sz="1100" dirty="0">
                          <a:effectLst/>
                          <a:latin typeface="+mn-lt"/>
                          <a:ea typeface="Calibri" panose="020F0502020204030204" pitchFamily="34" charset="0"/>
                          <a:cs typeface="Calibri" panose="020F0502020204030204" pitchFamily="34" charset="0"/>
                        </a:rPr>
                      </a:br>
                      <a:r>
                        <a:rPr lang="fr-CA" sz="1100" dirty="0">
                          <a:effectLst/>
                          <a:latin typeface="+mn-lt"/>
                          <a:ea typeface="Calibri" panose="020F0502020204030204" pitchFamily="34" charset="0"/>
                          <a:cs typeface="Calibri" panose="020F0502020204030204" pitchFamily="34" charset="0"/>
                        </a:rPr>
                        <a:t>des données </a:t>
                      </a:r>
                      <a:endParaRPr lang="en-GB" sz="1100" dirty="0">
                        <a:effectLst/>
                        <a:latin typeface="+mn-lt"/>
                        <a:ea typeface="Calibri" panose="020F0502020204030204" pitchFamily="34" charset="0"/>
                        <a:cs typeface="Times New Roman" panose="02020603050405020304" pitchFamily="18" charset="0"/>
                      </a:endParaRPr>
                    </a:p>
                    <a:p>
                      <a:pPr algn="l">
                        <a:lnSpc>
                          <a:spcPct val="100000"/>
                        </a:lnSpc>
                        <a:spcAft>
                          <a:spcPts val="200"/>
                        </a:spcAft>
                      </a:pPr>
                      <a:r>
                        <a:rPr lang="fr-CA" sz="1100" dirty="0">
                          <a:effectLst/>
                          <a:latin typeface="+mn-lt"/>
                          <a:ea typeface="Calibri" panose="020F0502020204030204" pitchFamily="34" charset="0"/>
                          <a:cs typeface="Calibri" panose="020F0502020204030204" pitchFamily="34" charset="0"/>
                        </a:rPr>
                        <a:t>Partager les donnes collectées avec le district </a:t>
                      </a:r>
                      <a:endParaRPr lang="en-GB" sz="1100" dirty="0">
                        <a:effectLst/>
                        <a:latin typeface="+mn-lt"/>
                        <a:ea typeface="Calibri" panose="020F0502020204030204" pitchFamily="34" charset="0"/>
                        <a:cs typeface="Times New Roman" panose="02020603050405020304" pitchFamily="18" charset="0"/>
                      </a:endParaRPr>
                    </a:p>
                    <a:p>
                      <a:pPr algn="l">
                        <a:lnSpc>
                          <a:spcPct val="100000"/>
                        </a:lnSpc>
                        <a:spcAft>
                          <a:spcPts val="200"/>
                        </a:spcAft>
                      </a:pPr>
                      <a:r>
                        <a:rPr lang="fr-CA" sz="1100" dirty="0">
                          <a:effectLst/>
                          <a:latin typeface="+mn-lt"/>
                          <a:ea typeface="Calibri" panose="020F0502020204030204" pitchFamily="34" charset="0"/>
                          <a:cs typeface="Calibri" panose="020F0502020204030204" pitchFamily="34" charset="0"/>
                        </a:rPr>
                        <a:t>Appuyer les PPS dans l’archivage des données</a:t>
                      </a:r>
                      <a:r>
                        <a:rPr lang="fr-CA" sz="1100" dirty="0">
                          <a:effectLst/>
                          <a:latin typeface="+mn-lt"/>
                          <a:ea typeface="Segoe UI" panose="020B0502040204020203" pitchFamily="34" charset="0"/>
                          <a:cs typeface="Calibri" panose="020F0502020204030204" pitchFamily="34" charset="0"/>
                        </a:rPr>
                        <a:t> </a:t>
                      </a:r>
                      <a:endParaRPr lang="en-GB" sz="1100"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939476"/>
                  </a:ext>
                </a:extLst>
              </a:tr>
              <a:tr h="543953">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100000"/>
                        </a:lnSpc>
                        <a:spcAft>
                          <a:spcPts val="200"/>
                        </a:spcAft>
                      </a:pPr>
                      <a:r>
                        <a:rPr lang="fr-FR" sz="1100" b="1" dirty="0">
                          <a:effectLst/>
                          <a:latin typeface="+mn-lt"/>
                          <a:ea typeface="Segoe UI" panose="020B0502040204020203" pitchFamily="34" charset="0"/>
                          <a:cs typeface="Calibri" panose="020F0502020204030204" pitchFamily="34" charset="0"/>
                        </a:rPr>
                        <a:t>ACS</a:t>
                      </a:r>
                      <a:endParaRPr lang="en-GB" sz="1100" b="1"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19050" cap="flat" cmpd="sng" algn="ctr">
                      <a:solidFill>
                        <a:srgbClr val="CF361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100000"/>
                        </a:lnSpc>
                        <a:spcAft>
                          <a:spcPts val="200"/>
                        </a:spcAft>
                      </a:pPr>
                      <a:r>
                        <a:rPr lang="fr-FR" sz="1100" dirty="0">
                          <a:effectLst/>
                          <a:latin typeface="+mn-lt"/>
                          <a:ea typeface="Segoe UI" panose="020B0502040204020203" pitchFamily="34" charset="0"/>
                          <a:cs typeface="Calibri" panose="020F0502020204030204" pitchFamily="34" charset="0"/>
                        </a:rPr>
                        <a:t>Tenue des activités communautaires de prévention et de promotion </a:t>
                      </a:r>
                      <a:endParaRPr lang="en-GB" sz="1100" dirty="0">
                        <a:effectLst/>
                        <a:latin typeface="+mn-lt"/>
                        <a:ea typeface="Calibri" panose="020F0502020204030204" pitchFamily="34" charset="0"/>
                        <a:cs typeface="Times New Roman" panose="02020603050405020304" pitchFamily="18" charset="0"/>
                      </a:endParaRPr>
                    </a:p>
                    <a:p>
                      <a:pPr algn="l">
                        <a:lnSpc>
                          <a:spcPct val="100000"/>
                        </a:lnSpc>
                        <a:spcAft>
                          <a:spcPts val="200"/>
                        </a:spcAft>
                      </a:pPr>
                      <a:r>
                        <a:rPr lang="fr-FR" sz="1100" dirty="0">
                          <a:effectLst/>
                          <a:latin typeface="+mn-lt"/>
                          <a:ea typeface="Segoe UI" panose="020B0502040204020203" pitchFamily="34" charset="0"/>
                          <a:cs typeface="Calibri" panose="020F0502020204030204" pitchFamily="34" charset="0"/>
                        </a:rPr>
                        <a:t>Collecte des données des activités de prévention et transmission aux ICP</a:t>
                      </a:r>
                      <a:endParaRPr lang="en-GB" sz="1100"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19050" cap="flat" cmpd="sng" algn="ctr">
                      <a:solidFill>
                        <a:srgbClr val="CF361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7076895"/>
                  </a:ext>
                </a:extLst>
              </a:tr>
            </a:tbl>
          </a:graphicData>
        </a:graphic>
      </p:graphicFrame>
    </p:spTree>
    <p:extLst>
      <p:ext uri="{BB962C8B-B14F-4D97-AF65-F5344CB8AC3E}">
        <p14:creationId xmlns:p14="http://schemas.microsoft.com/office/powerpoint/2010/main" val="26916777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E828A81-55EC-5ADB-DA47-59C2A618B30C}"/>
              </a:ext>
            </a:extLst>
          </p:cNvPr>
          <p:cNvSpPr txBox="1"/>
          <p:nvPr/>
        </p:nvSpPr>
        <p:spPr>
          <a:xfrm>
            <a:off x="552450" y="1439865"/>
            <a:ext cx="5480049" cy="2823791"/>
          </a:xfrm>
          <a:prstGeom prst="rect">
            <a:avLst/>
          </a:prstGeom>
          <a:noFill/>
        </p:spPr>
        <p:txBody>
          <a:bodyPr wrap="square" lIns="0" tIns="46800" rIns="0" rtlCol="0">
            <a:noAutofit/>
          </a:bodyPr>
          <a:lstStyle/>
          <a:p>
            <a:r>
              <a:rPr lang="fr-FR" sz="1400" b="1" dirty="0">
                <a:solidFill>
                  <a:schemeClr val="accent2"/>
                </a:solidFill>
                <a:effectLst/>
                <a:ea typeface="Segoe UI" panose="020B0502040204020203" pitchFamily="34" charset="0"/>
                <a:cs typeface="Calibri" panose="020F0502020204030204" pitchFamily="34" charset="0"/>
              </a:rPr>
              <a:t>Étapes pour répliquer cette intervention</a:t>
            </a:r>
          </a:p>
          <a:p>
            <a:r>
              <a:rPr lang="fr-FR" sz="1200" dirty="0">
                <a:solidFill>
                  <a:srgbClr val="000000"/>
                </a:solidFill>
                <a:effectLst/>
                <a:ea typeface="Segoe UI" panose="020B0502040204020203" pitchFamily="34" charset="0"/>
                <a:cs typeface="Calibri" panose="020F0502020204030204" pitchFamily="34" charset="0"/>
              </a:rPr>
              <a:t>Les étapes pour la réplication sont les suivantes:</a:t>
            </a:r>
          </a:p>
          <a:p>
            <a:pPr marL="171450" indent="-171450">
              <a:buFont typeface="Arial" panose="020B0604020202020204" pitchFamily="34" charset="0"/>
              <a:buChar char="•"/>
            </a:pPr>
            <a:r>
              <a:rPr lang="fr-FR" sz="1200" dirty="0">
                <a:solidFill>
                  <a:srgbClr val="000000"/>
                </a:solidFill>
                <a:effectLst/>
                <a:ea typeface="Segoe UI" panose="020B0502040204020203" pitchFamily="34" charset="0"/>
                <a:cs typeface="Calibri" panose="020F0502020204030204" pitchFamily="34" charset="0"/>
              </a:rPr>
              <a:t>Conception et élaboration des outils de gestion HTA, Diabète, AVC </a:t>
            </a:r>
          </a:p>
          <a:p>
            <a:pPr marL="171450" indent="-171450">
              <a:buFont typeface="Arial" panose="020B0604020202020204" pitchFamily="34" charset="0"/>
              <a:buChar char="•"/>
            </a:pPr>
            <a:r>
              <a:rPr lang="fr-FR" sz="1200" dirty="0">
                <a:solidFill>
                  <a:srgbClr val="000000"/>
                </a:solidFill>
                <a:effectLst/>
                <a:ea typeface="Segoe UI" panose="020B0502040204020203" pitchFamily="34" charset="0"/>
                <a:cs typeface="Calibri" panose="020F0502020204030204" pitchFamily="34" charset="0"/>
              </a:rPr>
              <a:t>Session de formation des prestataires de soins sur l’utilisation des outils </a:t>
            </a:r>
            <a:br>
              <a:rPr lang="hr-HR" sz="1200" dirty="0">
                <a:solidFill>
                  <a:srgbClr val="000000"/>
                </a:solidFill>
                <a:effectLst/>
                <a:ea typeface="Segoe UI" panose="020B0502040204020203" pitchFamily="34" charset="0"/>
                <a:cs typeface="Calibri" panose="020F0502020204030204" pitchFamily="34" charset="0"/>
              </a:rPr>
            </a:br>
            <a:r>
              <a:rPr lang="fr-FR" sz="1200" dirty="0">
                <a:solidFill>
                  <a:srgbClr val="000000"/>
                </a:solidFill>
                <a:effectLst/>
                <a:ea typeface="Segoe UI" panose="020B0502040204020203" pitchFamily="34" charset="0"/>
                <a:cs typeface="Calibri" panose="020F0502020204030204" pitchFamily="34" charset="0"/>
              </a:rPr>
              <a:t>de gestion </a:t>
            </a:r>
          </a:p>
          <a:p>
            <a:pPr marL="171450" indent="-171450">
              <a:buFont typeface="Arial" panose="020B0604020202020204" pitchFamily="34" charset="0"/>
              <a:buChar char="•"/>
            </a:pPr>
            <a:r>
              <a:rPr lang="fr-FR" sz="1200" dirty="0">
                <a:solidFill>
                  <a:srgbClr val="000000"/>
                </a:solidFill>
                <a:effectLst/>
                <a:ea typeface="Segoe UI" panose="020B0502040204020203" pitchFamily="34" charset="0"/>
                <a:cs typeface="Calibri" panose="020F0502020204030204" pitchFamily="34" charset="0"/>
              </a:rPr>
              <a:t>Collecte active et exhaustive des données HTA par les Collecteurs</a:t>
            </a:r>
            <a:r>
              <a:rPr lang="hr-HR" sz="1200" dirty="0">
                <a:solidFill>
                  <a:srgbClr val="000000"/>
                </a:solidFill>
                <a:effectLst/>
                <a:ea typeface="Segoe UI" panose="020B0502040204020203" pitchFamily="34" charset="0"/>
                <a:cs typeface="Calibri" panose="020F0502020204030204" pitchFamily="34" charset="0"/>
              </a:rPr>
              <a:t> </a:t>
            </a:r>
            <a:br>
              <a:rPr lang="hr-HR" sz="1200" dirty="0">
                <a:solidFill>
                  <a:srgbClr val="000000"/>
                </a:solidFill>
                <a:effectLst/>
                <a:ea typeface="Segoe UI" panose="020B0502040204020203" pitchFamily="34" charset="0"/>
                <a:cs typeface="Calibri" panose="020F0502020204030204" pitchFamily="34" charset="0"/>
              </a:rPr>
            </a:br>
            <a:r>
              <a:rPr lang="fr-FR" sz="1200" dirty="0">
                <a:solidFill>
                  <a:srgbClr val="000000"/>
                </a:solidFill>
                <a:effectLst/>
                <a:ea typeface="Segoe UI" panose="020B0502040204020203" pitchFamily="34" charset="0"/>
                <a:cs typeface="Calibri" panose="020F0502020204030204" pitchFamily="34" charset="0"/>
              </a:rPr>
              <a:t>de données (au début de BHBC) </a:t>
            </a:r>
          </a:p>
          <a:p>
            <a:pPr marL="171450" indent="-171450">
              <a:buFont typeface="Arial" panose="020B0604020202020204" pitchFamily="34" charset="0"/>
              <a:buChar char="•"/>
            </a:pPr>
            <a:r>
              <a:rPr lang="fr-FR" sz="1200" dirty="0">
                <a:solidFill>
                  <a:srgbClr val="000000"/>
                </a:solidFill>
                <a:effectLst/>
                <a:ea typeface="Segoe UI" panose="020B0502040204020203" pitchFamily="34" charset="0"/>
                <a:cs typeface="Calibri" panose="020F0502020204030204" pitchFamily="34" charset="0"/>
              </a:rPr>
              <a:t>Développement de nouveaux concepts de collecte de données MNT </a:t>
            </a:r>
            <a:br>
              <a:rPr lang="hr-HR" sz="1200" dirty="0">
                <a:solidFill>
                  <a:srgbClr val="000000"/>
                </a:solidFill>
                <a:effectLst/>
                <a:ea typeface="Segoe UI" panose="020B0502040204020203" pitchFamily="34" charset="0"/>
                <a:cs typeface="Calibri" panose="020F0502020204030204" pitchFamily="34" charset="0"/>
              </a:rPr>
            </a:br>
            <a:r>
              <a:rPr lang="fr-FR" sz="1200" dirty="0">
                <a:solidFill>
                  <a:srgbClr val="000000"/>
                </a:solidFill>
                <a:effectLst/>
                <a:ea typeface="Segoe UI" panose="020B0502040204020203" pitchFamily="34" charset="0"/>
                <a:cs typeface="Calibri" panose="020F0502020204030204" pitchFamily="34" charset="0"/>
              </a:rPr>
              <a:t>en routine par le MSAS </a:t>
            </a:r>
          </a:p>
          <a:p>
            <a:pPr marL="171450" indent="-171450">
              <a:buFont typeface="Arial" panose="020B0604020202020204" pitchFamily="34" charset="0"/>
              <a:buChar char="•"/>
            </a:pPr>
            <a:r>
              <a:rPr lang="fr-FR" sz="1200" dirty="0">
                <a:solidFill>
                  <a:srgbClr val="000000"/>
                </a:solidFill>
                <a:effectLst/>
                <a:ea typeface="Segoe UI" panose="020B0502040204020203" pitchFamily="34" charset="0"/>
                <a:cs typeface="Calibri" panose="020F0502020204030204" pitchFamily="34" charset="0"/>
              </a:rPr>
              <a:t>Révision des indicateurs et outils de gestions en fonction de </a:t>
            </a:r>
            <a:br>
              <a:rPr lang="hr-HR" sz="1200" dirty="0">
                <a:solidFill>
                  <a:srgbClr val="000000"/>
                </a:solidFill>
                <a:effectLst/>
                <a:ea typeface="Segoe UI" panose="020B0502040204020203" pitchFamily="34" charset="0"/>
                <a:cs typeface="Calibri" panose="020F0502020204030204" pitchFamily="34" charset="0"/>
              </a:rPr>
            </a:br>
            <a:r>
              <a:rPr lang="fr-FR" sz="1200" dirty="0" err="1">
                <a:solidFill>
                  <a:srgbClr val="000000"/>
                </a:solidFill>
                <a:effectLst/>
                <a:ea typeface="Segoe UI" panose="020B0502040204020203" pitchFamily="34" charset="0"/>
                <a:cs typeface="Calibri" panose="020F0502020204030204" pitchFamily="34" charset="0"/>
              </a:rPr>
              <a:t>cesnouveaux</a:t>
            </a:r>
            <a:r>
              <a:rPr lang="fr-FR" sz="1200" dirty="0">
                <a:solidFill>
                  <a:srgbClr val="000000"/>
                </a:solidFill>
                <a:effectLst/>
                <a:ea typeface="Segoe UI" panose="020B0502040204020203" pitchFamily="34" charset="0"/>
                <a:cs typeface="Calibri" panose="020F0502020204030204" pitchFamily="34" charset="0"/>
              </a:rPr>
              <a:t> concepts </a:t>
            </a:r>
          </a:p>
          <a:p>
            <a:pPr marL="171450" indent="-171450">
              <a:buFont typeface="Arial" panose="020B0604020202020204" pitchFamily="34" charset="0"/>
              <a:buChar char="•"/>
            </a:pPr>
            <a:r>
              <a:rPr lang="fr-FR" sz="1200" dirty="0">
                <a:solidFill>
                  <a:srgbClr val="000000"/>
                </a:solidFill>
                <a:effectLst/>
                <a:ea typeface="Segoe UI" panose="020B0502040204020203" pitchFamily="34" charset="0"/>
                <a:cs typeface="Calibri" panose="020F0502020204030204" pitchFamily="34" charset="0"/>
              </a:rPr>
              <a:t>Intégration des nouveaux indicateurs dans la plateforme du DHIS2 </a:t>
            </a:r>
          </a:p>
          <a:p>
            <a:pPr marL="171450" indent="-171450">
              <a:buFont typeface="Arial" panose="020B0604020202020204" pitchFamily="34" charset="0"/>
              <a:buChar char="•"/>
            </a:pPr>
            <a:r>
              <a:rPr lang="fr-FR" sz="1200" dirty="0">
                <a:solidFill>
                  <a:srgbClr val="000000"/>
                </a:solidFill>
                <a:effectLst/>
                <a:ea typeface="Segoe UI" panose="020B0502040204020203" pitchFamily="34" charset="0"/>
                <a:cs typeface="Calibri" panose="020F0502020204030204" pitchFamily="34" charset="0"/>
              </a:rPr>
              <a:t>Recyclage des prestataires de soins sur les nouveaux outils </a:t>
            </a:r>
          </a:p>
          <a:p>
            <a:pPr marL="171450" indent="-171450">
              <a:buFont typeface="Arial" panose="020B0604020202020204" pitchFamily="34" charset="0"/>
              <a:buChar char="•"/>
            </a:pPr>
            <a:r>
              <a:rPr lang="fr-FR" sz="1200" dirty="0">
                <a:solidFill>
                  <a:srgbClr val="000000"/>
                </a:solidFill>
                <a:effectLst/>
                <a:ea typeface="Segoe UI" panose="020B0502040204020203" pitchFamily="34" charset="0"/>
                <a:cs typeface="Calibri" panose="020F0502020204030204" pitchFamily="34" charset="0"/>
              </a:rPr>
              <a:t>Supervision formative et coaching sur site de la collecte des données </a:t>
            </a:r>
          </a:p>
          <a:p>
            <a:pPr marL="171450" indent="-171450">
              <a:buFont typeface="Arial" panose="020B0604020202020204" pitchFamily="34" charset="0"/>
              <a:buChar char="•"/>
            </a:pPr>
            <a:r>
              <a:rPr lang="fr-FR" sz="1200" dirty="0">
                <a:solidFill>
                  <a:srgbClr val="000000"/>
                </a:solidFill>
                <a:effectLst/>
                <a:ea typeface="Segoe UI" panose="020B0502040204020203" pitchFamily="34" charset="0"/>
                <a:cs typeface="Calibri" panose="020F0502020204030204" pitchFamily="34" charset="0"/>
              </a:rPr>
              <a:t>Dévolution de la collecte des données MNT aux prestataires des PPS</a:t>
            </a:r>
            <a:endParaRPr lang="hr-HR" sz="1200" u="sng" dirty="0">
              <a:solidFill>
                <a:srgbClr val="0000FF"/>
              </a:solidFill>
              <a:ea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EB033756-1E38-CC79-15C7-EE3E86211843}"/>
              </a:ext>
            </a:extLst>
          </p:cNvPr>
          <p:cNvSpPr txBox="1">
            <a:spLocks/>
          </p:cNvSpPr>
          <p:nvPr/>
        </p:nvSpPr>
        <p:spPr>
          <a:xfrm rot="16200000">
            <a:off x="2329339" y="3001023"/>
            <a:ext cx="2484638" cy="6010714"/>
          </a:xfrm>
          <a:prstGeom prst="roundRect">
            <a:avLst>
              <a:gd name="adj" fmla="val 5485"/>
            </a:avLst>
          </a:prstGeom>
          <a:gradFill>
            <a:gsLst>
              <a:gs pos="0">
                <a:schemeClr val="accent4">
                  <a:alpha val="20000"/>
                </a:schemeClr>
              </a:gs>
              <a:gs pos="100000">
                <a:schemeClr val="accent4">
                  <a:alpha val="0"/>
                </a:schemeClr>
              </a:gs>
            </a:gsLst>
            <a:lin ang="5400000" scaled="1"/>
          </a:gradFill>
          <a:ln w="25400">
            <a:noFill/>
          </a:ln>
          <a:effectLst/>
        </p:spPr>
        <p:txBody>
          <a:bodyPr vert="horz" lIns="144000" tIns="144000" rIns="144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nSpc>
                <a:spcPct val="100000"/>
              </a:lnSpc>
              <a:spcBef>
                <a:spcPts val="0"/>
              </a:spcBef>
              <a:buNone/>
            </a:pPr>
            <a:endParaRPr lang="hr-HR" b="1" spc="-20" dirty="0"/>
          </a:p>
        </p:txBody>
      </p:sp>
      <p:grpSp>
        <p:nvGrpSpPr>
          <p:cNvPr id="7" name="Group 6">
            <a:extLst>
              <a:ext uri="{FF2B5EF4-FFF2-40B4-BE49-F238E27FC236}">
                <a16:creationId xmlns:a16="http://schemas.microsoft.com/office/drawing/2014/main" id="{1479D578-B8F7-21EE-20F2-280C38D1CCA5}"/>
              </a:ext>
            </a:extLst>
          </p:cNvPr>
          <p:cNvGrpSpPr/>
          <p:nvPr/>
        </p:nvGrpSpPr>
        <p:grpSpPr>
          <a:xfrm>
            <a:off x="753134" y="4945582"/>
            <a:ext cx="626597" cy="625242"/>
            <a:chOff x="587565" y="5011465"/>
            <a:chExt cx="626597" cy="625242"/>
          </a:xfrm>
        </p:grpSpPr>
        <p:sp>
          <p:nvSpPr>
            <p:cNvPr id="4" name="Oval 3">
              <a:extLst>
                <a:ext uri="{FF2B5EF4-FFF2-40B4-BE49-F238E27FC236}">
                  <a16:creationId xmlns:a16="http://schemas.microsoft.com/office/drawing/2014/main" id="{0C590ED4-A51E-34F8-6854-D69F47673BED}"/>
                </a:ext>
              </a:extLst>
            </p:cNvPr>
            <p:cNvSpPr/>
            <p:nvPr/>
          </p:nvSpPr>
          <p:spPr>
            <a:xfrm>
              <a:off x="587565" y="5011466"/>
              <a:ext cx="625241" cy="62524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1452AB3A-9026-0F2E-74F0-8072E0A1BA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8920" y="5011465"/>
              <a:ext cx="625242" cy="625242"/>
            </a:xfrm>
            <a:prstGeom prst="rect">
              <a:avLst/>
            </a:prstGeom>
          </p:spPr>
        </p:pic>
      </p:grpSp>
      <p:sp>
        <p:nvSpPr>
          <p:cNvPr id="2" name="TextBox 1">
            <a:extLst>
              <a:ext uri="{FF2B5EF4-FFF2-40B4-BE49-F238E27FC236}">
                <a16:creationId xmlns:a16="http://schemas.microsoft.com/office/drawing/2014/main" id="{F4F61E7E-06CA-361C-9ABA-F860CEB51C78}"/>
              </a:ext>
            </a:extLst>
          </p:cNvPr>
          <p:cNvSpPr txBox="1"/>
          <p:nvPr/>
        </p:nvSpPr>
        <p:spPr>
          <a:xfrm>
            <a:off x="1543944" y="4945582"/>
            <a:ext cx="4488556" cy="2303118"/>
          </a:xfrm>
          <a:prstGeom prst="rect">
            <a:avLst/>
          </a:prstGeom>
          <a:noFill/>
        </p:spPr>
        <p:txBody>
          <a:bodyPr wrap="square" lIns="0" tIns="46800" rIns="0" rtlCol="0">
            <a:noAutofit/>
          </a:bodyPr>
          <a:lstStyle/>
          <a:p>
            <a:r>
              <a:rPr lang="fr-FR" sz="1400" b="1" dirty="0">
                <a:solidFill>
                  <a:schemeClr val="accent2"/>
                </a:solidFill>
                <a:effectLst/>
                <a:ea typeface="Segoe UI" panose="020B0502040204020203" pitchFamily="34" charset="0"/>
                <a:cs typeface="Calibri" panose="020F0502020204030204" pitchFamily="34" charset="0"/>
              </a:rPr>
              <a:t>Outils de Gestion et liens </a:t>
            </a:r>
          </a:p>
          <a:p>
            <a:endParaRPr lang="fr-FR" sz="1400" b="1" dirty="0">
              <a:solidFill>
                <a:schemeClr val="accent2"/>
              </a:solidFill>
              <a:ea typeface="Segoe UI" panose="020B0502040204020203" pitchFamily="34" charset="0"/>
              <a:cs typeface="Calibri" panose="020F0502020204030204" pitchFamily="34" charset="0"/>
            </a:endParaRPr>
          </a:p>
          <a:p>
            <a:pPr marL="172800" lvl="0" indent="-172800">
              <a:buFont typeface="Wingdings" panose="05000000000000000000" pitchFamily="2" charset="2"/>
              <a:buChar char="Ø"/>
            </a:pPr>
            <a:r>
              <a:rPr lang="fr-FR" sz="1200" dirty="0">
                <a:solidFill>
                  <a:srgbClr val="000000"/>
                </a:solidFill>
                <a:effectLst/>
                <a:ea typeface="Segoe UI" panose="020B0502040204020203" pitchFamily="34" charset="0"/>
                <a:cs typeface="Calibri" panose="020F0502020204030204" pitchFamily="34" charset="0"/>
              </a:rPr>
              <a:t>Définition des nouveaux concepts MNT</a:t>
            </a:r>
            <a:endParaRPr lang="en-GB" sz="1200" dirty="0">
              <a:effectLst/>
              <a:ea typeface="Calibri" panose="020F0502020204030204" pitchFamily="34" charset="0"/>
              <a:cs typeface="Times New Roman" panose="02020603050405020304" pitchFamily="18" charset="0"/>
            </a:endParaRPr>
          </a:p>
          <a:p>
            <a:pPr marL="172800" lvl="0" indent="-172800">
              <a:buFont typeface="Wingdings" panose="05000000000000000000" pitchFamily="2" charset="2"/>
              <a:buChar char="Ø"/>
            </a:pPr>
            <a:r>
              <a:rPr lang="fr-FR" sz="1200" dirty="0">
                <a:solidFill>
                  <a:srgbClr val="000000"/>
                </a:solidFill>
                <a:effectLst/>
                <a:ea typeface="Segoe UI" panose="020B0502040204020203" pitchFamily="34" charset="0"/>
                <a:cs typeface="Calibri" panose="020F0502020204030204" pitchFamily="34" charset="0"/>
              </a:rPr>
              <a:t>Formulaire de collecte des Données MNT</a:t>
            </a:r>
            <a:r>
              <a:rPr lang="fr-FR" sz="1200" b="1" dirty="0">
                <a:solidFill>
                  <a:srgbClr val="000000"/>
                </a:solidFill>
                <a:effectLst/>
                <a:ea typeface="Segoe UI" panose="020B0502040204020203" pitchFamily="34" charset="0"/>
                <a:cs typeface="Calibri" panose="020F0502020204030204" pitchFamily="34" charset="0"/>
              </a:rPr>
              <a:t> </a:t>
            </a:r>
          </a:p>
          <a:p>
            <a:pPr marL="172800" lvl="0" indent="-172800">
              <a:buFont typeface="Wingdings" panose="05000000000000000000" pitchFamily="2" charset="2"/>
              <a:buChar char="Ø"/>
            </a:pPr>
            <a:r>
              <a:rPr lang="fr-FR" sz="1200" dirty="0">
                <a:solidFill>
                  <a:srgbClr val="000000"/>
                </a:solidFill>
                <a:effectLst/>
                <a:ea typeface="Segoe UI" panose="020B0502040204020203" pitchFamily="34" charset="0"/>
                <a:cs typeface="Calibri" panose="020F0502020204030204" pitchFamily="34" charset="0"/>
              </a:rPr>
              <a:t>Indicateurs MNT Consolidés 2022</a:t>
            </a:r>
          </a:p>
          <a:p>
            <a:pPr marL="172800" lvl="0" indent="-172800">
              <a:buFont typeface="Wingdings" panose="05000000000000000000" pitchFamily="2" charset="2"/>
              <a:buChar char="Ø"/>
            </a:pPr>
            <a:r>
              <a:rPr lang="fr-FR" sz="1200" dirty="0">
                <a:solidFill>
                  <a:srgbClr val="000000"/>
                </a:solidFill>
                <a:effectLst/>
                <a:ea typeface="Segoe UI" panose="020B0502040204020203" pitchFamily="34" charset="0"/>
                <a:cs typeface="Calibri" panose="020F0502020204030204" pitchFamily="34" charset="0"/>
              </a:rPr>
              <a:t>Indicateurs Projet Cardio4Dakar</a:t>
            </a:r>
          </a:p>
          <a:p>
            <a:pPr marL="172800" lvl="0" indent="-172800">
              <a:buFont typeface="Wingdings" panose="05000000000000000000" pitchFamily="2" charset="2"/>
              <a:buChar char="Ø"/>
            </a:pPr>
            <a:r>
              <a:rPr lang="fr-FR" sz="1200" dirty="0">
                <a:solidFill>
                  <a:srgbClr val="000000"/>
                </a:solidFill>
                <a:ea typeface="Segoe UI" panose="020B0502040204020203" pitchFamily="34" charset="0"/>
                <a:cs typeface="Calibri" panose="020F0502020204030204" pitchFamily="34" charset="0"/>
              </a:rPr>
              <a:t>Fiche de notification mensuelle des cas</a:t>
            </a:r>
            <a:endParaRPr lang="en-US" sz="1200" dirty="0">
              <a:solidFill>
                <a:srgbClr val="0000FF"/>
              </a:solidFill>
              <a:ea typeface="Segoe UI" panose="020B0502040204020203" pitchFamily="34" charset="0"/>
              <a:cs typeface="Calibri" panose="020F0502020204030204" pitchFamily="34" charset="0"/>
            </a:endParaRPr>
          </a:p>
          <a:p>
            <a:pPr marL="172800" lvl="0" indent="-172800">
              <a:buFont typeface="Wingdings" panose="05000000000000000000" pitchFamily="2" charset="2"/>
              <a:buChar char="Ø"/>
            </a:pPr>
            <a:endParaRPr lang="en-US" sz="1200" u="sng" dirty="0">
              <a:solidFill>
                <a:srgbClr val="0000FF"/>
              </a:solidFill>
              <a:effectLst/>
              <a:ea typeface="Segoe UI" panose="020B0502040204020203" pitchFamily="34" charset="0"/>
              <a:cs typeface="Calibri" panose="020F0502020204030204" pitchFamily="34" charset="0"/>
            </a:endParaRPr>
          </a:p>
          <a:p>
            <a:pPr lvl="0"/>
            <a:r>
              <a:rPr lang="fr-FR" sz="1200" b="1" dirty="0">
                <a:solidFill>
                  <a:schemeClr val="accent3">
                    <a:lumMod val="50000"/>
                  </a:schemeClr>
                </a:solidFill>
                <a:ea typeface="Segoe UI" panose="020B0502040204020203" pitchFamily="34" charset="0"/>
                <a:cs typeface="Calibri" panose="020F0502020204030204" pitchFamily="34" charset="0"/>
              </a:rPr>
              <a:t>Lien:</a:t>
            </a:r>
          </a:p>
          <a:p>
            <a:pPr lvl="0"/>
            <a:r>
              <a:rPr lang="fr-FR" sz="1200" b="1" dirty="0">
                <a:solidFill>
                  <a:schemeClr val="accent3">
                    <a:lumMod val="50000"/>
                  </a:schemeClr>
                </a:solidFill>
                <a:ea typeface="Segoe UI" panose="020B0502040204020203" pitchFamily="34" charset="0"/>
                <a:cs typeface="Calibri" panose="020F0502020204030204" pitchFamily="34" charset="0"/>
                <a:hlinkClick r:id="rId4"/>
              </a:rPr>
              <a:t>https://drive.google.com/drive/folders/1QF82hcO0G37WyKxWBPu99F2sUgZm_0PP?usp=sharing</a:t>
            </a:r>
            <a:endParaRPr lang="fr-FR" sz="1200" b="1" dirty="0">
              <a:solidFill>
                <a:schemeClr val="accent3">
                  <a:lumMod val="50000"/>
                </a:schemeClr>
              </a:solidFill>
              <a:ea typeface="Segoe UI" panose="020B0502040204020203" pitchFamily="34" charset="0"/>
              <a:cs typeface="Calibri" panose="020F0502020204030204" pitchFamily="34" charset="0"/>
            </a:endParaRPr>
          </a:p>
        </p:txBody>
      </p:sp>
    </p:spTree>
    <p:extLst>
      <p:ext uri="{BB962C8B-B14F-4D97-AF65-F5344CB8AC3E}">
        <p14:creationId xmlns:p14="http://schemas.microsoft.com/office/powerpoint/2010/main" val="2306738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0E1C4"/>
            </a:gs>
            <a:gs pos="100000">
              <a:srgbClr val="E3D0B3"/>
            </a:gs>
          </a:gsLst>
          <a:lin ang="5400000" scaled="1"/>
        </a:gra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3D392A55-03C4-C5D8-793C-AA419D90EC52}"/>
              </a:ext>
            </a:extLst>
          </p:cNvPr>
          <p:cNvGraphicFramePr>
            <a:graphicFrameLocks noChangeAspect="1"/>
          </p:cNvGraphicFramePr>
          <p:nvPr>
            <p:custDataLst>
              <p:tags r:id="rId1"/>
            </p:custDataLst>
          </p:nvPr>
        </p:nvGraphicFramePr>
        <p:xfrm>
          <a:off x="1588" y="1588"/>
          <a:ext cx="1228"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think-cell data - do not delete" hidden="1">
                        <a:extLst>
                          <a:ext uri="{FF2B5EF4-FFF2-40B4-BE49-F238E27FC236}">
                            <a16:creationId xmlns:a16="http://schemas.microsoft.com/office/drawing/2014/main" id="{3D392A55-03C4-C5D8-793C-AA419D90EC52}"/>
                          </a:ext>
                        </a:extLst>
                      </p:cNvPr>
                      <p:cNvPicPr/>
                      <p:nvPr/>
                    </p:nvPicPr>
                    <p:blipFill>
                      <a:blip r:embed="rId4"/>
                      <a:stretch>
                        <a:fillRect/>
                      </a:stretch>
                    </p:blipFill>
                    <p:spPr>
                      <a:xfrm>
                        <a:off x="1588" y="1588"/>
                        <a:ext cx="1228" cy="1588"/>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C1B6FF9F-D3CA-DF4D-4545-D59B0DAA7432}"/>
              </a:ext>
            </a:extLst>
          </p:cNvPr>
          <p:cNvSpPr txBox="1"/>
          <p:nvPr/>
        </p:nvSpPr>
        <p:spPr>
          <a:xfrm>
            <a:off x="552450" y="1432790"/>
            <a:ext cx="5480049" cy="4704144"/>
          </a:xfrm>
          <a:prstGeom prst="rect">
            <a:avLst/>
          </a:prstGeom>
          <a:noFill/>
        </p:spPr>
        <p:txBody>
          <a:bodyPr wrap="square" lIns="0" tIns="46800" rIns="0" rtlCol="0">
            <a:noAutofit/>
          </a:bodyPr>
          <a:lstStyle/>
          <a:p>
            <a:r>
              <a:rPr lang="fr-FR" sz="1400" b="1" dirty="0">
                <a:solidFill>
                  <a:schemeClr val="accent1"/>
                </a:solidFill>
              </a:rPr>
              <a:t>Public cible</a:t>
            </a:r>
            <a:r>
              <a:rPr lang="hr-HR" sz="1400" b="1" dirty="0">
                <a:solidFill>
                  <a:schemeClr val="accent1"/>
                </a:solidFill>
              </a:rPr>
              <a:t> </a:t>
            </a:r>
          </a:p>
          <a:p>
            <a:endParaRPr lang="hr-HR" sz="1400" b="1" dirty="0">
              <a:solidFill>
                <a:schemeClr val="accent1"/>
              </a:solidFill>
            </a:endParaRPr>
          </a:p>
          <a:p>
            <a:r>
              <a:rPr lang="fr-FR" sz="1200" dirty="0"/>
              <a:t>Cette boîte à outils est destinée aux responsables du Ministère de la Santé </a:t>
            </a:r>
            <a:br>
              <a:rPr lang="hr-HR" sz="1200" dirty="0"/>
            </a:br>
            <a:r>
              <a:rPr lang="fr-FR" sz="1200" dirty="0"/>
              <a:t>et de l'Action sociale (MSAS), au niveau central, régional et des districts sanitaires. Elle s’adresse également aux partenaires techniques et financiers, aux collectivités territoriales, aux représentants des associations professionnels de santé et aux Organisations communautaires ainsi qu’à toute autre organisation intéressée par la mise en œuvre de l’approche CARDIO.</a:t>
            </a:r>
            <a:r>
              <a:rPr lang="hr-HR" sz="1200" dirty="0"/>
              <a:t> </a:t>
            </a:r>
          </a:p>
          <a:p>
            <a:endParaRPr lang="hr-HR" sz="1200" dirty="0"/>
          </a:p>
          <a:p>
            <a:r>
              <a:rPr lang="fr-FR" sz="1400" b="1" dirty="0">
                <a:solidFill>
                  <a:schemeClr val="accent1"/>
                </a:solidFill>
              </a:rPr>
              <a:t>Instructions pour l’utilisation de la boîte à outils </a:t>
            </a:r>
            <a:endParaRPr lang="hr-HR" sz="1400" b="1" dirty="0">
              <a:solidFill>
                <a:schemeClr val="accent1"/>
              </a:solidFill>
            </a:endParaRPr>
          </a:p>
          <a:p>
            <a:endParaRPr lang="hr-HR" sz="1400" b="1" dirty="0">
              <a:solidFill>
                <a:schemeClr val="accent1"/>
              </a:solidFill>
            </a:endParaRPr>
          </a:p>
          <a:p>
            <a:r>
              <a:rPr lang="fr-FR" sz="1200" dirty="0"/>
              <a:t>Cette boite à outils se compose d’éléments descriptifs de chaque intervention ainsi que des liens pour accéder aux outils et documents utiles. Le lecteur peut donc choisir la section qui l’intéresse pour comprendre la démarche et les grandes étapes de chaque intervention et télécharger au besoin les documents et fiches techniques afin de les adapter. Chaque intervention est décrite selon </a:t>
            </a:r>
            <a:br>
              <a:rPr lang="hr-HR" sz="1200" dirty="0"/>
            </a:br>
            <a:r>
              <a:rPr lang="fr-FR" sz="1200" dirty="0"/>
              <a:t>le plan suivant:</a:t>
            </a:r>
          </a:p>
        </p:txBody>
      </p:sp>
      <p:grpSp>
        <p:nvGrpSpPr>
          <p:cNvPr id="3" name="Group 2">
            <a:extLst>
              <a:ext uri="{FF2B5EF4-FFF2-40B4-BE49-F238E27FC236}">
                <a16:creationId xmlns:a16="http://schemas.microsoft.com/office/drawing/2014/main" id="{98E4811D-F46B-198F-3129-31DE10027966}"/>
              </a:ext>
            </a:extLst>
          </p:cNvPr>
          <p:cNvGrpSpPr/>
          <p:nvPr/>
        </p:nvGrpSpPr>
        <p:grpSpPr>
          <a:xfrm>
            <a:off x="555147" y="4853950"/>
            <a:ext cx="5431266" cy="3242646"/>
            <a:chOff x="535782" y="4853950"/>
            <a:chExt cx="5505449" cy="3286936"/>
          </a:xfrm>
        </p:grpSpPr>
        <p:sp>
          <p:nvSpPr>
            <p:cNvPr id="27" name="Text Placeholder 2">
              <a:extLst>
                <a:ext uri="{FF2B5EF4-FFF2-40B4-BE49-F238E27FC236}">
                  <a16:creationId xmlns:a16="http://schemas.microsoft.com/office/drawing/2014/main" id="{25F98CB4-E650-7C50-E659-D20533D8C2BD}"/>
                </a:ext>
              </a:extLst>
            </p:cNvPr>
            <p:cNvSpPr txBox="1">
              <a:spLocks/>
            </p:cNvSpPr>
            <p:nvPr/>
          </p:nvSpPr>
          <p:spPr>
            <a:xfrm>
              <a:off x="623888" y="4981001"/>
              <a:ext cx="1736865" cy="1031591"/>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44000" tIns="252000" rIns="144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hr-HR" b="1" dirty="0"/>
                <a:t>Contexte</a:t>
              </a:r>
            </a:p>
          </p:txBody>
        </p:sp>
        <p:sp>
          <p:nvSpPr>
            <p:cNvPr id="28" name="Text Placeholder 2">
              <a:extLst>
                <a:ext uri="{FF2B5EF4-FFF2-40B4-BE49-F238E27FC236}">
                  <a16:creationId xmlns:a16="http://schemas.microsoft.com/office/drawing/2014/main" id="{543E6992-7017-5700-771F-16FB7EF3D1E5}"/>
                </a:ext>
              </a:extLst>
            </p:cNvPr>
            <p:cNvSpPr txBox="1">
              <a:spLocks/>
            </p:cNvSpPr>
            <p:nvPr/>
          </p:nvSpPr>
          <p:spPr>
            <a:xfrm>
              <a:off x="2499448" y="4981001"/>
              <a:ext cx="1736865" cy="1031591"/>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44000" tIns="252000" rIns="144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hr-HR" b="1" dirty="0"/>
                <a:t>Objectif</a:t>
              </a:r>
            </a:p>
          </p:txBody>
        </p:sp>
        <p:sp>
          <p:nvSpPr>
            <p:cNvPr id="29" name="Text Placeholder 2">
              <a:extLst>
                <a:ext uri="{FF2B5EF4-FFF2-40B4-BE49-F238E27FC236}">
                  <a16:creationId xmlns:a16="http://schemas.microsoft.com/office/drawing/2014/main" id="{7C241F14-183A-C1A6-DCD7-ACF25531812E}"/>
                </a:ext>
              </a:extLst>
            </p:cNvPr>
            <p:cNvSpPr txBox="1">
              <a:spLocks/>
            </p:cNvSpPr>
            <p:nvPr/>
          </p:nvSpPr>
          <p:spPr>
            <a:xfrm>
              <a:off x="4375008" y="4981001"/>
              <a:ext cx="1666223" cy="1031591"/>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44000" tIns="252000" rIns="144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hr-HR" b="1" dirty="0"/>
                <a:t>Acteurs clés </a:t>
              </a:r>
              <a:br>
                <a:rPr lang="hr-HR" b="1" dirty="0"/>
              </a:br>
              <a:r>
                <a:rPr lang="hr-HR" b="1" dirty="0"/>
                <a:t>et gouvernance</a:t>
              </a:r>
            </a:p>
          </p:txBody>
        </p:sp>
        <p:sp>
          <p:nvSpPr>
            <p:cNvPr id="41" name="Text Placeholder 2">
              <a:extLst>
                <a:ext uri="{FF2B5EF4-FFF2-40B4-BE49-F238E27FC236}">
                  <a16:creationId xmlns:a16="http://schemas.microsoft.com/office/drawing/2014/main" id="{645A2AE6-9BB8-D721-879E-CAEA0C65F12E}"/>
                </a:ext>
              </a:extLst>
            </p:cNvPr>
            <p:cNvSpPr txBox="1">
              <a:spLocks/>
            </p:cNvSpPr>
            <p:nvPr/>
          </p:nvSpPr>
          <p:spPr>
            <a:xfrm>
              <a:off x="623888" y="6136934"/>
              <a:ext cx="1736865" cy="1031591"/>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44000" tIns="252000" rIns="144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b="1" dirty="0"/>
                <a:t>Etapes pour répliquer cette intervention</a:t>
              </a:r>
            </a:p>
          </p:txBody>
        </p:sp>
        <p:sp>
          <p:nvSpPr>
            <p:cNvPr id="42" name="Text Placeholder 2">
              <a:extLst>
                <a:ext uri="{FF2B5EF4-FFF2-40B4-BE49-F238E27FC236}">
                  <a16:creationId xmlns:a16="http://schemas.microsoft.com/office/drawing/2014/main" id="{6845C7B2-C2F7-D2FC-9DD7-21B975E50280}"/>
                </a:ext>
              </a:extLst>
            </p:cNvPr>
            <p:cNvSpPr txBox="1">
              <a:spLocks/>
            </p:cNvSpPr>
            <p:nvPr/>
          </p:nvSpPr>
          <p:spPr>
            <a:xfrm>
              <a:off x="2499448" y="6136934"/>
              <a:ext cx="1736865" cy="1031591"/>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44000" tIns="252000" rIns="144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hr-HR" b="1" dirty="0"/>
                <a:t>Outils et liens</a:t>
              </a:r>
            </a:p>
          </p:txBody>
        </p:sp>
        <p:sp>
          <p:nvSpPr>
            <p:cNvPr id="43" name="Text Placeholder 2">
              <a:extLst>
                <a:ext uri="{FF2B5EF4-FFF2-40B4-BE49-F238E27FC236}">
                  <a16:creationId xmlns:a16="http://schemas.microsoft.com/office/drawing/2014/main" id="{03220A5C-3669-8A1E-5C57-A1D9AFE6CF69}"/>
                </a:ext>
              </a:extLst>
            </p:cNvPr>
            <p:cNvSpPr txBox="1">
              <a:spLocks/>
            </p:cNvSpPr>
            <p:nvPr/>
          </p:nvSpPr>
          <p:spPr>
            <a:xfrm>
              <a:off x="4375008" y="6136934"/>
              <a:ext cx="1666223" cy="1031591"/>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08000" tIns="252000" rIns="108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hr-HR" b="1" dirty="0"/>
                <a:t>Recommandations et must-haves</a:t>
              </a:r>
            </a:p>
          </p:txBody>
        </p:sp>
        <p:sp>
          <p:nvSpPr>
            <p:cNvPr id="44" name="Text Placeholder 2">
              <a:extLst>
                <a:ext uri="{FF2B5EF4-FFF2-40B4-BE49-F238E27FC236}">
                  <a16:creationId xmlns:a16="http://schemas.microsoft.com/office/drawing/2014/main" id="{88BF2C08-66FB-CACD-7489-5D7CB6B75D6C}"/>
                </a:ext>
              </a:extLst>
            </p:cNvPr>
            <p:cNvSpPr txBox="1">
              <a:spLocks/>
            </p:cNvSpPr>
            <p:nvPr/>
          </p:nvSpPr>
          <p:spPr>
            <a:xfrm>
              <a:off x="623888" y="7292867"/>
              <a:ext cx="1736865" cy="848019"/>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44000" tIns="252000" rIns="144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hr-HR" b="1" dirty="0"/>
                <a:t>Résultats attendus</a:t>
              </a:r>
            </a:p>
          </p:txBody>
        </p:sp>
        <p:sp>
          <p:nvSpPr>
            <p:cNvPr id="69" name="Oval 68">
              <a:extLst>
                <a:ext uri="{FF2B5EF4-FFF2-40B4-BE49-F238E27FC236}">
                  <a16:creationId xmlns:a16="http://schemas.microsoft.com/office/drawing/2014/main" id="{5B019E5D-7E66-EC8F-68A3-34933931E5D4}"/>
                </a:ext>
              </a:extLst>
            </p:cNvPr>
            <p:cNvSpPr/>
            <p:nvPr/>
          </p:nvSpPr>
          <p:spPr>
            <a:xfrm>
              <a:off x="535782" y="4853950"/>
              <a:ext cx="255587" cy="255587"/>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spcAft>
                  <a:spcPts val="0"/>
                </a:spcAft>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1</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70" name="Oval 69">
              <a:extLst>
                <a:ext uri="{FF2B5EF4-FFF2-40B4-BE49-F238E27FC236}">
                  <a16:creationId xmlns:a16="http://schemas.microsoft.com/office/drawing/2014/main" id="{75F713DE-8EE4-1F4C-AFC0-1E499B17576A}"/>
                </a:ext>
              </a:extLst>
            </p:cNvPr>
            <p:cNvSpPr/>
            <p:nvPr/>
          </p:nvSpPr>
          <p:spPr>
            <a:xfrm>
              <a:off x="2402682" y="4853950"/>
              <a:ext cx="255587" cy="255587"/>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spcAft>
                  <a:spcPts val="0"/>
                </a:spcAft>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2</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71" name="Oval 70">
              <a:extLst>
                <a:ext uri="{FF2B5EF4-FFF2-40B4-BE49-F238E27FC236}">
                  <a16:creationId xmlns:a16="http://schemas.microsoft.com/office/drawing/2014/main" id="{16084E64-8821-0970-54B1-3F5EA145077A}"/>
                </a:ext>
              </a:extLst>
            </p:cNvPr>
            <p:cNvSpPr/>
            <p:nvPr/>
          </p:nvSpPr>
          <p:spPr>
            <a:xfrm>
              <a:off x="4269582" y="4853950"/>
              <a:ext cx="255587" cy="255587"/>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spcAft>
                  <a:spcPts val="0"/>
                </a:spcAft>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3</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72" name="Oval 71">
              <a:extLst>
                <a:ext uri="{FF2B5EF4-FFF2-40B4-BE49-F238E27FC236}">
                  <a16:creationId xmlns:a16="http://schemas.microsoft.com/office/drawing/2014/main" id="{CC3D4ECE-B858-AEB4-6FD2-13F428D15AFC}"/>
                </a:ext>
              </a:extLst>
            </p:cNvPr>
            <p:cNvSpPr/>
            <p:nvPr/>
          </p:nvSpPr>
          <p:spPr>
            <a:xfrm>
              <a:off x="535782" y="6054100"/>
              <a:ext cx="255587" cy="255587"/>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spcAft>
                  <a:spcPts val="0"/>
                </a:spcAft>
                <a:buClrTx/>
                <a:buSzTx/>
                <a:buFontTx/>
                <a:buNone/>
                <a:tabLst/>
                <a:defRPr/>
              </a:pPr>
              <a:r>
                <a:rPr lang="hr-HR" sz="900" b="1" kern="0" dirty="0">
                  <a:solidFill>
                    <a:srgbClr val="FFFFFF"/>
                  </a:solidFill>
                  <a:latin typeface="Arial"/>
                  <a:cs typeface="Arial" panose="020B0604020202020204" pitchFamily="34" charset="0"/>
                </a:rPr>
                <a:t>4</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73" name="Oval 72">
              <a:extLst>
                <a:ext uri="{FF2B5EF4-FFF2-40B4-BE49-F238E27FC236}">
                  <a16:creationId xmlns:a16="http://schemas.microsoft.com/office/drawing/2014/main" id="{44E4A2FA-7303-9894-760E-7968E643B60E}"/>
                </a:ext>
              </a:extLst>
            </p:cNvPr>
            <p:cNvSpPr/>
            <p:nvPr/>
          </p:nvSpPr>
          <p:spPr>
            <a:xfrm>
              <a:off x="2402682" y="6054100"/>
              <a:ext cx="255587" cy="255587"/>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spcAft>
                  <a:spcPts val="0"/>
                </a:spcAft>
                <a:buClrTx/>
                <a:buSzTx/>
                <a:buFontTx/>
                <a:buNone/>
                <a:tabLst/>
                <a:defRPr/>
              </a:pPr>
              <a:r>
                <a:rPr lang="hr-HR" sz="900" b="1" kern="0" dirty="0">
                  <a:solidFill>
                    <a:srgbClr val="FFFFFF"/>
                  </a:solidFill>
                  <a:latin typeface="Arial"/>
                  <a:cs typeface="Arial" panose="020B0604020202020204" pitchFamily="34" charset="0"/>
                </a:rPr>
                <a:t>5</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74" name="Oval 73">
              <a:extLst>
                <a:ext uri="{FF2B5EF4-FFF2-40B4-BE49-F238E27FC236}">
                  <a16:creationId xmlns:a16="http://schemas.microsoft.com/office/drawing/2014/main" id="{61EFB6B0-46CC-1542-45A7-818F0883E370}"/>
                </a:ext>
              </a:extLst>
            </p:cNvPr>
            <p:cNvSpPr/>
            <p:nvPr/>
          </p:nvSpPr>
          <p:spPr>
            <a:xfrm>
              <a:off x="4269582" y="6054100"/>
              <a:ext cx="255587" cy="255587"/>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spcAft>
                  <a:spcPts val="0"/>
                </a:spcAft>
                <a:buClrTx/>
                <a:buSzTx/>
                <a:buFontTx/>
                <a:buNone/>
                <a:tabLst/>
                <a:defRPr/>
              </a:pPr>
              <a:r>
                <a:rPr lang="hr-HR" sz="900" b="1" kern="0" dirty="0">
                  <a:solidFill>
                    <a:srgbClr val="FFFFFF"/>
                  </a:solidFill>
                  <a:latin typeface="Arial"/>
                  <a:cs typeface="Arial" panose="020B0604020202020204" pitchFamily="34" charset="0"/>
                </a:rPr>
                <a:t>6</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76" name="Oval 75">
              <a:extLst>
                <a:ext uri="{FF2B5EF4-FFF2-40B4-BE49-F238E27FC236}">
                  <a16:creationId xmlns:a16="http://schemas.microsoft.com/office/drawing/2014/main" id="{8B5E42C2-99EF-4C67-29FD-429907A884FB}"/>
                </a:ext>
              </a:extLst>
            </p:cNvPr>
            <p:cNvSpPr/>
            <p:nvPr/>
          </p:nvSpPr>
          <p:spPr>
            <a:xfrm>
              <a:off x="535782" y="7168525"/>
              <a:ext cx="255587" cy="255587"/>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spcAft>
                  <a:spcPts val="0"/>
                </a:spcAft>
                <a:buClrTx/>
                <a:buSzTx/>
                <a:buFontTx/>
                <a:buNone/>
                <a:tabLst/>
                <a:defRPr/>
              </a:pPr>
              <a:r>
                <a:rPr lang="hr-HR" sz="900" b="1" kern="0" dirty="0">
                  <a:solidFill>
                    <a:srgbClr val="FFFFFF"/>
                  </a:solidFill>
                  <a:latin typeface="Arial"/>
                  <a:cs typeface="Arial" panose="020B0604020202020204" pitchFamily="34" charset="0"/>
                </a:rPr>
                <a:t>7</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grpSp>
    </p:spTree>
    <p:extLst>
      <p:ext uri="{BB962C8B-B14F-4D97-AF65-F5344CB8AC3E}">
        <p14:creationId xmlns:p14="http://schemas.microsoft.com/office/powerpoint/2010/main" val="17362462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E828A81-55EC-5ADB-DA47-59C2A618B30C}"/>
              </a:ext>
            </a:extLst>
          </p:cNvPr>
          <p:cNvSpPr txBox="1"/>
          <p:nvPr/>
        </p:nvSpPr>
        <p:spPr>
          <a:xfrm>
            <a:off x="552452" y="1439865"/>
            <a:ext cx="5480048" cy="388935"/>
          </a:xfrm>
          <a:prstGeom prst="rect">
            <a:avLst/>
          </a:prstGeom>
          <a:noFill/>
        </p:spPr>
        <p:txBody>
          <a:bodyPr wrap="square" lIns="0" tIns="46800" rIns="0" rtlCol="0">
            <a:noAutofit/>
          </a:bodyPr>
          <a:lstStyle/>
          <a:p>
            <a:pPr lvl="0"/>
            <a:r>
              <a:rPr lang="fr-FR" sz="1400" b="1" dirty="0">
                <a:solidFill>
                  <a:schemeClr val="accent2"/>
                </a:solidFill>
                <a:cs typeface="Calibri" panose="020F0502020204030204" pitchFamily="34" charset="0"/>
              </a:rPr>
              <a:t>Recommandations et must-haves</a:t>
            </a:r>
            <a:endParaRPr lang="hr-HR" sz="1400" b="1" dirty="0">
              <a:solidFill>
                <a:schemeClr val="accent2"/>
              </a:solidFill>
              <a:cs typeface="Calibri" panose="020F0502020204030204" pitchFamily="34" charset="0"/>
            </a:endParaRPr>
          </a:p>
          <a:p>
            <a:r>
              <a:rPr lang="fr-FR" sz="1200" dirty="0">
                <a:effectLst/>
                <a:ea typeface="Calibri" panose="020F0502020204030204" pitchFamily="34" charset="0"/>
                <a:cs typeface="Times New Roman" panose="02020603050405020304" pitchFamily="18" charset="0"/>
              </a:rPr>
              <a:t>Les recommandations sont les suivantes:</a:t>
            </a:r>
          </a:p>
          <a:p>
            <a:pPr lvl="0"/>
            <a:endParaRPr lang="fr-FR" sz="1400" b="1" dirty="0">
              <a:solidFill>
                <a:schemeClr val="accent2"/>
              </a:solidFill>
              <a:cs typeface="Calibri" panose="020F0502020204030204" pitchFamily="34" charset="0"/>
            </a:endParaRPr>
          </a:p>
          <a:p>
            <a:endParaRPr lang="fr-FR" sz="1400" b="1" dirty="0">
              <a:solidFill>
                <a:schemeClr val="accent2"/>
              </a:solidFill>
              <a:effectLst/>
              <a:ea typeface="Segoe UI" panose="020B0502040204020203" pitchFamily="34" charset="0"/>
              <a:cs typeface="Calibri" panose="020F0502020204030204" pitchFamily="34" charset="0"/>
            </a:endParaRPr>
          </a:p>
        </p:txBody>
      </p:sp>
      <p:sp>
        <p:nvSpPr>
          <p:cNvPr id="9" name="Text Placeholder 2">
            <a:extLst>
              <a:ext uri="{FF2B5EF4-FFF2-40B4-BE49-F238E27FC236}">
                <a16:creationId xmlns:a16="http://schemas.microsoft.com/office/drawing/2014/main" id="{A1B1D325-434F-A578-5099-D17992862FF7}"/>
              </a:ext>
            </a:extLst>
          </p:cNvPr>
          <p:cNvSpPr txBox="1">
            <a:spLocks/>
          </p:cNvSpPr>
          <p:nvPr/>
        </p:nvSpPr>
        <p:spPr>
          <a:xfrm>
            <a:off x="552451" y="1998920"/>
            <a:ext cx="2533982" cy="1244010"/>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80000" tIns="144000" rIns="180000" bIns="180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dirty="0"/>
              <a:t>Mettre en place un système de collecte et de gestion des données MNT intégré au Système national de gestion des données sanitaires </a:t>
            </a:r>
          </a:p>
        </p:txBody>
      </p:sp>
      <p:sp>
        <p:nvSpPr>
          <p:cNvPr id="10" name="Text Placeholder 2">
            <a:extLst>
              <a:ext uri="{FF2B5EF4-FFF2-40B4-BE49-F238E27FC236}">
                <a16:creationId xmlns:a16="http://schemas.microsoft.com/office/drawing/2014/main" id="{F92DF2E6-C191-1BCE-F4FB-8780351F7179}"/>
              </a:ext>
            </a:extLst>
          </p:cNvPr>
          <p:cNvSpPr txBox="1">
            <a:spLocks/>
          </p:cNvSpPr>
          <p:nvPr/>
        </p:nvSpPr>
        <p:spPr>
          <a:xfrm>
            <a:off x="3419141" y="1998920"/>
            <a:ext cx="2613357" cy="1244010"/>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80000" tIns="144000" rIns="180000" bIns="180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dirty="0"/>
              <a:t>Maintenir les revues de données au niveau district sanitaire</a:t>
            </a:r>
            <a:br>
              <a:rPr lang="hr-HR" dirty="0"/>
            </a:br>
            <a:r>
              <a:rPr lang="fr-FR" dirty="0"/>
              <a:t>et régional </a:t>
            </a:r>
          </a:p>
        </p:txBody>
      </p:sp>
      <p:sp>
        <p:nvSpPr>
          <p:cNvPr id="11" name="Text Placeholder 2">
            <a:extLst>
              <a:ext uri="{FF2B5EF4-FFF2-40B4-BE49-F238E27FC236}">
                <a16:creationId xmlns:a16="http://schemas.microsoft.com/office/drawing/2014/main" id="{8011C0EF-39EC-72AE-F014-49C523359AAB}"/>
              </a:ext>
            </a:extLst>
          </p:cNvPr>
          <p:cNvSpPr txBox="1">
            <a:spLocks/>
          </p:cNvSpPr>
          <p:nvPr/>
        </p:nvSpPr>
        <p:spPr>
          <a:xfrm>
            <a:off x="552451" y="3429420"/>
            <a:ext cx="2533982" cy="1244010"/>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80000" tIns="144000" rIns="180000" bIns="180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dirty="0"/>
              <a:t>Promouvoir la digitalisation progressive et intégrale </a:t>
            </a:r>
            <a:br>
              <a:rPr lang="hr-HR" dirty="0"/>
            </a:br>
            <a:r>
              <a:rPr lang="fr-FR" dirty="0"/>
              <a:t>du Système de collecte </a:t>
            </a:r>
            <a:br>
              <a:rPr lang="fr-FR" dirty="0"/>
            </a:br>
            <a:r>
              <a:rPr lang="fr-FR" dirty="0"/>
              <a:t>et de gestion des </a:t>
            </a:r>
            <a:br>
              <a:rPr lang="hr-HR" dirty="0"/>
            </a:br>
            <a:r>
              <a:rPr lang="fr-FR" dirty="0"/>
              <a:t>données MNT </a:t>
            </a:r>
          </a:p>
          <a:p>
            <a:pPr marL="0" indent="0" algn="ctr">
              <a:lnSpc>
                <a:spcPct val="100000"/>
              </a:lnSpc>
              <a:spcBef>
                <a:spcPts val="0"/>
              </a:spcBef>
              <a:buNone/>
            </a:pPr>
            <a:endParaRPr lang="fr-FR" dirty="0"/>
          </a:p>
        </p:txBody>
      </p:sp>
    </p:spTree>
    <p:extLst>
      <p:ext uri="{BB962C8B-B14F-4D97-AF65-F5344CB8AC3E}">
        <p14:creationId xmlns:p14="http://schemas.microsoft.com/office/powerpoint/2010/main" val="29341346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6FA94E9-4737-0818-DC60-A2B9D17F6BD8}"/>
              </a:ext>
            </a:extLst>
          </p:cNvPr>
          <p:cNvSpPr/>
          <p:nvPr/>
        </p:nvSpPr>
        <p:spPr>
          <a:xfrm>
            <a:off x="335174" y="3670127"/>
            <a:ext cx="5802580" cy="5027304"/>
          </a:xfrm>
          <a:prstGeom prst="roundRect">
            <a:avLst>
              <a:gd name="adj" fmla="val 4237"/>
            </a:avLst>
          </a:prstGeom>
          <a:solidFill>
            <a:schemeClr val="accent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180000" tIns="108000" rIns="180000" bIns="108000" rtlCol="0" anchor="ctr"/>
          <a:lstStyle/>
          <a:p>
            <a:r>
              <a:rPr lang="fr-FR" sz="1400" b="1" dirty="0">
                <a:solidFill>
                  <a:schemeClr val="bg1"/>
                </a:solidFill>
                <a:effectLst/>
                <a:ea typeface="Segoe UI" panose="020B0502040204020203" pitchFamily="34" charset="0"/>
                <a:cs typeface="Calibri" panose="020F0502020204030204" pitchFamily="34" charset="0"/>
              </a:rPr>
              <a:t>5.2</a:t>
            </a:r>
            <a:r>
              <a:rPr lang="hr-HR" sz="1400" b="1" dirty="0">
                <a:solidFill>
                  <a:schemeClr val="bg1"/>
                </a:solidFill>
                <a:effectLst/>
                <a:ea typeface="Segoe UI" panose="020B0502040204020203" pitchFamily="34" charset="0"/>
                <a:cs typeface="Calibri" panose="020F0502020204030204" pitchFamily="34" charset="0"/>
              </a:rPr>
              <a:t> </a:t>
            </a:r>
            <a:r>
              <a:rPr lang="fr-FR" sz="1400" b="1" dirty="0">
                <a:solidFill>
                  <a:schemeClr val="bg1"/>
                </a:solidFill>
                <a:effectLst/>
                <a:ea typeface="Segoe UI" panose="020B0502040204020203" pitchFamily="34" charset="0"/>
                <a:cs typeface="Calibri" panose="020F0502020204030204" pitchFamily="34" charset="0"/>
              </a:rPr>
              <a:t>DIGITAL CARDIO4Dakar</a:t>
            </a:r>
            <a:r>
              <a:rPr lang="hr-HR" sz="1400" b="1" dirty="0">
                <a:solidFill>
                  <a:schemeClr val="bg1"/>
                </a:solidFill>
                <a:effectLst/>
                <a:ea typeface="Segoe UI" panose="020B0502040204020203" pitchFamily="34" charset="0"/>
                <a:cs typeface="Calibri" panose="020F0502020204030204" pitchFamily="34" charset="0"/>
              </a:rPr>
              <a:t> </a:t>
            </a:r>
            <a:endParaRPr lang="fr-FR" sz="1400" b="1" dirty="0">
              <a:solidFill>
                <a:schemeClr val="bg1"/>
              </a:solidFill>
              <a:effectLst/>
              <a:ea typeface="Segoe UI" panose="020B0502040204020203" pitchFamily="34" charset="0"/>
              <a:cs typeface="Calibri" panose="020F0502020204030204" pitchFamily="34" charset="0"/>
            </a:endParaRPr>
          </a:p>
          <a:p>
            <a:r>
              <a:rPr lang="fr-FR" sz="1400" b="1" dirty="0">
                <a:solidFill>
                  <a:schemeClr val="bg1"/>
                </a:solidFill>
                <a:effectLst/>
                <a:ea typeface="Segoe UI" panose="020B0502040204020203" pitchFamily="34" charset="0"/>
                <a:cs typeface="Calibri" panose="020F0502020204030204" pitchFamily="34" charset="0"/>
              </a:rPr>
              <a:t>Contexte</a:t>
            </a:r>
          </a:p>
          <a:p>
            <a:r>
              <a:rPr lang="fr-FR" sz="1200" spc="-30" dirty="0">
                <a:solidFill>
                  <a:schemeClr val="bg1"/>
                </a:solidFill>
                <a:effectLst/>
                <a:ea typeface="Segoe UI" panose="020B0502040204020203" pitchFamily="34" charset="0"/>
                <a:cs typeface="Calibri" panose="020F0502020204030204" pitchFamily="34" charset="0"/>
              </a:rPr>
              <a:t>La digitalisation du système de santé constitue un axe important de </a:t>
            </a:r>
            <a:br>
              <a:rPr lang="hr-HR" sz="1200" spc="-30" dirty="0">
                <a:solidFill>
                  <a:schemeClr val="bg1"/>
                </a:solidFill>
                <a:effectLst/>
                <a:ea typeface="Segoe UI" panose="020B0502040204020203" pitchFamily="34" charset="0"/>
                <a:cs typeface="Calibri" panose="020F0502020204030204" pitchFamily="34" charset="0"/>
              </a:rPr>
            </a:br>
            <a:r>
              <a:rPr lang="fr-FR" sz="1200" spc="-30" dirty="0">
                <a:solidFill>
                  <a:schemeClr val="bg1"/>
                </a:solidFill>
                <a:effectLst/>
                <a:ea typeface="Segoe UI" panose="020B0502040204020203" pitchFamily="34" charset="0"/>
                <a:cs typeface="Calibri" panose="020F0502020204030204" pitchFamily="34" charset="0"/>
              </a:rPr>
              <a:t>la politique nationale de santé qui se traduit par la mise en place d’une Cellule santé digitale et l’élaboration d’un Programme de Digitalisation du Système </a:t>
            </a:r>
            <a:br>
              <a:rPr lang="hr-HR" sz="1200" spc="-30" dirty="0">
                <a:solidFill>
                  <a:schemeClr val="bg1"/>
                </a:solidFill>
                <a:effectLst/>
                <a:ea typeface="Segoe UI" panose="020B0502040204020203" pitchFamily="34" charset="0"/>
                <a:cs typeface="Calibri" panose="020F0502020204030204" pitchFamily="34" charset="0"/>
              </a:rPr>
            </a:br>
            <a:r>
              <a:rPr lang="fr-FR" sz="1200" spc="-30" dirty="0">
                <a:solidFill>
                  <a:schemeClr val="bg1"/>
                </a:solidFill>
                <a:effectLst/>
                <a:ea typeface="Segoe UI" panose="020B0502040204020203" pitchFamily="34" charset="0"/>
                <a:cs typeface="Calibri" panose="020F0502020204030204" pitchFamily="34" charset="0"/>
              </a:rPr>
              <a:t>de Santé (PDSS) élaboré et validé en 2020. Ce</a:t>
            </a:r>
            <a:r>
              <a:rPr lang="hr-HR" sz="1200" spc="-30" dirty="0">
                <a:solidFill>
                  <a:schemeClr val="bg1"/>
                </a:solidFill>
                <a:effectLst/>
                <a:ea typeface="Segoe UI" panose="020B0502040204020203" pitchFamily="34" charset="0"/>
                <a:cs typeface="Calibri" panose="020F0502020204030204" pitchFamily="34" charset="0"/>
              </a:rPr>
              <a:t> </a:t>
            </a:r>
            <a:r>
              <a:rPr lang="fr-FR" sz="1200" spc="-30" dirty="0">
                <a:solidFill>
                  <a:schemeClr val="bg1"/>
                </a:solidFill>
                <a:effectLst/>
                <a:ea typeface="Segoe UI" panose="020B0502040204020203" pitchFamily="34" charset="0"/>
                <a:cs typeface="Calibri" panose="020F0502020204030204" pitchFamily="34" charset="0"/>
              </a:rPr>
              <a:t>programme regroupe les besoins prioritaires du MSAS en systèmes d’informations, en interopérabilité, en télémédecine, en plateformes numériques, en équipements informatiques, </a:t>
            </a:r>
            <a:br>
              <a:rPr lang="hr-HR" sz="1200" spc="-30" dirty="0">
                <a:solidFill>
                  <a:schemeClr val="bg1"/>
                </a:solidFill>
                <a:effectLst/>
                <a:ea typeface="Segoe UI" panose="020B0502040204020203" pitchFamily="34" charset="0"/>
                <a:cs typeface="Calibri" panose="020F0502020204030204" pitchFamily="34" charset="0"/>
              </a:rPr>
            </a:br>
            <a:r>
              <a:rPr lang="fr-FR" sz="1200" spc="-30" dirty="0">
                <a:solidFill>
                  <a:schemeClr val="bg1"/>
                </a:solidFill>
                <a:effectLst/>
                <a:ea typeface="Segoe UI" panose="020B0502040204020203" pitchFamily="34" charset="0"/>
                <a:cs typeface="Calibri" panose="020F0502020204030204" pitchFamily="34" charset="0"/>
              </a:rPr>
              <a:t>en renforcement de compétences et gouvernance, en réglementation, </a:t>
            </a:r>
            <a:br>
              <a:rPr lang="hr-HR" sz="1200" spc="-30" dirty="0">
                <a:solidFill>
                  <a:schemeClr val="bg1"/>
                </a:solidFill>
                <a:effectLst/>
                <a:ea typeface="Segoe UI" panose="020B0502040204020203" pitchFamily="34" charset="0"/>
                <a:cs typeface="Calibri" panose="020F0502020204030204" pitchFamily="34" charset="0"/>
              </a:rPr>
            </a:br>
            <a:r>
              <a:rPr lang="fr-FR" sz="1200" spc="-30" dirty="0">
                <a:solidFill>
                  <a:schemeClr val="bg1"/>
                </a:solidFill>
                <a:effectLst/>
                <a:ea typeface="Segoe UI" panose="020B0502040204020203" pitchFamily="34" charset="0"/>
                <a:cs typeface="Calibri" panose="020F0502020204030204" pitchFamily="34" charset="0"/>
              </a:rPr>
              <a:t>et en hébergement de données médicales et sanitaires. </a:t>
            </a:r>
            <a:endParaRPr lang="hr-HR" sz="1200" spc="-30" dirty="0">
              <a:solidFill>
                <a:schemeClr val="bg1"/>
              </a:solidFill>
              <a:effectLst/>
              <a:ea typeface="Segoe UI" panose="020B0502040204020203" pitchFamily="34" charset="0"/>
              <a:cs typeface="Calibri" panose="020F0502020204030204" pitchFamily="34" charset="0"/>
            </a:endParaRPr>
          </a:p>
          <a:p>
            <a:endParaRPr lang="fr-FR" sz="1200" dirty="0">
              <a:solidFill>
                <a:schemeClr val="bg1"/>
              </a:solidFill>
              <a:effectLst/>
              <a:ea typeface="Segoe UI" panose="020B0502040204020203" pitchFamily="34" charset="0"/>
              <a:cs typeface="Calibri" panose="020F0502020204030204" pitchFamily="34" charset="0"/>
            </a:endParaRPr>
          </a:p>
          <a:p>
            <a:r>
              <a:rPr lang="fr-FR" sz="1200" spc="-20" dirty="0">
                <a:solidFill>
                  <a:schemeClr val="bg1"/>
                </a:solidFill>
                <a:effectLst/>
                <a:ea typeface="Segoe UI" panose="020B0502040204020203" pitchFamily="34" charset="0"/>
                <a:cs typeface="Calibri" panose="020F0502020204030204" pitchFamily="34" charset="0"/>
              </a:rPr>
              <a:t>Parmi les priorités sanitaires prises en compte dans le PDSS, en plus des urgences et de la santé maternelle et de l’enfant, figurent la précocité du diagnostic des maladies chroniques, et l’amélioration de leur prise en charge thérapeutique par les outils numériques. Ce contexte rentre en droite ligne avec l’approche Cardio4Dakar qui place la digitalisation en un niveau de priorité élevé les stratégies d’amélioration de la prise en charge de l’HTA.</a:t>
            </a:r>
            <a:r>
              <a:rPr lang="hr-HR" sz="1200" spc="-20" dirty="0">
                <a:solidFill>
                  <a:schemeClr val="bg1"/>
                </a:solidFill>
                <a:effectLst/>
                <a:ea typeface="Segoe UI" panose="020B0502040204020203" pitchFamily="34" charset="0"/>
                <a:cs typeface="Calibri" panose="020F0502020204030204" pitchFamily="34" charset="0"/>
              </a:rPr>
              <a:t> </a:t>
            </a:r>
          </a:p>
          <a:p>
            <a:endParaRPr lang="fr-FR" sz="1200" dirty="0">
              <a:solidFill>
                <a:schemeClr val="bg1"/>
              </a:solidFill>
              <a:effectLst/>
              <a:ea typeface="Segoe UI" panose="020B0502040204020203" pitchFamily="34" charset="0"/>
              <a:cs typeface="Calibri" panose="020F0502020204030204" pitchFamily="34" charset="0"/>
            </a:endParaRPr>
          </a:p>
          <a:p>
            <a:r>
              <a:rPr lang="fr-FR" sz="1200" dirty="0">
                <a:solidFill>
                  <a:schemeClr val="bg1"/>
                </a:solidFill>
                <a:effectLst/>
                <a:ea typeface="Segoe UI" panose="020B0502040204020203" pitchFamily="34" charset="0"/>
                <a:cs typeface="Calibri" panose="020F0502020204030204" pitchFamily="34" charset="0"/>
              </a:rPr>
              <a:t>Cependant, avant la mise en place du projet BHBC, la collecte des données sur les MNT n’était pas effective du fait de l’inexistence d’outils adéquats et d’une absence de priorisation de ces affections dans les activités des districts sanitaires. Ainsi, l’absence de données constituait un obstacle majeur à toute prise de décision adéquate concernant les MNT et l’hypertension artérielle en particulier. La mise en place d’un système de collecte et de gestion des données arrimé au système national s’avérait nécessaire. En outre, les MNT étant des maladies chroniques, l’existence d’un outil de collecte des données longitudinales s’avérait indispensable.</a:t>
            </a:r>
          </a:p>
        </p:txBody>
      </p:sp>
      <p:pic>
        <p:nvPicPr>
          <p:cNvPr id="3" name="Picture 2">
            <a:extLst>
              <a:ext uri="{FF2B5EF4-FFF2-40B4-BE49-F238E27FC236}">
                <a16:creationId xmlns:a16="http://schemas.microsoft.com/office/drawing/2014/main" id="{98365C04-8CED-9982-710B-083C5F84E3BC}"/>
              </a:ext>
            </a:extLst>
          </p:cNvPr>
          <p:cNvPicPr>
            <a:picLocks noChangeAspect="1"/>
          </p:cNvPicPr>
          <p:nvPr/>
        </p:nvPicPr>
        <p:blipFill rotWithShape="1">
          <a:blip r:embed="rId2">
            <a:extLst>
              <a:ext uri="{28A0092B-C50C-407E-A947-70E740481C1C}">
                <a14:useLocalDpi xmlns:a14="http://schemas.microsoft.com/office/drawing/2010/main" val="0"/>
              </a:ext>
            </a:extLst>
          </a:blip>
          <a:srcRect l="3895" t="-1" r="6052" b="453"/>
          <a:stretch/>
        </p:blipFill>
        <p:spPr>
          <a:xfrm>
            <a:off x="496439" y="1387449"/>
            <a:ext cx="5480049" cy="2282678"/>
          </a:xfrm>
          <a:prstGeom prst="roundRect">
            <a:avLst>
              <a:gd name="adj" fmla="val 0"/>
            </a:avLst>
          </a:prstGeom>
        </p:spPr>
      </p:pic>
    </p:spTree>
    <p:extLst>
      <p:ext uri="{BB962C8B-B14F-4D97-AF65-F5344CB8AC3E}">
        <p14:creationId xmlns:p14="http://schemas.microsoft.com/office/powerpoint/2010/main" val="38268236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E828A81-55EC-5ADB-DA47-59C2A618B30C}"/>
              </a:ext>
            </a:extLst>
          </p:cNvPr>
          <p:cNvSpPr txBox="1"/>
          <p:nvPr/>
        </p:nvSpPr>
        <p:spPr>
          <a:xfrm>
            <a:off x="552450" y="1450498"/>
            <a:ext cx="5480049" cy="2486587"/>
          </a:xfrm>
          <a:prstGeom prst="rect">
            <a:avLst/>
          </a:prstGeom>
          <a:noFill/>
        </p:spPr>
        <p:txBody>
          <a:bodyPr wrap="square" lIns="0" tIns="46800" rIns="0" rtlCol="0">
            <a:noAutofit/>
          </a:bodyPr>
          <a:lstStyle/>
          <a:p>
            <a:r>
              <a:rPr lang="fr-FR" sz="1200" dirty="0">
                <a:solidFill>
                  <a:srgbClr val="000000"/>
                </a:solidFill>
                <a:effectLst/>
                <a:ea typeface="Segoe UI" panose="020B0502040204020203" pitchFamily="34" charset="0"/>
                <a:cs typeface="Calibri" panose="020F0502020204030204" pitchFamily="34" charset="0"/>
              </a:rPr>
              <a:t>Ainsi CARDIO4Dakar vient contribuer à la mise en œuvre des priorités </a:t>
            </a:r>
            <a:br>
              <a:rPr lang="hr-HR" sz="1200" dirty="0">
                <a:solidFill>
                  <a:srgbClr val="000000"/>
                </a:solidFill>
                <a:effectLst/>
                <a:ea typeface="Segoe UI" panose="020B0502040204020203" pitchFamily="34" charset="0"/>
                <a:cs typeface="Calibri" panose="020F0502020204030204" pitchFamily="34" charset="0"/>
              </a:rPr>
            </a:br>
            <a:r>
              <a:rPr lang="fr-FR" sz="1200" dirty="0">
                <a:solidFill>
                  <a:srgbClr val="000000"/>
                </a:solidFill>
                <a:effectLst/>
                <a:ea typeface="Segoe UI" panose="020B0502040204020203" pitchFamily="34" charset="0"/>
                <a:cs typeface="Calibri" panose="020F0502020204030204" pitchFamily="34" charset="0"/>
              </a:rPr>
              <a:t>du PDSS en mettant en place trois projets majeurs:</a:t>
            </a:r>
            <a:r>
              <a:rPr lang="hr-HR" sz="1200" dirty="0">
                <a:solidFill>
                  <a:srgbClr val="000000"/>
                </a:solidFill>
                <a:effectLst/>
                <a:ea typeface="Segoe UI" panose="020B0502040204020203" pitchFamily="34" charset="0"/>
                <a:cs typeface="Calibri" panose="020F0502020204030204" pitchFamily="34" charset="0"/>
              </a:rPr>
              <a:t> </a:t>
            </a:r>
            <a:endParaRPr lang="fr-FR" sz="1200" dirty="0">
              <a:solidFill>
                <a:srgbClr val="000000"/>
              </a:solidFill>
              <a:effectLst/>
              <a:ea typeface="Segoe UI" panose="020B0502040204020203" pitchFamily="34" charset="0"/>
              <a:cs typeface="Calibri" panose="020F0502020204030204" pitchFamily="34" charset="0"/>
            </a:endParaRPr>
          </a:p>
          <a:p>
            <a:pPr marL="171450" indent="-171450">
              <a:buFont typeface="Arial" panose="020B0604020202020204" pitchFamily="34" charset="0"/>
              <a:buChar char="•"/>
            </a:pPr>
            <a:r>
              <a:rPr lang="fr-FR" sz="1200" b="1" dirty="0">
                <a:solidFill>
                  <a:srgbClr val="000000"/>
                </a:solidFill>
                <a:effectLst/>
                <a:ea typeface="Segoe UI" panose="020B0502040204020203" pitchFamily="34" charset="0"/>
                <a:cs typeface="Calibri" panose="020F0502020204030204" pitchFamily="34" charset="0"/>
              </a:rPr>
              <a:t>Le TRACKER MNT </a:t>
            </a:r>
            <a:r>
              <a:rPr lang="fr-FR" sz="1200" dirty="0">
                <a:solidFill>
                  <a:srgbClr val="000000"/>
                </a:solidFill>
                <a:effectLst/>
                <a:ea typeface="Segoe UI" panose="020B0502040204020203" pitchFamily="34" charset="0"/>
                <a:cs typeface="Calibri" panose="020F0502020204030204" pitchFamily="34" charset="0"/>
              </a:rPr>
              <a:t>pour le suivi longitudinal de la prise en charge </a:t>
            </a:r>
            <a:br>
              <a:rPr lang="hr-HR" sz="1200" dirty="0">
                <a:solidFill>
                  <a:srgbClr val="000000"/>
                </a:solidFill>
                <a:effectLst/>
                <a:ea typeface="Segoe UI" panose="020B0502040204020203" pitchFamily="34" charset="0"/>
                <a:cs typeface="Calibri" panose="020F0502020204030204" pitchFamily="34" charset="0"/>
              </a:rPr>
            </a:br>
            <a:r>
              <a:rPr lang="fr-FR" sz="1200" dirty="0">
                <a:solidFill>
                  <a:srgbClr val="000000"/>
                </a:solidFill>
                <a:effectLst/>
                <a:ea typeface="Segoe UI" panose="020B0502040204020203" pitchFamily="34" charset="0"/>
                <a:cs typeface="Calibri" panose="020F0502020204030204" pitchFamily="34" charset="0"/>
              </a:rPr>
              <a:t>des patients </a:t>
            </a:r>
          </a:p>
          <a:p>
            <a:pPr marL="171450" indent="-171450">
              <a:buFont typeface="Arial" panose="020B0604020202020204" pitchFamily="34" charset="0"/>
              <a:buChar char="•"/>
            </a:pPr>
            <a:r>
              <a:rPr lang="fr-FR" sz="1200" dirty="0">
                <a:solidFill>
                  <a:srgbClr val="000000"/>
                </a:solidFill>
                <a:effectLst/>
                <a:ea typeface="Segoe UI" panose="020B0502040204020203" pitchFamily="34" charset="0"/>
                <a:cs typeface="Calibri" panose="020F0502020204030204" pitchFamily="34" charset="0"/>
              </a:rPr>
              <a:t>La révision de la </a:t>
            </a:r>
            <a:r>
              <a:rPr lang="fr-FR" sz="1200" b="1" dirty="0">
                <a:solidFill>
                  <a:srgbClr val="000000"/>
                </a:solidFill>
                <a:effectLst/>
                <a:ea typeface="Segoe UI" panose="020B0502040204020203" pitchFamily="34" charset="0"/>
                <a:cs typeface="Calibri" panose="020F0502020204030204" pitchFamily="34" charset="0"/>
              </a:rPr>
              <a:t>plateforme </a:t>
            </a:r>
            <a:r>
              <a:rPr lang="fr-FR" sz="1200" b="1" dirty="0" err="1">
                <a:solidFill>
                  <a:srgbClr val="000000"/>
                </a:solidFill>
                <a:effectLst/>
                <a:ea typeface="Segoe UI" panose="020B0502040204020203" pitchFamily="34" charset="0"/>
                <a:cs typeface="Calibri" panose="020F0502020204030204" pitchFamily="34" charset="0"/>
              </a:rPr>
              <a:t>eLearning</a:t>
            </a:r>
            <a:r>
              <a:rPr lang="fr-FR" sz="1200" b="1" dirty="0">
                <a:solidFill>
                  <a:srgbClr val="000000"/>
                </a:solidFill>
                <a:effectLst/>
                <a:ea typeface="Segoe UI" panose="020B0502040204020203" pitchFamily="34" charset="0"/>
                <a:cs typeface="Calibri" panose="020F0502020204030204" pitchFamily="34" charset="0"/>
              </a:rPr>
              <a:t> </a:t>
            </a:r>
            <a:r>
              <a:rPr lang="fr-FR" sz="1200" dirty="0">
                <a:solidFill>
                  <a:srgbClr val="000000"/>
                </a:solidFill>
                <a:effectLst/>
                <a:ea typeface="Segoe UI" panose="020B0502040204020203" pitchFamily="34" charset="0"/>
                <a:cs typeface="Calibri" panose="020F0502020204030204" pitchFamily="34" charset="0"/>
              </a:rPr>
              <a:t>du MSAS avec des </a:t>
            </a:r>
            <a:r>
              <a:rPr lang="fr-FR" sz="1200" b="1" dirty="0">
                <a:solidFill>
                  <a:srgbClr val="000000"/>
                </a:solidFill>
                <a:effectLst/>
                <a:ea typeface="Segoe UI" panose="020B0502040204020203" pitchFamily="34" charset="0"/>
                <a:cs typeface="Calibri" panose="020F0502020204030204" pitchFamily="34" charset="0"/>
              </a:rPr>
              <a:t>contenus interactifs en ligne</a:t>
            </a:r>
            <a:r>
              <a:rPr lang="fr-FR" sz="1200" dirty="0">
                <a:solidFill>
                  <a:srgbClr val="000000"/>
                </a:solidFill>
                <a:effectLst/>
                <a:ea typeface="Segoe UI" panose="020B0502040204020203" pitchFamily="34" charset="0"/>
                <a:cs typeface="Calibri" panose="020F0502020204030204" pitchFamily="34" charset="0"/>
              </a:rPr>
              <a:t> sur la prévention et la prise en charge de l’HTA </a:t>
            </a:r>
          </a:p>
          <a:p>
            <a:pPr marL="171450" indent="-171450">
              <a:buFont typeface="Arial" panose="020B0604020202020204" pitchFamily="34" charset="0"/>
              <a:buChar char="•"/>
            </a:pPr>
            <a:r>
              <a:rPr lang="fr-FR" sz="1200" dirty="0">
                <a:solidFill>
                  <a:srgbClr val="000000"/>
                </a:solidFill>
                <a:effectLst/>
                <a:ea typeface="Segoe UI" panose="020B0502040204020203" pitchFamily="34" charset="0"/>
                <a:cs typeface="Calibri" panose="020F0502020204030204" pitchFamily="34" charset="0"/>
              </a:rPr>
              <a:t>La plateforme </a:t>
            </a:r>
            <a:r>
              <a:rPr lang="fr-FR" sz="1200" b="1" dirty="0">
                <a:solidFill>
                  <a:srgbClr val="000000"/>
                </a:solidFill>
                <a:effectLst/>
                <a:ea typeface="Segoe UI" panose="020B0502040204020203" pitchFamily="34" charset="0"/>
                <a:cs typeface="Calibri" panose="020F0502020204030204" pitchFamily="34" charset="0"/>
              </a:rPr>
              <a:t>SAYTU TENSION </a:t>
            </a:r>
            <a:r>
              <a:rPr lang="fr-FR" sz="1200" dirty="0">
                <a:solidFill>
                  <a:srgbClr val="000000"/>
                </a:solidFill>
                <a:effectLst/>
                <a:ea typeface="Segoe UI" panose="020B0502040204020203" pitchFamily="34" charset="0"/>
                <a:cs typeface="Calibri" panose="020F0502020204030204" pitchFamily="34" charset="0"/>
              </a:rPr>
              <a:t>avec l’amplification des messages/sensibilisation FRCV, l’auto-évaluation du risque cardiovasculaire, le suivi et la gestion de la prise en charge du patient par le patient lui-même et par le personnel de santé</a:t>
            </a:r>
            <a:r>
              <a:rPr lang="hr-HR" sz="1200" dirty="0">
                <a:solidFill>
                  <a:srgbClr val="000000"/>
                </a:solidFill>
                <a:effectLst/>
                <a:ea typeface="Segoe UI" panose="020B0502040204020203" pitchFamily="34" charset="0"/>
                <a:cs typeface="Calibri" panose="020F0502020204030204" pitchFamily="34" charset="0"/>
              </a:rPr>
              <a:t> </a:t>
            </a:r>
          </a:p>
          <a:p>
            <a:pPr marL="171450" indent="-171450">
              <a:buFont typeface="Arial" panose="020B0604020202020204" pitchFamily="34" charset="0"/>
              <a:buChar char="•"/>
            </a:pPr>
            <a:endParaRPr lang="fr-FR" sz="1200" dirty="0">
              <a:solidFill>
                <a:srgbClr val="000000"/>
              </a:solidFill>
              <a:effectLst/>
              <a:ea typeface="Segoe UI" panose="020B0502040204020203" pitchFamily="34" charset="0"/>
              <a:cs typeface="Calibri" panose="020F0502020204030204" pitchFamily="34" charset="0"/>
            </a:endParaRPr>
          </a:p>
          <a:p>
            <a:r>
              <a:rPr lang="fr-FR" sz="1400" b="1" dirty="0">
                <a:solidFill>
                  <a:schemeClr val="accent2"/>
                </a:solidFill>
                <a:effectLst/>
                <a:ea typeface="Segoe UI" panose="020B0502040204020203" pitchFamily="34" charset="0"/>
                <a:cs typeface="Calibri" panose="020F0502020204030204" pitchFamily="34" charset="0"/>
              </a:rPr>
              <a:t>Objectif</a:t>
            </a:r>
          </a:p>
        </p:txBody>
      </p:sp>
      <p:sp>
        <p:nvSpPr>
          <p:cNvPr id="4" name="Rounded Rectangle 3">
            <a:extLst>
              <a:ext uri="{FF2B5EF4-FFF2-40B4-BE49-F238E27FC236}">
                <a16:creationId xmlns:a16="http://schemas.microsoft.com/office/drawing/2014/main" id="{5080B39B-1B68-8BCD-1F6B-FFE5CCA74A41}"/>
              </a:ext>
            </a:extLst>
          </p:cNvPr>
          <p:cNvSpPr/>
          <p:nvPr/>
        </p:nvSpPr>
        <p:spPr>
          <a:xfrm>
            <a:off x="560090" y="3894695"/>
            <a:ext cx="5480049" cy="3962767"/>
          </a:xfrm>
          <a:prstGeom prst="roundRect">
            <a:avLst>
              <a:gd name="adj" fmla="val 6134"/>
            </a:avLst>
          </a:prstGeom>
          <a:gradFill>
            <a:gsLst>
              <a:gs pos="0">
                <a:schemeClr val="accent3">
                  <a:alpha val="20000"/>
                </a:schemeClr>
              </a:gs>
              <a:gs pos="100000">
                <a:schemeClr val="accent3">
                  <a:alpha val="0"/>
                </a:schemeClr>
              </a:gs>
            </a:gsLst>
            <a:lin ang="0" scaled="0"/>
          </a:gradFill>
          <a:ln w="12700" cap="flat" cmpd="sng" algn="ctr">
            <a:noFill/>
            <a:prstDash val="solid"/>
            <a:miter lim="800000"/>
          </a:ln>
          <a:effectLst/>
        </p:spPr>
        <p:txBody>
          <a:bodyPr lIns="108000" tIns="72000" rIns="108000" bIns="72000" rtlCol="0" anchor="t"/>
          <a:lstStyle/>
          <a:p>
            <a:pPr marL="0" marR="0" lvl="0" indent="0" defTabSz="457200" eaLnBrk="1" fontAlgn="auto" latinLnBrk="0" hangingPunct="1">
              <a:lnSpc>
                <a:spcPct val="100000"/>
              </a:lnSpc>
              <a:spcBef>
                <a:spcPts val="0"/>
              </a:spcBef>
              <a:buClrTx/>
              <a:buSzTx/>
              <a:buFontTx/>
              <a:buNone/>
              <a:tabLst/>
              <a:defRPr/>
            </a:pPr>
            <a:endParaRPr kumimoji="0" lang="en-US" sz="12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endParaRPr>
          </a:p>
        </p:txBody>
      </p:sp>
      <p:grpSp>
        <p:nvGrpSpPr>
          <p:cNvPr id="5" name="Group 4">
            <a:extLst>
              <a:ext uri="{FF2B5EF4-FFF2-40B4-BE49-F238E27FC236}">
                <a16:creationId xmlns:a16="http://schemas.microsoft.com/office/drawing/2014/main" id="{51624142-602C-86D0-3FA5-2ED1DFF938A8}"/>
              </a:ext>
            </a:extLst>
          </p:cNvPr>
          <p:cNvGrpSpPr/>
          <p:nvPr/>
        </p:nvGrpSpPr>
        <p:grpSpPr>
          <a:xfrm>
            <a:off x="766770" y="4066381"/>
            <a:ext cx="538476" cy="538476"/>
            <a:chOff x="666750" y="875690"/>
            <a:chExt cx="715279" cy="698016"/>
          </a:xfrm>
        </p:grpSpPr>
        <p:sp>
          <p:nvSpPr>
            <p:cNvPr id="7" name="Oval 6">
              <a:extLst>
                <a:ext uri="{FF2B5EF4-FFF2-40B4-BE49-F238E27FC236}">
                  <a16:creationId xmlns:a16="http://schemas.microsoft.com/office/drawing/2014/main" id="{E5F612F8-76BC-B160-FB89-772685737399}"/>
                </a:ext>
              </a:extLst>
            </p:cNvPr>
            <p:cNvSpPr/>
            <p:nvPr/>
          </p:nvSpPr>
          <p:spPr>
            <a:xfrm>
              <a:off x="666750" y="892919"/>
              <a:ext cx="680787" cy="680787"/>
            </a:xfrm>
            <a:prstGeom prst="ellipse">
              <a:avLst/>
            </a:prstGeom>
            <a:solidFill>
              <a:srgbClr val="CF3619"/>
            </a:solidFill>
            <a:ln w="12700" cap="flat" cmpd="sng" algn="ctr">
              <a:noFill/>
              <a:prstDash val="solid"/>
              <a:miter lim="800000"/>
            </a:ln>
            <a:effectLst/>
          </p:spPr>
          <p:txBody>
            <a:bodyPr lIns="108000" tIns="72000" rIns="108000" bIns="72000" rtlCol="0" anchor="t"/>
            <a:lstStyle/>
            <a:p>
              <a:pPr marL="0" marR="0" lvl="0" indent="0" defTabSz="457200" eaLnBrk="1" fontAlgn="auto" latinLnBrk="0" hangingPunct="1">
                <a:lnSpc>
                  <a:spcPct val="100000"/>
                </a:lnSpc>
                <a:spcBef>
                  <a:spcPts val="0"/>
                </a:spcBef>
                <a:buClrTx/>
                <a:buSzTx/>
                <a:buFontTx/>
                <a:buNone/>
                <a:tabLst/>
                <a:defRPr/>
              </a:pPr>
              <a:endParaRPr kumimoji="0" lang="en-US" sz="12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endParaRPr>
            </a:p>
          </p:txBody>
        </p:sp>
        <p:pic>
          <p:nvPicPr>
            <p:cNvPr id="8" name="Graphic 7">
              <a:extLst>
                <a:ext uri="{FF2B5EF4-FFF2-40B4-BE49-F238E27FC236}">
                  <a16:creationId xmlns:a16="http://schemas.microsoft.com/office/drawing/2014/main" id="{9B510B5A-D9AB-5512-79BF-ABCF2CCCAF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035" y="875690"/>
              <a:ext cx="695994" cy="695994"/>
            </a:xfrm>
            <a:prstGeom prst="rect">
              <a:avLst/>
            </a:prstGeom>
          </p:spPr>
        </p:pic>
      </p:grpSp>
      <p:sp>
        <p:nvSpPr>
          <p:cNvPr id="9" name="Text Placeholder 2">
            <a:extLst>
              <a:ext uri="{FF2B5EF4-FFF2-40B4-BE49-F238E27FC236}">
                <a16:creationId xmlns:a16="http://schemas.microsoft.com/office/drawing/2014/main" id="{2A564BF2-0624-E3E9-3CDC-F39BEFD7AAFA}"/>
              </a:ext>
            </a:extLst>
          </p:cNvPr>
          <p:cNvSpPr txBox="1">
            <a:spLocks/>
          </p:cNvSpPr>
          <p:nvPr/>
        </p:nvSpPr>
        <p:spPr>
          <a:xfrm>
            <a:off x="807341" y="4699991"/>
            <a:ext cx="1738463" cy="1705596"/>
          </a:xfrm>
          <a:prstGeom prst="roundRect">
            <a:avLst>
              <a:gd name="adj" fmla="val 0"/>
            </a:avLst>
          </a:prstGeom>
          <a:noFill/>
          <a:ln w="25400">
            <a:noFill/>
          </a:ln>
          <a:effectLst/>
        </p:spPr>
        <p:txBody>
          <a:bodyPr vert="horz" lIns="0" tIns="0" rIns="0" bIns="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sz="1200" b="1" i="0" u="none" strike="noStrike" kern="1200" cap="none" spc="-20" normalizeH="0" noProof="0" dirty="0">
                <a:ln>
                  <a:noFill/>
                </a:ln>
                <a:solidFill>
                  <a:srgbClr val="000000"/>
                </a:solidFill>
                <a:effectLst/>
                <a:uLnTx/>
                <a:uFillTx/>
                <a:latin typeface="Arial"/>
                <a:ea typeface="+mn-ea"/>
                <a:cs typeface="+mn-cs"/>
              </a:rPr>
              <a:t>L’objectif principal </a:t>
            </a:r>
            <a:r>
              <a:rPr kumimoji="0" lang="fr-FR" sz="1200" b="0" i="0" u="none" strike="noStrike" kern="1200" cap="none" spc="-20" normalizeH="0" noProof="0" dirty="0">
                <a:ln>
                  <a:noFill/>
                </a:ln>
                <a:solidFill>
                  <a:srgbClr val="000000"/>
                </a:solidFill>
                <a:effectLst/>
                <a:uLnTx/>
                <a:uFillTx/>
                <a:latin typeface="Arial"/>
                <a:ea typeface="+mn-ea"/>
                <a:cs typeface="+mn-cs"/>
              </a:rPr>
              <a:t>de cette intervention est de contribuer au diagnostic des maladies chroniques et à l’amélioration de la qualité de la prise en charge thérapeutique et de la gestion des données avec l’utilisation des outils numériques.</a:t>
            </a:r>
          </a:p>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endParaRPr kumimoji="0" lang="fr-FR" sz="1200" b="0" i="0" u="none" strike="noStrike" kern="1200" cap="none" spc="-20" normalizeH="0" noProof="0" dirty="0">
              <a:ln>
                <a:noFill/>
              </a:ln>
              <a:solidFill>
                <a:srgbClr val="000000"/>
              </a:solidFill>
              <a:effectLst/>
              <a:uLnTx/>
              <a:uFillTx/>
              <a:latin typeface="Arial"/>
              <a:ea typeface="+mn-ea"/>
              <a:cs typeface="+mn-cs"/>
            </a:endParaRPr>
          </a:p>
        </p:txBody>
      </p:sp>
      <p:sp>
        <p:nvSpPr>
          <p:cNvPr id="10" name="Text Placeholder 2">
            <a:extLst>
              <a:ext uri="{FF2B5EF4-FFF2-40B4-BE49-F238E27FC236}">
                <a16:creationId xmlns:a16="http://schemas.microsoft.com/office/drawing/2014/main" id="{A9B3D6E9-42CC-6785-8EED-2261908A8DE1}"/>
              </a:ext>
            </a:extLst>
          </p:cNvPr>
          <p:cNvSpPr txBox="1">
            <a:spLocks/>
          </p:cNvSpPr>
          <p:nvPr/>
        </p:nvSpPr>
        <p:spPr>
          <a:xfrm>
            <a:off x="2708274" y="3894693"/>
            <a:ext cx="3324225" cy="3962769"/>
          </a:xfrm>
          <a:prstGeom prst="roundRect">
            <a:avLst>
              <a:gd name="adj" fmla="val 6598"/>
            </a:avLst>
          </a:prstGeom>
          <a:noFill/>
          <a:ln w="25400">
            <a:solidFill>
              <a:srgbClr val="CF3619"/>
            </a:solidFill>
          </a:ln>
          <a:effectLst/>
        </p:spPr>
        <p:txBody>
          <a:bodyPr vert="horz" lIns="180000" tIns="180000" rIns="180000" bIns="180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endParaRPr kumimoji="0" lang="hr-HR" sz="12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endParaRPr lang="hr-HR" b="1" dirty="0">
              <a:solidFill>
                <a:srgbClr val="000000"/>
              </a:solidFill>
              <a:latin typeface="Arial"/>
            </a:endParaRPr>
          </a:p>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endParaRPr kumimoji="0" lang="hr-HR" sz="12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sz="1200" b="1" i="0" u="none" strike="noStrike" kern="1200" cap="none" spc="0" normalizeH="0" baseline="0" noProof="0" dirty="0">
                <a:ln>
                  <a:noFill/>
                </a:ln>
                <a:solidFill>
                  <a:srgbClr val="000000"/>
                </a:solidFill>
                <a:effectLst/>
                <a:uLnTx/>
                <a:uFillTx/>
                <a:latin typeface="Arial"/>
                <a:ea typeface="+mn-ea"/>
                <a:cs typeface="+mn-cs"/>
              </a:rPr>
              <a:t>Il s’agira de façon plus spécifique de:</a:t>
            </a:r>
            <a:endParaRPr kumimoji="0" lang="hr-HR" sz="12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endParaRPr kumimoji="0" lang="fr-FR" sz="1200" b="1" i="0" u="none" strike="noStrike" kern="1200" cap="none" spc="0" normalizeH="0" baseline="0" noProof="0" dirty="0">
              <a:ln>
                <a:noFill/>
              </a:ln>
              <a:solidFill>
                <a:srgbClr val="000000"/>
              </a:solidFill>
              <a:effectLst/>
              <a:uLnTx/>
              <a:uFillTx/>
              <a:latin typeface="Arial"/>
              <a:ea typeface="+mn-ea"/>
              <a:cs typeface="+mn-cs"/>
            </a:endParaRPr>
          </a:p>
          <a:p>
            <a:pPr marL="28800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sz="1200" b="0" i="0" u="none" strike="noStrike" kern="1200" cap="none" spc="-30" normalizeH="0" noProof="0" dirty="0">
                <a:ln>
                  <a:noFill/>
                </a:ln>
                <a:solidFill>
                  <a:srgbClr val="000000"/>
                </a:solidFill>
                <a:effectLst/>
                <a:uLnTx/>
                <a:uFillTx/>
                <a:latin typeface="Arial"/>
                <a:ea typeface="+mn-ea"/>
                <a:cs typeface="+mn-cs"/>
              </a:rPr>
              <a:t>Contribuer à l’amélioration de la prise en charge des MNT à travers la sensibilisation, la détection précoce </a:t>
            </a:r>
            <a:br>
              <a:rPr kumimoji="0" lang="hr-HR" sz="1200" b="0" i="0" u="none" strike="noStrike" kern="1200" cap="none" spc="-30" normalizeH="0" noProof="0" dirty="0">
                <a:ln>
                  <a:noFill/>
                </a:ln>
                <a:solidFill>
                  <a:srgbClr val="000000"/>
                </a:solidFill>
                <a:effectLst/>
                <a:uLnTx/>
                <a:uFillTx/>
                <a:latin typeface="Arial"/>
                <a:ea typeface="+mn-ea"/>
                <a:cs typeface="+mn-cs"/>
              </a:rPr>
            </a:br>
            <a:r>
              <a:rPr kumimoji="0" lang="fr-FR" sz="1200" b="0" i="0" u="none" strike="noStrike" kern="1200" cap="none" spc="-30" normalizeH="0" noProof="0" dirty="0">
                <a:ln>
                  <a:noFill/>
                </a:ln>
                <a:solidFill>
                  <a:srgbClr val="000000"/>
                </a:solidFill>
                <a:effectLst/>
                <a:uLnTx/>
                <a:uFillTx/>
                <a:latin typeface="Arial"/>
                <a:ea typeface="+mn-ea"/>
                <a:cs typeface="+mn-cs"/>
              </a:rPr>
              <a:t>et un meilleur suivi des patients grâce </a:t>
            </a:r>
            <a:br>
              <a:rPr kumimoji="0" lang="hr-HR" sz="1200" b="0" i="0" u="none" strike="noStrike" kern="1200" cap="none" spc="-30" normalizeH="0" noProof="0" dirty="0">
                <a:ln>
                  <a:noFill/>
                </a:ln>
                <a:solidFill>
                  <a:srgbClr val="000000"/>
                </a:solidFill>
                <a:effectLst/>
                <a:uLnTx/>
                <a:uFillTx/>
                <a:latin typeface="Arial"/>
                <a:ea typeface="+mn-ea"/>
                <a:cs typeface="+mn-cs"/>
              </a:rPr>
            </a:br>
            <a:r>
              <a:rPr kumimoji="0" lang="fr-FR" sz="1200" b="0" i="0" u="none" strike="noStrike" kern="1200" cap="none" spc="-30" normalizeH="0" noProof="0" dirty="0">
                <a:ln>
                  <a:noFill/>
                </a:ln>
                <a:solidFill>
                  <a:srgbClr val="000000"/>
                </a:solidFill>
                <a:effectLst/>
                <a:uLnTx/>
                <a:uFillTx/>
                <a:latin typeface="Arial"/>
                <a:ea typeface="+mn-ea"/>
                <a:cs typeface="+mn-cs"/>
              </a:rPr>
              <a:t>à la solution digitale SAYTU TENSION </a:t>
            </a:r>
          </a:p>
          <a:p>
            <a:pPr marL="28800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sz="1200" b="0" i="0" u="none" strike="noStrike" kern="1200" cap="none" spc="-30" normalizeH="0" noProof="0" dirty="0">
                <a:ln>
                  <a:noFill/>
                </a:ln>
                <a:solidFill>
                  <a:srgbClr val="000000"/>
                </a:solidFill>
                <a:effectLst/>
                <a:uLnTx/>
                <a:uFillTx/>
                <a:latin typeface="Arial"/>
                <a:ea typeface="+mn-ea"/>
                <a:cs typeface="+mn-cs"/>
              </a:rPr>
              <a:t>Faire un suivi longitudinal des patients souffrant de maladies non transmissibles avec le Tracker MNT </a:t>
            </a:r>
          </a:p>
          <a:p>
            <a:pPr marL="28800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sz="1200" b="0" i="0" u="none" strike="noStrike" kern="1200" cap="none" spc="-30" normalizeH="0" noProof="0" dirty="0">
                <a:ln>
                  <a:noFill/>
                </a:ln>
                <a:solidFill>
                  <a:srgbClr val="000000"/>
                </a:solidFill>
                <a:effectLst/>
                <a:uLnTx/>
                <a:uFillTx/>
                <a:latin typeface="Arial"/>
                <a:ea typeface="+mn-ea"/>
                <a:cs typeface="+mn-cs"/>
              </a:rPr>
              <a:t>Contribuer au renforcement de compétences du personnel de santé sur la prévention et la prise en charge de l’HTA à travers l’apprentissage en ligne avec la mise à disposition de contenus interactifs</a:t>
            </a:r>
          </a:p>
        </p:txBody>
      </p:sp>
      <p:grpSp>
        <p:nvGrpSpPr>
          <p:cNvPr id="11" name="Group 10">
            <a:extLst>
              <a:ext uri="{FF2B5EF4-FFF2-40B4-BE49-F238E27FC236}">
                <a16:creationId xmlns:a16="http://schemas.microsoft.com/office/drawing/2014/main" id="{25D8B11D-1526-CD02-D94F-44FF7BDBD5A4}"/>
              </a:ext>
            </a:extLst>
          </p:cNvPr>
          <p:cNvGrpSpPr/>
          <p:nvPr/>
        </p:nvGrpSpPr>
        <p:grpSpPr>
          <a:xfrm>
            <a:off x="2944463" y="5061231"/>
            <a:ext cx="185292" cy="1650958"/>
            <a:chOff x="4975225" y="1778221"/>
            <a:chExt cx="187324" cy="1650958"/>
          </a:xfrm>
        </p:grpSpPr>
        <p:sp>
          <p:nvSpPr>
            <p:cNvPr id="12" name="Oval 11">
              <a:extLst>
                <a:ext uri="{FF2B5EF4-FFF2-40B4-BE49-F238E27FC236}">
                  <a16:creationId xmlns:a16="http://schemas.microsoft.com/office/drawing/2014/main" id="{E2731B43-13E0-88E7-F073-D581E61A0A77}"/>
                </a:ext>
              </a:extLst>
            </p:cNvPr>
            <p:cNvSpPr/>
            <p:nvPr/>
          </p:nvSpPr>
          <p:spPr>
            <a:xfrm>
              <a:off x="4975225" y="1778221"/>
              <a:ext cx="187324" cy="187324"/>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Bef>
                  <a:spcPts val="0"/>
                </a:spcBef>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1</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13" name="Oval 12">
              <a:extLst>
                <a:ext uri="{FF2B5EF4-FFF2-40B4-BE49-F238E27FC236}">
                  <a16:creationId xmlns:a16="http://schemas.microsoft.com/office/drawing/2014/main" id="{C8C9E654-DBAB-6C01-4A41-D900074DAE5B}"/>
                </a:ext>
              </a:extLst>
            </p:cNvPr>
            <p:cNvSpPr/>
            <p:nvPr/>
          </p:nvSpPr>
          <p:spPr>
            <a:xfrm>
              <a:off x="4975225" y="2682739"/>
              <a:ext cx="187324" cy="187324"/>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Bef>
                  <a:spcPts val="0"/>
                </a:spcBef>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2</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14" name="Oval 13">
              <a:extLst>
                <a:ext uri="{FF2B5EF4-FFF2-40B4-BE49-F238E27FC236}">
                  <a16:creationId xmlns:a16="http://schemas.microsoft.com/office/drawing/2014/main" id="{C80FA222-4150-A869-7097-FE54A778FE3C}"/>
                </a:ext>
              </a:extLst>
            </p:cNvPr>
            <p:cNvSpPr/>
            <p:nvPr/>
          </p:nvSpPr>
          <p:spPr>
            <a:xfrm>
              <a:off x="4975225" y="3241855"/>
              <a:ext cx="187324" cy="187324"/>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Bef>
                  <a:spcPts val="0"/>
                </a:spcBef>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3</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grpSp>
    </p:spTree>
    <p:extLst>
      <p:ext uri="{BB962C8B-B14F-4D97-AF65-F5344CB8AC3E}">
        <p14:creationId xmlns:p14="http://schemas.microsoft.com/office/powerpoint/2010/main" val="16979543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C0A0D0-40D4-21FC-C200-A2A074858F14}"/>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554666" y="4221123"/>
            <a:ext cx="5469897" cy="4476309"/>
          </a:xfrm>
          <a:prstGeom prst="roundRect">
            <a:avLst>
              <a:gd name="adj" fmla="val 4280"/>
            </a:avLst>
          </a:prstGeom>
          <a:effectLst>
            <a:outerShdw blurRad="254000" algn="ctr" rotWithShape="0">
              <a:prstClr val="black">
                <a:alpha val="20000"/>
              </a:prstClr>
            </a:outerShdw>
          </a:effectLst>
        </p:spPr>
      </p:pic>
      <p:sp>
        <p:nvSpPr>
          <p:cNvPr id="6" name="TextBox 5">
            <a:extLst>
              <a:ext uri="{FF2B5EF4-FFF2-40B4-BE49-F238E27FC236}">
                <a16:creationId xmlns:a16="http://schemas.microsoft.com/office/drawing/2014/main" id="{6E828A81-55EC-5ADB-DA47-59C2A618B30C}"/>
              </a:ext>
            </a:extLst>
          </p:cNvPr>
          <p:cNvSpPr txBox="1"/>
          <p:nvPr/>
        </p:nvSpPr>
        <p:spPr>
          <a:xfrm>
            <a:off x="712381" y="4327452"/>
            <a:ext cx="5199322" cy="598586"/>
          </a:xfrm>
          <a:prstGeom prst="rect">
            <a:avLst/>
          </a:prstGeom>
          <a:noFill/>
        </p:spPr>
        <p:txBody>
          <a:bodyPr wrap="square" lIns="0" tIns="46800" rIns="0" rtlCol="0">
            <a:noAutofit/>
          </a:bodyPr>
          <a:lstStyle/>
          <a:p>
            <a:endParaRPr lang="fr-FR" sz="200" dirty="0">
              <a:solidFill>
                <a:srgbClr val="000000"/>
              </a:solidFill>
              <a:effectLst/>
              <a:ea typeface="Segoe UI" panose="020B0502040204020203" pitchFamily="34" charset="0"/>
              <a:cs typeface="Calibri" panose="020F0502020204030204" pitchFamily="34" charset="0"/>
            </a:endParaRPr>
          </a:p>
          <a:p>
            <a:r>
              <a:rPr lang="fr-FR" sz="1400" b="1" dirty="0">
                <a:solidFill>
                  <a:schemeClr val="accent2"/>
                </a:solidFill>
                <a:cs typeface="Calibri" panose="020F0502020204030204" pitchFamily="34" charset="0"/>
              </a:rPr>
              <a:t>Acteurs clés et gouvernance</a:t>
            </a:r>
            <a:endParaRPr lang="hr-HR" sz="1400" b="1" dirty="0">
              <a:solidFill>
                <a:schemeClr val="accent2"/>
              </a:solidFill>
              <a:cs typeface="Calibri" panose="020F0502020204030204" pitchFamily="34" charset="0"/>
            </a:endParaRPr>
          </a:p>
          <a:p>
            <a:r>
              <a:rPr lang="fr-FR" sz="1200" dirty="0">
                <a:solidFill>
                  <a:srgbClr val="000000"/>
                </a:solidFill>
                <a:cs typeface="Calibri" panose="020F0502020204030204" pitchFamily="34" charset="0"/>
              </a:rPr>
              <a:t>Concernant l’intervention digitale, les acteurs clés sont:</a:t>
            </a:r>
          </a:p>
        </p:txBody>
      </p:sp>
      <p:graphicFrame>
        <p:nvGraphicFramePr>
          <p:cNvPr id="3" name="Table 2">
            <a:extLst>
              <a:ext uri="{FF2B5EF4-FFF2-40B4-BE49-F238E27FC236}">
                <a16:creationId xmlns:a16="http://schemas.microsoft.com/office/drawing/2014/main" id="{EE60878A-6140-45D5-8B54-006A1E910AC1}"/>
              </a:ext>
            </a:extLst>
          </p:cNvPr>
          <p:cNvGraphicFramePr>
            <a:graphicFrameLocks noGrp="1"/>
          </p:cNvGraphicFramePr>
          <p:nvPr>
            <p:extLst>
              <p:ext uri="{D42A27DB-BD31-4B8C-83A1-F6EECF244321}">
                <p14:modId xmlns:p14="http://schemas.microsoft.com/office/powerpoint/2010/main" val="2322372044"/>
              </p:ext>
            </p:extLst>
          </p:nvPr>
        </p:nvGraphicFramePr>
        <p:xfrm>
          <a:off x="712381" y="4951832"/>
          <a:ext cx="5152252" cy="3553320"/>
        </p:xfrm>
        <a:graphic>
          <a:graphicData uri="http://schemas.openxmlformats.org/drawingml/2006/table">
            <a:tbl>
              <a:tblPr firstRow="1" bandRow="1"/>
              <a:tblGrid>
                <a:gridCol w="1390887">
                  <a:extLst>
                    <a:ext uri="{9D8B030D-6E8A-4147-A177-3AD203B41FA5}">
                      <a16:colId xmlns:a16="http://schemas.microsoft.com/office/drawing/2014/main" val="336342045"/>
                    </a:ext>
                  </a:extLst>
                </a:gridCol>
                <a:gridCol w="3761365">
                  <a:extLst>
                    <a:ext uri="{9D8B030D-6E8A-4147-A177-3AD203B41FA5}">
                      <a16:colId xmlns:a16="http://schemas.microsoft.com/office/drawing/2014/main" val="1441059766"/>
                    </a:ext>
                  </a:extLst>
                </a:gridCol>
              </a:tblGrid>
              <a:tr h="252000">
                <a:tc>
                  <a:txBody>
                    <a:bodyPr/>
                    <a:lstStyle>
                      <a:lvl1pPr marL="0" algn="l" defTabSz="685800" rtl="0" eaLnBrk="1" latinLnBrk="0" hangingPunct="1">
                        <a:defRPr sz="1350" b="1" kern="1200">
                          <a:solidFill>
                            <a:schemeClr val="lt1"/>
                          </a:solidFill>
                          <a:latin typeface="Arial" panose="020B0604020202020204"/>
                        </a:defRPr>
                      </a:lvl1pPr>
                      <a:lvl2pPr marL="342900" algn="l" defTabSz="685800" rtl="0" eaLnBrk="1" latinLnBrk="0" hangingPunct="1">
                        <a:defRPr sz="1350" b="1" kern="1200">
                          <a:solidFill>
                            <a:schemeClr val="lt1"/>
                          </a:solidFill>
                          <a:latin typeface="Arial" panose="020B0604020202020204"/>
                        </a:defRPr>
                      </a:lvl2pPr>
                      <a:lvl3pPr marL="685800" algn="l" defTabSz="685800" rtl="0" eaLnBrk="1" latinLnBrk="0" hangingPunct="1">
                        <a:defRPr sz="1350" b="1" kern="1200">
                          <a:solidFill>
                            <a:schemeClr val="lt1"/>
                          </a:solidFill>
                          <a:latin typeface="Arial" panose="020B0604020202020204"/>
                        </a:defRPr>
                      </a:lvl3pPr>
                      <a:lvl4pPr marL="1028700" algn="l" defTabSz="685800" rtl="0" eaLnBrk="1" latinLnBrk="0" hangingPunct="1">
                        <a:defRPr sz="1350" b="1" kern="1200">
                          <a:solidFill>
                            <a:schemeClr val="lt1"/>
                          </a:solidFill>
                          <a:latin typeface="Arial" panose="020B0604020202020204"/>
                        </a:defRPr>
                      </a:lvl4pPr>
                      <a:lvl5pPr marL="1371600" algn="l" defTabSz="685800" rtl="0" eaLnBrk="1" latinLnBrk="0" hangingPunct="1">
                        <a:defRPr sz="1350" b="1" kern="1200">
                          <a:solidFill>
                            <a:schemeClr val="lt1"/>
                          </a:solidFill>
                          <a:latin typeface="Arial" panose="020B0604020202020204"/>
                        </a:defRPr>
                      </a:lvl5pPr>
                      <a:lvl6pPr marL="1714500" algn="l" defTabSz="685800" rtl="0" eaLnBrk="1" latinLnBrk="0" hangingPunct="1">
                        <a:defRPr sz="1350" b="1" kern="1200">
                          <a:solidFill>
                            <a:schemeClr val="lt1"/>
                          </a:solidFill>
                          <a:latin typeface="Arial" panose="020B0604020202020204"/>
                        </a:defRPr>
                      </a:lvl6pPr>
                      <a:lvl7pPr marL="2057400" algn="l" defTabSz="685800" rtl="0" eaLnBrk="1" latinLnBrk="0" hangingPunct="1">
                        <a:defRPr sz="1350" b="1" kern="1200">
                          <a:solidFill>
                            <a:schemeClr val="lt1"/>
                          </a:solidFill>
                          <a:latin typeface="Arial" panose="020B0604020202020204"/>
                        </a:defRPr>
                      </a:lvl7pPr>
                      <a:lvl8pPr marL="2400300" algn="l" defTabSz="685800" rtl="0" eaLnBrk="1" latinLnBrk="0" hangingPunct="1">
                        <a:defRPr sz="1350" b="1" kern="1200">
                          <a:solidFill>
                            <a:schemeClr val="lt1"/>
                          </a:solidFill>
                          <a:latin typeface="Arial" panose="020B0604020202020204"/>
                        </a:defRPr>
                      </a:lvl8pPr>
                      <a:lvl9pPr marL="2743200" algn="l" defTabSz="685800" rtl="0" eaLnBrk="1" latinLnBrk="0" hangingPunct="1">
                        <a:defRPr sz="1350" b="1" kern="1200">
                          <a:solidFill>
                            <a:schemeClr val="lt1"/>
                          </a:solidFill>
                          <a:latin typeface="Arial" panose="020B0604020202020204"/>
                        </a:defRPr>
                      </a:lvl9pPr>
                    </a:lstStyle>
                    <a:p>
                      <a:pPr marL="0" algn="l" defTabSz="1204016" rtl="0" eaLnBrk="1" latinLnBrk="0" hangingPunct="1">
                        <a:lnSpc>
                          <a:spcPct val="90000"/>
                        </a:lnSpc>
                        <a:spcAft>
                          <a:spcPts val="0"/>
                        </a:spcAft>
                      </a:pPr>
                      <a:r>
                        <a:rPr lang="fr-FR" sz="1200" b="1" kern="1200" dirty="0">
                          <a:solidFill>
                            <a:schemeClr val="bg1"/>
                          </a:solidFill>
                          <a:effectLst/>
                          <a:latin typeface="+mj-lt"/>
                          <a:ea typeface="Calibri" panose="020F0502020204030204" pitchFamily="34" charset="0"/>
                          <a:cs typeface="Calibri" panose="020F0502020204030204" pitchFamily="34" charset="0"/>
                        </a:rPr>
                        <a:t>Acteur Clés</a:t>
                      </a:r>
                      <a:endParaRPr lang="en-GB" sz="1200" b="1" kern="1200" dirty="0">
                        <a:solidFill>
                          <a:schemeClr val="bg1"/>
                        </a:solidFill>
                        <a:effectLst/>
                        <a:latin typeface="+mj-lt"/>
                        <a:ea typeface="Calibri" panose="020F0502020204030204" pitchFamily="34" charset="0"/>
                        <a:cs typeface="Calibri" panose="020F0502020204030204" pitchFamily="34" charset="0"/>
                      </a:endParaRPr>
                    </a:p>
                  </a:txBody>
                  <a:tcPr marL="72000" marR="72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F3619"/>
                    </a:solidFill>
                  </a:tcPr>
                </a:tc>
                <a:tc>
                  <a:txBody>
                    <a:bodyPr/>
                    <a:lstStyle>
                      <a:lvl1pPr marL="0" algn="l" defTabSz="685800" rtl="0" eaLnBrk="1" latinLnBrk="0" hangingPunct="1">
                        <a:defRPr sz="1350" b="1" kern="1200">
                          <a:solidFill>
                            <a:schemeClr val="lt1"/>
                          </a:solidFill>
                          <a:latin typeface="Arial" panose="020B0604020202020204"/>
                        </a:defRPr>
                      </a:lvl1pPr>
                      <a:lvl2pPr marL="342900" algn="l" defTabSz="685800" rtl="0" eaLnBrk="1" latinLnBrk="0" hangingPunct="1">
                        <a:defRPr sz="1350" b="1" kern="1200">
                          <a:solidFill>
                            <a:schemeClr val="lt1"/>
                          </a:solidFill>
                          <a:latin typeface="Arial" panose="020B0604020202020204"/>
                        </a:defRPr>
                      </a:lvl2pPr>
                      <a:lvl3pPr marL="685800" algn="l" defTabSz="685800" rtl="0" eaLnBrk="1" latinLnBrk="0" hangingPunct="1">
                        <a:defRPr sz="1350" b="1" kern="1200">
                          <a:solidFill>
                            <a:schemeClr val="lt1"/>
                          </a:solidFill>
                          <a:latin typeface="Arial" panose="020B0604020202020204"/>
                        </a:defRPr>
                      </a:lvl3pPr>
                      <a:lvl4pPr marL="1028700" algn="l" defTabSz="685800" rtl="0" eaLnBrk="1" latinLnBrk="0" hangingPunct="1">
                        <a:defRPr sz="1350" b="1" kern="1200">
                          <a:solidFill>
                            <a:schemeClr val="lt1"/>
                          </a:solidFill>
                          <a:latin typeface="Arial" panose="020B0604020202020204"/>
                        </a:defRPr>
                      </a:lvl4pPr>
                      <a:lvl5pPr marL="1371600" algn="l" defTabSz="685800" rtl="0" eaLnBrk="1" latinLnBrk="0" hangingPunct="1">
                        <a:defRPr sz="1350" b="1" kern="1200">
                          <a:solidFill>
                            <a:schemeClr val="lt1"/>
                          </a:solidFill>
                          <a:latin typeface="Arial" panose="020B0604020202020204"/>
                        </a:defRPr>
                      </a:lvl5pPr>
                      <a:lvl6pPr marL="1714500" algn="l" defTabSz="685800" rtl="0" eaLnBrk="1" latinLnBrk="0" hangingPunct="1">
                        <a:defRPr sz="1350" b="1" kern="1200">
                          <a:solidFill>
                            <a:schemeClr val="lt1"/>
                          </a:solidFill>
                          <a:latin typeface="Arial" panose="020B0604020202020204"/>
                        </a:defRPr>
                      </a:lvl6pPr>
                      <a:lvl7pPr marL="2057400" algn="l" defTabSz="685800" rtl="0" eaLnBrk="1" latinLnBrk="0" hangingPunct="1">
                        <a:defRPr sz="1350" b="1" kern="1200">
                          <a:solidFill>
                            <a:schemeClr val="lt1"/>
                          </a:solidFill>
                          <a:latin typeface="Arial" panose="020B0604020202020204"/>
                        </a:defRPr>
                      </a:lvl7pPr>
                      <a:lvl8pPr marL="2400300" algn="l" defTabSz="685800" rtl="0" eaLnBrk="1" latinLnBrk="0" hangingPunct="1">
                        <a:defRPr sz="1350" b="1" kern="1200">
                          <a:solidFill>
                            <a:schemeClr val="lt1"/>
                          </a:solidFill>
                          <a:latin typeface="Arial" panose="020B0604020202020204"/>
                        </a:defRPr>
                      </a:lvl8pPr>
                      <a:lvl9pPr marL="2743200" algn="l" defTabSz="685800" rtl="0" eaLnBrk="1" latinLnBrk="0" hangingPunct="1">
                        <a:defRPr sz="1350" b="1" kern="1200">
                          <a:solidFill>
                            <a:schemeClr val="lt1"/>
                          </a:solidFill>
                          <a:latin typeface="Arial" panose="020B0604020202020204"/>
                        </a:defRPr>
                      </a:lvl9pPr>
                    </a:lstStyle>
                    <a:p>
                      <a:pPr marL="0" algn="l" defTabSz="1204016" rtl="0" eaLnBrk="1" latinLnBrk="0" hangingPunct="1">
                        <a:lnSpc>
                          <a:spcPct val="90000"/>
                        </a:lnSpc>
                        <a:spcAft>
                          <a:spcPts val="0"/>
                        </a:spcAft>
                      </a:pPr>
                      <a:r>
                        <a:rPr lang="fr-FR" sz="1200" b="1" kern="1200" dirty="0">
                          <a:solidFill>
                            <a:schemeClr val="bg1"/>
                          </a:solidFill>
                          <a:effectLst/>
                          <a:latin typeface="+mj-lt"/>
                          <a:ea typeface="Calibri" panose="020F0502020204030204" pitchFamily="34" charset="0"/>
                          <a:cs typeface="Calibri" panose="020F0502020204030204" pitchFamily="34" charset="0"/>
                        </a:rPr>
                        <a:t>Rôle</a:t>
                      </a:r>
                      <a:r>
                        <a:rPr lang="hr-HR" sz="1200" b="1" kern="1200" dirty="0">
                          <a:solidFill>
                            <a:schemeClr val="bg1"/>
                          </a:solidFill>
                          <a:effectLst/>
                          <a:latin typeface="+mj-lt"/>
                          <a:ea typeface="Calibri" panose="020F0502020204030204" pitchFamily="34" charset="0"/>
                          <a:cs typeface="Calibri" panose="020F0502020204030204" pitchFamily="34" charset="0"/>
                        </a:rPr>
                        <a:t>s</a:t>
                      </a:r>
                      <a:endParaRPr lang="en-GB" sz="1200" b="1" kern="1200" dirty="0">
                        <a:solidFill>
                          <a:schemeClr val="bg1"/>
                        </a:solidFill>
                        <a:effectLst/>
                        <a:latin typeface="+mj-lt"/>
                        <a:ea typeface="Calibri" panose="020F0502020204030204" pitchFamily="34" charset="0"/>
                        <a:cs typeface="Calibri" panose="020F0502020204030204" pitchFamily="34" charset="0"/>
                      </a:endParaRPr>
                    </a:p>
                  </a:txBody>
                  <a:tcPr marL="72000" marR="72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F3619"/>
                    </a:solidFill>
                  </a:tcPr>
                </a:tc>
                <a:extLst>
                  <a:ext uri="{0D108BD9-81ED-4DB2-BD59-A6C34878D82A}">
                    <a16:rowId xmlns:a16="http://schemas.microsoft.com/office/drawing/2014/main" val="2152007633"/>
                  </a:ext>
                </a:extLst>
              </a:tr>
              <a:tr h="475841">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90000"/>
                        </a:lnSpc>
                        <a:spcAft>
                          <a:spcPts val="600"/>
                        </a:spcAft>
                      </a:pPr>
                      <a:r>
                        <a:rPr lang="fr-FR" sz="1000" b="1" dirty="0">
                          <a:effectLst/>
                          <a:latin typeface="+mn-lt"/>
                          <a:ea typeface="Segoe UI" panose="020B0502040204020203" pitchFamily="34" charset="0"/>
                          <a:cs typeface="Times New Roman" panose="02020603050405020304" pitchFamily="18" charset="0"/>
                        </a:rPr>
                        <a:t>CSSDOS</a:t>
                      </a:r>
                      <a:endParaRPr lang="en-GB" sz="1000" b="1"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90000"/>
                        </a:lnSpc>
                        <a:spcAft>
                          <a:spcPts val="600"/>
                        </a:spcAft>
                      </a:pPr>
                      <a:r>
                        <a:rPr lang="fr-FR" sz="1000" dirty="0">
                          <a:effectLst/>
                          <a:latin typeface="+mn-lt"/>
                          <a:ea typeface="Segoe UI" panose="020B0502040204020203" pitchFamily="34" charset="0"/>
                          <a:cs typeface="Times New Roman" panose="02020603050405020304" pitchFamily="18" charset="0"/>
                        </a:rPr>
                        <a:t>Coordination du comité du comité de pilotage et technique </a:t>
                      </a:r>
                      <a:br>
                        <a:rPr lang="hr-HR" sz="1000" dirty="0">
                          <a:effectLst/>
                          <a:latin typeface="+mn-lt"/>
                          <a:ea typeface="Segoe UI" panose="020B0502040204020203" pitchFamily="34" charset="0"/>
                          <a:cs typeface="Times New Roman" panose="02020603050405020304" pitchFamily="18" charset="0"/>
                        </a:rPr>
                      </a:br>
                      <a:r>
                        <a:rPr lang="fr-FR" sz="1000" dirty="0">
                          <a:effectLst/>
                          <a:latin typeface="+mn-lt"/>
                          <a:ea typeface="Segoe UI" panose="020B0502040204020203" pitchFamily="34" charset="0"/>
                          <a:cs typeface="Times New Roman" panose="02020603050405020304" pitchFamily="18" charset="0"/>
                        </a:rPr>
                        <a:t>de </a:t>
                      </a:r>
                      <a:r>
                        <a:rPr lang="fr-FR" sz="1000" dirty="0" err="1">
                          <a:effectLst/>
                          <a:latin typeface="+mn-lt"/>
                          <a:ea typeface="Segoe UI" panose="020B0502040204020203" pitchFamily="34" charset="0"/>
                          <a:cs typeface="Times New Roman" panose="02020603050405020304" pitchFamily="18" charset="0"/>
                        </a:rPr>
                        <a:t>Saytu</a:t>
                      </a:r>
                      <a:r>
                        <a:rPr lang="fr-FR" sz="1000" dirty="0">
                          <a:effectLst/>
                          <a:latin typeface="+mn-lt"/>
                          <a:ea typeface="Segoe UI" panose="020B0502040204020203" pitchFamily="34" charset="0"/>
                          <a:cs typeface="Times New Roman" panose="02020603050405020304" pitchFamily="18" charset="0"/>
                        </a:rPr>
                        <a:t> Tension</a:t>
                      </a:r>
                      <a:endParaRPr lang="en-GB" sz="1000" dirty="0">
                        <a:effectLst/>
                        <a:latin typeface="+mn-lt"/>
                        <a:ea typeface="Calibri" panose="020F0502020204030204" pitchFamily="34" charset="0"/>
                        <a:cs typeface="Times New Roman" panose="02020603050405020304" pitchFamily="18" charset="0"/>
                      </a:endParaRPr>
                    </a:p>
                    <a:p>
                      <a:pPr algn="l">
                        <a:lnSpc>
                          <a:spcPct val="90000"/>
                        </a:lnSpc>
                        <a:spcAft>
                          <a:spcPts val="600"/>
                        </a:spcAft>
                      </a:pPr>
                      <a:r>
                        <a:rPr lang="fr-FR" sz="1000" dirty="0">
                          <a:effectLst/>
                          <a:latin typeface="+mn-lt"/>
                          <a:ea typeface="Segoe UI" panose="020B0502040204020203" pitchFamily="34" charset="0"/>
                          <a:cs typeface="Times New Roman" panose="02020603050405020304" pitchFamily="18" charset="0"/>
                        </a:rPr>
                        <a:t>Responsable institutionnel du projet </a:t>
                      </a:r>
                      <a:r>
                        <a:rPr lang="fr-FR" sz="1000" dirty="0" err="1">
                          <a:effectLst/>
                          <a:latin typeface="+mn-lt"/>
                          <a:ea typeface="Segoe UI" panose="020B0502040204020203" pitchFamily="34" charset="0"/>
                          <a:cs typeface="Times New Roman" panose="02020603050405020304" pitchFamily="18" charset="0"/>
                        </a:rPr>
                        <a:t>Saytu</a:t>
                      </a:r>
                      <a:r>
                        <a:rPr lang="fr-FR" sz="1000" dirty="0">
                          <a:effectLst/>
                          <a:latin typeface="+mn-lt"/>
                          <a:ea typeface="Segoe UI" panose="020B0502040204020203" pitchFamily="34" charset="0"/>
                          <a:cs typeface="Times New Roman" panose="02020603050405020304" pitchFamily="18" charset="0"/>
                        </a:rPr>
                        <a:t> Tension</a:t>
                      </a:r>
                      <a:endParaRPr lang="en-GB" sz="1000" dirty="0">
                        <a:effectLst/>
                        <a:latin typeface="+mn-lt"/>
                        <a:ea typeface="Calibri" panose="020F0502020204030204" pitchFamily="34" charset="0"/>
                        <a:cs typeface="Times New Roman" panose="02020603050405020304" pitchFamily="18" charset="0"/>
                      </a:endParaRPr>
                    </a:p>
                    <a:p>
                      <a:pPr algn="l">
                        <a:lnSpc>
                          <a:spcPct val="90000"/>
                        </a:lnSpc>
                        <a:spcAft>
                          <a:spcPts val="600"/>
                        </a:spcAft>
                      </a:pPr>
                      <a:r>
                        <a:rPr lang="fr-FR" sz="1000" dirty="0">
                          <a:effectLst/>
                          <a:latin typeface="+mn-lt"/>
                          <a:ea typeface="Segoe UI" panose="020B0502040204020203" pitchFamily="34" charset="0"/>
                          <a:cs typeface="Times New Roman" panose="02020603050405020304" pitchFamily="18" charset="0"/>
                        </a:rPr>
                        <a:t>Coordinateur des actions de maintenance de </a:t>
                      </a:r>
                      <a:r>
                        <a:rPr lang="fr-FR" sz="1000" dirty="0" err="1">
                          <a:effectLst/>
                          <a:latin typeface="+mn-lt"/>
                          <a:ea typeface="Segoe UI" panose="020B0502040204020203" pitchFamily="34" charset="0"/>
                          <a:cs typeface="Times New Roman" panose="02020603050405020304" pitchFamily="18" charset="0"/>
                        </a:rPr>
                        <a:t>Saytu</a:t>
                      </a:r>
                      <a:r>
                        <a:rPr lang="fr-FR" sz="1000" dirty="0">
                          <a:effectLst/>
                          <a:latin typeface="+mn-lt"/>
                          <a:ea typeface="Segoe UI" panose="020B0502040204020203" pitchFamily="34" charset="0"/>
                          <a:cs typeface="Times New Roman" panose="02020603050405020304" pitchFamily="18" charset="0"/>
                        </a:rPr>
                        <a:t> tension</a:t>
                      </a:r>
                      <a:endParaRPr lang="en-GB" sz="1000"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0675117"/>
                  </a:ext>
                </a:extLst>
              </a:tr>
              <a:tr h="364630">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90000"/>
                        </a:lnSpc>
                        <a:spcAft>
                          <a:spcPts val="600"/>
                        </a:spcAft>
                      </a:pPr>
                      <a:r>
                        <a:rPr lang="fr-FR" sz="1000" b="1" dirty="0">
                          <a:effectLst/>
                          <a:latin typeface="+mn-lt"/>
                          <a:ea typeface="Segoe UI" panose="020B0502040204020203" pitchFamily="34" charset="0"/>
                          <a:cs typeface="Times New Roman" panose="02020603050405020304" pitchFamily="18" charset="0"/>
                        </a:rPr>
                        <a:t>DLM/DLMNT</a:t>
                      </a:r>
                      <a:endParaRPr lang="en-GB" sz="1000" b="1"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90000"/>
                        </a:lnSpc>
                        <a:spcAft>
                          <a:spcPts val="600"/>
                        </a:spcAft>
                      </a:pPr>
                      <a:r>
                        <a:rPr lang="fr-FR" sz="1000" dirty="0">
                          <a:effectLst/>
                          <a:latin typeface="+mn-lt"/>
                          <a:ea typeface="Segoe UI" panose="020B0502040204020203" pitchFamily="34" charset="0"/>
                          <a:cs typeface="Times New Roman" panose="02020603050405020304" pitchFamily="18" charset="0"/>
                        </a:rPr>
                        <a:t>Leadership technique des projets digitaux liés aux MNT</a:t>
                      </a:r>
                      <a:endParaRPr lang="en-GB" sz="1000" dirty="0">
                        <a:effectLst/>
                        <a:latin typeface="+mn-lt"/>
                        <a:ea typeface="Calibri" panose="020F0502020204030204" pitchFamily="34" charset="0"/>
                        <a:cs typeface="Times New Roman" panose="02020603050405020304" pitchFamily="18" charset="0"/>
                      </a:endParaRPr>
                    </a:p>
                    <a:p>
                      <a:pPr algn="l">
                        <a:lnSpc>
                          <a:spcPct val="90000"/>
                        </a:lnSpc>
                        <a:spcAft>
                          <a:spcPts val="600"/>
                        </a:spcAft>
                      </a:pPr>
                      <a:r>
                        <a:rPr lang="fr-FR" sz="1000" dirty="0">
                          <a:effectLst/>
                          <a:latin typeface="+mn-lt"/>
                          <a:ea typeface="Segoe UI" panose="020B0502040204020203" pitchFamily="34" charset="0"/>
                          <a:cs typeface="Times New Roman" panose="02020603050405020304" pitchFamily="18" charset="0"/>
                        </a:rPr>
                        <a:t>Responsable de la validation des contenus et livrables </a:t>
                      </a:r>
                      <a:r>
                        <a:rPr lang="fr-FR" sz="1000" dirty="0" err="1">
                          <a:effectLst/>
                          <a:latin typeface="+mn-lt"/>
                          <a:ea typeface="Segoe UI" panose="020B0502040204020203" pitchFamily="34" charset="0"/>
                          <a:cs typeface="Times New Roman" panose="02020603050405020304" pitchFamily="18" charset="0"/>
                        </a:rPr>
                        <a:t>Saytu</a:t>
                      </a:r>
                      <a:r>
                        <a:rPr lang="fr-FR" sz="1000" dirty="0">
                          <a:effectLst/>
                          <a:latin typeface="+mn-lt"/>
                          <a:ea typeface="Segoe UI" panose="020B0502040204020203" pitchFamily="34" charset="0"/>
                          <a:cs typeface="Times New Roman" panose="02020603050405020304" pitchFamily="18" charset="0"/>
                        </a:rPr>
                        <a:t> tension et Tracker et la plateforme E-learning </a:t>
                      </a:r>
                      <a:endParaRPr lang="en-GB" sz="1000"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0367496"/>
                  </a:ext>
                </a:extLst>
              </a:tr>
              <a:tr h="118853">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90000"/>
                        </a:lnSpc>
                        <a:spcAft>
                          <a:spcPts val="600"/>
                        </a:spcAft>
                      </a:pPr>
                      <a:r>
                        <a:rPr lang="fr-FR" sz="1000" b="1" dirty="0">
                          <a:effectLst/>
                          <a:latin typeface="+mn-lt"/>
                          <a:ea typeface="Segoe UI" panose="020B0502040204020203" pitchFamily="34" charset="0"/>
                          <a:cs typeface="Times New Roman" panose="02020603050405020304" pitchFamily="18" charset="0"/>
                        </a:rPr>
                        <a:t>DSISS</a:t>
                      </a:r>
                      <a:endParaRPr lang="en-GB" sz="1000" b="1"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90000"/>
                        </a:lnSpc>
                        <a:spcAft>
                          <a:spcPts val="600"/>
                        </a:spcAft>
                      </a:pPr>
                      <a:r>
                        <a:rPr lang="fr-FR" sz="1000" dirty="0">
                          <a:effectLst/>
                          <a:latin typeface="+mn-lt"/>
                          <a:ea typeface="Segoe UI" panose="020B0502040204020203" pitchFamily="34" charset="0"/>
                          <a:cs typeface="Times New Roman" panose="02020603050405020304" pitchFamily="18" charset="0"/>
                        </a:rPr>
                        <a:t>Coordination du comité du comité technique de la plateforme </a:t>
                      </a:r>
                      <a:br>
                        <a:rPr lang="hr-HR" sz="1000" dirty="0">
                          <a:effectLst/>
                          <a:latin typeface="+mn-lt"/>
                          <a:ea typeface="Segoe UI" panose="020B0502040204020203" pitchFamily="34" charset="0"/>
                          <a:cs typeface="Times New Roman" panose="02020603050405020304" pitchFamily="18" charset="0"/>
                        </a:rPr>
                      </a:br>
                      <a:r>
                        <a:rPr lang="fr-FR" sz="1000" dirty="0">
                          <a:effectLst/>
                          <a:latin typeface="+mn-lt"/>
                          <a:ea typeface="Segoe UI" panose="020B0502040204020203" pitchFamily="34" charset="0"/>
                          <a:cs typeface="Times New Roman" panose="02020603050405020304" pitchFamily="18" charset="0"/>
                        </a:rPr>
                        <a:t>E-learning</a:t>
                      </a:r>
                      <a:endParaRPr lang="en-GB" sz="1000" dirty="0">
                        <a:effectLst/>
                        <a:latin typeface="+mn-lt"/>
                        <a:ea typeface="Calibri" panose="020F0502020204030204" pitchFamily="34" charset="0"/>
                        <a:cs typeface="Times New Roman" panose="02020603050405020304" pitchFamily="18" charset="0"/>
                      </a:endParaRPr>
                    </a:p>
                    <a:p>
                      <a:pPr algn="l">
                        <a:lnSpc>
                          <a:spcPct val="90000"/>
                        </a:lnSpc>
                        <a:spcAft>
                          <a:spcPts val="600"/>
                        </a:spcAft>
                      </a:pPr>
                      <a:r>
                        <a:rPr lang="fr-FR" sz="1000" dirty="0">
                          <a:effectLst/>
                          <a:latin typeface="+mn-lt"/>
                          <a:ea typeface="Segoe UI" panose="020B0502040204020203" pitchFamily="34" charset="0"/>
                          <a:cs typeface="Times New Roman" panose="02020603050405020304" pitchFamily="18" charset="0"/>
                        </a:rPr>
                        <a:t>Responsable institutionnel du MNT Tracker </a:t>
                      </a:r>
                      <a:endParaRPr lang="en-GB" sz="1000" dirty="0">
                        <a:effectLst/>
                        <a:latin typeface="+mn-lt"/>
                        <a:ea typeface="Calibri" panose="020F0502020204030204" pitchFamily="34" charset="0"/>
                        <a:cs typeface="Times New Roman" panose="02020603050405020304" pitchFamily="18" charset="0"/>
                      </a:endParaRPr>
                    </a:p>
                    <a:p>
                      <a:pPr algn="l">
                        <a:lnSpc>
                          <a:spcPct val="90000"/>
                        </a:lnSpc>
                        <a:spcAft>
                          <a:spcPts val="600"/>
                        </a:spcAft>
                      </a:pPr>
                      <a:r>
                        <a:rPr lang="fr-FR" sz="1000" dirty="0">
                          <a:effectLst/>
                          <a:latin typeface="+mn-lt"/>
                          <a:ea typeface="Segoe UI" panose="020B0502040204020203" pitchFamily="34" charset="0"/>
                          <a:cs typeface="Times New Roman" panose="02020603050405020304" pitchFamily="18" charset="0"/>
                        </a:rPr>
                        <a:t>Conception et développement du tracker </a:t>
                      </a:r>
                      <a:endParaRPr lang="en-GB" sz="1000" dirty="0">
                        <a:effectLst/>
                        <a:latin typeface="+mn-lt"/>
                        <a:ea typeface="Calibri" panose="020F0502020204030204" pitchFamily="34" charset="0"/>
                        <a:cs typeface="Times New Roman" panose="02020603050405020304" pitchFamily="18" charset="0"/>
                      </a:endParaRPr>
                    </a:p>
                    <a:p>
                      <a:pPr algn="l">
                        <a:lnSpc>
                          <a:spcPct val="90000"/>
                        </a:lnSpc>
                        <a:spcAft>
                          <a:spcPts val="600"/>
                        </a:spcAft>
                      </a:pPr>
                      <a:r>
                        <a:rPr lang="fr-FR" sz="1000" dirty="0">
                          <a:effectLst/>
                          <a:latin typeface="+mn-lt"/>
                          <a:ea typeface="Segoe UI" panose="020B0502040204020203" pitchFamily="34" charset="0"/>
                          <a:cs typeface="Times New Roman" panose="02020603050405020304" pitchFamily="18" charset="0"/>
                        </a:rPr>
                        <a:t>Responsable de la maintenance et de la mise à jour du Tracker</a:t>
                      </a:r>
                      <a:endParaRPr lang="en-GB" sz="1000"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0403585"/>
                  </a:ext>
                </a:extLst>
              </a:tr>
              <a:tr h="203803">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90000"/>
                        </a:lnSpc>
                        <a:spcAft>
                          <a:spcPts val="600"/>
                        </a:spcAft>
                      </a:pPr>
                      <a:r>
                        <a:rPr lang="fr-FR" sz="1000" b="1" dirty="0">
                          <a:effectLst/>
                          <a:latin typeface="+mn-lt"/>
                          <a:ea typeface="Segoe UI" panose="020B0502040204020203" pitchFamily="34" charset="0"/>
                          <a:cs typeface="Times New Roman" panose="02020603050405020304" pitchFamily="18" charset="0"/>
                        </a:rPr>
                        <a:t>Cellule Informatique</a:t>
                      </a:r>
                      <a:endParaRPr lang="en-GB" sz="1000" b="1"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90000"/>
                        </a:lnSpc>
                        <a:spcAft>
                          <a:spcPts val="600"/>
                        </a:spcAft>
                      </a:pPr>
                      <a:r>
                        <a:rPr lang="fr-FR" sz="1000" dirty="0">
                          <a:effectLst/>
                          <a:latin typeface="+mn-lt"/>
                          <a:ea typeface="Segoe UI" panose="020B0502040204020203" pitchFamily="34" charset="0"/>
                          <a:cs typeface="Times New Roman" panose="02020603050405020304" pitchFamily="18" charset="0"/>
                        </a:rPr>
                        <a:t>Membre du comité technique dans la mise en place des </a:t>
                      </a:r>
                      <a:br>
                        <a:rPr lang="fr-FR" sz="1000" dirty="0">
                          <a:effectLst/>
                          <a:latin typeface="+mn-lt"/>
                          <a:ea typeface="Segoe UI" panose="020B0502040204020203" pitchFamily="34" charset="0"/>
                          <a:cs typeface="Times New Roman" panose="02020603050405020304" pitchFamily="18" charset="0"/>
                        </a:rPr>
                      </a:br>
                      <a:r>
                        <a:rPr lang="fr-FR" sz="1000" dirty="0">
                          <a:effectLst/>
                          <a:latin typeface="+mn-lt"/>
                          <a:ea typeface="Segoe UI" panose="020B0502040204020203" pitchFamily="34" charset="0"/>
                          <a:cs typeface="Times New Roman" panose="02020603050405020304" pitchFamily="18" charset="0"/>
                        </a:rPr>
                        <a:t>solutions digitales</a:t>
                      </a:r>
                      <a:endParaRPr lang="en-GB" sz="1000"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6486678"/>
                  </a:ext>
                </a:extLst>
              </a:tr>
              <a:tr h="203803">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90000"/>
                        </a:lnSpc>
                        <a:spcAft>
                          <a:spcPts val="600"/>
                        </a:spcAft>
                      </a:pPr>
                      <a:r>
                        <a:rPr lang="fr-FR" sz="1000" b="1" dirty="0">
                          <a:effectLst/>
                          <a:latin typeface="+mn-lt"/>
                          <a:ea typeface="Segoe UI" panose="020B0502040204020203" pitchFamily="34" charset="0"/>
                          <a:cs typeface="Times New Roman" panose="02020603050405020304" pitchFamily="18" charset="0"/>
                        </a:rPr>
                        <a:t>Districts sanitaires</a:t>
                      </a:r>
                      <a:endParaRPr lang="en-GB" sz="1000" b="1"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19050" cap="flat" cmpd="sng" algn="ctr">
                      <a:solidFill>
                        <a:srgbClr val="CF361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90000"/>
                        </a:lnSpc>
                        <a:spcAft>
                          <a:spcPts val="600"/>
                        </a:spcAft>
                      </a:pPr>
                      <a:r>
                        <a:rPr lang="fr-FR" sz="1000" dirty="0">
                          <a:effectLst/>
                          <a:latin typeface="+mn-lt"/>
                          <a:ea typeface="Segoe UI" panose="020B0502040204020203" pitchFamily="34" charset="0"/>
                          <a:cs typeface="Times New Roman" panose="02020603050405020304" pitchFamily="18" charset="0"/>
                        </a:rPr>
                        <a:t>Coordinateur de la mise en œuvre des solutions digitales</a:t>
                      </a:r>
                      <a:endParaRPr lang="en-GB" sz="1000" dirty="0">
                        <a:effectLst/>
                        <a:latin typeface="+mn-lt"/>
                        <a:ea typeface="Calibri" panose="020F0502020204030204" pitchFamily="34" charset="0"/>
                        <a:cs typeface="Times New Roman" panose="02020603050405020304" pitchFamily="18" charset="0"/>
                      </a:endParaRPr>
                    </a:p>
                    <a:p>
                      <a:pPr algn="l">
                        <a:lnSpc>
                          <a:spcPct val="90000"/>
                        </a:lnSpc>
                        <a:spcAft>
                          <a:spcPts val="600"/>
                        </a:spcAft>
                      </a:pPr>
                      <a:r>
                        <a:rPr lang="fr-FR" sz="1000" dirty="0">
                          <a:effectLst/>
                          <a:latin typeface="+mn-lt"/>
                          <a:ea typeface="Segoe UI" panose="020B0502040204020203" pitchFamily="34" charset="0"/>
                          <a:cs typeface="Times New Roman" panose="02020603050405020304" pitchFamily="18" charset="0"/>
                        </a:rPr>
                        <a:t>Suivi et supervision de l’utilisation des plateformes digitales</a:t>
                      </a:r>
                      <a:endParaRPr lang="en-GB" sz="1000" dirty="0">
                        <a:effectLst/>
                        <a:latin typeface="+mn-lt"/>
                        <a:ea typeface="Calibri" panose="020F0502020204030204" pitchFamily="34" charset="0"/>
                        <a:cs typeface="Times New Roman" panose="02020603050405020304" pitchFamily="18" charset="0"/>
                      </a:endParaRPr>
                    </a:p>
                    <a:p>
                      <a:pPr algn="l">
                        <a:lnSpc>
                          <a:spcPct val="90000"/>
                        </a:lnSpc>
                        <a:spcAft>
                          <a:spcPts val="600"/>
                        </a:spcAft>
                      </a:pPr>
                      <a:r>
                        <a:rPr lang="fr-FR" sz="1000" dirty="0">
                          <a:effectLst/>
                          <a:latin typeface="+mn-lt"/>
                          <a:ea typeface="Segoe UI" panose="020B0502040204020203" pitchFamily="34" charset="0"/>
                          <a:cs typeface="Times New Roman" panose="02020603050405020304" pitchFamily="18" charset="0"/>
                        </a:rPr>
                        <a:t>Promotion de l’utilisation des plateformes digitales</a:t>
                      </a:r>
                      <a:endParaRPr lang="en-GB" sz="1000"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19050" cap="flat" cmpd="sng" algn="ctr">
                      <a:solidFill>
                        <a:srgbClr val="CF361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8245844"/>
                  </a:ext>
                </a:extLst>
              </a:tr>
            </a:tbl>
          </a:graphicData>
        </a:graphic>
      </p:graphicFrame>
      <p:pic>
        <p:nvPicPr>
          <p:cNvPr id="4" name="Picture 3">
            <a:extLst>
              <a:ext uri="{FF2B5EF4-FFF2-40B4-BE49-F238E27FC236}">
                <a16:creationId xmlns:a16="http://schemas.microsoft.com/office/drawing/2014/main" id="{127D7682-133C-4DCE-838F-B43FC5993AB4}"/>
              </a:ext>
            </a:extLst>
          </p:cNvPr>
          <p:cNvPicPr>
            <a:picLocks noChangeAspect="1"/>
          </p:cNvPicPr>
          <p:nvPr/>
        </p:nvPicPr>
        <p:blipFill rotWithShape="1">
          <a:blip r:embed="rId3">
            <a:extLst>
              <a:ext uri="{28A0092B-C50C-407E-A947-70E740481C1C}">
                <a14:useLocalDpi xmlns:a14="http://schemas.microsoft.com/office/drawing/2010/main" val="0"/>
              </a:ext>
            </a:extLst>
          </a:blip>
          <a:srcRect l="10215" t="15557" r="15116" b="13637"/>
          <a:stretch/>
        </p:blipFill>
        <p:spPr>
          <a:xfrm>
            <a:off x="552450" y="1306285"/>
            <a:ext cx="5480049" cy="3060155"/>
          </a:xfrm>
          <a:prstGeom prst="rect">
            <a:avLst/>
          </a:prstGeom>
        </p:spPr>
      </p:pic>
    </p:spTree>
    <p:extLst>
      <p:ext uri="{BB962C8B-B14F-4D97-AF65-F5344CB8AC3E}">
        <p14:creationId xmlns:p14="http://schemas.microsoft.com/office/powerpoint/2010/main" val="13589266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E828A81-55EC-5ADB-DA47-59C2A618B30C}"/>
              </a:ext>
            </a:extLst>
          </p:cNvPr>
          <p:cNvSpPr txBox="1"/>
          <p:nvPr/>
        </p:nvSpPr>
        <p:spPr>
          <a:xfrm>
            <a:off x="552450" y="4019106"/>
            <a:ext cx="5480049" cy="4518837"/>
          </a:xfrm>
          <a:prstGeom prst="rect">
            <a:avLst/>
          </a:prstGeom>
          <a:noFill/>
        </p:spPr>
        <p:txBody>
          <a:bodyPr wrap="square" lIns="0" tIns="46800" rIns="0" rtlCol="0">
            <a:noAutofit/>
          </a:bodyPr>
          <a:lstStyle/>
          <a:p>
            <a:r>
              <a:rPr lang="fr-FR" sz="1200" spc="-20" dirty="0">
                <a:solidFill>
                  <a:srgbClr val="000000"/>
                </a:solidFill>
                <a:effectLst/>
                <a:ea typeface="Segoe UI" panose="020B0502040204020203" pitchFamily="34" charset="0"/>
                <a:cs typeface="Calibri" panose="020F0502020204030204" pitchFamily="34" charset="0"/>
              </a:rPr>
              <a:t>La mise en place d’un comité technique et d’un comité de projet composés </a:t>
            </a:r>
            <a:br>
              <a:rPr lang="hr-HR" sz="1200" spc="-20" dirty="0">
                <a:solidFill>
                  <a:srgbClr val="000000"/>
                </a:solidFill>
                <a:effectLst/>
                <a:ea typeface="Segoe UI" panose="020B0502040204020203" pitchFamily="34" charset="0"/>
                <a:cs typeface="Calibri" panose="020F0502020204030204" pitchFamily="34" charset="0"/>
              </a:rPr>
            </a:br>
            <a:r>
              <a:rPr lang="fr-FR" sz="1200" spc="-20" dirty="0">
                <a:solidFill>
                  <a:srgbClr val="000000"/>
                </a:solidFill>
                <a:effectLst/>
                <a:ea typeface="Segoe UI" panose="020B0502040204020203" pitchFamily="34" charset="0"/>
                <a:cs typeface="Calibri" panose="020F0502020204030204" pitchFamily="34" charset="0"/>
              </a:rPr>
              <a:t>des acteurs clés ont contribué à la bonne mise en œuvre des activités digitales. </a:t>
            </a:r>
            <a:br>
              <a:rPr lang="hr-HR" sz="1200" spc="-20" dirty="0">
                <a:solidFill>
                  <a:srgbClr val="000000"/>
                </a:solidFill>
                <a:effectLst/>
                <a:ea typeface="Segoe UI" panose="020B0502040204020203" pitchFamily="34" charset="0"/>
                <a:cs typeface="Calibri" panose="020F0502020204030204" pitchFamily="34" charset="0"/>
              </a:rPr>
            </a:br>
            <a:r>
              <a:rPr lang="fr-FR" sz="1200" spc="-20" dirty="0">
                <a:solidFill>
                  <a:srgbClr val="000000"/>
                </a:solidFill>
                <a:effectLst/>
                <a:ea typeface="Segoe UI" panose="020B0502040204020203" pitchFamily="34" charset="0"/>
                <a:cs typeface="Calibri" panose="020F0502020204030204" pitchFamily="34" charset="0"/>
              </a:rPr>
              <a:t>Le comité technique se réunit de façon trimestrielle pour valider certains livrables </a:t>
            </a:r>
            <a:br>
              <a:rPr lang="hr-HR" sz="1200" spc="-20" dirty="0">
                <a:solidFill>
                  <a:srgbClr val="000000"/>
                </a:solidFill>
                <a:effectLst/>
                <a:ea typeface="Segoe UI" panose="020B0502040204020203" pitchFamily="34" charset="0"/>
                <a:cs typeface="Calibri" panose="020F0502020204030204" pitchFamily="34" charset="0"/>
              </a:rPr>
            </a:br>
            <a:r>
              <a:rPr lang="fr-FR" sz="1200" spc="-20" dirty="0">
                <a:solidFill>
                  <a:srgbClr val="000000"/>
                </a:solidFill>
                <a:effectLst/>
                <a:ea typeface="Segoe UI" panose="020B0502040204020203" pitchFamily="34" charset="0"/>
                <a:cs typeface="Calibri" panose="020F0502020204030204" pitchFamily="34" charset="0"/>
              </a:rPr>
              <a:t>et le comité de projet essentiellement mis en place pour le solution digitale </a:t>
            </a:r>
            <a:r>
              <a:rPr lang="fr-FR" sz="1200" spc="-20" dirty="0" err="1">
                <a:solidFill>
                  <a:srgbClr val="000000"/>
                </a:solidFill>
                <a:effectLst/>
                <a:ea typeface="Segoe UI" panose="020B0502040204020203" pitchFamily="34" charset="0"/>
                <a:cs typeface="Calibri" panose="020F0502020204030204" pitchFamily="34" charset="0"/>
              </a:rPr>
              <a:t>Saytu</a:t>
            </a:r>
            <a:r>
              <a:rPr lang="fr-FR" sz="1200" spc="-20" dirty="0">
                <a:solidFill>
                  <a:srgbClr val="000000"/>
                </a:solidFill>
                <a:effectLst/>
                <a:ea typeface="Segoe UI" panose="020B0502040204020203" pitchFamily="34" charset="0"/>
                <a:cs typeface="Calibri" panose="020F0502020204030204" pitchFamily="34" charset="0"/>
              </a:rPr>
              <a:t> Tension se réunit de façon hebdomadaire et permet de partager l’état de mise en œuvre de </a:t>
            </a:r>
            <a:r>
              <a:rPr lang="fr-FR" sz="1200" spc="-20" dirty="0" err="1">
                <a:solidFill>
                  <a:srgbClr val="000000"/>
                </a:solidFill>
                <a:effectLst/>
                <a:ea typeface="Segoe UI" panose="020B0502040204020203" pitchFamily="34" charset="0"/>
                <a:cs typeface="Calibri" panose="020F0502020204030204" pitchFamily="34" charset="0"/>
              </a:rPr>
              <a:t>Saytu</a:t>
            </a:r>
            <a:r>
              <a:rPr lang="fr-FR" sz="1200" spc="-20" dirty="0">
                <a:solidFill>
                  <a:srgbClr val="000000"/>
                </a:solidFill>
                <a:effectLst/>
                <a:ea typeface="Segoe UI" panose="020B0502040204020203" pitchFamily="34" charset="0"/>
                <a:cs typeface="Calibri" panose="020F0502020204030204" pitchFamily="34" charset="0"/>
              </a:rPr>
              <a:t> et de trouver des solutions aux obstacles rencontrés.</a:t>
            </a:r>
            <a:r>
              <a:rPr lang="hr-HR" sz="1200" spc="-20" dirty="0">
                <a:solidFill>
                  <a:srgbClr val="000000"/>
                </a:solidFill>
                <a:effectLst/>
                <a:ea typeface="Segoe UI" panose="020B0502040204020203" pitchFamily="34" charset="0"/>
                <a:cs typeface="Calibri" panose="020F0502020204030204" pitchFamily="34" charset="0"/>
              </a:rPr>
              <a:t> </a:t>
            </a:r>
          </a:p>
          <a:p>
            <a:endParaRPr lang="fr-FR" sz="1200" dirty="0">
              <a:solidFill>
                <a:srgbClr val="000000"/>
              </a:solidFill>
              <a:effectLst/>
              <a:ea typeface="Segoe UI" panose="020B0502040204020203" pitchFamily="34" charset="0"/>
              <a:cs typeface="Calibri" panose="020F0502020204030204" pitchFamily="34" charset="0"/>
            </a:endParaRPr>
          </a:p>
          <a:p>
            <a:r>
              <a:rPr lang="fr-FR" sz="1400" b="1" dirty="0">
                <a:solidFill>
                  <a:schemeClr val="accent2"/>
                </a:solidFill>
                <a:effectLst/>
                <a:ea typeface="Segoe UI" panose="020B0502040204020203" pitchFamily="34" charset="0"/>
                <a:cs typeface="Calibri" panose="020F0502020204030204" pitchFamily="34" charset="0"/>
              </a:rPr>
              <a:t>Étapes pour répliquer cette intervention</a:t>
            </a:r>
          </a:p>
          <a:p>
            <a:r>
              <a:rPr lang="fr-FR" sz="1200" b="1" dirty="0">
                <a:solidFill>
                  <a:srgbClr val="000000"/>
                </a:solidFill>
                <a:effectLst/>
                <a:ea typeface="Segoe UI" panose="020B0502040204020203" pitchFamily="34" charset="0"/>
                <a:cs typeface="Calibri" panose="020F0502020204030204" pitchFamily="34" charset="0"/>
              </a:rPr>
              <a:t>Les principales étapes pour la réplication de </a:t>
            </a:r>
            <a:r>
              <a:rPr lang="fr-FR" sz="1200" b="1" dirty="0" err="1">
                <a:solidFill>
                  <a:srgbClr val="000000"/>
                </a:solidFill>
                <a:ea typeface="Segoe UI" panose="020B0502040204020203" pitchFamily="34" charset="0"/>
                <a:cs typeface="Calibri" panose="020F0502020204030204" pitchFamily="34" charset="0"/>
              </a:rPr>
              <a:t>S</a:t>
            </a:r>
            <a:r>
              <a:rPr lang="fr-FR" sz="1200" b="1" dirty="0" err="1">
                <a:solidFill>
                  <a:srgbClr val="000000"/>
                </a:solidFill>
                <a:effectLst/>
                <a:ea typeface="Segoe UI" panose="020B0502040204020203" pitchFamily="34" charset="0"/>
                <a:cs typeface="Calibri" panose="020F0502020204030204" pitchFamily="34" charset="0"/>
              </a:rPr>
              <a:t>aytu</a:t>
            </a:r>
            <a:r>
              <a:rPr lang="fr-FR" sz="1200" b="1" dirty="0">
                <a:solidFill>
                  <a:srgbClr val="000000"/>
                </a:solidFill>
                <a:effectLst/>
                <a:ea typeface="Segoe UI" panose="020B0502040204020203" pitchFamily="34" charset="0"/>
                <a:cs typeface="Calibri" panose="020F0502020204030204" pitchFamily="34" charset="0"/>
              </a:rPr>
              <a:t> Tension:</a:t>
            </a:r>
          </a:p>
          <a:p>
            <a:pPr marL="171450" indent="-171450">
              <a:buFont typeface="Arial" panose="020B0604020202020204" pitchFamily="34" charset="0"/>
              <a:buChar char="•"/>
            </a:pPr>
            <a:r>
              <a:rPr lang="fr-FR" sz="1200" dirty="0">
                <a:solidFill>
                  <a:srgbClr val="000000"/>
                </a:solidFill>
                <a:effectLst/>
                <a:ea typeface="Segoe UI" panose="020B0502040204020203" pitchFamily="34" charset="0"/>
                <a:cs typeface="Calibri" panose="020F0502020204030204" pitchFamily="34" charset="0"/>
              </a:rPr>
              <a:t>Elaboration et validation de la note conceptuelle </a:t>
            </a:r>
          </a:p>
          <a:p>
            <a:pPr marL="171450" indent="-171450">
              <a:buFont typeface="Arial" panose="020B0604020202020204" pitchFamily="34" charset="0"/>
              <a:buChar char="•"/>
            </a:pPr>
            <a:r>
              <a:rPr lang="fr-FR" sz="1200" dirty="0">
                <a:solidFill>
                  <a:srgbClr val="000000"/>
                </a:solidFill>
                <a:effectLst/>
                <a:ea typeface="Segoe UI" panose="020B0502040204020203" pitchFamily="34" charset="0"/>
                <a:cs typeface="Calibri" panose="020F0502020204030204" pitchFamily="34" charset="0"/>
              </a:rPr>
              <a:t>Processus de sélection des startups et contractualisation </a:t>
            </a:r>
          </a:p>
          <a:p>
            <a:pPr marL="171450" indent="-171450">
              <a:buFont typeface="Arial" panose="020B0604020202020204" pitchFamily="34" charset="0"/>
              <a:buChar char="•"/>
            </a:pPr>
            <a:r>
              <a:rPr lang="fr-FR" sz="1200" dirty="0">
                <a:solidFill>
                  <a:srgbClr val="000000"/>
                </a:solidFill>
                <a:effectLst/>
                <a:ea typeface="Segoe UI" panose="020B0502040204020203" pitchFamily="34" charset="0"/>
                <a:cs typeface="Calibri" panose="020F0502020204030204" pitchFamily="34" charset="0"/>
              </a:rPr>
              <a:t>Phase d’évaluation des besoins avec tenue d’ateliers sur les </a:t>
            </a:r>
            <a:r>
              <a:rPr lang="fr-FR" sz="1200" dirty="0" err="1">
                <a:solidFill>
                  <a:srgbClr val="000000"/>
                </a:solidFill>
                <a:effectLst/>
                <a:ea typeface="Segoe UI" panose="020B0502040204020203" pitchFamily="34" charset="0"/>
                <a:cs typeface="Calibri" panose="020F0502020204030204" pitchFamily="34" charset="0"/>
              </a:rPr>
              <a:t>personas</a:t>
            </a:r>
            <a:r>
              <a:rPr lang="fr-FR" sz="1200" dirty="0">
                <a:solidFill>
                  <a:srgbClr val="000000"/>
                </a:solidFill>
                <a:effectLst/>
                <a:ea typeface="Segoe UI" panose="020B0502040204020203" pitchFamily="34" charset="0"/>
                <a:cs typeface="Calibri" panose="020F0502020204030204" pitchFamily="34" charset="0"/>
              </a:rPr>
              <a:t>, parcours du patient, interopérabilité, marketing digital et contenu </a:t>
            </a:r>
            <a:br>
              <a:rPr lang="hr-HR" sz="1200" dirty="0">
                <a:solidFill>
                  <a:srgbClr val="000000"/>
                </a:solidFill>
                <a:effectLst/>
                <a:ea typeface="Segoe UI" panose="020B0502040204020203" pitchFamily="34" charset="0"/>
                <a:cs typeface="Calibri" panose="020F0502020204030204" pitchFamily="34" charset="0"/>
              </a:rPr>
            </a:br>
            <a:r>
              <a:rPr lang="fr-FR" sz="1200" dirty="0">
                <a:solidFill>
                  <a:srgbClr val="000000"/>
                </a:solidFill>
                <a:effectLst/>
                <a:ea typeface="Segoe UI" panose="020B0502040204020203" pitchFamily="34" charset="0"/>
                <a:cs typeface="Calibri" panose="020F0502020204030204" pitchFamily="34" charset="0"/>
              </a:rPr>
              <a:t>des applications </a:t>
            </a:r>
          </a:p>
          <a:p>
            <a:pPr marL="171450" indent="-171450">
              <a:buFont typeface="Arial" panose="020B0604020202020204" pitchFamily="34" charset="0"/>
              <a:buChar char="•"/>
            </a:pPr>
            <a:r>
              <a:rPr lang="fr-FR" sz="1200" dirty="0">
                <a:solidFill>
                  <a:srgbClr val="000000"/>
                </a:solidFill>
                <a:effectLst/>
                <a:ea typeface="Segoe UI" panose="020B0502040204020203" pitchFamily="34" charset="0"/>
                <a:cs typeface="Calibri" panose="020F0502020204030204" pitchFamily="34" charset="0"/>
              </a:rPr>
              <a:t>Phase de développement de la plateforme (web, </a:t>
            </a:r>
            <a:r>
              <a:rPr lang="fr-FR" sz="1200" dirty="0" err="1">
                <a:solidFill>
                  <a:srgbClr val="000000"/>
                </a:solidFill>
                <a:effectLst/>
                <a:ea typeface="Segoe UI" panose="020B0502040204020203" pitchFamily="34" charset="0"/>
                <a:cs typeface="Calibri" panose="020F0502020204030204" pitchFamily="34" charset="0"/>
              </a:rPr>
              <a:t>chatbot</a:t>
            </a:r>
            <a:r>
              <a:rPr lang="fr-FR" sz="1200" dirty="0">
                <a:solidFill>
                  <a:srgbClr val="000000"/>
                </a:solidFill>
                <a:effectLst/>
                <a:ea typeface="Segoe UI" panose="020B0502040204020203" pitchFamily="34" charset="0"/>
                <a:cs typeface="Calibri" panose="020F0502020204030204" pitchFamily="34" charset="0"/>
              </a:rPr>
              <a:t>, application mobile) </a:t>
            </a:r>
          </a:p>
          <a:p>
            <a:pPr marL="171450" indent="-171450">
              <a:buFont typeface="Arial" panose="020B0604020202020204" pitchFamily="34" charset="0"/>
              <a:buChar char="•"/>
            </a:pPr>
            <a:r>
              <a:rPr lang="fr-FR" sz="1200" dirty="0" err="1">
                <a:solidFill>
                  <a:srgbClr val="000000"/>
                </a:solidFill>
                <a:effectLst/>
                <a:ea typeface="Segoe UI" panose="020B0502040204020203" pitchFamily="34" charset="0"/>
                <a:cs typeface="Calibri" panose="020F0502020204030204" pitchFamily="34" charset="0"/>
              </a:rPr>
              <a:t>Testing</a:t>
            </a:r>
            <a:r>
              <a:rPr lang="fr-FR" sz="1200" dirty="0">
                <a:solidFill>
                  <a:srgbClr val="000000"/>
                </a:solidFill>
                <a:effectLst/>
                <a:ea typeface="Segoe UI" panose="020B0502040204020203" pitchFamily="34" charset="0"/>
                <a:cs typeface="Calibri" panose="020F0502020204030204" pitchFamily="34" charset="0"/>
              </a:rPr>
              <a:t> et validation des applications </a:t>
            </a:r>
          </a:p>
          <a:p>
            <a:pPr marL="171450" indent="-171450">
              <a:buFont typeface="Arial" panose="020B0604020202020204" pitchFamily="34" charset="0"/>
              <a:buChar char="•"/>
            </a:pPr>
            <a:r>
              <a:rPr lang="fr-FR" sz="1200" dirty="0">
                <a:solidFill>
                  <a:srgbClr val="000000"/>
                </a:solidFill>
                <a:effectLst/>
                <a:ea typeface="Segoe UI" panose="020B0502040204020203" pitchFamily="34" charset="0"/>
                <a:cs typeface="Calibri" panose="020F0502020204030204" pitchFamily="34" charset="0"/>
              </a:rPr>
              <a:t>Phase de formation des formateurs et des utilisateurs </a:t>
            </a:r>
          </a:p>
          <a:p>
            <a:pPr marL="171450" indent="-171450">
              <a:buFont typeface="Arial" panose="020B0604020202020204" pitchFamily="34" charset="0"/>
              <a:buChar char="•"/>
            </a:pPr>
            <a:r>
              <a:rPr lang="fr-FR" sz="1200" dirty="0">
                <a:solidFill>
                  <a:srgbClr val="000000"/>
                </a:solidFill>
                <a:effectLst/>
                <a:ea typeface="Segoe UI" panose="020B0502040204020203" pitchFamily="34" charset="0"/>
                <a:cs typeface="Calibri" panose="020F0502020204030204" pitchFamily="34" charset="0"/>
              </a:rPr>
              <a:t>Phase d’opérationnalisation avec utilisation de la plateforme par les prestataires de soins et les populations </a:t>
            </a:r>
            <a:endParaRPr lang="hr-HR" sz="1200" dirty="0">
              <a:solidFill>
                <a:srgbClr val="000000"/>
              </a:solidFill>
              <a:effectLst/>
              <a:ea typeface="Segoe UI" panose="020B0502040204020203" pitchFamily="34" charset="0"/>
              <a:cs typeface="Calibri" panose="020F0502020204030204" pitchFamily="34" charset="0"/>
            </a:endParaRPr>
          </a:p>
          <a:p>
            <a:pPr marL="171450" indent="-171450">
              <a:buFont typeface="Arial" panose="020B0604020202020204" pitchFamily="34" charset="0"/>
              <a:buChar char="•"/>
            </a:pPr>
            <a:endParaRPr lang="fr-FR" sz="1200" dirty="0">
              <a:solidFill>
                <a:srgbClr val="000000"/>
              </a:solidFill>
              <a:effectLst/>
              <a:ea typeface="Segoe UI" panose="020B0502040204020203" pitchFamily="34" charset="0"/>
              <a:cs typeface="Calibri" panose="020F0502020204030204" pitchFamily="34" charset="0"/>
            </a:endParaRPr>
          </a:p>
          <a:p>
            <a:r>
              <a:rPr lang="fr-FR" sz="1200" b="1" dirty="0">
                <a:solidFill>
                  <a:srgbClr val="000000"/>
                </a:solidFill>
                <a:effectLst/>
                <a:ea typeface="Segoe UI" panose="020B0502040204020203" pitchFamily="34" charset="0"/>
                <a:cs typeface="Calibri" panose="020F0502020204030204" pitchFamily="34" charset="0"/>
              </a:rPr>
              <a:t>NB: </a:t>
            </a:r>
            <a:r>
              <a:rPr lang="fr-FR" sz="1200" b="1" dirty="0" err="1">
                <a:solidFill>
                  <a:srgbClr val="000000"/>
                </a:solidFill>
                <a:effectLst/>
                <a:ea typeface="Segoe UI" panose="020B0502040204020203" pitchFamily="34" charset="0"/>
                <a:cs typeface="Calibri" panose="020F0502020204030204" pitchFamily="34" charset="0"/>
              </a:rPr>
              <a:t>Saytu</a:t>
            </a:r>
            <a:r>
              <a:rPr lang="fr-FR" sz="1200" b="1" dirty="0">
                <a:solidFill>
                  <a:srgbClr val="000000"/>
                </a:solidFill>
                <a:effectLst/>
                <a:ea typeface="Segoe UI" panose="020B0502040204020203" pitchFamily="34" charset="0"/>
                <a:cs typeface="Calibri" panose="020F0502020204030204" pitchFamily="34" charset="0"/>
              </a:rPr>
              <a:t> tension: </a:t>
            </a:r>
            <a:r>
              <a:rPr lang="fr-FR" sz="1200" dirty="0">
                <a:solidFill>
                  <a:srgbClr val="000000"/>
                </a:solidFill>
                <a:effectLst/>
                <a:ea typeface="Segoe UI" panose="020B0502040204020203" pitchFamily="34" charset="0"/>
                <a:cs typeface="Calibri" panose="020F0502020204030204" pitchFamily="34" charset="0"/>
              </a:rPr>
              <a:t>Pour le personnel de santé (prestataire et ACS), il faut </a:t>
            </a:r>
            <a:br>
              <a:rPr lang="hr-HR" sz="1200" dirty="0">
                <a:solidFill>
                  <a:srgbClr val="000000"/>
                </a:solidFill>
                <a:effectLst/>
                <a:ea typeface="Segoe UI" panose="020B0502040204020203" pitchFamily="34" charset="0"/>
                <a:cs typeface="Calibri" panose="020F0502020204030204" pitchFamily="34" charset="0"/>
              </a:rPr>
            </a:br>
            <a:r>
              <a:rPr lang="fr-FR" sz="1200" dirty="0">
                <a:solidFill>
                  <a:srgbClr val="000000"/>
                </a:solidFill>
                <a:effectLst/>
                <a:ea typeface="Segoe UI" panose="020B0502040204020203" pitchFamily="34" charset="0"/>
                <a:cs typeface="Calibri" panose="020F0502020204030204" pitchFamily="34" charset="0"/>
              </a:rPr>
              <a:t>faire une demande de création de compte à la DLMNT, télécharger l’application mobile et s’inscrire.</a:t>
            </a:r>
          </a:p>
        </p:txBody>
      </p:sp>
      <p:graphicFrame>
        <p:nvGraphicFramePr>
          <p:cNvPr id="5" name="Table 4">
            <a:extLst>
              <a:ext uri="{FF2B5EF4-FFF2-40B4-BE49-F238E27FC236}">
                <a16:creationId xmlns:a16="http://schemas.microsoft.com/office/drawing/2014/main" id="{9E7C7F92-AFD9-3DBF-C239-2F6F201150B5}"/>
              </a:ext>
            </a:extLst>
          </p:cNvPr>
          <p:cNvGraphicFramePr>
            <a:graphicFrameLocks noGrp="1"/>
          </p:cNvGraphicFramePr>
          <p:nvPr>
            <p:extLst>
              <p:ext uri="{D42A27DB-BD31-4B8C-83A1-F6EECF244321}">
                <p14:modId xmlns:p14="http://schemas.microsoft.com/office/powerpoint/2010/main" val="286095047"/>
              </p:ext>
            </p:extLst>
          </p:nvPr>
        </p:nvGraphicFramePr>
        <p:xfrm>
          <a:off x="552450" y="1439865"/>
          <a:ext cx="5480049" cy="2425560"/>
        </p:xfrm>
        <a:graphic>
          <a:graphicData uri="http://schemas.openxmlformats.org/drawingml/2006/table">
            <a:tbl>
              <a:tblPr firstRow="1" bandRow="1"/>
              <a:tblGrid>
                <a:gridCol w="1906104">
                  <a:extLst>
                    <a:ext uri="{9D8B030D-6E8A-4147-A177-3AD203B41FA5}">
                      <a16:colId xmlns:a16="http://schemas.microsoft.com/office/drawing/2014/main" val="336342045"/>
                    </a:ext>
                  </a:extLst>
                </a:gridCol>
                <a:gridCol w="3573945">
                  <a:extLst>
                    <a:ext uri="{9D8B030D-6E8A-4147-A177-3AD203B41FA5}">
                      <a16:colId xmlns:a16="http://schemas.microsoft.com/office/drawing/2014/main" val="1441059766"/>
                    </a:ext>
                  </a:extLst>
                </a:gridCol>
              </a:tblGrid>
              <a:tr h="252000">
                <a:tc>
                  <a:txBody>
                    <a:bodyPr/>
                    <a:lstStyle>
                      <a:lvl1pPr marL="0" algn="l" defTabSz="685800" rtl="0" eaLnBrk="1" latinLnBrk="0" hangingPunct="1">
                        <a:defRPr sz="1350" b="1" kern="1200">
                          <a:solidFill>
                            <a:schemeClr val="lt1"/>
                          </a:solidFill>
                          <a:latin typeface="Arial" panose="020B0604020202020204"/>
                        </a:defRPr>
                      </a:lvl1pPr>
                      <a:lvl2pPr marL="342900" algn="l" defTabSz="685800" rtl="0" eaLnBrk="1" latinLnBrk="0" hangingPunct="1">
                        <a:defRPr sz="1350" b="1" kern="1200">
                          <a:solidFill>
                            <a:schemeClr val="lt1"/>
                          </a:solidFill>
                          <a:latin typeface="Arial" panose="020B0604020202020204"/>
                        </a:defRPr>
                      </a:lvl2pPr>
                      <a:lvl3pPr marL="685800" algn="l" defTabSz="685800" rtl="0" eaLnBrk="1" latinLnBrk="0" hangingPunct="1">
                        <a:defRPr sz="1350" b="1" kern="1200">
                          <a:solidFill>
                            <a:schemeClr val="lt1"/>
                          </a:solidFill>
                          <a:latin typeface="Arial" panose="020B0604020202020204"/>
                        </a:defRPr>
                      </a:lvl3pPr>
                      <a:lvl4pPr marL="1028700" algn="l" defTabSz="685800" rtl="0" eaLnBrk="1" latinLnBrk="0" hangingPunct="1">
                        <a:defRPr sz="1350" b="1" kern="1200">
                          <a:solidFill>
                            <a:schemeClr val="lt1"/>
                          </a:solidFill>
                          <a:latin typeface="Arial" panose="020B0604020202020204"/>
                        </a:defRPr>
                      </a:lvl4pPr>
                      <a:lvl5pPr marL="1371600" algn="l" defTabSz="685800" rtl="0" eaLnBrk="1" latinLnBrk="0" hangingPunct="1">
                        <a:defRPr sz="1350" b="1" kern="1200">
                          <a:solidFill>
                            <a:schemeClr val="lt1"/>
                          </a:solidFill>
                          <a:latin typeface="Arial" panose="020B0604020202020204"/>
                        </a:defRPr>
                      </a:lvl5pPr>
                      <a:lvl6pPr marL="1714500" algn="l" defTabSz="685800" rtl="0" eaLnBrk="1" latinLnBrk="0" hangingPunct="1">
                        <a:defRPr sz="1350" b="1" kern="1200">
                          <a:solidFill>
                            <a:schemeClr val="lt1"/>
                          </a:solidFill>
                          <a:latin typeface="Arial" panose="020B0604020202020204"/>
                        </a:defRPr>
                      </a:lvl6pPr>
                      <a:lvl7pPr marL="2057400" algn="l" defTabSz="685800" rtl="0" eaLnBrk="1" latinLnBrk="0" hangingPunct="1">
                        <a:defRPr sz="1350" b="1" kern="1200">
                          <a:solidFill>
                            <a:schemeClr val="lt1"/>
                          </a:solidFill>
                          <a:latin typeface="Arial" panose="020B0604020202020204"/>
                        </a:defRPr>
                      </a:lvl7pPr>
                      <a:lvl8pPr marL="2400300" algn="l" defTabSz="685800" rtl="0" eaLnBrk="1" latinLnBrk="0" hangingPunct="1">
                        <a:defRPr sz="1350" b="1" kern="1200">
                          <a:solidFill>
                            <a:schemeClr val="lt1"/>
                          </a:solidFill>
                          <a:latin typeface="Arial" panose="020B0604020202020204"/>
                        </a:defRPr>
                      </a:lvl8pPr>
                      <a:lvl9pPr marL="2743200" algn="l" defTabSz="685800" rtl="0" eaLnBrk="1" latinLnBrk="0" hangingPunct="1">
                        <a:defRPr sz="1350" b="1" kern="1200">
                          <a:solidFill>
                            <a:schemeClr val="lt1"/>
                          </a:solidFill>
                          <a:latin typeface="Arial" panose="020B0604020202020204"/>
                        </a:defRPr>
                      </a:lvl9pPr>
                    </a:lstStyle>
                    <a:p>
                      <a:pPr marL="0" algn="l" defTabSz="1204016" rtl="0" eaLnBrk="1" latinLnBrk="0" hangingPunct="1">
                        <a:lnSpc>
                          <a:spcPct val="90000"/>
                        </a:lnSpc>
                        <a:spcAft>
                          <a:spcPts val="0"/>
                        </a:spcAft>
                      </a:pPr>
                      <a:r>
                        <a:rPr lang="fr-FR" sz="1200" b="1" kern="1200" dirty="0">
                          <a:solidFill>
                            <a:schemeClr val="bg1"/>
                          </a:solidFill>
                          <a:effectLst/>
                          <a:latin typeface="+mj-lt"/>
                          <a:ea typeface="Calibri" panose="020F0502020204030204" pitchFamily="34" charset="0"/>
                          <a:cs typeface="Calibri" panose="020F0502020204030204" pitchFamily="34" charset="0"/>
                        </a:rPr>
                        <a:t>Acteur Clés</a:t>
                      </a:r>
                      <a:endParaRPr lang="en-GB" sz="1200" b="1" kern="1200" dirty="0">
                        <a:solidFill>
                          <a:schemeClr val="bg1"/>
                        </a:solidFill>
                        <a:effectLst/>
                        <a:latin typeface="+mj-lt"/>
                        <a:ea typeface="Calibri" panose="020F0502020204030204" pitchFamily="34" charset="0"/>
                        <a:cs typeface="Calibri" panose="020F0502020204030204" pitchFamily="34" charset="0"/>
                      </a:endParaRPr>
                    </a:p>
                  </a:txBody>
                  <a:tcPr marL="72000" marR="72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F3619"/>
                    </a:solidFill>
                  </a:tcPr>
                </a:tc>
                <a:tc>
                  <a:txBody>
                    <a:bodyPr/>
                    <a:lstStyle>
                      <a:lvl1pPr marL="0" algn="l" defTabSz="685800" rtl="0" eaLnBrk="1" latinLnBrk="0" hangingPunct="1">
                        <a:defRPr sz="1350" b="1" kern="1200">
                          <a:solidFill>
                            <a:schemeClr val="lt1"/>
                          </a:solidFill>
                          <a:latin typeface="Arial" panose="020B0604020202020204"/>
                        </a:defRPr>
                      </a:lvl1pPr>
                      <a:lvl2pPr marL="342900" algn="l" defTabSz="685800" rtl="0" eaLnBrk="1" latinLnBrk="0" hangingPunct="1">
                        <a:defRPr sz="1350" b="1" kern="1200">
                          <a:solidFill>
                            <a:schemeClr val="lt1"/>
                          </a:solidFill>
                          <a:latin typeface="Arial" panose="020B0604020202020204"/>
                        </a:defRPr>
                      </a:lvl2pPr>
                      <a:lvl3pPr marL="685800" algn="l" defTabSz="685800" rtl="0" eaLnBrk="1" latinLnBrk="0" hangingPunct="1">
                        <a:defRPr sz="1350" b="1" kern="1200">
                          <a:solidFill>
                            <a:schemeClr val="lt1"/>
                          </a:solidFill>
                          <a:latin typeface="Arial" panose="020B0604020202020204"/>
                        </a:defRPr>
                      </a:lvl3pPr>
                      <a:lvl4pPr marL="1028700" algn="l" defTabSz="685800" rtl="0" eaLnBrk="1" latinLnBrk="0" hangingPunct="1">
                        <a:defRPr sz="1350" b="1" kern="1200">
                          <a:solidFill>
                            <a:schemeClr val="lt1"/>
                          </a:solidFill>
                          <a:latin typeface="Arial" panose="020B0604020202020204"/>
                        </a:defRPr>
                      </a:lvl4pPr>
                      <a:lvl5pPr marL="1371600" algn="l" defTabSz="685800" rtl="0" eaLnBrk="1" latinLnBrk="0" hangingPunct="1">
                        <a:defRPr sz="1350" b="1" kern="1200">
                          <a:solidFill>
                            <a:schemeClr val="lt1"/>
                          </a:solidFill>
                          <a:latin typeface="Arial" panose="020B0604020202020204"/>
                        </a:defRPr>
                      </a:lvl5pPr>
                      <a:lvl6pPr marL="1714500" algn="l" defTabSz="685800" rtl="0" eaLnBrk="1" latinLnBrk="0" hangingPunct="1">
                        <a:defRPr sz="1350" b="1" kern="1200">
                          <a:solidFill>
                            <a:schemeClr val="lt1"/>
                          </a:solidFill>
                          <a:latin typeface="Arial" panose="020B0604020202020204"/>
                        </a:defRPr>
                      </a:lvl6pPr>
                      <a:lvl7pPr marL="2057400" algn="l" defTabSz="685800" rtl="0" eaLnBrk="1" latinLnBrk="0" hangingPunct="1">
                        <a:defRPr sz="1350" b="1" kern="1200">
                          <a:solidFill>
                            <a:schemeClr val="lt1"/>
                          </a:solidFill>
                          <a:latin typeface="Arial" panose="020B0604020202020204"/>
                        </a:defRPr>
                      </a:lvl7pPr>
                      <a:lvl8pPr marL="2400300" algn="l" defTabSz="685800" rtl="0" eaLnBrk="1" latinLnBrk="0" hangingPunct="1">
                        <a:defRPr sz="1350" b="1" kern="1200">
                          <a:solidFill>
                            <a:schemeClr val="lt1"/>
                          </a:solidFill>
                          <a:latin typeface="Arial" panose="020B0604020202020204"/>
                        </a:defRPr>
                      </a:lvl8pPr>
                      <a:lvl9pPr marL="2743200" algn="l" defTabSz="685800" rtl="0" eaLnBrk="1" latinLnBrk="0" hangingPunct="1">
                        <a:defRPr sz="1350" b="1" kern="1200">
                          <a:solidFill>
                            <a:schemeClr val="lt1"/>
                          </a:solidFill>
                          <a:latin typeface="Arial" panose="020B0604020202020204"/>
                        </a:defRPr>
                      </a:lvl9pPr>
                    </a:lstStyle>
                    <a:p>
                      <a:pPr marL="0" algn="l" defTabSz="1204016" rtl="0" eaLnBrk="1" latinLnBrk="0" hangingPunct="1">
                        <a:lnSpc>
                          <a:spcPct val="90000"/>
                        </a:lnSpc>
                        <a:spcAft>
                          <a:spcPts val="0"/>
                        </a:spcAft>
                      </a:pPr>
                      <a:r>
                        <a:rPr lang="fr-FR" sz="1200" b="1" kern="1200" dirty="0">
                          <a:solidFill>
                            <a:schemeClr val="bg1"/>
                          </a:solidFill>
                          <a:effectLst/>
                          <a:latin typeface="+mj-lt"/>
                          <a:ea typeface="Calibri" panose="020F0502020204030204" pitchFamily="34" charset="0"/>
                          <a:cs typeface="Calibri" panose="020F0502020204030204" pitchFamily="34" charset="0"/>
                        </a:rPr>
                        <a:t>Rôle</a:t>
                      </a:r>
                      <a:r>
                        <a:rPr lang="hr-HR" sz="1200" b="1" kern="1200" dirty="0">
                          <a:solidFill>
                            <a:schemeClr val="bg1"/>
                          </a:solidFill>
                          <a:effectLst/>
                          <a:latin typeface="+mj-lt"/>
                          <a:ea typeface="Calibri" panose="020F0502020204030204" pitchFamily="34" charset="0"/>
                          <a:cs typeface="Calibri" panose="020F0502020204030204" pitchFamily="34" charset="0"/>
                        </a:rPr>
                        <a:t>s</a:t>
                      </a:r>
                      <a:endParaRPr lang="en-GB" sz="1200" b="1" kern="1200" dirty="0">
                        <a:solidFill>
                          <a:schemeClr val="bg1"/>
                        </a:solidFill>
                        <a:effectLst/>
                        <a:latin typeface="+mj-lt"/>
                        <a:ea typeface="Calibri" panose="020F0502020204030204" pitchFamily="34" charset="0"/>
                        <a:cs typeface="Calibri" panose="020F0502020204030204" pitchFamily="34" charset="0"/>
                      </a:endParaRPr>
                    </a:p>
                  </a:txBody>
                  <a:tcPr marL="72000" marR="72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F3619"/>
                    </a:solidFill>
                  </a:tcPr>
                </a:tc>
                <a:extLst>
                  <a:ext uri="{0D108BD9-81ED-4DB2-BD59-A6C34878D82A}">
                    <a16:rowId xmlns:a16="http://schemas.microsoft.com/office/drawing/2014/main" val="2152007633"/>
                  </a:ext>
                </a:extLst>
              </a:tr>
              <a:tr h="203803">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90000"/>
                        </a:lnSpc>
                        <a:spcAft>
                          <a:spcPts val="600"/>
                        </a:spcAft>
                      </a:pPr>
                      <a:r>
                        <a:rPr lang="fr-FR" sz="1000" b="1" dirty="0">
                          <a:effectLst/>
                          <a:latin typeface="+mn-lt"/>
                          <a:ea typeface="Segoe UI" panose="020B0502040204020203" pitchFamily="34" charset="0"/>
                          <a:cs typeface="Times New Roman" panose="02020603050405020304" pitchFamily="18" charset="0"/>
                        </a:rPr>
                        <a:t>PPS</a:t>
                      </a:r>
                      <a:endParaRPr lang="en-GB" sz="1000" b="1"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90000"/>
                        </a:lnSpc>
                        <a:spcAft>
                          <a:spcPts val="600"/>
                        </a:spcAft>
                      </a:pPr>
                      <a:r>
                        <a:rPr lang="fr-FR" sz="1000" dirty="0">
                          <a:effectLst/>
                          <a:latin typeface="+mn-lt"/>
                          <a:ea typeface="Segoe UI" panose="020B0502040204020203" pitchFamily="34" charset="0"/>
                          <a:cs typeface="Times New Roman" panose="02020603050405020304" pitchFamily="18" charset="0"/>
                        </a:rPr>
                        <a:t>Utilisation des solutions digitales</a:t>
                      </a:r>
                      <a:endParaRPr lang="en-GB" sz="1000"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6486678"/>
                  </a:ext>
                </a:extLst>
              </a:tr>
              <a:tr h="345049">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90000"/>
                        </a:lnSpc>
                        <a:spcAft>
                          <a:spcPts val="600"/>
                        </a:spcAft>
                      </a:pPr>
                      <a:r>
                        <a:rPr lang="fr-FR" sz="1000" b="1" dirty="0" err="1">
                          <a:effectLst/>
                          <a:latin typeface="+mn-lt"/>
                          <a:ea typeface="Segoe UI" panose="020B0502040204020203" pitchFamily="34" charset="0"/>
                          <a:cs typeface="Times New Roman" panose="02020603050405020304" pitchFamily="18" charset="0"/>
                        </a:rPr>
                        <a:t>Baamtu</a:t>
                      </a:r>
                      <a:r>
                        <a:rPr lang="fr-FR" sz="1000" b="1" dirty="0">
                          <a:effectLst/>
                          <a:latin typeface="+mn-lt"/>
                          <a:ea typeface="Segoe UI" panose="020B0502040204020203" pitchFamily="34" charset="0"/>
                          <a:cs typeface="Times New Roman" panose="02020603050405020304" pitchFamily="18" charset="0"/>
                        </a:rPr>
                        <a:t>/</a:t>
                      </a:r>
                      <a:r>
                        <a:rPr lang="fr-FR" sz="1000" b="1" dirty="0" err="1">
                          <a:effectLst/>
                          <a:latin typeface="+mn-lt"/>
                          <a:ea typeface="Segoe UI" panose="020B0502040204020203" pitchFamily="34" charset="0"/>
                          <a:cs typeface="Times New Roman" panose="02020603050405020304" pitchFamily="18" charset="0"/>
                        </a:rPr>
                        <a:t>Byfilling</a:t>
                      </a:r>
                      <a:endParaRPr lang="en-GB" sz="1000" b="1" dirty="0">
                        <a:effectLst/>
                        <a:latin typeface="+mn-lt"/>
                        <a:ea typeface="Calibri" panose="020F0502020204030204" pitchFamily="34" charset="0"/>
                        <a:cs typeface="Times New Roman" panose="02020603050405020304" pitchFamily="18" charset="0"/>
                      </a:endParaRPr>
                    </a:p>
                    <a:p>
                      <a:pPr algn="l">
                        <a:lnSpc>
                          <a:spcPct val="90000"/>
                        </a:lnSpc>
                        <a:spcAft>
                          <a:spcPts val="600"/>
                        </a:spcAft>
                      </a:pPr>
                      <a:r>
                        <a:rPr lang="fr-FR" sz="1000" b="1" dirty="0">
                          <a:effectLst/>
                          <a:latin typeface="+mn-lt"/>
                          <a:ea typeface="Segoe UI" panose="020B0502040204020203" pitchFamily="34" charset="0"/>
                          <a:cs typeface="Times New Roman" panose="02020603050405020304" pitchFamily="18" charset="0"/>
                        </a:rPr>
                        <a:t>Consultant </a:t>
                      </a:r>
                      <a:r>
                        <a:rPr lang="fr-FR" sz="1000" b="1" dirty="0" err="1">
                          <a:effectLst/>
                          <a:latin typeface="+mn-lt"/>
                          <a:ea typeface="Segoe UI" panose="020B0502040204020203" pitchFamily="34" charset="0"/>
                          <a:cs typeface="Times New Roman" panose="02020603050405020304" pitchFamily="18" charset="0"/>
                        </a:rPr>
                        <a:t>Elearning</a:t>
                      </a:r>
                      <a:endParaRPr lang="en-GB" sz="1000" b="1"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90000"/>
                        </a:lnSpc>
                        <a:spcAft>
                          <a:spcPts val="600"/>
                        </a:spcAft>
                      </a:pPr>
                      <a:r>
                        <a:rPr lang="fr-FR" sz="1000" dirty="0">
                          <a:effectLst/>
                          <a:latin typeface="+mn-lt"/>
                          <a:ea typeface="Segoe UI" panose="020B0502040204020203" pitchFamily="34" charset="0"/>
                          <a:cs typeface="Times New Roman" panose="02020603050405020304" pitchFamily="18" charset="0"/>
                        </a:rPr>
                        <a:t>Conception et développement de la plateforme </a:t>
                      </a:r>
                      <a:br>
                        <a:rPr lang="fr-FR" sz="1000" dirty="0">
                          <a:effectLst/>
                          <a:latin typeface="+mn-lt"/>
                          <a:ea typeface="Segoe UI" panose="020B0502040204020203" pitchFamily="34" charset="0"/>
                          <a:cs typeface="Times New Roman" panose="02020603050405020304" pitchFamily="18" charset="0"/>
                        </a:rPr>
                      </a:br>
                      <a:r>
                        <a:rPr lang="fr-FR" sz="1000" dirty="0" err="1">
                          <a:effectLst/>
                          <a:latin typeface="+mn-lt"/>
                          <a:ea typeface="Segoe UI" panose="020B0502040204020203" pitchFamily="34" charset="0"/>
                          <a:cs typeface="Times New Roman" panose="02020603050405020304" pitchFamily="18" charset="0"/>
                        </a:rPr>
                        <a:t>Saytu</a:t>
                      </a:r>
                      <a:r>
                        <a:rPr lang="fr-FR" sz="1000" dirty="0">
                          <a:effectLst/>
                          <a:latin typeface="+mn-lt"/>
                          <a:ea typeface="Segoe UI" panose="020B0502040204020203" pitchFamily="34" charset="0"/>
                          <a:cs typeface="Times New Roman" panose="02020603050405020304" pitchFamily="18" charset="0"/>
                        </a:rPr>
                        <a:t> tension </a:t>
                      </a:r>
                      <a:endParaRPr lang="en-GB" sz="1000" dirty="0">
                        <a:effectLst/>
                        <a:latin typeface="+mn-lt"/>
                        <a:ea typeface="Calibri" panose="020F0502020204030204" pitchFamily="34" charset="0"/>
                        <a:cs typeface="Times New Roman" panose="02020603050405020304" pitchFamily="18" charset="0"/>
                      </a:endParaRPr>
                    </a:p>
                    <a:p>
                      <a:pPr algn="l">
                        <a:lnSpc>
                          <a:spcPct val="90000"/>
                        </a:lnSpc>
                        <a:spcAft>
                          <a:spcPts val="600"/>
                        </a:spcAft>
                      </a:pPr>
                      <a:r>
                        <a:rPr lang="fr-FR" sz="1000" dirty="0">
                          <a:effectLst/>
                          <a:latin typeface="+mn-lt"/>
                          <a:ea typeface="Segoe UI" panose="020B0502040204020203" pitchFamily="34" charset="0"/>
                          <a:cs typeface="Times New Roman" panose="02020603050405020304" pitchFamily="18" charset="0"/>
                        </a:rPr>
                        <a:t>Révision et développement du E-learning interactif</a:t>
                      </a:r>
                      <a:endParaRPr lang="en-GB" sz="1000" dirty="0">
                        <a:effectLst/>
                        <a:latin typeface="+mn-lt"/>
                        <a:ea typeface="Calibri" panose="020F0502020204030204" pitchFamily="34" charset="0"/>
                        <a:cs typeface="Times New Roman" panose="02020603050405020304" pitchFamily="18" charset="0"/>
                      </a:endParaRPr>
                    </a:p>
                    <a:p>
                      <a:pPr algn="l">
                        <a:lnSpc>
                          <a:spcPct val="90000"/>
                        </a:lnSpc>
                        <a:spcAft>
                          <a:spcPts val="600"/>
                        </a:spcAft>
                      </a:pPr>
                      <a:r>
                        <a:rPr lang="fr-FR" sz="1000" dirty="0">
                          <a:effectLst/>
                          <a:latin typeface="+mn-lt"/>
                          <a:ea typeface="Segoe UI" panose="020B0502040204020203" pitchFamily="34" charset="0"/>
                          <a:cs typeface="Times New Roman" panose="02020603050405020304" pitchFamily="18" charset="0"/>
                        </a:rPr>
                        <a:t>Marketing digital de </a:t>
                      </a:r>
                      <a:r>
                        <a:rPr lang="fr-FR" sz="1000" dirty="0" err="1">
                          <a:effectLst/>
                          <a:latin typeface="+mn-lt"/>
                          <a:ea typeface="Segoe UI" panose="020B0502040204020203" pitchFamily="34" charset="0"/>
                          <a:cs typeface="Times New Roman" panose="02020603050405020304" pitchFamily="18" charset="0"/>
                        </a:rPr>
                        <a:t>Saytu</a:t>
                      </a:r>
                      <a:r>
                        <a:rPr lang="fr-FR" sz="1000" dirty="0">
                          <a:effectLst/>
                          <a:latin typeface="+mn-lt"/>
                          <a:ea typeface="Segoe UI" panose="020B0502040204020203" pitchFamily="34" charset="0"/>
                          <a:cs typeface="Times New Roman" panose="02020603050405020304" pitchFamily="18" charset="0"/>
                        </a:rPr>
                        <a:t> tension</a:t>
                      </a:r>
                      <a:endParaRPr lang="en-GB" sz="1000"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0269199"/>
                  </a:ext>
                </a:extLst>
              </a:tr>
              <a:tr h="157744">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90000"/>
                        </a:lnSpc>
                        <a:spcAft>
                          <a:spcPts val="600"/>
                        </a:spcAft>
                      </a:pPr>
                      <a:r>
                        <a:rPr lang="fr-FR" sz="1000" b="1" dirty="0" err="1">
                          <a:effectLst/>
                          <a:latin typeface="+mn-lt"/>
                          <a:ea typeface="Segoe UI" panose="020B0502040204020203" pitchFamily="34" charset="0"/>
                          <a:cs typeface="Times New Roman" panose="02020603050405020304" pitchFamily="18" charset="0"/>
                        </a:rPr>
                        <a:t>Senum</a:t>
                      </a:r>
                      <a:r>
                        <a:rPr lang="fr-FR" sz="1000" b="1" dirty="0">
                          <a:effectLst/>
                          <a:latin typeface="+mn-lt"/>
                          <a:ea typeface="Segoe UI" panose="020B0502040204020203" pitchFamily="34" charset="0"/>
                          <a:cs typeface="Times New Roman" panose="02020603050405020304" pitchFamily="18" charset="0"/>
                        </a:rPr>
                        <a:t> SA</a:t>
                      </a:r>
                      <a:endParaRPr lang="en-GB" sz="1000" b="1"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90000"/>
                        </a:lnSpc>
                        <a:spcAft>
                          <a:spcPts val="600"/>
                        </a:spcAft>
                      </a:pPr>
                      <a:r>
                        <a:rPr lang="fr-FR" sz="1000" dirty="0">
                          <a:effectLst/>
                          <a:latin typeface="+mn-lt"/>
                          <a:ea typeface="Segoe UI" panose="020B0502040204020203" pitchFamily="34" charset="0"/>
                          <a:cs typeface="Times New Roman" panose="02020603050405020304" pitchFamily="18" charset="0"/>
                        </a:rPr>
                        <a:t>Hébergement de la solution</a:t>
                      </a:r>
                      <a:endParaRPr lang="en-GB" sz="1000"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2697560"/>
                  </a:ext>
                </a:extLst>
              </a:tr>
              <a:tr h="111648">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90000"/>
                        </a:lnSpc>
                        <a:spcAft>
                          <a:spcPts val="600"/>
                        </a:spcAft>
                      </a:pPr>
                      <a:r>
                        <a:rPr lang="fr-FR" sz="1000" b="1" dirty="0">
                          <a:effectLst/>
                          <a:latin typeface="+mn-lt"/>
                          <a:ea typeface="Segoe UI" panose="020B0502040204020203" pitchFamily="34" charset="0"/>
                          <a:cs typeface="Times New Roman" panose="02020603050405020304" pitchFamily="18" charset="0"/>
                        </a:rPr>
                        <a:t>Commission des Données Personnelles</a:t>
                      </a:r>
                      <a:endParaRPr lang="en-GB" sz="1000" b="1"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90000"/>
                        </a:lnSpc>
                        <a:spcAft>
                          <a:spcPts val="600"/>
                        </a:spcAft>
                      </a:pPr>
                      <a:r>
                        <a:rPr lang="fr-FR" sz="1000" dirty="0">
                          <a:effectLst/>
                          <a:latin typeface="+mn-lt"/>
                          <a:ea typeface="Segoe UI" panose="020B0502040204020203" pitchFamily="34" charset="0"/>
                          <a:cs typeface="Times New Roman" panose="02020603050405020304" pitchFamily="18" charset="0"/>
                        </a:rPr>
                        <a:t>Approbation administrative et juridique de la solution </a:t>
                      </a:r>
                      <a:br>
                        <a:rPr lang="fr-FR" sz="1000" dirty="0">
                          <a:effectLst/>
                          <a:latin typeface="+mn-lt"/>
                          <a:ea typeface="Segoe UI" panose="020B0502040204020203" pitchFamily="34" charset="0"/>
                          <a:cs typeface="Times New Roman" panose="02020603050405020304" pitchFamily="18" charset="0"/>
                        </a:rPr>
                      </a:br>
                      <a:r>
                        <a:rPr lang="fr-FR" sz="1000" dirty="0" err="1">
                          <a:effectLst/>
                          <a:latin typeface="+mn-lt"/>
                          <a:ea typeface="Segoe UI" panose="020B0502040204020203" pitchFamily="34" charset="0"/>
                          <a:cs typeface="Times New Roman" panose="02020603050405020304" pitchFamily="18" charset="0"/>
                        </a:rPr>
                        <a:t>Saytu</a:t>
                      </a:r>
                      <a:r>
                        <a:rPr lang="fr-FR" sz="1000" dirty="0">
                          <a:effectLst/>
                          <a:latin typeface="+mn-lt"/>
                          <a:ea typeface="Segoe UI" panose="020B0502040204020203" pitchFamily="34" charset="0"/>
                          <a:cs typeface="Times New Roman" panose="02020603050405020304" pitchFamily="18" charset="0"/>
                        </a:rPr>
                        <a:t> tension</a:t>
                      </a:r>
                      <a:endParaRPr lang="en-GB" sz="1000"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939476"/>
                  </a:ext>
                </a:extLst>
              </a:tr>
              <a:tr h="216000">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90000"/>
                        </a:lnSpc>
                        <a:spcAft>
                          <a:spcPts val="600"/>
                        </a:spcAft>
                      </a:pPr>
                      <a:r>
                        <a:rPr lang="fr-FR" sz="1000" b="1" dirty="0">
                          <a:effectLst/>
                          <a:latin typeface="+mn-lt"/>
                          <a:ea typeface="Segoe UI" panose="020B0502040204020203" pitchFamily="34" charset="0"/>
                          <a:cs typeface="Times New Roman" panose="02020603050405020304" pitchFamily="18" charset="0"/>
                        </a:rPr>
                        <a:t>Staff Cardio4Dakar et FN</a:t>
                      </a:r>
                      <a:endParaRPr lang="en-GB" sz="1000" b="1"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19050" cap="flat" cmpd="sng" algn="ctr">
                      <a:solidFill>
                        <a:srgbClr val="CF361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gn="l">
                        <a:lnSpc>
                          <a:spcPct val="90000"/>
                        </a:lnSpc>
                        <a:spcAft>
                          <a:spcPts val="600"/>
                        </a:spcAft>
                      </a:pPr>
                      <a:r>
                        <a:rPr lang="fr-FR" sz="1000" dirty="0">
                          <a:effectLst/>
                          <a:latin typeface="+mn-lt"/>
                          <a:ea typeface="Segoe UI" panose="020B0502040204020203" pitchFamily="34" charset="0"/>
                          <a:cs typeface="Times New Roman" panose="02020603050405020304" pitchFamily="18" charset="0"/>
                        </a:rPr>
                        <a:t>Initiateur des solutions digitales</a:t>
                      </a:r>
                      <a:endParaRPr lang="en-GB" sz="1000" dirty="0">
                        <a:effectLst/>
                        <a:latin typeface="+mn-lt"/>
                        <a:ea typeface="Calibri" panose="020F0502020204030204" pitchFamily="34" charset="0"/>
                        <a:cs typeface="Times New Roman" panose="02020603050405020304" pitchFamily="18" charset="0"/>
                      </a:endParaRPr>
                    </a:p>
                    <a:p>
                      <a:pPr algn="l">
                        <a:lnSpc>
                          <a:spcPct val="90000"/>
                        </a:lnSpc>
                        <a:spcAft>
                          <a:spcPts val="600"/>
                        </a:spcAft>
                      </a:pPr>
                      <a:r>
                        <a:rPr lang="fr-FR" sz="1000" dirty="0">
                          <a:effectLst/>
                          <a:latin typeface="+mn-lt"/>
                          <a:ea typeface="Segoe UI" panose="020B0502040204020203" pitchFamily="34" charset="0"/>
                          <a:cs typeface="Times New Roman" panose="02020603050405020304" pitchFamily="18" charset="0"/>
                        </a:rPr>
                        <a:t>Coordination programmatique et suivi</a:t>
                      </a:r>
                      <a:endParaRPr lang="en-GB" sz="1000" dirty="0">
                        <a:effectLst/>
                        <a:latin typeface="+mn-lt"/>
                        <a:ea typeface="Calibri" panose="020F0502020204030204" pitchFamily="34" charset="0"/>
                        <a:cs typeface="Times New Roman" panose="02020603050405020304" pitchFamily="18" charset="0"/>
                      </a:endParaRPr>
                    </a:p>
                    <a:p>
                      <a:pPr algn="l">
                        <a:lnSpc>
                          <a:spcPct val="90000"/>
                        </a:lnSpc>
                        <a:spcAft>
                          <a:spcPts val="600"/>
                        </a:spcAft>
                      </a:pPr>
                      <a:r>
                        <a:rPr lang="fr-FR" sz="1000" dirty="0">
                          <a:effectLst/>
                          <a:latin typeface="+mn-lt"/>
                          <a:ea typeface="Segoe UI" panose="020B0502040204020203" pitchFamily="34" charset="0"/>
                          <a:cs typeface="Times New Roman" panose="02020603050405020304" pitchFamily="18" charset="0"/>
                        </a:rPr>
                        <a:t>Gestion logistique et contractuelle de </a:t>
                      </a:r>
                      <a:r>
                        <a:rPr lang="fr-FR" sz="1000" dirty="0" err="1">
                          <a:effectLst/>
                          <a:latin typeface="+mn-lt"/>
                          <a:ea typeface="Segoe UI" panose="020B0502040204020203" pitchFamily="34" charset="0"/>
                          <a:cs typeface="Times New Roman" panose="02020603050405020304" pitchFamily="18" charset="0"/>
                        </a:rPr>
                        <a:t>Saytu</a:t>
                      </a:r>
                      <a:endParaRPr lang="en-GB" sz="1000"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19050" cap="flat" cmpd="sng" algn="ctr">
                      <a:solidFill>
                        <a:srgbClr val="CF361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7076895"/>
                  </a:ext>
                </a:extLst>
              </a:tr>
            </a:tbl>
          </a:graphicData>
        </a:graphic>
      </p:graphicFrame>
    </p:spTree>
    <p:extLst>
      <p:ext uri="{BB962C8B-B14F-4D97-AF65-F5344CB8AC3E}">
        <p14:creationId xmlns:p14="http://schemas.microsoft.com/office/powerpoint/2010/main" val="27919116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E828A81-55EC-5ADB-DA47-59C2A618B30C}"/>
              </a:ext>
            </a:extLst>
          </p:cNvPr>
          <p:cNvSpPr txBox="1"/>
          <p:nvPr/>
        </p:nvSpPr>
        <p:spPr>
          <a:xfrm>
            <a:off x="552450" y="1439865"/>
            <a:ext cx="5480049" cy="6818310"/>
          </a:xfrm>
          <a:prstGeom prst="rect">
            <a:avLst/>
          </a:prstGeom>
          <a:noFill/>
        </p:spPr>
        <p:txBody>
          <a:bodyPr wrap="square" lIns="0" tIns="46800" rIns="0" rtlCol="0">
            <a:noAutofit/>
          </a:bodyPr>
          <a:lstStyle/>
          <a:p>
            <a:r>
              <a:rPr lang="fr-FR" sz="1200" b="1" dirty="0">
                <a:effectLst/>
                <a:ea typeface="Segoe UI" panose="020B0502040204020203" pitchFamily="34" charset="0"/>
                <a:cs typeface="Calibri" panose="020F0502020204030204" pitchFamily="34" charset="0"/>
              </a:rPr>
              <a:t>Les principales étapes pour la réplication du tracker MNT:</a:t>
            </a:r>
          </a:p>
          <a:p>
            <a:pPr marL="171450" indent="-171450">
              <a:buFont typeface="Arial" panose="020B0604020202020204" pitchFamily="34" charset="0"/>
              <a:buChar char="•"/>
            </a:pPr>
            <a:r>
              <a:rPr lang="fr-FR" sz="1200" dirty="0">
                <a:solidFill>
                  <a:srgbClr val="000000"/>
                </a:solidFill>
                <a:effectLst/>
                <a:ea typeface="Segoe UI" panose="020B0502040204020203" pitchFamily="34" charset="0"/>
                <a:cs typeface="Calibri" panose="020F0502020204030204" pitchFamily="34" charset="0"/>
              </a:rPr>
              <a:t>Atelier de conception de la plateforme tracker MNT </a:t>
            </a:r>
          </a:p>
          <a:p>
            <a:pPr marL="171450" indent="-171450">
              <a:buFont typeface="Arial" panose="020B0604020202020204" pitchFamily="34" charset="0"/>
              <a:buChar char="•"/>
            </a:pPr>
            <a:r>
              <a:rPr lang="fr-FR" sz="1200" dirty="0">
                <a:solidFill>
                  <a:srgbClr val="000000"/>
                </a:solidFill>
                <a:effectLst/>
                <a:ea typeface="Segoe UI" panose="020B0502040204020203" pitchFamily="34" charset="0"/>
                <a:cs typeface="Calibri" panose="020F0502020204030204" pitchFamily="34" charset="0"/>
              </a:rPr>
              <a:t>Atelier de révision des outils de collecte des données MNT </a:t>
            </a:r>
          </a:p>
          <a:p>
            <a:pPr marL="171450" indent="-171450">
              <a:buFont typeface="Arial" panose="020B0604020202020204" pitchFamily="34" charset="0"/>
              <a:buChar char="•"/>
            </a:pPr>
            <a:r>
              <a:rPr lang="fr-FR" sz="1200" dirty="0">
                <a:solidFill>
                  <a:srgbClr val="000000"/>
                </a:solidFill>
                <a:effectLst/>
                <a:ea typeface="Segoe UI" panose="020B0502040204020203" pitchFamily="34" charset="0"/>
                <a:cs typeface="Calibri" panose="020F0502020204030204" pitchFamily="34" charset="0"/>
              </a:rPr>
              <a:t>Atelier de paramétrage de la plateforme tracker MNT </a:t>
            </a:r>
          </a:p>
          <a:p>
            <a:pPr marL="171450" indent="-171450">
              <a:buFont typeface="Arial" panose="020B0604020202020204" pitchFamily="34" charset="0"/>
              <a:buChar char="•"/>
            </a:pPr>
            <a:r>
              <a:rPr lang="fr-FR" sz="1200" dirty="0" err="1">
                <a:solidFill>
                  <a:srgbClr val="000000"/>
                </a:solidFill>
                <a:effectLst/>
                <a:ea typeface="Segoe UI" panose="020B0502040204020203" pitchFamily="34" charset="0"/>
                <a:cs typeface="Calibri" panose="020F0502020204030204" pitchFamily="34" charset="0"/>
              </a:rPr>
              <a:t>Testing</a:t>
            </a:r>
            <a:r>
              <a:rPr lang="fr-FR" sz="1200" dirty="0">
                <a:solidFill>
                  <a:srgbClr val="000000"/>
                </a:solidFill>
                <a:effectLst/>
                <a:ea typeface="Segoe UI" panose="020B0502040204020203" pitchFamily="34" charset="0"/>
                <a:cs typeface="Calibri" panose="020F0502020204030204" pitchFamily="34" charset="0"/>
              </a:rPr>
              <a:t> interne des différents programmes et intégration des observations </a:t>
            </a:r>
          </a:p>
          <a:p>
            <a:pPr marL="171450" indent="-171450">
              <a:buFont typeface="Arial" panose="020B0604020202020204" pitchFamily="34" charset="0"/>
              <a:buChar char="•"/>
            </a:pPr>
            <a:r>
              <a:rPr lang="fr-FR" sz="1200" dirty="0" err="1">
                <a:solidFill>
                  <a:srgbClr val="000000"/>
                </a:solidFill>
                <a:effectLst/>
                <a:ea typeface="Segoe UI" panose="020B0502040204020203" pitchFamily="34" charset="0"/>
                <a:cs typeface="Calibri" panose="020F0502020204030204" pitchFamily="34" charset="0"/>
              </a:rPr>
              <a:t>Testing</a:t>
            </a:r>
            <a:r>
              <a:rPr lang="fr-FR" sz="1200" dirty="0">
                <a:solidFill>
                  <a:srgbClr val="000000"/>
                </a:solidFill>
                <a:effectLst/>
                <a:ea typeface="Segoe UI" panose="020B0502040204020203" pitchFamily="34" charset="0"/>
                <a:cs typeface="Calibri" panose="020F0502020204030204" pitchFamily="34" charset="0"/>
              </a:rPr>
              <a:t> du Tracker MNT au niveau des sites pilotes </a:t>
            </a:r>
          </a:p>
          <a:p>
            <a:pPr marL="171450" indent="-171450">
              <a:buFont typeface="Arial" panose="020B0604020202020204" pitchFamily="34" charset="0"/>
              <a:buChar char="•"/>
            </a:pPr>
            <a:r>
              <a:rPr lang="fr-FR" sz="1200" dirty="0">
                <a:solidFill>
                  <a:srgbClr val="000000"/>
                </a:solidFill>
                <a:effectLst/>
                <a:ea typeface="Segoe UI" panose="020B0502040204020203" pitchFamily="34" charset="0"/>
                <a:cs typeface="Calibri" panose="020F0502020204030204" pitchFamily="34" charset="0"/>
              </a:rPr>
              <a:t>Configuration des indicateurs et développement du </a:t>
            </a:r>
            <a:r>
              <a:rPr lang="fr-FR" sz="1200" dirty="0" err="1">
                <a:solidFill>
                  <a:srgbClr val="000000"/>
                </a:solidFill>
                <a:effectLst/>
                <a:ea typeface="Segoe UI" panose="020B0502040204020203" pitchFamily="34" charset="0"/>
                <a:cs typeface="Calibri" panose="020F0502020204030204" pitchFamily="34" charset="0"/>
              </a:rPr>
              <a:t>dashboard</a:t>
            </a:r>
            <a:r>
              <a:rPr lang="fr-FR" sz="1200" dirty="0">
                <a:solidFill>
                  <a:srgbClr val="000000"/>
                </a:solidFill>
                <a:effectLst/>
                <a:ea typeface="Segoe UI" panose="020B0502040204020203" pitchFamily="34" charset="0"/>
                <a:cs typeface="Calibri" panose="020F0502020204030204" pitchFamily="34" charset="0"/>
              </a:rPr>
              <a:t> </a:t>
            </a:r>
          </a:p>
          <a:p>
            <a:pPr marL="171450" indent="-171450">
              <a:buFont typeface="Arial" panose="020B0604020202020204" pitchFamily="34" charset="0"/>
              <a:buChar char="•"/>
            </a:pPr>
            <a:r>
              <a:rPr lang="fr-FR" sz="1200" dirty="0">
                <a:solidFill>
                  <a:srgbClr val="000000"/>
                </a:solidFill>
                <a:effectLst/>
                <a:ea typeface="Segoe UI" panose="020B0502040204020203" pitchFamily="34" charset="0"/>
                <a:cs typeface="Calibri" panose="020F0502020204030204" pitchFamily="34" charset="0"/>
              </a:rPr>
              <a:t>Développement du guide d’utilisation du Tracker </a:t>
            </a:r>
          </a:p>
          <a:p>
            <a:pPr marL="171450" indent="-171450">
              <a:buFont typeface="Arial" panose="020B0604020202020204" pitchFamily="34" charset="0"/>
              <a:buChar char="•"/>
            </a:pPr>
            <a:r>
              <a:rPr lang="fr-FR" sz="1200" dirty="0">
                <a:solidFill>
                  <a:srgbClr val="000000"/>
                </a:solidFill>
                <a:effectLst/>
                <a:ea typeface="Segoe UI" panose="020B0502040204020203" pitchFamily="34" charset="0"/>
                <a:cs typeface="Calibri" panose="020F0502020204030204" pitchFamily="34" charset="0"/>
              </a:rPr>
              <a:t>Formation des utilisateurs du Tracker MNT </a:t>
            </a:r>
          </a:p>
          <a:p>
            <a:pPr marL="171450" indent="-171450">
              <a:buFont typeface="Arial" panose="020B0604020202020204" pitchFamily="34" charset="0"/>
              <a:buChar char="•"/>
            </a:pPr>
            <a:r>
              <a:rPr lang="fr-FR" sz="1200" dirty="0">
                <a:solidFill>
                  <a:srgbClr val="000000"/>
                </a:solidFill>
                <a:effectLst/>
                <a:ea typeface="Segoe UI" panose="020B0502040204020203" pitchFamily="34" charset="0"/>
                <a:cs typeface="Calibri" panose="020F0502020204030204" pitchFamily="34" charset="0"/>
              </a:rPr>
              <a:t>Utilisation par les prestataires et supervision </a:t>
            </a:r>
            <a:endParaRPr lang="hr-HR" sz="1200" dirty="0">
              <a:solidFill>
                <a:srgbClr val="000000"/>
              </a:solidFill>
              <a:effectLst/>
              <a:ea typeface="Segoe UI" panose="020B0502040204020203" pitchFamily="34" charset="0"/>
              <a:cs typeface="Calibri" panose="020F0502020204030204" pitchFamily="34" charset="0"/>
            </a:endParaRPr>
          </a:p>
          <a:p>
            <a:pPr marL="171450" indent="-171450">
              <a:buFont typeface="Arial" panose="020B0604020202020204" pitchFamily="34" charset="0"/>
              <a:buChar char="•"/>
            </a:pPr>
            <a:endParaRPr lang="hr-HR" sz="1200" b="1" dirty="0">
              <a:solidFill>
                <a:srgbClr val="000000"/>
              </a:solidFill>
              <a:ea typeface="Segoe UI" panose="020B0502040204020203" pitchFamily="34" charset="0"/>
              <a:cs typeface="Calibri" panose="020F0502020204030204" pitchFamily="34" charset="0"/>
            </a:endParaRPr>
          </a:p>
          <a:p>
            <a:r>
              <a:rPr lang="fr-FR" sz="1200" b="1" dirty="0">
                <a:solidFill>
                  <a:srgbClr val="000000"/>
                </a:solidFill>
                <a:effectLst/>
                <a:ea typeface="Segoe UI" panose="020B0502040204020203" pitchFamily="34" charset="0"/>
                <a:cs typeface="Calibri" panose="020F0502020204030204" pitchFamily="34" charset="0"/>
              </a:rPr>
              <a:t>NB: Tracker MNT: </a:t>
            </a:r>
            <a:r>
              <a:rPr lang="fr-FR" sz="1200" dirty="0">
                <a:solidFill>
                  <a:srgbClr val="000000"/>
                </a:solidFill>
                <a:effectLst/>
                <a:ea typeface="Segoe UI" panose="020B0502040204020203" pitchFamily="34" charset="0"/>
                <a:cs typeface="Calibri" panose="020F0502020204030204" pitchFamily="34" charset="0"/>
              </a:rPr>
              <a:t>disposer de paramètres d’accès à la plateforme </a:t>
            </a:r>
            <a:br>
              <a:rPr lang="hr-HR" sz="1200" dirty="0">
                <a:solidFill>
                  <a:srgbClr val="000000"/>
                </a:solidFill>
                <a:effectLst/>
                <a:ea typeface="Segoe UI" panose="020B0502040204020203" pitchFamily="34" charset="0"/>
                <a:cs typeface="Calibri" panose="020F0502020204030204" pitchFamily="34" charset="0"/>
              </a:rPr>
            </a:br>
            <a:r>
              <a:rPr lang="fr-FR" sz="1200" dirty="0">
                <a:solidFill>
                  <a:srgbClr val="000000"/>
                </a:solidFill>
                <a:effectLst/>
                <a:ea typeface="Segoe UI" panose="020B0502040204020203" pitchFamily="34" charset="0"/>
                <a:cs typeface="Calibri" panose="020F0502020204030204" pitchFamily="34" charset="0"/>
              </a:rPr>
              <a:t>(nom d’utilisateur et un mot de passe)</a:t>
            </a:r>
            <a:r>
              <a:rPr lang="hr-HR" sz="1200" dirty="0">
                <a:solidFill>
                  <a:srgbClr val="000000"/>
                </a:solidFill>
                <a:effectLst/>
                <a:ea typeface="Segoe UI" panose="020B0502040204020203" pitchFamily="34" charset="0"/>
                <a:cs typeface="Calibri" panose="020F0502020204030204" pitchFamily="34" charset="0"/>
              </a:rPr>
              <a:t> </a:t>
            </a:r>
          </a:p>
          <a:p>
            <a:pPr marL="171450" indent="-171450">
              <a:buFont typeface="Arial" panose="020B0604020202020204" pitchFamily="34" charset="0"/>
              <a:buChar char="•"/>
            </a:pPr>
            <a:endParaRPr lang="fr-FR" sz="1200" dirty="0">
              <a:solidFill>
                <a:srgbClr val="000000"/>
              </a:solidFill>
              <a:effectLst/>
              <a:ea typeface="Segoe UI" panose="020B0502040204020203" pitchFamily="34" charset="0"/>
              <a:cs typeface="Calibri" panose="020F0502020204030204" pitchFamily="34" charset="0"/>
            </a:endParaRPr>
          </a:p>
          <a:p>
            <a:r>
              <a:rPr lang="fr-FR" sz="1200" b="1" dirty="0">
                <a:solidFill>
                  <a:srgbClr val="000000"/>
                </a:solidFill>
                <a:effectLst/>
                <a:ea typeface="Segoe UI" panose="020B0502040204020203" pitchFamily="34" charset="0"/>
                <a:cs typeface="Calibri" panose="020F0502020204030204" pitchFamily="34" charset="0"/>
              </a:rPr>
              <a:t>Les principales étapes pour la réplication de la révision de la plateforme </a:t>
            </a:r>
            <a:br>
              <a:rPr lang="hr-HR" sz="1200" b="1" dirty="0">
                <a:solidFill>
                  <a:srgbClr val="000000"/>
                </a:solidFill>
                <a:effectLst/>
                <a:ea typeface="Segoe UI" panose="020B0502040204020203" pitchFamily="34" charset="0"/>
                <a:cs typeface="Calibri" panose="020F0502020204030204" pitchFamily="34" charset="0"/>
              </a:rPr>
            </a:br>
            <a:r>
              <a:rPr lang="fr-FR" sz="1200" b="1" dirty="0">
                <a:solidFill>
                  <a:srgbClr val="000000"/>
                </a:solidFill>
                <a:effectLst/>
                <a:ea typeface="Segoe UI" panose="020B0502040204020203" pitchFamily="34" charset="0"/>
                <a:cs typeface="Calibri" panose="020F0502020204030204" pitchFamily="34" charset="0"/>
              </a:rPr>
              <a:t>E-learning:</a:t>
            </a:r>
          </a:p>
          <a:p>
            <a:pPr marL="171450" indent="-171450">
              <a:buFont typeface="Arial" panose="020B0604020202020204" pitchFamily="34" charset="0"/>
              <a:buChar char="•"/>
            </a:pPr>
            <a:r>
              <a:rPr lang="fr-FR" sz="1200" dirty="0">
                <a:solidFill>
                  <a:srgbClr val="000000"/>
                </a:solidFill>
                <a:effectLst/>
                <a:ea typeface="Segoe UI" panose="020B0502040204020203" pitchFamily="34" charset="0"/>
                <a:cs typeface="Calibri" panose="020F0502020204030204" pitchFamily="34" charset="0"/>
              </a:rPr>
              <a:t>Réunion avec le MSAS et le consultant </a:t>
            </a:r>
          </a:p>
          <a:p>
            <a:pPr marL="171450" indent="-171450">
              <a:buFont typeface="Arial" panose="020B0604020202020204" pitchFamily="34" charset="0"/>
              <a:buChar char="•"/>
            </a:pPr>
            <a:r>
              <a:rPr lang="fr-FR" sz="1200" dirty="0">
                <a:solidFill>
                  <a:srgbClr val="000000"/>
                </a:solidFill>
                <a:effectLst/>
                <a:ea typeface="Segoe UI" panose="020B0502040204020203" pitchFamily="34" charset="0"/>
                <a:cs typeface="Calibri" panose="020F0502020204030204" pitchFamily="34" charset="0"/>
              </a:rPr>
              <a:t>Atelier de révision des modules HTA/Diabète par le MSAS </a:t>
            </a:r>
          </a:p>
          <a:p>
            <a:pPr marL="171450" indent="-171450">
              <a:buFont typeface="Arial" panose="020B0604020202020204" pitchFamily="34" charset="0"/>
              <a:buChar char="•"/>
            </a:pPr>
            <a:r>
              <a:rPr lang="fr-FR" sz="1200" dirty="0">
                <a:solidFill>
                  <a:srgbClr val="000000"/>
                </a:solidFill>
                <a:effectLst/>
                <a:ea typeface="Segoe UI" panose="020B0502040204020203" pitchFamily="34" charset="0"/>
                <a:cs typeface="Calibri" panose="020F0502020204030204" pitchFamily="34" charset="0"/>
              </a:rPr>
              <a:t>Atelier de révision des </a:t>
            </a:r>
            <a:r>
              <a:rPr lang="fr-FR" sz="1200" dirty="0" err="1">
                <a:solidFill>
                  <a:srgbClr val="000000"/>
                </a:solidFill>
                <a:effectLst/>
                <a:ea typeface="Segoe UI" panose="020B0502040204020203" pitchFamily="34" charset="0"/>
                <a:cs typeface="Calibri" panose="020F0502020204030204" pitchFamily="34" charset="0"/>
              </a:rPr>
              <a:t>scénaris</a:t>
            </a:r>
            <a:r>
              <a:rPr lang="fr-FR" sz="1200" dirty="0">
                <a:solidFill>
                  <a:srgbClr val="000000"/>
                </a:solidFill>
                <a:effectLst/>
                <a:ea typeface="Segoe UI" panose="020B0502040204020203" pitchFamily="34" charset="0"/>
                <a:cs typeface="Calibri" panose="020F0502020204030204" pitchFamily="34" charset="0"/>
              </a:rPr>
              <a:t> HTA et élaboration des scripts pour </a:t>
            </a:r>
            <a:br>
              <a:rPr lang="hr-HR" sz="1200" dirty="0">
                <a:solidFill>
                  <a:srgbClr val="000000"/>
                </a:solidFill>
                <a:effectLst/>
                <a:ea typeface="Segoe UI" panose="020B0502040204020203" pitchFamily="34" charset="0"/>
                <a:cs typeface="Calibri" panose="020F0502020204030204" pitchFamily="34" charset="0"/>
              </a:rPr>
            </a:br>
            <a:r>
              <a:rPr lang="fr-FR" sz="1200" dirty="0">
                <a:solidFill>
                  <a:srgbClr val="000000"/>
                </a:solidFill>
                <a:effectLst/>
                <a:ea typeface="Segoe UI" panose="020B0502040204020203" pitchFamily="34" charset="0"/>
                <a:cs typeface="Calibri" panose="020F0502020204030204" pitchFamily="34" charset="0"/>
              </a:rPr>
              <a:t>la plateforme E-learning </a:t>
            </a:r>
          </a:p>
          <a:p>
            <a:pPr marL="171450" indent="-171450">
              <a:buFont typeface="Arial" panose="020B0604020202020204" pitchFamily="34" charset="0"/>
              <a:buChar char="•"/>
            </a:pPr>
            <a:r>
              <a:rPr lang="fr-FR" sz="1200" dirty="0">
                <a:solidFill>
                  <a:srgbClr val="000000"/>
                </a:solidFill>
                <a:effectLst/>
                <a:ea typeface="Segoe UI" panose="020B0502040204020203" pitchFamily="34" charset="0"/>
                <a:cs typeface="Calibri" panose="020F0502020204030204" pitchFamily="34" charset="0"/>
              </a:rPr>
              <a:t>Production d’un premier module test </a:t>
            </a:r>
          </a:p>
          <a:p>
            <a:pPr marL="171450" indent="-171450">
              <a:buFont typeface="Arial" panose="020B0604020202020204" pitchFamily="34" charset="0"/>
              <a:buChar char="•"/>
            </a:pPr>
            <a:r>
              <a:rPr lang="fr-FR" sz="1200" dirty="0">
                <a:solidFill>
                  <a:srgbClr val="000000"/>
                </a:solidFill>
                <a:effectLst/>
                <a:ea typeface="Segoe UI" panose="020B0502040204020203" pitchFamily="34" charset="0"/>
                <a:cs typeface="Calibri" panose="020F0502020204030204" pitchFamily="34" charset="0"/>
              </a:rPr>
              <a:t>Atelier de validation des contenus interactifs sur la prévention et la prise </a:t>
            </a:r>
            <a:br>
              <a:rPr lang="hr-HR" sz="1200" dirty="0">
                <a:solidFill>
                  <a:srgbClr val="000000"/>
                </a:solidFill>
                <a:effectLst/>
                <a:ea typeface="Segoe UI" panose="020B0502040204020203" pitchFamily="34" charset="0"/>
                <a:cs typeface="Calibri" panose="020F0502020204030204" pitchFamily="34" charset="0"/>
              </a:rPr>
            </a:br>
            <a:r>
              <a:rPr lang="fr-FR" sz="1200" dirty="0">
                <a:solidFill>
                  <a:srgbClr val="000000"/>
                </a:solidFill>
                <a:effectLst/>
                <a:ea typeface="Segoe UI" panose="020B0502040204020203" pitchFamily="34" charset="0"/>
                <a:cs typeface="Calibri" panose="020F0502020204030204" pitchFamily="34" charset="0"/>
              </a:rPr>
              <a:t>en charge de l’HTA </a:t>
            </a:r>
          </a:p>
          <a:p>
            <a:pPr marL="171450" indent="-171450">
              <a:buFont typeface="Arial" panose="020B0604020202020204" pitchFamily="34" charset="0"/>
              <a:buChar char="•"/>
            </a:pPr>
            <a:r>
              <a:rPr lang="fr-FR" sz="1200" dirty="0">
                <a:solidFill>
                  <a:srgbClr val="000000"/>
                </a:solidFill>
                <a:effectLst/>
                <a:ea typeface="Segoe UI" panose="020B0502040204020203" pitchFamily="34" charset="0"/>
                <a:cs typeface="Calibri" panose="020F0502020204030204" pitchFamily="34" charset="0"/>
              </a:rPr>
              <a:t>Atelier d’intégration des contenus dans la plateforme E-learning </a:t>
            </a:r>
            <a:endParaRPr lang="hr-HR" sz="1200" dirty="0">
              <a:solidFill>
                <a:srgbClr val="000000"/>
              </a:solidFill>
              <a:effectLst/>
              <a:ea typeface="Segoe UI" panose="020B0502040204020203" pitchFamily="34" charset="0"/>
              <a:cs typeface="Calibri" panose="020F0502020204030204" pitchFamily="34" charset="0"/>
            </a:endParaRPr>
          </a:p>
          <a:p>
            <a:pPr marL="171450" indent="-171450">
              <a:buFont typeface="Arial" panose="020B0604020202020204" pitchFamily="34" charset="0"/>
              <a:buChar char="•"/>
            </a:pPr>
            <a:endParaRPr lang="hr-HR" sz="1200" b="1" dirty="0">
              <a:solidFill>
                <a:srgbClr val="000000"/>
              </a:solidFill>
              <a:ea typeface="Segoe UI" panose="020B0502040204020203" pitchFamily="34" charset="0"/>
              <a:cs typeface="Calibri" panose="020F0502020204030204" pitchFamily="34" charset="0"/>
            </a:endParaRPr>
          </a:p>
          <a:p>
            <a:r>
              <a:rPr lang="fr-FR" sz="1200" b="1" dirty="0">
                <a:solidFill>
                  <a:srgbClr val="000000"/>
                </a:solidFill>
                <a:effectLst/>
                <a:ea typeface="Segoe UI" panose="020B0502040204020203" pitchFamily="34" charset="0"/>
                <a:cs typeface="Calibri" panose="020F0502020204030204" pitchFamily="34" charset="0"/>
              </a:rPr>
              <a:t>NB: Contenus </a:t>
            </a:r>
            <a:r>
              <a:rPr lang="fr-FR" sz="1200" b="1" dirty="0" err="1">
                <a:solidFill>
                  <a:srgbClr val="000000"/>
                </a:solidFill>
                <a:effectLst/>
                <a:ea typeface="Segoe UI" panose="020B0502040204020203" pitchFamily="34" charset="0"/>
                <a:cs typeface="Calibri" panose="020F0502020204030204" pitchFamily="34" charset="0"/>
              </a:rPr>
              <a:t>eLearning</a:t>
            </a:r>
            <a:r>
              <a:rPr lang="fr-FR" sz="1200" b="1" dirty="0">
                <a:solidFill>
                  <a:srgbClr val="000000"/>
                </a:solidFill>
                <a:effectLst/>
                <a:ea typeface="Segoe UI" panose="020B0502040204020203" pitchFamily="34" charset="0"/>
                <a:cs typeface="Calibri" panose="020F0502020204030204" pitchFamily="34" charset="0"/>
              </a:rPr>
              <a:t>: </a:t>
            </a:r>
            <a:r>
              <a:rPr lang="fr-FR" sz="1200" dirty="0">
                <a:solidFill>
                  <a:srgbClr val="000000"/>
                </a:solidFill>
                <a:effectLst/>
                <a:ea typeface="Segoe UI" panose="020B0502040204020203" pitchFamily="34" charset="0"/>
                <a:cs typeface="Calibri" panose="020F0502020204030204" pitchFamily="34" charset="0"/>
              </a:rPr>
              <a:t>disposer de paramètres d’accès à la plateforme </a:t>
            </a:r>
            <a:br>
              <a:rPr lang="hr-HR" sz="1200" dirty="0">
                <a:solidFill>
                  <a:srgbClr val="000000"/>
                </a:solidFill>
                <a:effectLst/>
                <a:ea typeface="Segoe UI" panose="020B0502040204020203" pitchFamily="34" charset="0"/>
                <a:cs typeface="Calibri" panose="020F0502020204030204" pitchFamily="34" charset="0"/>
              </a:rPr>
            </a:br>
            <a:r>
              <a:rPr lang="fr-FR" sz="1200" dirty="0">
                <a:solidFill>
                  <a:srgbClr val="000000"/>
                </a:solidFill>
                <a:effectLst/>
                <a:ea typeface="Segoe UI" panose="020B0502040204020203" pitchFamily="34" charset="0"/>
                <a:cs typeface="Calibri" panose="020F0502020204030204" pitchFamily="34" charset="0"/>
              </a:rPr>
              <a:t>(nom d’utilisateur et un mot de passe).</a:t>
            </a:r>
          </a:p>
        </p:txBody>
      </p:sp>
    </p:spTree>
    <p:extLst>
      <p:ext uri="{BB962C8B-B14F-4D97-AF65-F5344CB8AC3E}">
        <p14:creationId xmlns:p14="http://schemas.microsoft.com/office/powerpoint/2010/main" val="37474690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92F986C0-B7D3-3018-5064-19F89E4A0029}"/>
              </a:ext>
            </a:extLst>
          </p:cNvPr>
          <p:cNvSpPr txBox="1">
            <a:spLocks/>
          </p:cNvSpPr>
          <p:nvPr/>
        </p:nvSpPr>
        <p:spPr>
          <a:xfrm rot="16200000">
            <a:off x="1558944" y="439674"/>
            <a:ext cx="4158472" cy="6167729"/>
          </a:xfrm>
          <a:prstGeom prst="roundRect">
            <a:avLst>
              <a:gd name="adj" fmla="val 5497"/>
            </a:avLst>
          </a:prstGeom>
          <a:gradFill>
            <a:gsLst>
              <a:gs pos="0">
                <a:schemeClr val="accent4">
                  <a:alpha val="20000"/>
                </a:schemeClr>
              </a:gs>
              <a:gs pos="100000">
                <a:schemeClr val="accent4">
                  <a:alpha val="0"/>
                </a:schemeClr>
              </a:gs>
            </a:gsLst>
            <a:lin ang="5400000" scaled="1"/>
          </a:gradFill>
          <a:ln w="25400">
            <a:noFill/>
          </a:ln>
          <a:effectLst/>
        </p:spPr>
        <p:txBody>
          <a:bodyPr vert="horz" lIns="144000" tIns="144000" rIns="144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nSpc>
                <a:spcPct val="100000"/>
              </a:lnSpc>
              <a:spcBef>
                <a:spcPts val="0"/>
              </a:spcBef>
              <a:buNone/>
            </a:pPr>
            <a:endParaRPr lang="hr-HR" b="1" spc="-20" dirty="0"/>
          </a:p>
        </p:txBody>
      </p:sp>
      <p:sp>
        <p:nvSpPr>
          <p:cNvPr id="6" name="TextBox 5">
            <a:extLst>
              <a:ext uri="{FF2B5EF4-FFF2-40B4-BE49-F238E27FC236}">
                <a16:creationId xmlns:a16="http://schemas.microsoft.com/office/drawing/2014/main" id="{6E828A81-55EC-5ADB-DA47-59C2A618B30C}"/>
              </a:ext>
            </a:extLst>
          </p:cNvPr>
          <p:cNvSpPr txBox="1"/>
          <p:nvPr/>
        </p:nvSpPr>
        <p:spPr>
          <a:xfrm>
            <a:off x="552450" y="5909860"/>
            <a:ext cx="5480049" cy="534475"/>
          </a:xfrm>
          <a:prstGeom prst="rect">
            <a:avLst/>
          </a:prstGeom>
          <a:noFill/>
        </p:spPr>
        <p:txBody>
          <a:bodyPr wrap="square" lIns="0" tIns="46800" rIns="0" rtlCol="0">
            <a:noAutofit/>
          </a:bodyPr>
          <a:lstStyle/>
          <a:p>
            <a:pPr marL="0" lvl="3"/>
            <a:r>
              <a:rPr lang="fr-FR" sz="1400" b="1" dirty="0">
                <a:solidFill>
                  <a:schemeClr val="accent2"/>
                </a:solidFill>
                <a:effectLst/>
                <a:ea typeface="Calibri" panose="020F0502020204030204" pitchFamily="34" charset="0"/>
                <a:cs typeface="Times New Roman" panose="02020603050405020304" pitchFamily="18" charset="0"/>
              </a:rPr>
              <a:t>Recommandations et must-haves</a:t>
            </a:r>
          </a:p>
          <a:p>
            <a:pPr marL="0" lvl="3"/>
            <a:r>
              <a:rPr lang="fr-FR" sz="1200" b="1" dirty="0">
                <a:effectLst/>
                <a:ea typeface="Calibri" panose="020F0502020204030204" pitchFamily="34" charset="0"/>
                <a:cs typeface="Times New Roman" panose="02020603050405020304" pitchFamily="18" charset="0"/>
              </a:rPr>
              <a:t>Les recommandations sont les suivantes:</a:t>
            </a:r>
          </a:p>
        </p:txBody>
      </p:sp>
      <p:sp>
        <p:nvSpPr>
          <p:cNvPr id="3" name="Text Placeholder 2">
            <a:extLst>
              <a:ext uri="{FF2B5EF4-FFF2-40B4-BE49-F238E27FC236}">
                <a16:creationId xmlns:a16="http://schemas.microsoft.com/office/drawing/2014/main" id="{653CB5BB-FC59-4496-710A-189E3C7D388E}"/>
              </a:ext>
            </a:extLst>
          </p:cNvPr>
          <p:cNvSpPr txBox="1">
            <a:spLocks/>
          </p:cNvSpPr>
          <p:nvPr/>
        </p:nvSpPr>
        <p:spPr>
          <a:xfrm>
            <a:off x="552449" y="6465601"/>
            <a:ext cx="2605421" cy="848918"/>
          </a:xfrm>
          <a:prstGeom prst="roundRect">
            <a:avLst>
              <a:gd name="adj" fmla="val 12860"/>
            </a:avLst>
          </a:prstGeom>
          <a:gradFill>
            <a:gsLst>
              <a:gs pos="0">
                <a:schemeClr val="accent3">
                  <a:alpha val="20000"/>
                </a:schemeClr>
              </a:gs>
              <a:gs pos="100000">
                <a:schemeClr val="accent3">
                  <a:alpha val="0"/>
                </a:schemeClr>
              </a:gs>
            </a:gsLst>
            <a:lin ang="5400000" scaled="1"/>
          </a:gradFill>
          <a:ln w="25400">
            <a:noFill/>
          </a:ln>
          <a:effectLst/>
        </p:spPr>
        <p:txBody>
          <a:bodyPr vert="horz" lIns="180000" tIns="108000" rIns="180000" bIns="180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buNone/>
            </a:pPr>
            <a:r>
              <a:rPr lang="fr-FR" dirty="0"/>
              <a:t>Faire une bonne évaluation </a:t>
            </a:r>
            <a:br>
              <a:rPr lang="hr-HR" dirty="0"/>
            </a:br>
            <a:r>
              <a:rPr lang="fr-FR" dirty="0"/>
              <a:t>de l’intervention digitale </a:t>
            </a:r>
            <a:br>
              <a:rPr lang="hr-HR" dirty="0"/>
            </a:br>
            <a:r>
              <a:rPr lang="fr-FR" dirty="0"/>
              <a:t>de CARDIO4Dakar </a:t>
            </a:r>
          </a:p>
        </p:txBody>
      </p:sp>
      <p:sp>
        <p:nvSpPr>
          <p:cNvPr id="4" name="Text Placeholder 2">
            <a:extLst>
              <a:ext uri="{FF2B5EF4-FFF2-40B4-BE49-F238E27FC236}">
                <a16:creationId xmlns:a16="http://schemas.microsoft.com/office/drawing/2014/main" id="{FB48F1DB-62C1-1F1C-0D30-46F81AF8BDA3}"/>
              </a:ext>
            </a:extLst>
          </p:cNvPr>
          <p:cNvSpPr txBox="1">
            <a:spLocks/>
          </p:cNvSpPr>
          <p:nvPr/>
        </p:nvSpPr>
        <p:spPr>
          <a:xfrm>
            <a:off x="3419141" y="6465601"/>
            <a:ext cx="2605421" cy="848918"/>
          </a:xfrm>
          <a:prstGeom prst="roundRect">
            <a:avLst>
              <a:gd name="adj" fmla="val 14113"/>
            </a:avLst>
          </a:prstGeom>
          <a:gradFill>
            <a:gsLst>
              <a:gs pos="0">
                <a:schemeClr val="accent3">
                  <a:alpha val="20000"/>
                </a:schemeClr>
              </a:gs>
              <a:gs pos="100000">
                <a:schemeClr val="accent3">
                  <a:alpha val="0"/>
                </a:schemeClr>
              </a:gs>
            </a:gsLst>
            <a:lin ang="5400000" scaled="1"/>
          </a:gradFill>
          <a:ln w="25400">
            <a:noFill/>
          </a:ln>
          <a:effectLst/>
        </p:spPr>
        <p:txBody>
          <a:bodyPr vert="horz" lIns="180000" tIns="108000" rIns="180000" bIns="180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buNone/>
            </a:pPr>
            <a:r>
              <a:rPr lang="fr-FR" dirty="0"/>
              <a:t>Mettre en œuvre le plan de pérennisation de </a:t>
            </a:r>
            <a:r>
              <a:rPr lang="fr-FR" dirty="0" err="1"/>
              <a:t>Saytu</a:t>
            </a:r>
            <a:r>
              <a:rPr lang="fr-FR" dirty="0"/>
              <a:t> tension </a:t>
            </a:r>
          </a:p>
        </p:txBody>
      </p:sp>
      <p:sp>
        <p:nvSpPr>
          <p:cNvPr id="5" name="Text Placeholder 2">
            <a:extLst>
              <a:ext uri="{FF2B5EF4-FFF2-40B4-BE49-F238E27FC236}">
                <a16:creationId xmlns:a16="http://schemas.microsoft.com/office/drawing/2014/main" id="{4B794D49-13E9-A819-4F4E-28D1B4323331}"/>
              </a:ext>
            </a:extLst>
          </p:cNvPr>
          <p:cNvSpPr txBox="1">
            <a:spLocks/>
          </p:cNvSpPr>
          <p:nvPr/>
        </p:nvSpPr>
        <p:spPr>
          <a:xfrm>
            <a:off x="552449" y="7442313"/>
            <a:ext cx="2605421" cy="976847"/>
          </a:xfrm>
          <a:prstGeom prst="roundRect">
            <a:avLst>
              <a:gd name="adj" fmla="val 13129"/>
            </a:avLst>
          </a:prstGeom>
          <a:gradFill>
            <a:gsLst>
              <a:gs pos="0">
                <a:schemeClr val="accent3">
                  <a:alpha val="20000"/>
                </a:schemeClr>
              </a:gs>
              <a:gs pos="100000">
                <a:schemeClr val="accent3">
                  <a:alpha val="0"/>
                </a:schemeClr>
              </a:gs>
            </a:gsLst>
            <a:lin ang="5400000" scaled="1"/>
          </a:gradFill>
          <a:ln w="25400">
            <a:noFill/>
          </a:ln>
          <a:effectLst/>
        </p:spPr>
        <p:txBody>
          <a:bodyPr vert="horz" lIns="180000" tIns="108000" rIns="180000" bIns="180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buNone/>
            </a:pPr>
            <a:r>
              <a:rPr lang="fr-FR" dirty="0"/>
              <a:t>Élargir les contenus interactifs de l’apprentissage en ligne aux autres MNT </a:t>
            </a:r>
          </a:p>
        </p:txBody>
      </p:sp>
      <p:sp>
        <p:nvSpPr>
          <p:cNvPr id="7" name="Text Placeholder 2">
            <a:extLst>
              <a:ext uri="{FF2B5EF4-FFF2-40B4-BE49-F238E27FC236}">
                <a16:creationId xmlns:a16="http://schemas.microsoft.com/office/drawing/2014/main" id="{B2512397-0BED-DC0D-C46F-28AE36B5BB8B}"/>
              </a:ext>
            </a:extLst>
          </p:cNvPr>
          <p:cNvSpPr txBox="1">
            <a:spLocks/>
          </p:cNvSpPr>
          <p:nvPr/>
        </p:nvSpPr>
        <p:spPr>
          <a:xfrm>
            <a:off x="3419141" y="7442313"/>
            <a:ext cx="2605421" cy="976847"/>
          </a:xfrm>
          <a:prstGeom prst="roundRect">
            <a:avLst>
              <a:gd name="adj" fmla="val 10952"/>
            </a:avLst>
          </a:prstGeom>
          <a:gradFill>
            <a:gsLst>
              <a:gs pos="0">
                <a:schemeClr val="accent3">
                  <a:alpha val="20000"/>
                </a:schemeClr>
              </a:gs>
              <a:gs pos="100000">
                <a:schemeClr val="accent3">
                  <a:alpha val="0"/>
                </a:schemeClr>
              </a:gs>
            </a:gsLst>
            <a:lin ang="5400000" scaled="1"/>
          </a:gradFill>
          <a:ln w="25400">
            <a:noFill/>
          </a:ln>
          <a:effectLst/>
        </p:spPr>
        <p:txBody>
          <a:bodyPr vert="horz" lIns="180000" tIns="108000" rIns="180000" bIns="180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buNone/>
            </a:pPr>
            <a:r>
              <a:rPr lang="fr-FR" dirty="0"/>
              <a:t>Intégrer les autres programmes MNT dans le Tracker MNT</a:t>
            </a:r>
          </a:p>
        </p:txBody>
      </p:sp>
      <p:sp>
        <p:nvSpPr>
          <p:cNvPr id="18" name="TextBox 17">
            <a:extLst>
              <a:ext uri="{FF2B5EF4-FFF2-40B4-BE49-F238E27FC236}">
                <a16:creationId xmlns:a16="http://schemas.microsoft.com/office/drawing/2014/main" id="{68521730-D7EB-2E86-FA66-CDDF944D51D2}"/>
              </a:ext>
            </a:extLst>
          </p:cNvPr>
          <p:cNvSpPr txBox="1"/>
          <p:nvPr/>
        </p:nvSpPr>
        <p:spPr>
          <a:xfrm>
            <a:off x="1496292" y="1618387"/>
            <a:ext cx="4423582" cy="3461744"/>
          </a:xfrm>
          <a:prstGeom prst="rect">
            <a:avLst/>
          </a:prstGeom>
          <a:noFill/>
        </p:spPr>
        <p:txBody>
          <a:bodyPr wrap="square" lIns="0" tIns="46800" rIns="0" rtlCol="0">
            <a:noAutofit/>
          </a:bodyPr>
          <a:lstStyle/>
          <a:p>
            <a:r>
              <a:rPr lang="fr-CI" sz="1400" b="1" dirty="0">
                <a:solidFill>
                  <a:schemeClr val="accent2"/>
                </a:solidFill>
                <a:effectLst/>
                <a:ea typeface="Segoe UI" panose="020B0502040204020203" pitchFamily="34" charset="0"/>
                <a:cs typeface="Calibri" panose="020F0502020204030204" pitchFamily="34" charset="0"/>
              </a:rPr>
              <a:t>Outils de Gestion et liens</a:t>
            </a:r>
            <a:r>
              <a:rPr lang="fr-CI" sz="1400" b="1" dirty="0">
                <a:solidFill>
                  <a:schemeClr val="accent2"/>
                </a:solidFill>
                <a:effectLst/>
                <a:ea typeface="Calibri" panose="020F0502020204030204" pitchFamily="34" charset="0"/>
                <a:cs typeface="Times New Roman" panose="02020603050405020304" pitchFamily="18" charset="0"/>
              </a:rPr>
              <a:t> </a:t>
            </a:r>
            <a:endParaRPr lang="en-GB" sz="1400" b="1" dirty="0">
              <a:solidFill>
                <a:schemeClr val="accent2"/>
              </a:solidFill>
              <a:effectLst/>
              <a:ea typeface="Segoe UI" panose="020B0502040204020203" pitchFamily="34" charset="0"/>
              <a:cs typeface="Calibri" panose="020F0502020204030204" pitchFamily="34" charset="0"/>
            </a:endParaRPr>
          </a:p>
          <a:p>
            <a:pPr marL="171450" lvl="0" indent="-171450">
              <a:buFont typeface="Arial" panose="020B0604020202020204" pitchFamily="34" charset="0"/>
              <a:buChar char="•"/>
            </a:pPr>
            <a:r>
              <a:rPr lang="en-US" sz="1200" b="1" dirty="0">
                <a:solidFill>
                  <a:srgbClr val="000000"/>
                </a:solidFill>
                <a:effectLst/>
                <a:ea typeface="Segoe UI" panose="020B0502040204020203" pitchFamily="34" charset="0"/>
                <a:cs typeface="Calibri" panose="020F0502020204030204" pitchFamily="34" charset="0"/>
              </a:rPr>
              <a:t>Tracker MNT: </a:t>
            </a:r>
            <a:r>
              <a:rPr lang="en-US" sz="1200" u="sng" dirty="0">
                <a:solidFill>
                  <a:srgbClr val="000000"/>
                </a:solidFill>
                <a:effectLst/>
                <a:ea typeface="Segoe UI" panose="020B0502040204020203" pitchFamily="34" charset="0"/>
                <a:cs typeface="Calibri" panose="020F0502020204030204" pitchFamily="34" charset="0"/>
                <a:hlinkClick r:id="rId2"/>
              </a:rPr>
              <a:t>https://trackersenegal.sidhis2.org/dhis/</a:t>
            </a:r>
            <a:r>
              <a:rPr lang="en-US" sz="1200" dirty="0">
                <a:solidFill>
                  <a:srgbClr val="000000"/>
                </a:solidFill>
                <a:effectLst/>
                <a:ea typeface="Segoe UI" panose="020B0502040204020203" pitchFamily="34" charset="0"/>
                <a:cs typeface="Calibri" panose="020F0502020204030204" pitchFamily="34" charset="0"/>
              </a:rPr>
              <a:t> </a:t>
            </a:r>
            <a:endParaRPr lang="en-GB" sz="1200" dirty="0">
              <a:effectLst/>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pPr>
            <a:r>
              <a:rPr lang="en-US" sz="1200" b="1" dirty="0" err="1">
                <a:solidFill>
                  <a:srgbClr val="000000"/>
                </a:solidFill>
                <a:effectLst/>
                <a:ea typeface="Segoe UI" panose="020B0502040204020203" pitchFamily="34" charset="0"/>
                <a:cs typeface="Calibri" panose="020F0502020204030204" pitchFamily="34" charset="0"/>
              </a:rPr>
              <a:t>Contenus</a:t>
            </a:r>
            <a:r>
              <a:rPr lang="en-US" sz="1200" b="1" dirty="0">
                <a:solidFill>
                  <a:srgbClr val="000000"/>
                </a:solidFill>
                <a:effectLst/>
                <a:ea typeface="Segoe UI" panose="020B0502040204020203" pitchFamily="34" charset="0"/>
                <a:cs typeface="Calibri" panose="020F0502020204030204" pitchFamily="34" charset="0"/>
              </a:rPr>
              <a:t> </a:t>
            </a:r>
            <a:r>
              <a:rPr lang="en-US" sz="1200" b="1" dirty="0" err="1">
                <a:solidFill>
                  <a:srgbClr val="000000"/>
                </a:solidFill>
                <a:effectLst/>
                <a:ea typeface="Segoe UI" panose="020B0502040204020203" pitchFamily="34" charset="0"/>
                <a:cs typeface="Calibri" panose="020F0502020204030204" pitchFamily="34" charset="0"/>
              </a:rPr>
              <a:t>elearning</a:t>
            </a:r>
            <a:r>
              <a:rPr lang="en-US" sz="1200" b="1" dirty="0">
                <a:solidFill>
                  <a:srgbClr val="000000"/>
                </a:solidFill>
                <a:effectLst/>
                <a:ea typeface="Segoe UI" panose="020B0502040204020203" pitchFamily="34" charset="0"/>
                <a:cs typeface="Calibri" panose="020F0502020204030204" pitchFamily="34" charset="0"/>
              </a:rPr>
              <a:t>: </a:t>
            </a:r>
            <a:r>
              <a:rPr lang="en-US" sz="1200" u="sng" dirty="0">
                <a:solidFill>
                  <a:srgbClr val="000000"/>
                </a:solidFill>
                <a:effectLst/>
                <a:ea typeface="Segoe UI" panose="020B0502040204020203" pitchFamily="34" charset="0"/>
                <a:cs typeface="Calibri" panose="020F0502020204030204" pitchFamily="34" charset="0"/>
                <a:hlinkClick r:id="rId3"/>
              </a:rPr>
              <a:t>www.formation.sante.gouv.sn</a:t>
            </a:r>
            <a:r>
              <a:rPr lang="en-US" sz="1200" dirty="0">
                <a:solidFill>
                  <a:srgbClr val="000000"/>
                </a:solidFill>
                <a:effectLst/>
                <a:ea typeface="Segoe UI" panose="020B0502040204020203" pitchFamily="34" charset="0"/>
                <a:cs typeface="Calibri" panose="020F0502020204030204" pitchFamily="34" charset="0"/>
              </a:rPr>
              <a:t> </a:t>
            </a:r>
            <a:endParaRPr lang="en-GB" sz="1200" dirty="0">
              <a:effectLst/>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pPr>
            <a:r>
              <a:rPr lang="fr-SN" sz="1200" b="1" dirty="0" err="1">
                <a:solidFill>
                  <a:srgbClr val="000000"/>
                </a:solidFill>
                <a:effectLst/>
                <a:ea typeface="Segoe UI" panose="020B0502040204020203" pitchFamily="34" charset="0"/>
                <a:cs typeface="Calibri" panose="020F0502020204030204" pitchFamily="34" charset="0"/>
              </a:rPr>
              <a:t>Saytu</a:t>
            </a:r>
            <a:r>
              <a:rPr lang="fr-SN" sz="1200" b="1" dirty="0">
                <a:solidFill>
                  <a:srgbClr val="000000"/>
                </a:solidFill>
                <a:effectLst/>
                <a:ea typeface="Segoe UI" panose="020B0502040204020203" pitchFamily="34" charset="0"/>
                <a:cs typeface="Calibri" panose="020F0502020204030204" pitchFamily="34" charset="0"/>
              </a:rPr>
              <a:t> Tension:</a:t>
            </a:r>
            <a:endParaRPr lang="en-GB" sz="1200" dirty="0">
              <a:effectLst/>
              <a:ea typeface="Calibri" panose="020F0502020204030204" pitchFamily="34" charset="0"/>
              <a:cs typeface="Times New Roman" panose="02020603050405020304" pitchFamily="18" charset="0"/>
            </a:endParaRPr>
          </a:p>
          <a:p>
            <a:pPr marL="684000" lvl="2" indent="-228600">
              <a:buFont typeface="Wingdings" panose="05000000000000000000" pitchFamily="2" charset="2"/>
              <a:buChar char=""/>
            </a:pPr>
            <a:r>
              <a:rPr lang="en-US" sz="1200" b="1" dirty="0">
                <a:solidFill>
                  <a:srgbClr val="000000"/>
                </a:solidFill>
                <a:effectLst/>
                <a:ea typeface="Segoe UI" panose="020B0502040204020203" pitchFamily="34" charset="0"/>
                <a:cs typeface="Calibri" panose="020F0502020204030204" pitchFamily="34" charset="0"/>
              </a:rPr>
              <a:t>Site web: </a:t>
            </a:r>
            <a:r>
              <a:rPr lang="en-US" sz="1200" u="sng" dirty="0">
                <a:solidFill>
                  <a:srgbClr val="000000"/>
                </a:solidFill>
                <a:effectLst/>
                <a:ea typeface="Segoe UI" panose="020B0502040204020203" pitchFamily="34" charset="0"/>
                <a:cs typeface="Calibri" panose="020F0502020204030204" pitchFamily="34" charset="0"/>
                <a:hlinkClick r:id="rId4"/>
              </a:rPr>
              <a:t>https://saytutension.sante.sn</a:t>
            </a:r>
            <a:r>
              <a:rPr lang="en-US" sz="1200" dirty="0">
                <a:solidFill>
                  <a:srgbClr val="000000"/>
                </a:solidFill>
                <a:effectLst/>
                <a:ea typeface="Segoe UI" panose="020B0502040204020203" pitchFamily="34" charset="0"/>
                <a:cs typeface="Calibri" panose="020F0502020204030204" pitchFamily="34" charset="0"/>
              </a:rPr>
              <a:t> </a:t>
            </a:r>
            <a:endParaRPr lang="en-GB" sz="1200" dirty="0">
              <a:effectLst/>
              <a:ea typeface="Calibri" panose="020F0502020204030204" pitchFamily="34" charset="0"/>
              <a:cs typeface="Times New Roman" panose="02020603050405020304" pitchFamily="18" charset="0"/>
            </a:endParaRPr>
          </a:p>
          <a:p>
            <a:pPr marL="684000" lvl="2" indent="-228600">
              <a:buFont typeface="Wingdings" panose="05000000000000000000" pitchFamily="2" charset="2"/>
              <a:buChar char=""/>
            </a:pPr>
            <a:r>
              <a:rPr lang="fr-SN" sz="1200" b="1" dirty="0">
                <a:solidFill>
                  <a:srgbClr val="000000"/>
                </a:solidFill>
                <a:effectLst/>
                <a:ea typeface="Segoe UI" panose="020B0502040204020203" pitchFamily="34" charset="0"/>
                <a:cs typeface="Calibri" panose="020F0502020204030204" pitchFamily="34" charset="0"/>
              </a:rPr>
              <a:t>Application mobile </a:t>
            </a:r>
            <a:r>
              <a:rPr lang="fr-SN" sz="1200" dirty="0">
                <a:solidFill>
                  <a:srgbClr val="000000"/>
                </a:solidFill>
                <a:effectLst/>
                <a:ea typeface="Segoe UI" panose="020B0502040204020203" pitchFamily="34" charset="0"/>
                <a:cs typeface="Calibri" panose="020F0502020204030204" pitchFamily="34" charset="0"/>
              </a:rPr>
              <a:t>Patient qui intègre le </a:t>
            </a:r>
            <a:r>
              <a:rPr lang="fr-SN" sz="1200" dirty="0" err="1">
                <a:solidFill>
                  <a:srgbClr val="000000"/>
                </a:solidFill>
                <a:effectLst/>
                <a:ea typeface="Segoe UI" panose="020B0502040204020203" pitchFamily="34" charset="0"/>
                <a:cs typeface="Calibri" panose="020F0502020204030204" pitchFamily="34" charset="0"/>
              </a:rPr>
              <a:t>chatbot</a:t>
            </a:r>
            <a:r>
              <a:rPr lang="fr-SN" sz="1200" dirty="0">
                <a:solidFill>
                  <a:srgbClr val="000000"/>
                </a:solidFill>
                <a:effectLst/>
                <a:ea typeface="Segoe UI" panose="020B0502040204020203" pitchFamily="34" charset="0"/>
                <a:cs typeface="Calibri" panose="020F0502020204030204" pitchFamily="34" charset="0"/>
              </a:rPr>
              <a:t>: </a:t>
            </a:r>
            <a:r>
              <a:rPr lang="fr-SN" sz="1200" u="sng" dirty="0">
                <a:solidFill>
                  <a:srgbClr val="000000"/>
                </a:solidFill>
                <a:effectLst/>
                <a:ea typeface="Segoe UI" panose="020B0502040204020203" pitchFamily="34" charset="0"/>
                <a:cs typeface="Calibri" panose="020F0502020204030204" pitchFamily="34" charset="0"/>
                <a:hlinkClick r:id="rId5"/>
              </a:rPr>
              <a:t>https://play.google.com/store/apps/details?id=com.saytu_tension_patient.master</a:t>
            </a:r>
            <a:endParaRPr lang="en-GB" sz="1200" dirty="0">
              <a:effectLst/>
              <a:ea typeface="Calibri" panose="020F0502020204030204" pitchFamily="34" charset="0"/>
              <a:cs typeface="Times New Roman" panose="02020603050405020304" pitchFamily="18" charset="0"/>
            </a:endParaRPr>
          </a:p>
          <a:p>
            <a:pPr marL="684000" lvl="2" indent="-228600">
              <a:buFont typeface="Wingdings" panose="05000000000000000000" pitchFamily="2" charset="2"/>
              <a:buChar char=""/>
            </a:pPr>
            <a:r>
              <a:rPr lang="fr-SN" sz="1200" b="1" dirty="0">
                <a:solidFill>
                  <a:srgbClr val="000000"/>
                </a:solidFill>
                <a:effectLst/>
                <a:ea typeface="Segoe UI" panose="020B0502040204020203" pitchFamily="34" charset="0"/>
                <a:cs typeface="Calibri" panose="020F0502020204030204" pitchFamily="34" charset="0"/>
              </a:rPr>
              <a:t>Application mobile </a:t>
            </a:r>
            <a:r>
              <a:rPr lang="fr-SN" sz="1200" dirty="0">
                <a:solidFill>
                  <a:srgbClr val="000000"/>
                </a:solidFill>
                <a:effectLst/>
                <a:ea typeface="Segoe UI" panose="020B0502040204020203" pitchFamily="34" charset="0"/>
                <a:cs typeface="Calibri" panose="020F0502020204030204" pitchFamily="34" charset="0"/>
              </a:rPr>
              <a:t>personnel de Santé: </a:t>
            </a:r>
            <a:r>
              <a:rPr lang="fr-SN" sz="1200" u="sng" dirty="0">
                <a:solidFill>
                  <a:srgbClr val="000000"/>
                </a:solidFill>
                <a:effectLst/>
                <a:ea typeface="Segoe UI" panose="020B0502040204020203" pitchFamily="34" charset="0"/>
                <a:cs typeface="Calibri" panose="020F0502020204030204" pitchFamily="34" charset="0"/>
                <a:hlinkClick r:id="rId6"/>
              </a:rPr>
              <a:t>https://play.google.com/store/apps/details?id=com.saytu_tension_prestataire.master</a:t>
            </a:r>
            <a:endParaRPr lang="en-GB" sz="1200" dirty="0">
              <a:effectLst/>
              <a:ea typeface="Calibri" panose="020F0502020204030204" pitchFamily="34" charset="0"/>
              <a:cs typeface="Times New Roman" panose="02020603050405020304" pitchFamily="18" charset="0"/>
            </a:endParaRPr>
          </a:p>
          <a:p>
            <a:pPr marL="684000" lvl="2" indent="-228600">
              <a:buFont typeface="Wingdings" panose="05000000000000000000" pitchFamily="2" charset="2"/>
              <a:buChar char=""/>
            </a:pPr>
            <a:r>
              <a:rPr lang="fr-SN" sz="1200" b="1" dirty="0">
                <a:solidFill>
                  <a:srgbClr val="000000"/>
                </a:solidFill>
                <a:effectLst/>
                <a:ea typeface="Segoe UI" panose="020B0502040204020203" pitchFamily="34" charset="0"/>
                <a:cs typeface="Calibri" panose="020F0502020204030204" pitchFamily="34" charset="0"/>
              </a:rPr>
              <a:t>Application web </a:t>
            </a:r>
            <a:r>
              <a:rPr lang="fr-SN" sz="1200" dirty="0">
                <a:solidFill>
                  <a:srgbClr val="000000"/>
                </a:solidFill>
                <a:effectLst/>
                <a:ea typeface="Segoe UI" panose="020B0502040204020203" pitchFamily="34" charset="0"/>
                <a:cs typeface="Calibri" panose="020F0502020204030204" pitchFamily="34" charset="0"/>
              </a:rPr>
              <a:t>pour la gestion des statistiques et l’administration des applications mobiles </a:t>
            </a:r>
            <a:endParaRPr lang="en-GB" sz="1200" dirty="0">
              <a:effectLst/>
              <a:ea typeface="Calibri" panose="020F0502020204030204" pitchFamily="34" charset="0"/>
              <a:cs typeface="Times New Roman" panose="02020603050405020304" pitchFamily="18" charset="0"/>
            </a:endParaRPr>
          </a:p>
          <a:p>
            <a:pPr marL="684000" lvl="2" indent="-228600">
              <a:buFont typeface="Wingdings" panose="05000000000000000000" pitchFamily="2" charset="2"/>
              <a:buChar char=""/>
            </a:pPr>
            <a:r>
              <a:rPr lang="en-US" sz="1200" b="1" dirty="0">
                <a:solidFill>
                  <a:srgbClr val="000000"/>
                </a:solidFill>
                <a:effectLst/>
                <a:ea typeface="Segoe UI" panose="020B0502040204020203" pitchFamily="34" charset="0"/>
                <a:cs typeface="Calibri" panose="020F0502020204030204" pitchFamily="34" charset="0"/>
              </a:rPr>
              <a:t>Pages social media: </a:t>
            </a:r>
            <a:endParaRPr lang="en-GB" sz="1200" b="1" dirty="0">
              <a:effectLst/>
              <a:ea typeface="Calibri" panose="020F0502020204030204" pitchFamily="34" charset="0"/>
              <a:cs typeface="Times New Roman" panose="02020603050405020304" pitchFamily="18" charset="0"/>
            </a:endParaRPr>
          </a:p>
          <a:p>
            <a:pPr marL="972000" lvl="3" indent="-228600">
              <a:buFont typeface="Symbol" panose="05050102010706020507" pitchFamily="18" charset="2"/>
              <a:buChar char=""/>
            </a:pPr>
            <a:r>
              <a:rPr lang="de-CH" sz="1200" b="1" dirty="0">
                <a:solidFill>
                  <a:srgbClr val="000000"/>
                </a:solidFill>
                <a:effectLst/>
                <a:ea typeface="Segoe UI" panose="020B0502040204020203" pitchFamily="34" charset="0"/>
                <a:cs typeface="Calibri" panose="020F0502020204030204" pitchFamily="34" charset="0"/>
              </a:rPr>
              <a:t>TIKTOK</a:t>
            </a:r>
            <a:r>
              <a:rPr lang="de-CH" sz="1200" dirty="0">
                <a:solidFill>
                  <a:srgbClr val="000000"/>
                </a:solidFill>
                <a:effectLst/>
                <a:ea typeface="Segoe UI" panose="020B0502040204020203" pitchFamily="34" charset="0"/>
                <a:cs typeface="Calibri" panose="020F0502020204030204" pitchFamily="34" charset="0"/>
              </a:rPr>
              <a:t> (</a:t>
            </a:r>
            <a:r>
              <a:rPr lang="de-CH" sz="1200" u="sng" dirty="0">
                <a:solidFill>
                  <a:srgbClr val="000000"/>
                </a:solidFill>
                <a:effectLst/>
                <a:ea typeface="Segoe UI" panose="020B0502040204020203" pitchFamily="34" charset="0"/>
                <a:cs typeface="Calibri" panose="020F0502020204030204" pitchFamily="34" charset="0"/>
                <a:hlinkClick r:id="rId7"/>
              </a:rPr>
              <a:t>https://www.tiktok.com/@saytutension</a:t>
            </a:r>
            <a:r>
              <a:rPr lang="de-CH" sz="1200" dirty="0">
                <a:solidFill>
                  <a:srgbClr val="000000"/>
                </a:solidFill>
                <a:effectLst/>
                <a:ea typeface="Segoe UI" panose="020B0502040204020203" pitchFamily="34" charset="0"/>
                <a:cs typeface="Calibri" panose="020F0502020204030204" pitchFamily="34" charset="0"/>
              </a:rPr>
              <a:t>), </a:t>
            </a:r>
            <a:endParaRPr lang="en-GB" sz="1200" dirty="0">
              <a:effectLst/>
              <a:ea typeface="Calibri" panose="020F0502020204030204" pitchFamily="34" charset="0"/>
              <a:cs typeface="Times New Roman" panose="02020603050405020304" pitchFamily="18" charset="0"/>
            </a:endParaRPr>
          </a:p>
          <a:p>
            <a:pPr marL="972000" lvl="3" indent="-228600">
              <a:buFont typeface="Symbol" panose="05050102010706020507" pitchFamily="18" charset="2"/>
              <a:buChar char=""/>
            </a:pPr>
            <a:r>
              <a:rPr lang="en-US" sz="1200" b="1" dirty="0">
                <a:solidFill>
                  <a:srgbClr val="000000"/>
                </a:solidFill>
                <a:effectLst/>
                <a:ea typeface="Segoe UI" panose="020B0502040204020203" pitchFamily="34" charset="0"/>
                <a:cs typeface="Calibri" panose="020F0502020204030204" pitchFamily="34" charset="0"/>
              </a:rPr>
              <a:t>FACEBOOK</a:t>
            </a:r>
            <a:r>
              <a:rPr lang="en-US" sz="1200" dirty="0">
                <a:solidFill>
                  <a:srgbClr val="000000"/>
                </a:solidFill>
                <a:effectLst/>
                <a:ea typeface="Segoe UI" panose="020B0502040204020203" pitchFamily="34" charset="0"/>
                <a:cs typeface="Calibri" panose="020F0502020204030204" pitchFamily="34" charset="0"/>
              </a:rPr>
              <a:t> (</a:t>
            </a:r>
            <a:r>
              <a:rPr lang="en-US" sz="1200" u="sng" dirty="0">
                <a:solidFill>
                  <a:srgbClr val="000000"/>
                </a:solidFill>
                <a:effectLst/>
                <a:ea typeface="Segoe UI" panose="020B0502040204020203" pitchFamily="34" charset="0"/>
                <a:cs typeface="Calibri" panose="020F0502020204030204" pitchFamily="34" charset="0"/>
                <a:hlinkClick r:id="rId8"/>
              </a:rPr>
              <a:t>https://www.facebook.com/saytutension</a:t>
            </a:r>
            <a:r>
              <a:rPr lang="en-US" sz="1200" dirty="0">
                <a:solidFill>
                  <a:srgbClr val="000000"/>
                </a:solidFill>
                <a:effectLst/>
                <a:ea typeface="Segoe UI" panose="020B0502040204020203" pitchFamily="34" charset="0"/>
                <a:cs typeface="Calibri" panose="020F0502020204030204" pitchFamily="34" charset="0"/>
              </a:rPr>
              <a:t>),</a:t>
            </a:r>
            <a:endParaRPr lang="en-GB" sz="1200" dirty="0">
              <a:effectLst/>
              <a:ea typeface="Calibri" panose="020F0502020204030204" pitchFamily="34" charset="0"/>
              <a:cs typeface="Times New Roman" panose="02020603050405020304" pitchFamily="18" charset="0"/>
            </a:endParaRPr>
          </a:p>
          <a:p>
            <a:pPr marL="972000" lvl="3" indent="-228600">
              <a:buFont typeface="Symbol" panose="05050102010706020507" pitchFamily="18" charset="2"/>
              <a:buChar char=""/>
            </a:pPr>
            <a:r>
              <a:rPr lang="en-US" sz="1200" b="1" dirty="0">
                <a:solidFill>
                  <a:srgbClr val="000000"/>
                </a:solidFill>
                <a:effectLst/>
                <a:ea typeface="Segoe UI" panose="020B0502040204020203" pitchFamily="34" charset="0"/>
                <a:cs typeface="Calibri" panose="020F0502020204030204" pitchFamily="34" charset="0"/>
              </a:rPr>
              <a:t>YOUTUBE</a:t>
            </a:r>
            <a:r>
              <a:rPr lang="en-US" sz="1200" dirty="0">
                <a:solidFill>
                  <a:srgbClr val="000000"/>
                </a:solidFill>
                <a:effectLst/>
                <a:ea typeface="Segoe UI" panose="020B0502040204020203" pitchFamily="34" charset="0"/>
                <a:cs typeface="Calibri" panose="020F0502020204030204" pitchFamily="34" charset="0"/>
              </a:rPr>
              <a:t> (</a:t>
            </a:r>
            <a:r>
              <a:rPr lang="en-US" sz="1200" u="sng" dirty="0">
                <a:solidFill>
                  <a:srgbClr val="000000"/>
                </a:solidFill>
                <a:effectLst/>
                <a:ea typeface="Segoe UI" panose="020B0502040204020203" pitchFamily="34" charset="0"/>
                <a:cs typeface="Calibri" panose="020F0502020204030204" pitchFamily="34" charset="0"/>
                <a:hlinkClick r:id="rId9"/>
              </a:rPr>
              <a:t>https://youtube.com/@saytutension</a:t>
            </a:r>
            <a:r>
              <a:rPr lang="en-US" sz="1200" dirty="0">
                <a:solidFill>
                  <a:srgbClr val="000000"/>
                </a:solidFill>
                <a:effectLst/>
                <a:ea typeface="Segoe UI" panose="020B0502040204020203" pitchFamily="34" charset="0"/>
                <a:cs typeface="Calibri" panose="020F0502020204030204" pitchFamily="34" charset="0"/>
              </a:rPr>
              <a:t>)</a:t>
            </a:r>
            <a:endParaRPr lang="en-GB" sz="1200" dirty="0">
              <a:effectLst/>
              <a:ea typeface="Calibri" panose="020F0502020204030204" pitchFamily="34" charset="0"/>
              <a:cs typeface="Times New Roman" panose="02020603050405020304" pitchFamily="18" charset="0"/>
            </a:endParaRPr>
          </a:p>
          <a:p>
            <a:pPr marL="972000" lvl="3" indent="-228600">
              <a:buFont typeface="Symbol" panose="05050102010706020507" pitchFamily="18" charset="2"/>
              <a:buChar char=""/>
            </a:pPr>
            <a:r>
              <a:rPr lang="de-CH" sz="1200" b="1" dirty="0">
                <a:solidFill>
                  <a:srgbClr val="000000"/>
                </a:solidFill>
                <a:effectLst/>
                <a:ea typeface="Segoe UI" panose="020B0502040204020203" pitchFamily="34" charset="0"/>
                <a:cs typeface="Calibri" panose="020F0502020204030204" pitchFamily="34" charset="0"/>
              </a:rPr>
              <a:t>LINKEDIN</a:t>
            </a:r>
            <a:r>
              <a:rPr lang="de-CH" sz="1200" dirty="0">
                <a:solidFill>
                  <a:srgbClr val="000000"/>
                </a:solidFill>
                <a:effectLst/>
                <a:ea typeface="Segoe UI" panose="020B0502040204020203" pitchFamily="34" charset="0"/>
                <a:cs typeface="Calibri" panose="020F0502020204030204" pitchFamily="34" charset="0"/>
              </a:rPr>
              <a:t> (</a:t>
            </a:r>
            <a:r>
              <a:rPr lang="de-CH" sz="1200" u="sng" dirty="0">
                <a:solidFill>
                  <a:srgbClr val="000000"/>
                </a:solidFill>
                <a:effectLst/>
                <a:ea typeface="Segoe UI" panose="020B0502040204020203" pitchFamily="34" charset="0"/>
                <a:cs typeface="Calibri" panose="020F0502020204030204" pitchFamily="34" charset="0"/>
                <a:hlinkClick r:id="rId10"/>
              </a:rPr>
              <a:t>https://www.linkedin.com/company/saytu-tension/</a:t>
            </a:r>
            <a:r>
              <a:rPr lang="de-CH" sz="1200" dirty="0">
                <a:solidFill>
                  <a:srgbClr val="000000"/>
                </a:solidFill>
                <a:effectLst/>
                <a:ea typeface="Segoe UI" panose="020B0502040204020203" pitchFamily="34" charset="0"/>
                <a:cs typeface="Calibri" panose="020F0502020204030204" pitchFamily="34" charset="0"/>
              </a:rPr>
              <a:t>)</a:t>
            </a:r>
            <a:r>
              <a:rPr lang="hr-HR" sz="1200" dirty="0">
                <a:solidFill>
                  <a:srgbClr val="000000"/>
                </a:solidFill>
                <a:effectLst/>
                <a:ea typeface="Segoe UI" panose="020B0502040204020203" pitchFamily="34" charset="0"/>
                <a:cs typeface="Calibri" panose="020F0502020204030204" pitchFamily="34" charset="0"/>
              </a:rPr>
              <a:t> </a:t>
            </a:r>
          </a:p>
        </p:txBody>
      </p:sp>
      <p:grpSp>
        <p:nvGrpSpPr>
          <p:cNvPr id="2" name="Group 1">
            <a:extLst>
              <a:ext uri="{FF2B5EF4-FFF2-40B4-BE49-F238E27FC236}">
                <a16:creationId xmlns:a16="http://schemas.microsoft.com/office/drawing/2014/main" id="{94EBA06E-014B-99C1-DF42-A5A35D6BC077}"/>
              </a:ext>
            </a:extLst>
          </p:cNvPr>
          <p:cNvGrpSpPr/>
          <p:nvPr/>
        </p:nvGrpSpPr>
        <p:grpSpPr>
          <a:xfrm>
            <a:off x="720569" y="1618387"/>
            <a:ext cx="626597" cy="625242"/>
            <a:chOff x="587565" y="1518637"/>
            <a:chExt cx="626597" cy="625242"/>
          </a:xfrm>
        </p:grpSpPr>
        <p:sp>
          <p:nvSpPr>
            <p:cNvPr id="20" name="Oval 19">
              <a:extLst>
                <a:ext uri="{FF2B5EF4-FFF2-40B4-BE49-F238E27FC236}">
                  <a16:creationId xmlns:a16="http://schemas.microsoft.com/office/drawing/2014/main" id="{AB5E1848-4E1F-5780-4A02-209409A15C4C}"/>
                </a:ext>
              </a:extLst>
            </p:cNvPr>
            <p:cNvSpPr/>
            <p:nvPr/>
          </p:nvSpPr>
          <p:spPr>
            <a:xfrm>
              <a:off x="587565" y="1518638"/>
              <a:ext cx="625241" cy="62524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6F3427D9-30F9-453C-5D76-229525055FE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8920" y="1518637"/>
              <a:ext cx="625242" cy="625242"/>
            </a:xfrm>
            <a:prstGeom prst="rect">
              <a:avLst/>
            </a:prstGeom>
          </p:spPr>
        </p:pic>
      </p:grpSp>
    </p:spTree>
    <p:extLst>
      <p:ext uri="{BB962C8B-B14F-4D97-AF65-F5344CB8AC3E}">
        <p14:creationId xmlns:p14="http://schemas.microsoft.com/office/powerpoint/2010/main" val="40530535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E09B3F-A21D-0300-E5D2-34FA42A871C9}"/>
              </a:ext>
            </a:extLst>
          </p:cNvPr>
          <p:cNvSpPr txBox="1"/>
          <p:nvPr/>
        </p:nvSpPr>
        <p:spPr>
          <a:xfrm>
            <a:off x="552451" y="1450496"/>
            <a:ext cx="5477506" cy="688548"/>
          </a:xfrm>
          <a:prstGeom prst="rect">
            <a:avLst/>
          </a:prstGeom>
          <a:noFill/>
        </p:spPr>
        <p:txBody>
          <a:bodyPr wrap="square" lIns="0" tIns="46800" rIns="0" rtlCol="0">
            <a:noAutofit/>
          </a:bodyPr>
          <a:lstStyle/>
          <a:p>
            <a:r>
              <a:rPr lang="fr-FR" sz="1400" b="1" dirty="0">
                <a:solidFill>
                  <a:schemeClr val="accent2"/>
                </a:solidFill>
                <a:effectLst/>
                <a:ea typeface="Segoe UI" panose="020B0502040204020203" pitchFamily="34" charset="0"/>
                <a:cs typeface="Calibri" panose="020F0502020204030204" pitchFamily="34" charset="0"/>
              </a:rPr>
              <a:t>Résultats</a:t>
            </a:r>
          </a:p>
          <a:p>
            <a:r>
              <a:rPr lang="fr-FR" sz="1200" dirty="0">
                <a:solidFill>
                  <a:srgbClr val="000000"/>
                </a:solidFill>
                <a:effectLst/>
                <a:ea typeface="Segoe UI" panose="020B0502040204020203" pitchFamily="34" charset="0"/>
                <a:cs typeface="Calibri" panose="020F0502020204030204" pitchFamily="34" charset="0"/>
              </a:rPr>
              <a:t>La mise en œuvre opérationnelle de ces solutions étant encore en phase débutante, il n’existe pas encore un volume suffisant de données pour apprécier les effets de ces plateformes numériques. Cependant, en terme de résultats, nous citer les suivants:</a:t>
            </a:r>
          </a:p>
        </p:txBody>
      </p:sp>
      <p:sp>
        <p:nvSpPr>
          <p:cNvPr id="4" name="Text Placeholder 2">
            <a:extLst>
              <a:ext uri="{FF2B5EF4-FFF2-40B4-BE49-F238E27FC236}">
                <a16:creationId xmlns:a16="http://schemas.microsoft.com/office/drawing/2014/main" id="{4614D74E-953A-8899-4266-FB67C3469513}"/>
              </a:ext>
            </a:extLst>
          </p:cNvPr>
          <p:cNvSpPr txBox="1">
            <a:spLocks/>
          </p:cNvSpPr>
          <p:nvPr/>
        </p:nvSpPr>
        <p:spPr>
          <a:xfrm>
            <a:off x="578813" y="3117823"/>
            <a:ext cx="2537389" cy="1677706"/>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44000" tIns="432000" rIns="144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ClrTx/>
              <a:buNone/>
            </a:pPr>
            <a:r>
              <a:rPr lang="fr-FR" spc="-30" dirty="0"/>
              <a:t>La fonctionnalité des</a:t>
            </a:r>
            <a:r>
              <a:rPr lang="hr-HR" spc="-30" dirty="0"/>
              <a:t> </a:t>
            </a:r>
            <a:r>
              <a:rPr lang="fr-FR" spc="-30" dirty="0"/>
              <a:t>plateformes Tracker MNT, </a:t>
            </a:r>
            <a:r>
              <a:rPr lang="fr-FR" spc="-30" dirty="0" err="1"/>
              <a:t>Saytu</a:t>
            </a:r>
            <a:r>
              <a:rPr lang="fr-FR" spc="-30" dirty="0"/>
              <a:t> Tension </a:t>
            </a:r>
            <a:br>
              <a:rPr lang="hr-HR" spc="-30" dirty="0"/>
            </a:br>
            <a:r>
              <a:rPr lang="fr-FR" spc="-30" dirty="0"/>
              <a:t>et </a:t>
            </a:r>
            <a:r>
              <a:rPr lang="fr-FR" spc="-30" dirty="0" err="1"/>
              <a:t>eLearning</a:t>
            </a:r>
            <a:r>
              <a:rPr lang="fr-FR" spc="-30" dirty="0"/>
              <a:t> </a:t>
            </a:r>
          </a:p>
        </p:txBody>
      </p:sp>
      <p:sp>
        <p:nvSpPr>
          <p:cNvPr id="8" name="Text Placeholder 2">
            <a:extLst>
              <a:ext uri="{FF2B5EF4-FFF2-40B4-BE49-F238E27FC236}">
                <a16:creationId xmlns:a16="http://schemas.microsoft.com/office/drawing/2014/main" id="{9CC110A0-B1E4-E5C0-6D9B-71D71D0E39EC}"/>
              </a:ext>
            </a:extLst>
          </p:cNvPr>
          <p:cNvSpPr txBox="1">
            <a:spLocks/>
          </p:cNvSpPr>
          <p:nvPr/>
        </p:nvSpPr>
        <p:spPr>
          <a:xfrm>
            <a:off x="3492567" y="3117823"/>
            <a:ext cx="2537389" cy="1677706"/>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44000" tIns="432000" rIns="144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ClrTx/>
              <a:buNone/>
            </a:pPr>
            <a:r>
              <a:rPr lang="fr-FR" dirty="0"/>
              <a:t>Bonne appropriation et utilisation des plateformes Tracker MNT, </a:t>
            </a:r>
            <a:r>
              <a:rPr lang="fr-FR" dirty="0" err="1"/>
              <a:t>Saytu</a:t>
            </a:r>
            <a:r>
              <a:rPr lang="fr-FR" dirty="0"/>
              <a:t> Tension et </a:t>
            </a:r>
            <a:r>
              <a:rPr lang="fr-FR" dirty="0" err="1"/>
              <a:t>eLearning</a:t>
            </a:r>
            <a:r>
              <a:rPr lang="fr-FR" dirty="0"/>
              <a:t> par le personnel de santé et autres acteurs cibles </a:t>
            </a:r>
          </a:p>
        </p:txBody>
      </p:sp>
      <p:sp>
        <p:nvSpPr>
          <p:cNvPr id="9" name="Oval 8">
            <a:extLst>
              <a:ext uri="{FF2B5EF4-FFF2-40B4-BE49-F238E27FC236}">
                <a16:creationId xmlns:a16="http://schemas.microsoft.com/office/drawing/2014/main" id="{00B641FA-F932-78E0-8DEA-8DEBC2FA02D2}"/>
              </a:ext>
            </a:extLst>
          </p:cNvPr>
          <p:cNvSpPr/>
          <p:nvPr/>
        </p:nvSpPr>
        <p:spPr>
          <a:xfrm>
            <a:off x="1534887" y="2805203"/>
            <a:ext cx="625241" cy="62524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79E767-A749-40C0-0B6C-4F1E32FEFAE2}"/>
              </a:ext>
            </a:extLst>
          </p:cNvPr>
          <p:cNvSpPr/>
          <p:nvPr/>
        </p:nvSpPr>
        <p:spPr>
          <a:xfrm>
            <a:off x="4448641" y="2805203"/>
            <a:ext cx="625241" cy="62524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2262CC5B-AFFA-E93A-39D4-E135CB3EF6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9444" y="2829568"/>
            <a:ext cx="588192" cy="588192"/>
          </a:xfrm>
          <a:prstGeom prst="rect">
            <a:avLst/>
          </a:prstGeom>
        </p:spPr>
      </p:pic>
      <p:sp>
        <p:nvSpPr>
          <p:cNvPr id="19" name="Text Placeholder 2">
            <a:extLst>
              <a:ext uri="{FF2B5EF4-FFF2-40B4-BE49-F238E27FC236}">
                <a16:creationId xmlns:a16="http://schemas.microsoft.com/office/drawing/2014/main" id="{253A4887-22E0-6534-533C-E38744B4CAF5}"/>
              </a:ext>
            </a:extLst>
          </p:cNvPr>
          <p:cNvSpPr txBox="1">
            <a:spLocks/>
          </p:cNvSpPr>
          <p:nvPr/>
        </p:nvSpPr>
        <p:spPr>
          <a:xfrm>
            <a:off x="578813" y="5222848"/>
            <a:ext cx="2537389" cy="1468156"/>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44000" tIns="432000" rIns="144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ClrTx/>
              <a:buNone/>
            </a:pPr>
            <a:r>
              <a:rPr lang="fr-FR" dirty="0"/>
              <a:t>Utilisation des données collectées par les différentes plateformes à des fins </a:t>
            </a:r>
            <a:br>
              <a:rPr lang="hr-HR" dirty="0"/>
            </a:br>
            <a:r>
              <a:rPr lang="fr-FR" dirty="0"/>
              <a:t>de prise de décision </a:t>
            </a:r>
          </a:p>
        </p:txBody>
      </p:sp>
      <p:sp>
        <p:nvSpPr>
          <p:cNvPr id="20" name="Oval 19">
            <a:extLst>
              <a:ext uri="{FF2B5EF4-FFF2-40B4-BE49-F238E27FC236}">
                <a16:creationId xmlns:a16="http://schemas.microsoft.com/office/drawing/2014/main" id="{8D074450-F924-7D3E-2131-B82CC6467FDD}"/>
              </a:ext>
            </a:extLst>
          </p:cNvPr>
          <p:cNvSpPr/>
          <p:nvPr/>
        </p:nvSpPr>
        <p:spPr>
          <a:xfrm>
            <a:off x="1534887" y="4910228"/>
            <a:ext cx="625241" cy="62524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12230E9A-EA84-815F-53E9-005FBABD2E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84157" y="4949972"/>
            <a:ext cx="526700" cy="526700"/>
          </a:xfrm>
          <a:prstGeom prst="rect">
            <a:avLst/>
          </a:prstGeom>
        </p:spPr>
      </p:pic>
      <p:pic>
        <p:nvPicPr>
          <p:cNvPr id="22" name="Graphic 21">
            <a:extLst>
              <a:ext uri="{FF2B5EF4-FFF2-40B4-BE49-F238E27FC236}">
                <a16:creationId xmlns:a16="http://schemas.microsoft.com/office/drawing/2014/main" id="{AE73A40C-2869-C608-F582-ECC6C0E0F3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69348" y="2816959"/>
            <a:ext cx="583826" cy="583826"/>
          </a:xfrm>
          <a:prstGeom prst="rect">
            <a:avLst/>
          </a:prstGeom>
        </p:spPr>
      </p:pic>
    </p:spTree>
    <p:extLst>
      <p:ext uri="{BB962C8B-B14F-4D97-AF65-F5344CB8AC3E}">
        <p14:creationId xmlns:p14="http://schemas.microsoft.com/office/powerpoint/2010/main" val="23679964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E828A81-55EC-5ADB-DA47-59C2A618B30C}"/>
              </a:ext>
            </a:extLst>
          </p:cNvPr>
          <p:cNvSpPr txBox="1"/>
          <p:nvPr/>
        </p:nvSpPr>
        <p:spPr>
          <a:xfrm>
            <a:off x="552450" y="1450496"/>
            <a:ext cx="5480049" cy="7353263"/>
          </a:xfrm>
          <a:prstGeom prst="rect">
            <a:avLst/>
          </a:prstGeom>
          <a:noFill/>
        </p:spPr>
        <p:txBody>
          <a:bodyPr wrap="square" lIns="0" tIns="46800" rIns="0" rtlCol="0">
            <a:noAutofit/>
          </a:bodyPr>
          <a:lstStyle/>
          <a:p>
            <a:r>
              <a:rPr lang="fr-FR" sz="1400" b="1" dirty="0">
                <a:solidFill>
                  <a:schemeClr val="accent1"/>
                </a:solidFill>
                <a:effectLst/>
                <a:ea typeface="Segoe UI" panose="020B0502040204020203" pitchFamily="34" charset="0"/>
                <a:cs typeface="Calibri" panose="020F0502020204030204" pitchFamily="34" charset="0"/>
              </a:rPr>
              <a:t>6. COLLABORATION INTERSECTORIELLE</a:t>
            </a:r>
            <a:endParaRPr lang="hr-HR" sz="1400" b="1" dirty="0">
              <a:solidFill>
                <a:schemeClr val="accent1"/>
              </a:solidFill>
              <a:effectLst/>
              <a:ea typeface="Segoe UI" panose="020B0502040204020203" pitchFamily="34" charset="0"/>
              <a:cs typeface="Calibri" panose="020F0502020204030204" pitchFamily="34" charset="0"/>
            </a:endParaRPr>
          </a:p>
          <a:p>
            <a:endParaRPr lang="fr-FR" sz="1400" b="1" dirty="0">
              <a:solidFill>
                <a:schemeClr val="accent1"/>
              </a:solidFill>
              <a:effectLst/>
              <a:ea typeface="Segoe UI" panose="020B0502040204020203" pitchFamily="34" charset="0"/>
              <a:cs typeface="Calibri" panose="020F0502020204030204" pitchFamily="34" charset="0"/>
            </a:endParaRPr>
          </a:p>
          <a:p>
            <a:r>
              <a:rPr lang="fr-FR" sz="1400" b="1" dirty="0">
                <a:solidFill>
                  <a:schemeClr val="accent2"/>
                </a:solidFill>
                <a:effectLst/>
                <a:ea typeface="Segoe UI" panose="020B0502040204020203" pitchFamily="34" charset="0"/>
                <a:cs typeface="Calibri" panose="020F0502020204030204" pitchFamily="34" charset="0"/>
              </a:rPr>
              <a:t>Contexte</a:t>
            </a:r>
          </a:p>
          <a:p>
            <a:r>
              <a:rPr lang="fr-FR" sz="1200" dirty="0">
                <a:solidFill>
                  <a:srgbClr val="000000"/>
                </a:solidFill>
                <a:effectLst/>
                <a:ea typeface="Segoe UI" panose="020B0502040204020203" pitchFamily="34" charset="0"/>
                <a:cs typeface="Calibri" panose="020F0502020204030204" pitchFamily="34" charset="0"/>
              </a:rPr>
              <a:t>La lutte contre les MNT et MCV et leurs facteurs de risque n'est pas de la seule responsabilité du secteur de la santé puisque de nombreux facteurs tels que l’économie, l’environnement, l’éducation et la formation, les facteurs socio-culturels, la circulation routière, l’aménagement du territoire, entre autres influent sur la maitrise des facteurs de risque. C’est pourquoi d’autres départements ministériels doivent s’engager dans la lutte contre les MNT et </a:t>
            </a:r>
            <a:br>
              <a:rPr lang="hr-HR" sz="1200" dirty="0">
                <a:solidFill>
                  <a:srgbClr val="000000"/>
                </a:solidFill>
                <a:effectLst/>
                <a:ea typeface="Segoe UI" panose="020B0502040204020203" pitchFamily="34" charset="0"/>
                <a:cs typeface="Calibri" panose="020F0502020204030204" pitchFamily="34" charset="0"/>
              </a:rPr>
            </a:br>
            <a:r>
              <a:rPr lang="fr-FR" sz="1200" dirty="0">
                <a:solidFill>
                  <a:srgbClr val="000000"/>
                </a:solidFill>
                <a:effectLst/>
                <a:ea typeface="Segoe UI" panose="020B0502040204020203" pitchFamily="34" charset="0"/>
                <a:cs typeface="Calibri" panose="020F0502020204030204" pitchFamily="34" charset="0"/>
              </a:rPr>
              <a:t>les MCV. Les décideurs à tous les niveaux doivent donc être sensibilisés afin </a:t>
            </a:r>
            <a:br>
              <a:rPr lang="hr-HR" sz="1200" dirty="0">
                <a:solidFill>
                  <a:srgbClr val="000000"/>
                </a:solidFill>
                <a:effectLst/>
                <a:ea typeface="Segoe UI" panose="020B0502040204020203" pitchFamily="34" charset="0"/>
                <a:cs typeface="Calibri" panose="020F0502020204030204" pitchFamily="34" charset="0"/>
              </a:rPr>
            </a:br>
            <a:r>
              <a:rPr lang="fr-FR" sz="1200" dirty="0">
                <a:solidFill>
                  <a:srgbClr val="000000"/>
                </a:solidFill>
                <a:effectLst/>
                <a:ea typeface="Segoe UI" panose="020B0502040204020203" pitchFamily="34" charset="0"/>
                <a:cs typeface="Calibri" panose="020F0502020204030204" pitchFamily="34" charset="0"/>
              </a:rPr>
              <a:t>de tenir compte de ces aspects sanitaires et d’appuyer la mise en place d’une plateforme multisectorielle de collaboration. </a:t>
            </a:r>
            <a:endParaRPr lang="hr-HR" sz="1200" dirty="0">
              <a:solidFill>
                <a:srgbClr val="000000"/>
              </a:solidFill>
              <a:effectLst/>
              <a:ea typeface="Segoe UI" panose="020B0502040204020203" pitchFamily="34" charset="0"/>
              <a:cs typeface="Calibri" panose="020F0502020204030204" pitchFamily="34" charset="0"/>
            </a:endParaRPr>
          </a:p>
          <a:p>
            <a:endParaRPr lang="fr-FR" sz="1200" dirty="0">
              <a:solidFill>
                <a:srgbClr val="000000"/>
              </a:solidFill>
              <a:effectLst/>
              <a:ea typeface="Segoe UI" panose="020B0502040204020203" pitchFamily="34" charset="0"/>
              <a:cs typeface="Calibri" panose="020F0502020204030204" pitchFamily="34" charset="0"/>
            </a:endParaRPr>
          </a:p>
          <a:p>
            <a:r>
              <a:rPr lang="fr-FR" sz="1200" dirty="0">
                <a:solidFill>
                  <a:srgbClr val="000000"/>
                </a:solidFill>
                <a:effectLst/>
                <a:ea typeface="Segoe UI" panose="020B0502040204020203" pitchFamily="34" charset="0"/>
                <a:cs typeface="Calibri" panose="020F0502020204030204" pitchFamily="34" charset="0"/>
              </a:rPr>
              <a:t>Pour ce faire, il est convenu de mettre l’accent sur l’amélioration de la coordination et de la coopération autour de la lutte contre les MNT/MCV </a:t>
            </a:r>
            <a:br>
              <a:rPr lang="hr-HR" sz="1200" dirty="0">
                <a:solidFill>
                  <a:srgbClr val="000000"/>
                </a:solidFill>
                <a:effectLst/>
                <a:ea typeface="Segoe UI" panose="020B0502040204020203" pitchFamily="34" charset="0"/>
                <a:cs typeface="Calibri" panose="020F0502020204030204" pitchFamily="34" charset="0"/>
              </a:rPr>
            </a:br>
            <a:r>
              <a:rPr lang="fr-FR" sz="1200" dirty="0">
                <a:solidFill>
                  <a:srgbClr val="000000"/>
                </a:solidFill>
                <a:effectLst/>
                <a:ea typeface="Segoe UI" panose="020B0502040204020203" pitchFamily="34" charset="0"/>
                <a:cs typeface="Calibri" panose="020F0502020204030204" pitchFamily="34" charset="0"/>
              </a:rPr>
              <a:t>à travers un comité national multisectoriel et des comités locaux. C’est ainsi </a:t>
            </a:r>
            <a:br>
              <a:rPr lang="hr-HR" sz="1200" dirty="0">
                <a:solidFill>
                  <a:srgbClr val="000000"/>
                </a:solidFill>
                <a:effectLst/>
                <a:ea typeface="Segoe UI" panose="020B0502040204020203" pitchFamily="34" charset="0"/>
                <a:cs typeface="Calibri" panose="020F0502020204030204" pitchFamily="34" charset="0"/>
              </a:rPr>
            </a:br>
            <a:r>
              <a:rPr lang="fr-FR" sz="1200" dirty="0">
                <a:solidFill>
                  <a:srgbClr val="000000"/>
                </a:solidFill>
                <a:effectLst/>
                <a:ea typeface="Segoe UI" panose="020B0502040204020203" pitchFamily="34" charset="0"/>
                <a:cs typeface="Calibri" panose="020F0502020204030204" pitchFamily="34" charset="0"/>
              </a:rPr>
              <a:t>que dans le cadre du projet Cardio4Dakar, plusieurs instances de coordination multisectorielles ont été mises à profit pour partager la problématique des MCV et la nécessité d’une implication de tous les secteurs. </a:t>
            </a:r>
            <a:endParaRPr lang="hr-HR" sz="1200" dirty="0">
              <a:solidFill>
                <a:srgbClr val="000000"/>
              </a:solidFill>
              <a:effectLst/>
              <a:ea typeface="Segoe UI" panose="020B0502040204020203" pitchFamily="34" charset="0"/>
              <a:cs typeface="Calibri" panose="020F0502020204030204" pitchFamily="34" charset="0"/>
            </a:endParaRPr>
          </a:p>
          <a:p>
            <a:endParaRPr lang="fr-FR" sz="1200" dirty="0">
              <a:solidFill>
                <a:srgbClr val="000000"/>
              </a:solidFill>
              <a:effectLst/>
              <a:ea typeface="Segoe UI" panose="020B0502040204020203" pitchFamily="34" charset="0"/>
              <a:cs typeface="Calibri" panose="020F0502020204030204" pitchFamily="34" charset="0"/>
            </a:endParaRPr>
          </a:p>
          <a:p>
            <a:r>
              <a:rPr lang="fr-FR" sz="1200" spc="-20" dirty="0">
                <a:solidFill>
                  <a:srgbClr val="000000"/>
                </a:solidFill>
                <a:effectLst/>
                <a:ea typeface="Segoe UI" panose="020B0502040204020203" pitchFamily="34" charset="0"/>
                <a:cs typeface="Calibri" panose="020F0502020204030204" pitchFamily="34" charset="0"/>
              </a:rPr>
              <a:t>En vue de l’implication de tous les secteurs dans la lutte contre l’HTA, il a été également tenu des Comités départementaux et locaux de développement sur la lutte contre l’HTA. En outre, le projet a également appuyé la tenue d’une réunion du Comité National multisectoriel mis en place pour la lutte contre les MNT.</a:t>
            </a:r>
          </a:p>
        </p:txBody>
      </p:sp>
    </p:spTree>
    <p:extLst>
      <p:ext uri="{BB962C8B-B14F-4D97-AF65-F5344CB8AC3E}">
        <p14:creationId xmlns:p14="http://schemas.microsoft.com/office/powerpoint/2010/main" val="4342916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E828A81-55EC-5ADB-DA47-59C2A618B30C}"/>
              </a:ext>
            </a:extLst>
          </p:cNvPr>
          <p:cNvSpPr txBox="1"/>
          <p:nvPr/>
        </p:nvSpPr>
        <p:spPr>
          <a:xfrm>
            <a:off x="560090" y="5393154"/>
            <a:ext cx="5472409" cy="3287233"/>
          </a:xfrm>
          <a:prstGeom prst="rect">
            <a:avLst/>
          </a:prstGeom>
          <a:noFill/>
        </p:spPr>
        <p:txBody>
          <a:bodyPr wrap="square" lIns="0" tIns="46800" rIns="0" rtlCol="0">
            <a:noAutofit/>
          </a:bodyPr>
          <a:lstStyle/>
          <a:p>
            <a:r>
              <a:rPr lang="fr-FR" sz="1400" b="1" dirty="0">
                <a:solidFill>
                  <a:schemeClr val="accent2"/>
                </a:solidFill>
                <a:effectLst/>
                <a:ea typeface="Segoe UI" panose="020B0502040204020203" pitchFamily="34" charset="0"/>
                <a:cs typeface="Calibri" panose="020F0502020204030204" pitchFamily="34" charset="0"/>
              </a:rPr>
              <a:t>Les étapes de réplication</a:t>
            </a:r>
            <a:br>
              <a:rPr lang="fr-FR" sz="1200" b="1" dirty="0">
                <a:solidFill>
                  <a:srgbClr val="000000"/>
                </a:solidFill>
                <a:effectLst/>
                <a:ea typeface="Segoe UI" panose="020B0502040204020203" pitchFamily="34" charset="0"/>
                <a:cs typeface="Calibri" panose="020F0502020204030204" pitchFamily="34" charset="0"/>
              </a:rPr>
            </a:br>
            <a:r>
              <a:rPr lang="fr-FR" sz="1200" b="1" dirty="0">
                <a:solidFill>
                  <a:srgbClr val="000000"/>
                </a:solidFill>
                <a:effectLst/>
                <a:ea typeface="Segoe UI" panose="020B0502040204020203" pitchFamily="34" charset="0"/>
                <a:cs typeface="Calibri" panose="020F0502020204030204" pitchFamily="34" charset="0"/>
              </a:rPr>
              <a:t>Comité départemental de développement CDD) et Comités locaux </a:t>
            </a:r>
            <a:br>
              <a:rPr lang="hr-HR" sz="1200" b="1" dirty="0">
                <a:solidFill>
                  <a:srgbClr val="000000"/>
                </a:solidFill>
                <a:effectLst/>
                <a:ea typeface="Segoe UI" panose="020B0502040204020203" pitchFamily="34" charset="0"/>
                <a:cs typeface="Calibri" panose="020F0502020204030204" pitchFamily="34" charset="0"/>
              </a:rPr>
            </a:br>
            <a:r>
              <a:rPr lang="fr-FR" sz="1200" b="1" dirty="0">
                <a:solidFill>
                  <a:srgbClr val="000000"/>
                </a:solidFill>
                <a:effectLst/>
                <a:ea typeface="Segoe UI" panose="020B0502040204020203" pitchFamily="34" charset="0"/>
                <a:cs typeface="Calibri" panose="020F0502020204030204" pitchFamily="34" charset="0"/>
              </a:rPr>
              <a:t>de développement (CLD)</a:t>
            </a:r>
          </a:p>
          <a:p>
            <a:r>
              <a:rPr lang="fr-FR" sz="1200" dirty="0">
                <a:solidFill>
                  <a:srgbClr val="000000"/>
                </a:solidFill>
                <a:effectLst/>
                <a:ea typeface="Segoe UI" panose="020B0502040204020203" pitchFamily="34" charset="0"/>
                <a:cs typeface="Calibri" panose="020F0502020204030204" pitchFamily="34" charset="0"/>
              </a:rPr>
              <a:t>Au cours de la mise en œuvre, l’approche multisectorielle s’est matérialisée </a:t>
            </a:r>
            <a:br>
              <a:rPr lang="hr-HR" sz="1200" dirty="0">
                <a:solidFill>
                  <a:srgbClr val="000000"/>
                </a:solidFill>
                <a:effectLst/>
                <a:ea typeface="Segoe UI" panose="020B0502040204020203" pitchFamily="34" charset="0"/>
                <a:cs typeface="Calibri" panose="020F0502020204030204" pitchFamily="34" charset="0"/>
              </a:rPr>
            </a:br>
            <a:r>
              <a:rPr lang="fr-FR" sz="1200" dirty="0">
                <a:solidFill>
                  <a:srgbClr val="000000"/>
                </a:solidFill>
                <a:effectLst/>
                <a:ea typeface="Segoe UI" panose="020B0502040204020203" pitchFamily="34" charset="0"/>
                <a:cs typeface="Calibri" panose="020F0502020204030204" pitchFamily="34" charset="0"/>
              </a:rPr>
              <a:t>par la participation aux instances de coordination des services déconcentrés </a:t>
            </a:r>
            <a:br>
              <a:rPr lang="hr-HR" sz="1200" dirty="0">
                <a:solidFill>
                  <a:srgbClr val="000000"/>
                </a:solidFill>
                <a:effectLst/>
                <a:ea typeface="Segoe UI" panose="020B0502040204020203" pitchFamily="34" charset="0"/>
                <a:cs typeface="Calibri" panose="020F0502020204030204" pitchFamily="34" charset="0"/>
              </a:rPr>
            </a:br>
            <a:r>
              <a:rPr lang="fr-FR" sz="1200" dirty="0">
                <a:solidFill>
                  <a:srgbClr val="000000"/>
                </a:solidFill>
                <a:effectLst/>
                <a:ea typeface="Segoe UI" panose="020B0502040204020203" pitchFamily="34" charset="0"/>
                <a:cs typeface="Calibri" panose="020F0502020204030204" pitchFamily="34" charset="0"/>
              </a:rPr>
              <a:t>et décentralisés de l’Etat notamment les CDD et les CLD qui regroupent les Représentant de tous les secteurs de développement du niveau départemental et local. C’est ainsi que l’équipe du projet en coordination avec la Direction Régional de la santé et les districts sanitaires a suscité la tenue d’un CDD </a:t>
            </a:r>
            <a:br>
              <a:rPr lang="hr-HR" sz="1200" dirty="0">
                <a:solidFill>
                  <a:srgbClr val="000000"/>
                </a:solidFill>
                <a:effectLst/>
                <a:ea typeface="Segoe UI" panose="020B0502040204020203" pitchFamily="34" charset="0"/>
                <a:cs typeface="Calibri" panose="020F0502020204030204" pitchFamily="34" charset="0"/>
              </a:rPr>
            </a:br>
            <a:r>
              <a:rPr lang="fr-FR" sz="1200" dirty="0">
                <a:solidFill>
                  <a:srgbClr val="000000"/>
                </a:solidFill>
                <a:effectLst/>
                <a:ea typeface="Segoe UI" panose="020B0502040204020203" pitchFamily="34" charset="0"/>
                <a:cs typeface="Calibri" panose="020F0502020204030204" pitchFamily="34" charset="0"/>
              </a:rPr>
              <a:t>et 4 CLD sur la problématique de l’HTA et les MCV en général.</a:t>
            </a:r>
            <a:endParaRPr lang="hr-HR" sz="1200" dirty="0">
              <a:solidFill>
                <a:srgbClr val="000000"/>
              </a:solidFill>
              <a:effectLst/>
              <a:ea typeface="Segoe UI" panose="020B0502040204020203" pitchFamily="34" charset="0"/>
              <a:cs typeface="Calibri" panose="020F0502020204030204" pitchFamily="34" charset="0"/>
            </a:endParaRPr>
          </a:p>
          <a:p>
            <a:endParaRPr lang="fr-FR" sz="1200" dirty="0">
              <a:solidFill>
                <a:srgbClr val="000000"/>
              </a:solidFill>
              <a:effectLst/>
              <a:ea typeface="Segoe UI" panose="020B0502040204020203" pitchFamily="34" charset="0"/>
              <a:cs typeface="Calibri" panose="020F0502020204030204" pitchFamily="34" charset="0"/>
            </a:endParaRPr>
          </a:p>
          <a:p>
            <a:r>
              <a:rPr lang="fr-FR" sz="1200" dirty="0">
                <a:solidFill>
                  <a:srgbClr val="000000"/>
                </a:solidFill>
                <a:effectLst/>
                <a:ea typeface="Segoe UI" panose="020B0502040204020203" pitchFamily="34" charset="0"/>
                <a:cs typeface="Calibri" panose="020F0502020204030204" pitchFamily="34" charset="0"/>
              </a:rPr>
              <a:t>Ces réunions ont vu la participation de tous les acteurs locaux (Maires, Représentants des services de l’Etat, religieux, chefs coutumiers, prestataires </a:t>
            </a:r>
            <a:br>
              <a:rPr lang="hr-HR" sz="1200" dirty="0">
                <a:solidFill>
                  <a:srgbClr val="000000"/>
                </a:solidFill>
                <a:effectLst/>
                <a:ea typeface="Segoe UI" panose="020B0502040204020203" pitchFamily="34" charset="0"/>
                <a:cs typeface="Calibri" panose="020F0502020204030204" pitchFamily="34" charset="0"/>
              </a:rPr>
            </a:br>
            <a:r>
              <a:rPr lang="fr-FR" sz="1200" dirty="0">
                <a:solidFill>
                  <a:srgbClr val="000000"/>
                </a:solidFill>
                <a:effectLst/>
                <a:ea typeface="Segoe UI" panose="020B0502040204020203" pitchFamily="34" charset="0"/>
                <a:cs typeface="Calibri" panose="020F0502020204030204" pitchFamily="34" charset="0"/>
              </a:rPr>
              <a:t>de santé, ONG locales, OCB, associations de jeunes, de femmes). Ces réunions présidées par le Préfet et les Sous-préfets ont permis de sensibiliser les différents acteurs sur susciter l’adhésion des différents acteurs à la lutte </a:t>
            </a:r>
            <a:br>
              <a:rPr lang="hr-HR" sz="1200" dirty="0">
                <a:solidFill>
                  <a:srgbClr val="000000"/>
                </a:solidFill>
                <a:effectLst/>
                <a:ea typeface="Segoe UI" panose="020B0502040204020203" pitchFamily="34" charset="0"/>
                <a:cs typeface="Calibri" panose="020F0502020204030204" pitchFamily="34" charset="0"/>
              </a:rPr>
            </a:br>
            <a:r>
              <a:rPr lang="fr-FR" sz="1200" dirty="0">
                <a:solidFill>
                  <a:srgbClr val="000000"/>
                </a:solidFill>
                <a:effectLst/>
                <a:ea typeface="Segoe UI" panose="020B0502040204020203" pitchFamily="34" charset="0"/>
                <a:cs typeface="Calibri" panose="020F0502020204030204" pitchFamily="34" charset="0"/>
              </a:rPr>
              <a:t>contre l’HTA.</a:t>
            </a:r>
            <a:r>
              <a:rPr lang="hr-HR" sz="1200" dirty="0">
                <a:solidFill>
                  <a:srgbClr val="000000"/>
                </a:solidFill>
                <a:effectLst/>
                <a:ea typeface="Segoe UI" panose="020B0502040204020203" pitchFamily="34" charset="0"/>
                <a:cs typeface="Calibri" panose="020F0502020204030204" pitchFamily="34" charset="0"/>
              </a:rPr>
              <a:t> </a:t>
            </a:r>
            <a:endParaRPr lang="hr-HR" sz="1200" dirty="0">
              <a:solidFill>
                <a:srgbClr val="000000"/>
              </a:solidFill>
              <a:ea typeface="Segoe UI" panose="020B0502040204020203" pitchFamily="34" charset="0"/>
              <a:cs typeface="Calibri" panose="020F0502020204030204" pitchFamily="34" charset="0"/>
            </a:endParaRPr>
          </a:p>
          <a:p>
            <a:endParaRPr lang="fr-FR" sz="1200" dirty="0">
              <a:solidFill>
                <a:srgbClr val="000000"/>
              </a:solidFill>
              <a:effectLst/>
              <a:ea typeface="Segoe UI" panose="020B0502040204020203" pitchFamily="34" charset="0"/>
              <a:cs typeface="Calibri" panose="020F0502020204030204" pitchFamily="34" charset="0"/>
            </a:endParaRPr>
          </a:p>
        </p:txBody>
      </p:sp>
      <p:sp>
        <p:nvSpPr>
          <p:cNvPr id="3" name="Rounded Rectangle 3">
            <a:extLst>
              <a:ext uri="{FF2B5EF4-FFF2-40B4-BE49-F238E27FC236}">
                <a16:creationId xmlns:a16="http://schemas.microsoft.com/office/drawing/2014/main" id="{51455A9F-992E-DFE5-6123-7ED786984536}"/>
              </a:ext>
            </a:extLst>
          </p:cNvPr>
          <p:cNvSpPr/>
          <p:nvPr/>
        </p:nvSpPr>
        <p:spPr>
          <a:xfrm>
            <a:off x="560090" y="1838125"/>
            <a:ext cx="5472409" cy="3316670"/>
          </a:xfrm>
          <a:prstGeom prst="roundRect">
            <a:avLst>
              <a:gd name="adj" fmla="val 6134"/>
            </a:avLst>
          </a:prstGeom>
          <a:gradFill>
            <a:gsLst>
              <a:gs pos="0">
                <a:schemeClr val="accent3">
                  <a:alpha val="20000"/>
                </a:schemeClr>
              </a:gs>
              <a:gs pos="100000">
                <a:schemeClr val="accent3">
                  <a:alpha val="0"/>
                </a:schemeClr>
              </a:gs>
            </a:gsLst>
            <a:lin ang="0" scaled="0"/>
          </a:gradFill>
          <a:ln w="12700" cap="flat" cmpd="sng" algn="ctr">
            <a:noFill/>
            <a:prstDash val="solid"/>
            <a:miter lim="800000"/>
          </a:ln>
          <a:effectLst/>
        </p:spPr>
        <p:txBody>
          <a:bodyPr lIns="108000" tIns="72000" rIns="108000" bIns="72000" rtlCol="0" anchor="t"/>
          <a:lstStyle/>
          <a:p>
            <a:pPr marL="0" marR="0" lvl="0" indent="0" defTabSz="457200" eaLnBrk="1" fontAlgn="auto" latinLnBrk="0" hangingPunct="1">
              <a:lnSpc>
                <a:spcPct val="100000"/>
              </a:lnSpc>
              <a:spcBef>
                <a:spcPts val="0"/>
              </a:spcBef>
              <a:buClrTx/>
              <a:buSzTx/>
              <a:buFontTx/>
              <a:buNone/>
              <a:tabLst/>
              <a:defRPr/>
            </a:pPr>
            <a:endParaRPr kumimoji="0" lang="en-US" sz="12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endParaRPr>
          </a:p>
        </p:txBody>
      </p:sp>
      <p:grpSp>
        <p:nvGrpSpPr>
          <p:cNvPr id="4" name="Group 3">
            <a:extLst>
              <a:ext uri="{FF2B5EF4-FFF2-40B4-BE49-F238E27FC236}">
                <a16:creationId xmlns:a16="http://schemas.microsoft.com/office/drawing/2014/main" id="{E54E6651-3AB6-E997-C9F2-BB23B620C503}"/>
              </a:ext>
            </a:extLst>
          </p:cNvPr>
          <p:cNvGrpSpPr/>
          <p:nvPr/>
        </p:nvGrpSpPr>
        <p:grpSpPr>
          <a:xfrm>
            <a:off x="806137" y="2013318"/>
            <a:ext cx="538476" cy="538476"/>
            <a:chOff x="666750" y="875690"/>
            <a:chExt cx="715279" cy="698016"/>
          </a:xfrm>
        </p:grpSpPr>
        <p:sp>
          <p:nvSpPr>
            <p:cNvPr id="5" name="Oval 4">
              <a:extLst>
                <a:ext uri="{FF2B5EF4-FFF2-40B4-BE49-F238E27FC236}">
                  <a16:creationId xmlns:a16="http://schemas.microsoft.com/office/drawing/2014/main" id="{0ACD54B4-CD2C-224D-F551-2BD98F9E83BF}"/>
                </a:ext>
              </a:extLst>
            </p:cNvPr>
            <p:cNvSpPr/>
            <p:nvPr/>
          </p:nvSpPr>
          <p:spPr>
            <a:xfrm>
              <a:off x="666750" y="892919"/>
              <a:ext cx="680787" cy="680787"/>
            </a:xfrm>
            <a:prstGeom prst="ellipse">
              <a:avLst/>
            </a:prstGeom>
            <a:solidFill>
              <a:srgbClr val="CF3619"/>
            </a:solidFill>
            <a:ln w="12700" cap="flat" cmpd="sng" algn="ctr">
              <a:noFill/>
              <a:prstDash val="solid"/>
              <a:miter lim="800000"/>
            </a:ln>
            <a:effectLst/>
          </p:spPr>
          <p:txBody>
            <a:bodyPr lIns="108000" tIns="72000" rIns="108000" bIns="72000" rtlCol="0" anchor="t"/>
            <a:lstStyle/>
            <a:p>
              <a:pPr marL="0" marR="0" lvl="0" indent="0" defTabSz="457200" eaLnBrk="1" fontAlgn="auto" latinLnBrk="0" hangingPunct="1">
                <a:lnSpc>
                  <a:spcPct val="100000"/>
                </a:lnSpc>
                <a:spcBef>
                  <a:spcPts val="0"/>
                </a:spcBef>
                <a:buClrTx/>
                <a:buSzTx/>
                <a:buFontTx/>
                <a:buNone/>
                <a:tabLst/>
                <a:defRPr/>
              </a:pPr>
              <a:endParaRPr kumimoji="0" lang="en-US" sz="12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endParaRPr>
            </a:p>
          </p:txBody>
        </p:sp>
        <p:pic>
          <p:nvPicPr>
            <p:cNvPr id="7" name="Graphic 6">
              <a:extLst>
                <a:ext uri="{FF2B5EF4-FFF2-40B4-BE49-F238E27FC236}">
                  <a16:creationId xmlns:a16="http://schemas.microsoft.com/office/drawing/2014/main" id="{B40493F5-0A41-0EAB-65FB-842B9A6392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035" y="875690"/>
              <a:ext cx="695994" cy="695994"/>
            </a:xfrm>
            <a:prstGeom prst="rect">
              <a:avLst/>
            </a:prstGeom>
          </p:spPr>
        </p:pic>
      </p:grpSp>
      <p:sp>
        <p:nvSpPr>
          <p:cNvPr id="8" name="Text Placeholder 2">
            <a:extLst>
              <a:ext uri="{FF2B5EF4-FFF2-40B4-BE49-F238E27FC236}">
                <a16:creationId xmlns:a16="http://schemas.microsoft.com/office/drawing/2014/main" id="{6AC75D54-D206-13E0-DA31-211952A15214}"/>
              </a:ext>
            </a:extLst>
          </p:cNvPr>
          <p:cNvSpPr txBox="1">
            <a:spLocks/>
          </p:cNvSpPr>
          <p:nvPr/>
        </p:nvSpPr>
        <p:spPr>
          <a:xfrm>
            <a:off x="811062" y="2677492"/>
            <a:ext cx="1576538" cy="1312249"/>
          </a:xfrm>
          <a:prstGeom prst="roundRect">
            <a:avLst>
              <a:gd name="adj" fmla="val 0"/>
            </a:avLst>
          </a:prstGeom>
          <a:noFill/>
          <a:ln w="25400">
            <a:noFill/>
          </a:ln>
          <a:effectLst/>
        </p:spPr>
        <p:txBody>
          <a:bodyPr vert="horz" lIns="0" tIns="0" rIns="0" bIns="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sz="1200" b="1" i="0" u="none" strike="noStrike" kern="1200" cap="none" spc="-20" normalizeH="0" noProof="0" dirty="0">
                <a:ln>
                  <a:noFill/>
                </a:ln>
                <a:solidFill>
                  <a:srgbClr val="000000"/>
                </a:solidFill>
                <a:effectLst/>
                <a:uLnTx/>
                <a:uFillTx/>
                <a:latin typeface="Arial"/>
                <a:ea typeface="+mn-ea"/>
                <a:cs typeface="+mn-cs"/>
              </a:rPr>
              <a:t>Objectif Général</a:t>
            </a:r>
            <a:endParaRPr kumimoji="0" lang="hr-HR" sz="1200" b="1" i="0" u="none" strike="noStrike" kern="1200" cap="none" spc="-20" normalizeH="0" noProof="0" dirty="0">
              <a:ln>
                <a:noFill/>
              </a:ln>
              <a:solidFill>
                <a:srgbClr val="000000"/>
              </a:solidFill>
              <a:effectLst/>
              <a:uLnTx/>
              <a:uFillTx/>
              <a:latin typeface="Arial"/>
              <a:ea typeface="+mn-ea"/>
              <a:cs typeface="+mn-cs"/>
            </a:endParaRPr>
          </a:p>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endParaRPr lang="hr-HR" b="1" spc="-20" dirty="0">
              <a:solidFill>
                <a:srgbClr val="000000"/>
              </a:solidFill>
              <a:latin typeface="Arial"/>
            </a:endParaRPr>
          </a:p>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sz="1200" b="0" i="0" u="none" strike="noStrike" kern="1200" cap="none" spc="-20" normalizeH="0" noProof="0" dirty="0">
                <a:ln>
                  <a:noFill/>
                </a:ln>
                <a:solidFill>
                  <a:srgbClr val="000000"/>
                </a:solidFill>
                <a:effectLst/>
                <a:uLnTx/>
                <a:uFillTx/>
                <a:latin typeface="Arial"/>
                <a:ea typeface="+mn-ea"/>
                <a:cs typeface="+mn-cs"/>
              </a:rPr>
              <a:t>Susciter l’engagement des autorités et des responsables des différents secteurs dans la lutte contre l’HTA.</a:t>
            </a:r>
          </a:p>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endParaRPr kumimoji="0" lang="fr-FR" sz="1200" b="0" i="0" u="none" strike="noStrike" kern="1200" cap="none" spc="-20" normalizeH="0" noProof="0" dirty="0">
              <a:ln>
                <a:noFill/>
              </a:ln>
              <a:solidFill>
                <a:srgbClr val="000000"/>
              </a:solidFill>
              <a:effectLst/>
              <a:uLnTx/>
              <a:uFillTx/>
              <a:latin typeface="Arial"/>
              <a:ea typeface="+mn-ea"/>
              <a:cs typeface="+mn-cs"/>
            </a:endParaRPr>
          </a:p>
        </p:txBody>
      </p:sp>
      <p:sp>
        <p:nvSpPr>
          <p:cNvPr id="9" name="Text Placeholder 2">
            <a:extLst>
              <a:ext uri="{FF2B5EF4-FFF2-40B4-BE49-F238E27FC236}">
                <a16:creationId xmlns:a16="http://schemas.microsoft.com/office/drawing/2014/main" id="{A17EFE02-122B-6583-F03F-2117DC9D89A0}"/>
              </a:ext>
            </a:extLst>
          </p:cNvPr>
          <p:cNvSpPr txBox="1">
            <a:spLocks/>
          </p:cNvSpPr>
          <p:nvPr/>
        </p:nvSpPr>
        <p:spPr>
          <a:xfrm>
            <a:off x="2743200" y="1838123"/>
            <a:ext cx="3276599" cy="3316672"/>
          </a:xfrm>
          <a:prstGeom prst="roundRect">
            <a:avLst>
              <a:gd name="adj" fmla="val 6598"/>
            </a:avLst>
          </a:prstGeom>
          <a:noFill/>
          <a:ln w="25400">
            <a:solidFill>
              <a:srgbClr val="CF3619"/>
            </a:solidFill>
          </a:ln>
          <a:effectLst/>
        </p:spPr>
        <p:txBody>
          <a:bodyPr vert="horz" lIns="180000" tIns="180000" rIns="108000" bIns="180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endParaRPr kumimoji="0" lang="hr-HR" sz="1200" b="1" i="0" u="none" strike="noStrike" kern="1200" cap="none" normalizeH="0" baseline="0" noProof="0" dirty="0">
              <a:ln>
                <a:noFill/>
              </a:ln>
              <a:solidFill>
                <a:srgbClr val="000000"/>
              </a:solidFill>
              <a:effectLst/>
              <a:uLnTx/>
              <a:uFillTx/>
              <a:latin typeface="Arial"/>
              <a:ea typeface="+mn-ea"/>
              <a:cs typeface="+mn-cs"/>
            </a:endParaRPr>
          </a:p>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endParaRPr lang="hr-HR" b="1" dirty="0">
              <a:solidFill>
                <a:srgbClr val="000000"/>
              </a:solidFill>
              <a:latin typeface="Arial"/>
            </a:endParaRPr>
          </a:p>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endParaRPr kumimoji="0" lang="hr-HR" sz="1200" b="1" i="0" u="none" strike="noStrike" kern="1200" cap="none" normalizeH="0" baseline="0" noProof="0" dirty="0">
              <a:ln>
                <a:noFill/>
              </a:ln>
              <a:solidFill>
                <a:srgbClr val="000000"/>
              </a:solidFill>
              <a:effectLst/>
              <a:uLnTx/>
              <a:uFillTx/>
              <a:latin typeface="Arial"/>
              <a:ea typeface="+mn-ea"/>
              <a:cs typeface="+mn-cs"/>
            </a:endParaRPr>
          </a:p>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sz="1200" b="1" i="0" u="none" strike="noStrike" kern="1200" cap="none" normalizeH="0" baseline="0" noProof="0" dirty="0">
                <a:ln>
                  <a:noFill/>
                </a:ln>
                <a:solidFill>
                  <a:srgbClr val="000000"/>
                </a:solidFill>
                <a:effectLst/>
                <a:uLnTx/>
                <a:uFillTx/>
                <a:latin typeface="Arial"/>
                <a:ea typeface="+mn-ea"/>
                <a:cs typeface="+mn-cs"/>
              </a:rPr>
              <a:t>Les objectifs spécifiques</a:t>
            </a:r>
            <a:r>
              <a:rPr kumimoji="0" lang="hr-HR" sz="1200" b="1" i="0" u="none" strike="noStrike" kern="1200" cap="none" normalizeH="0" baseline="0" noProof="0" dirty="0">
                <a:ln>
                  <a:noFill/>
                </a:ln>
                <a:solidFill>
                  <a:srgbClr val="000000"/>
                </a:solidFill>
                <a:effectLst/>
                <a:uLnTx/>
                <a:uFillTx/>
                <a:latin typeface="Arial"/>
                <a:ea typeface="+mn-ea"/>
                <a:cs typeface="+mn-cs"/>
              </a:rPr>
              <a:t>: </a:t>
            </a:r>
          </a:p>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endParaRPr kumimoji="0" lang="fr-FR" sz="1200" b="0" i="0" u="none" strike="noStrike" kern="1200" cap="none" normalizeH="0" baseline="0" noProof="0" dirty="0">
              <a:ln>
                <a:noFill/>
              </a:ln>
              <a:solidFill>
                <a:srgbClr val="000000"/>
              </a:solidFill>
              <a:effectLst/>
              <a:uLnTx/>
              <a:uFillTx/>
              <a:latin typeface="Arial"/>
              <a:ea typeface="+mn-ea"/>
              <a:cs typeface="+mn-cs"/>
            </a:endParaRPr>
          </a:p>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sz="1200" b="0" i="0" u="none" strike="noStrike" kern="1200" cap="none" normalizeH="0" noProof="0" dirty="0">
                <a:ln>
                  <a:noFill/>
                </a:ln>
                <a:solidFill>
                  <a:srgbClr val="000000"/>
                </a:solidFill>
                <a:effectLst/>
                <a:uLnTx/>
                <a:uFillTx/>
                <a:latin typeface="Arial"/>
                <a:ea typeface="+mn-ea"/>
                <a:cs typeface="+mn-cs"/>
              </a:rPr>
              <a:t>Les objectifs spécifiques sont les suivants</a:t>
            </a:r>
            <a:r>
              <a:rPr kumimoji="0" lang="hr-HR" sz="1200" b="0" i="0" u="none" strike="noStrike" kern="1200" cap="none" normalizeH="0" noProof="0" dirty="0">
                <a:ln>
                  <a:noFill/>
                </a:ln>
                <a:solidFill>
                  <a:srgbClr val="000000"/>
                </a:solidFill>
                <a:effectLst/>
                <a:uLnTx/>
                <a:uFillTx/>
                <a:latin typeface="Arial"/>
                <a:ea typeface="+mn-ea"/>
                <a:cs typeface="+mn-cs"/>
              </a:rPr>
              <a:t>:</a:t>
            </a:r>
            <a:endParaRPr kumimoji="0" lang="fr-FR" sz="1200" b="0" i="0" u="none" strike="noStrike" kern="1200" cap="none" normalizeH="0" noProof="0" dirty="0">
              <a:ln>
                <a:noFill/>
              </a:ln>
              <a:solidFill>
                <a:srgbClr val="000000"/>
              </a:solidFill>
              <a:effectLst/>
              <a:uLnTx/>
              <a:uFillTx/>
              <a:latin typeface="Arial"/>
              <a:ea typeface="+mn-ea"/>
              <a:cs typeface="+mn-cs"/>
            </a:endParaRPr>
          </a:p>
          <a:p>
            <a:pPr marL="28800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sz="1200" b="0" i="0" u="none" strike="noStrike" kern="1200" cap="none" normalizeH="0" noProof="0" dirty="0">
                <a:ln>
                  <a:noFill/>
                </a:ln>
                <a:solidFill>
                  <a:srgbClr val="000000"/>
                </a:solidFill>
                <a:effectLst/>
                <a:uLnTx/>
                <a:uFillTx/>
                <a:latin typeface="Arial"/>
                <a:ea typeface="+mn-ea"/>
                <a:cs typeface="+mn-cs"/>
              </a:rPr>
              <a:t>Sensibiliser les autorités et tous </a:t>
            </a:r>
            <a:br>
              <a:rPr kumimoji="0" lang="hr-HR" sz="1200" b="0" i="0" u="none" strike="noStrike" kern="1200" cap="none" normalizeH="0" noProof="0" dirty="0">
                <a:ln>
                  <a:noFill/>
                </a:ln>
                <a:solidFill>
                  <a:srgbClr val="000000"/>
                </a:solidFill>
                <a:effectLst/>
                <a:uLnTx/>
                <a:uFillTx/>
                <a:latin typeface="Arial"/>
                <a:ea typeface="+mn-ea"/>
                <a:cs typeface="+mn-cs"/>
              </a:rPr>
            </a:br>
            <a:r>
              <a:rPr kumimoji="0" lang="fr-FR" sz="1200" b="0" i="0" u="none" strike="noStrike" kern="1200" cap="none" normalizeH="0" noProof="0" dirty="0">
                <a:ln>
                  <a:noFill/>
                </a:ln>
                <a:solidFill>
                  <a:srgbClr val="000000"/>
                </a:solidFill>
                <a:effectLst/>
                <a:uLnTx/>
                <a:uFillTx/>
                <a:latin typeface="Arial"/>
                <a:ea typeface="+mn-ea"/>
                <a:cs typeface="+mn-cs"/>
              </a:rPr>
              <a:t>les secteurs sur l’ampleur et </a:t>
            </a:r>
            <a:br>
              <a:rPr kumimoji="0" lang="hr-HR" sz="1200" b="0" i="0" u="none" strike="noStrike" kern="1200" cap="none" normalizeH="0" noProof="0" dirty="0">
                <a:ln>
                  <a:noFill/>
                </a:ln>
                <a:solidFill>
                  <a:srgbClr val="000000"/>
                </a:solidFill>
                <a:effectLst/>
                <a:uLnTx/>
                <a:uFillTx/>
                <a:latin typeface="Arial"/>
                <a:ea typeface="+mn-ea"/>
                <a:cs typeface="+mn-cs"/>
              </a:rPr>
            </a:br>
            <a:r>
              <a:rPr kumimoji="0" lang="fr-FR" sz="1200" b="0" i="0" u="none" strike="noStrike" kern="1200" cap="none" normalizeH="0" noProof="0" dirty="0">
                <a:ln>
                  <a:noFill/>
                </a:ln>
                <a:solidFill>
                  <a:srgbClr val="000000"/>
                </a:solidFill>
                <a:effectLst/>
                <a:uLnTx/>
                <a:uFillTx/>
                <a:latin typeface="Arial"/>
                <a:ea typeface="+mn-ea"/>
                <a:cs typeface="+mn-cs"/>
              </a:rPr>
              <a:t>la gravité de l’HTA </a:t>
            </a:r>
          </a:p>
          <a:p>
            <a:pPr marL="28800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sz="1200" b="0" i="0" u="none" strike="noStrike" kern="1200" cap="none" normalizeH="0" noProof="0" dirty="0">
                <a:ln>
                  <a:noFill/>
                </a:ln>
                <a:solidFill>
                  <a:srgbClr val="000000"/>
                </a:solidFill>
                <a:effectLst/>
                <a:uLnTx/>
                <a:uFillTx/>
                <a:latin typeface="Arial"/>
                <a:ea typeface="+mn-ea"/>
                <a:cs typeface="+mn-cs"/>
              </a:rPr>
              <a:t>Partager avec les autorités les différentes stratégies de lutte contre l’HTA développées dans le cadre de l’intervention</a:t>
            </a:r>
            <a:r>
              <a:rPr kumimoji="0" lang="hr-HR" sz="1200" b="0" i="0" u="none" strike="noStrike" kern="1200" cap="none" normalizeH="0" noProof="0" dirty="0">
                <a:ln>
                  <a:noFill/>
                </a:ln>
                <a:solidFill>
                  <a:srgbClr val="000000"/>
                </a:solidFill>
                <a:effectLst/>
                <a:uLnTx/>
                <a:uFillTx/>
                <a:latin typeface="Arial"/>
                <a:ea typeface="+mn-ea"/>
                <a:cs typeface="+mn-cs"/>
              </a:rPr>
              <a:t> </a:t>
            </a:r>
            <a:r>
              <a:rPr kumimoji="0" lang="fr-FR" sz="1200" b="0" i="0" u="none" strike="noStrike" kern="1200" cap="none" normalizeH="0" noProof="0" dirty="0">
                <a:ln>
                  <a:noFill/>
                </a:ln>
                <a:solidFill>
                  <a:srgbClr val="000000"/>
                </a:solidFill>
                <a:effectLst/>
                <a:uLnTx/>
                <a:uFillTx/>
                <a:latin typeface="Arial"/>
                <a:ea typeface="+mn-ea"/>
                <a:cs typeface="+mn-cs"/>
              </a:rPr>
              <a:t>BHBC/Cardio4Dakar </a:t>
            </a:r>
          </a:p>
          <a:p>
            <a:pPr marL="28800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sz="1200" b="0" i="0" u="none" strike="noStrike" kern="1200" cap="none" normalizeH="0" noProof="0" dirty="0">
                <a:ln>
                  <a:noFill/>
                </a:ln>
                <a:solidFill>
                  <a:srgbClr val="000000"/>
                </a:solidFill>
                <a:effectLst/>
                <a:uLnTx/>
                <a:uFillTx/>
                <a:latin typeface="Arial"/>
                <a:ea typeface="+mn-ea"/>
                <a:cs typeface="+mn-cs"/>
              </a:rPr>
              <a:t>Faire un plaidoyer pour l’implication </a:t>
            </a:r>
            <a:br>
              <a:rPr kumimoji="0" lang="hr-HR" sz="1200" b="0" i="0" u="none" strike="noStrike" kern="1200" cap="none" normalizeH="0" noProof="0" dirty="0">
                <a:ln>
                  <a:noFill/>
                </a:ln>
                <a:solidFill>
                  <a:srgbClr val="000000"/>
                </a:solidFill>
                <a:effectLst/>
                <a:uLnTx/>
                <a:uFillTx/>
                <a:latin typeface="Arial"/>
                <a:ea typeface="+mn-ea"/>
                <a:cs typeface="+mn-cs"/>
              </a:rPr>
            </a:br>
            <a:r>
              <a:rPr kumimoji="0" lang="fr-FR" sz="1200" b="0" i="0" u="none" strike="noStrike" kern="1200" cap="none" normalizeH="0" noProof="0" dirty="0">
                <a:ln>
                  <a:noFill/>
                </a:ln>
                <a:solidFill>
                  <a:srgbClr val="000000"/>
                </a:solidFill>
                <a:effectLst/>
                <a:uLnTx/>
                <a:uFillTx/>
                <a:latin typeface="Arial"/>
                <a:ea typeface="+mn-ea"/>
                <a:cs typeface="+mn-cs"/>
              </a:rPr>
              <a:t>de tous les secteurs dans la lutte </a:t>
            </a:r>
            <a:br>
              <a:rPr kumimoji="0" lang="hr-HR" sz="1200" b="0" i="0" u="none" strike="noStrike" kern="1200" cap="none" normalizeH="0" noProof="0" dirty="0">
                <a:ln>
                  <a:noFill/>
                </a:ln>
                <a:solidFill>
                  <a:srgbClr val="000000"/>
                </a:solidFill>
                <a:effectLst/>
                <a:uLnTx/>
                <a:uFillTx/>
                <a:latin typeface="Arial"/>
                <a:ea typeface="+mn-ea"/>
                <a:cs typeface="+mn-cs"/>
              </a:rPr>
            </a:br>
            <a:r>
              <a:rPr kumimoji="0" lang="fr-FR" sz="1200" b="0" i="0" u="none" strike="noStrike" kern="1200" cap="none" normalizeH="0" noProof="0" dirty="0">
                <a:ln>
                  <a:noFill/>
                </a:ln>
                <a:solidFill>
                  <a:srgbClr val="000000"/>
                </a:solidFill>
                <a:effectLst/>
                <a:uLnTx/>
                <a:uFillTx/>
                <a:latin typeface="Arial"/>
                <a:ea typeface="+mn-ea"/>
                <a:cs typeface="+mn-cs"/>
              </a:rPr>
              <a:t>contre l’HTA</a:t>
            </a:r>
          </a:p>
        </p:txBody>
      </p:sp>
      <p:grpSp>
        <p:nvGrpSpPr>
          <p:cNvPr id="2" name="Group 1">
            <a:extLst>
              <a:ext uri="{FF2B5EF4-FFF2-40B4-BE49-F238E27FC236}">
                <a16:creationId xmlns:a16="http://schemas.microsoft.com/office/drawing/2014/main" id="{E0BCB5FB-B4A2-354F-00C1-D5927DFD9A78}"/>
              </a:ext>
            </a:extLst>
          </p:cNvPr>
          <p:cNvGrpSpPr/>
          <p:nvPr/>
        </p:nvGrpSpPr>
        <p:grpSpPr>
          <a:xfrm>
            <a:off x="2975623" y="3177674"/>
            <a:ext cx="185292" cy="1420934"/>
            <a:chOff x="3103214" y="2536683"/>
            <a:chExt cx="185292" cy="1420934"/>
          </a:xfrm>
        </p:grpSpPr>
        <p:sp>
          <p:nvSpPr>
            <p:cNvPr id="11" name="Oval 10">
              <a:extLst>
                <a:ext uri="{FF2B5EF4-FFF2-40B4-BE49-F238E27FC236}">
                  <a16:creationId xmlns:a16="http://schemas.microsoft.com/office/drawing/2014/main" id="{C81E68DF-49BB-3AF3-04A4-5DF5A5E2F78F}"/>
                </a:ext>
              </a:extLst>
            </p:cNvPr>
            <p:cNvSpPr/>
            <p:nvPr/>
          </p:nvSpPr>
          <p:spPr>
            <a:xfrm>
              <a:off x="3103214" y="2536683"/>
              <a:ext cx="185292" cy="187324"/>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Bef>
                  <a:spcPts val="0"/>
                </a:spcBef>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1</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12" name="Oval 11">
              <a:extLst>
                <a:ext uri="{FF2B5EF4-FFF2-40B4-BE49-F238E27FC236}">
                  <a16:creationId xmlns:a16="http://schemas.microsoft.com/office/drawing/2014/main" id="{EA7EE5FA-DBA4-BD81-2C18-E7857AA506FA}"/>
                </a:ext>
              </a:extLst>
            </p:cNvPr>
            <p:cNvSpPr/>
            <p:nvPr/>
          </p:nvSpPr>
          <p:spPr>
            <a:xfrm>
              <a:off x="3103214" y="3052875"/>
              <a:ext cx="185292" cy="187324"/>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Bef>
                  <a:spcPts val="0"/>
                </a:spcBef>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2</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13" name="Oval 12">
              <a:extLst>
                <a:ext uri="{FF2B5EF4-FFF2-40B4-BE49-F238E27FC236}">
                  <a16:creationId xmlns:a16="http://schemas.microsoft.com/office/drawing/2014/main" id="{C05DABC7-1380-2E6F-BBA0-B62C703FDC28}"/>
                </a:ext>
              </a:extLst>
            </p:cNvPr>
            <p:cNvSpPr/>
            <p:nvPr/>
          </p:nvSpPr>
          <p:spPr>
            <a:xfrm>
              <a:off x="3103214" y="3770293"/>
              <a:ext cx="185292" cy="187324"/>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lnSpc>
                  <a:spcPct val="100000"/>
                </a:lnSpc>
                <a:spcBef>
                  <a:spcPts val="0"/>
                </a:spcBef>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3</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grpSp>
      <p:sp>
        <p:nvSpPr>
          <p:cNvPr id="10" name="TextBox 9">
            <a:extLst>
              <a:ext uri="{FF2B5EF4-FFF2-40B4-BE49-F238E27FC236}">
                <a16:creationId xmlns:a16="http://schemas.microsoft.com/office/drawing/2014/main" id="{AFBCABF9-B5EB-751A-932D-B8175C3FF82D}"/>
              </a:ext>
            </a:extLst>
          </p:cNvPr>
          <p:cNvSpPr txBox="1"/>
          <p:nvPr/>
        </p:nvSpPr>
        <p:spPr>
          <a:xfrm>
            <a:off x="560090" y="1456488"/>
            <a:ext cx="5459709" cy="300035"/>
          </a:xfrm>
          <a:prstGeom prst="rect">
            <a:avLst/>
          </a:prstGeom>
          <a:noFill/>
        </p:spPr>
        <p:txBody>
          <a:bodyPr wrap="square" lIns="0" tIns="46800" rIns="0" rtlCol="0">
            <a:noAutofit/>
          </a:bodyPr>
          <a:lstStyle/>
          <a:p>
            <a:r>
              <a:rPr lang="fr-FR" sz="1400" b="1" dirty="0">
                <a:solidFill>
                  <a:schemeClr val="accent2"/>
                </a:solidFill>
                <a:effectLst/>
                <a:ea typeface="Segoe UI" panose="020B0502040204020203" pitchFamily="34" charset="0"/>
                <a:cs typeface="Calibri" panose="020F0502020204030204" pitchFamily="34" charset="0"/>
              </a:rPr>
              <a:t>Objectif</a:t>
            </a:r>
            <a:endParaRPr lang="hr-HR" sz="1400" b="1" dirty="0">
              <a:solidFill>
                <a:schemeClr val="accent2"/>
              </a:solidFill>
              <a:effectLst/>
              <a:ea typeface="Segoe UI" panose="020B0502040204020203" pitchFamily="34" charset="0"/>
              <a:cs typeface="Calibri" panose="020F0502020204030204" pitchFamily="34" charset="0"/>
            </a:endParaRPr>
          </a:p>
        </p:txBody>
      </p:sp>
    </p:spTree>
    <p:extLst>
      <p:ext uri="{BB962C8B-B14F-4D97-AF65-F5344CB8AC3E}">
        <p14:creationId xmlns:p14="http://schemas.microsoft.com/office/powerpoint/2010/main" val="3746586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0E1C4"/>
            </a:gs>
            <a:gs pos="100000">
              <a:srgbClr val="E3D0B3"/>
            </a:gs>
          </a:gsLst>
          <a:lin ang="5400000" scaled="1"/>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B7F7CA4-2FC4-FADC-BA42-DDF894E5D2D9}"/>
              </a:ext>
            </a:extLst>
          </p:cNvPr>
          <p:cNvGrpSpPr/>
          <p:nvPr/>
        </p:nvGrpSpPr>
        <p:grpSpPr>
          <a:xfrm>
            <a:off x="455612" y="1432125"/>
            <a:ext cx="6121403" cy="423400"/>
            <a:chOff x="455612" y="1432125"/>
            <a:chExt cx="6121403" cy="423400"/>
          </a:xfrm>
        </p:grpSpPr>
        <p:sp>
          <p:nvSpPr>
            <p:cNvPr id="11" name="Rectangle: Top Corners Rounded 10">
              <a:extLst>
                <a:ext uri="{FF2B5EF4-FFF2-40B4-BE49-F238E27FC236}">
                  <a16:creationId xmlns:a16="http://schemas.microsoft.com/office/drawing/2014/main" id="{3615C107-3768-C7E3-4B01-A40B260F518F}"/>
                </a:ext>
              </a:extLst>
            </p:cNvPr>
            <p:cNvSpPr/>
            <p:nvPr/>
          </p:nvSpPr>
          <p:spPr>
            <a:xfrm rot="16200000">
              <a:off x="3304614" y="-1416877"/>
              <a:ext cx="423400" cy="6121403"/>
            </a:xfrm>
            <a:prstGeom prst="round2SameRect">
              <a:avLst>
                <a:gd name="adj1" fmla="val 16949"/>
                <a:gd name="adj2" fmla="val 0"/>
              </a:avLst>
            </a:prstGeom>
            <a:gradFill>
              <a:gsLst>
                <a:gs pos="0">
                  <a:schemeClr val="accent3"/>
                </a:gs>
                <a:gs pos="100000">
                  <a:schemeClr val="accent3">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83352" tIns="41676" rIns="83352" bIns="41676" numCol="1" spcCol="0" rtlCol="0" fromWordArt="0" anchor="ctr" anchorCtr="0" forceAA="0" compatLnSpc="1">
              <a:prstTxWarp prst="textNoShape">
                <a:avLst/>
              </a:prstTxWarp>
              <a:noAutofit/>
            </a:bodyPr>
            <a:lstStyle/>
            <a:p>
              <a:endParaRPr lang="en-GB" sz="1589" dirty="0"/>
            </a:p>
          </p:txBody>
        </p:sp>
        <p:sp>
          <p:nvSpPr>
            <p:cNvPr id="12" name="Text Box 2">
              <a:extLst>
                <a:ext uri="{FF2B5EF4-FFF2-40B4-BE49-F238E27FC236}">
                  <a16:creationId xmlns:a16="http://schemas.microsoft.com/office/drawing/2014/main" id="{A58B4006-DB6D-C597-F06A-7797E67FB0B1}"/>
                </a:ext>
              </a:extLst>
            </p:cNvPr>
            <p:cNvSpPr txBox="1"/>
            <p:nvPr userDrawn="1"/>
          </p:nvSpPr>
          <p:spPr>
            <a:xfrm>
              <a:off x="552451" y="1456604"/>
              <a:ext cx="5494010" cy="375774"/>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r>
                <a:rPr lang="fr-FR" sz="1400" b="1" dirty="0">
                  <a:solidFill>
                    <a:schemeClr val="bg1"/>
                  </a:solidFill>
                  <a:latin typeface="Arial" panose="020B0604020202020204" pitchFamily="34" charset="0"/>
                  <a:ea typeface="Arial" panose="020B0604020202020204" pitchFamily="34" charset="0"/>
                  <a:cs typeface="Arial" panose="020B0604020202020204" pitchFamily="34" charset="0"/>
                </a:rPr>
                <a:t>QU’EST-CE QUE L’APPROCHE CARDIO</a:t>
              </a:r>
              <a:endParaRPr lang="en-GB" sz="1400" b="1"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grpSp>
      <p:sp>
        <p:nvSpPr>
          <p:cNvPr id="13" name="Oval 12">
            <a:extLst>
              <a:ext uri="{FF2B5EF4-FFF2-40B4-BE49-F238E27FC236}">
                <a16:creationId xmlns:a16="http://schemas.microsoft.com/office/drawing/2014/main" id="{DC09289E-D054-7334-D122-CB46AB696DBF}"/>
              </a:ext>
            </a:extLst>
          </p:cNvPr>
          <p:cNvSpPr/>
          <p:nvPr/>
        </p:nvSpPr>
        <p:spPr>
          <a:xfrm>
            <a:off x="5418723" y="1310474"/>
            <a:ext cx="625241" cy="62524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hink-cell data - do not delete" hidden="1">
            <a:extLst>
              <a:ext uri="{FF2B5EF4-FFF2-40B4-BE49-F238E27FC236}">
                <a16:creationId xmlns:a16="http://schemas.microsoft.com/office/drawing/2014/main" id="{3D392A55-03C4-C5D8-793C-AA419D90EC52}"/>
              </a:ext>
            </a:extLst>
          </p:cNvPr>
          <p:cNvGraphicFramePr>
            <a:graphicFrameLocks noChangeAspect="1"/>
          </p:cNvGraphicFramePr>
          <p:nvPr>
            <p:custDataLst>
              <p:tags r:id="rId1"/>
            </p:custDataLst>
          </p:nvPr>
        </p:nvGraphicFramePr>
        <p:xfrm>
          <a:off x="1588" y="1588"/>
          <a:ext cx="1228"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think-cell data - do not delete" hidden="1">
                        <a:extLst>
                          <a:ext uri="{FF2B5EF4-FFF2-40B4-BE49-F238E27FC236}">
                            <a16:creationId xmlns:a16="http://schemas.microsoft.com/office/drawing/2014/main" id="{3D392A55-03C4-C5D8-793C-AA419D90EC52}"/>
                          </a:ext>
                        </a:extLst>
                      </p:cNvPr>
                      <p:cNvPicPr/>
                      <p:nvPr/>
                    </p:nvPicPr>
                    <p:blipFill>
                      <a:blip r:embed="rId4"/>
                      <a:stretch>
                        <a:fillRect/>
                      </a:stretch>
                    </p:blipFill>
                    <p:spPr>
                      <a:xfrm>
                        <a:off x="1588" y="1588"/>
                        <a:ext cx="1228" cy="158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3EAAC32D-1D34-B9D2-73A7-7948CB74A875}"/>
              </a:ext>
            </a:extLst>
          </p:cNvPr>
          <p:cNvSpPr txBox="1"/>
          <p:nvPr/>
        </p:nvSpPr>
        <p:spPr>
          <a:xfrm>
            <a:off x="563085" y="2063311"/>
            <a:ext cx="5461478" cy="6059487"/>
          </a:xfrm>
          <a:prstGeom prst="rect">
            <a:avLst/>
          </a:prstGeom>
          <a:noFill/>
        </p:spPr>
        <p:txBody>
          <a:bodyPr wrap="square" lIns="0" tIns="46800" rIns="0" rtlCol="0">
            <a:noAutofit/>
          </a:bodyPr>
          <a:lstStyle/>
          <a:p>
            <a:r>
              <a:rPr lang="fr-FR" sz="1200" dirty="0"/>
              <a:t>L'approche </a:t>
            </a:r>
            <a:r>
              <a:rPr lang="fr-FR" sz="1200" dirty="0">
                <a:hlinkClick r:id="rId5"/>
              </a:rPr>
              <a:t>CARDIO4Cities</a:t>
            </a:r>
            <a:r>
              <a:rPr lang="fr-FR" sz="1200" dirty="0"/>
              <a:t> est une approche de santé urbaine, multisectorielle, basée sur l’utilisation des données, visant à réduire les risques CV dans les grandes agglomérations, notamment l'hypertension, le diabète et les dyslipidémies. Les autorités du MSAS ainsi que celles des villes peuvent rapidement améliorer la détection et la prise en charge des facteurs de risque CV et de leurs complications au sein des populations. L’approche CARDIO s’appuie sur une collaboration entre les différents secteurs, au sein et en dehors du système de santé et sur l’utilisation des données en temps réel pour une meilleure prise de décision.</a:t>
            </a:r>
            <a:endParaRPr lang="hr-HR" sz="1200" dirty="0"/>
          </a:p>
          <a:p>
            <a:endParaRPr lang="fr-FR" sz="1200" dirty="0"/>
          </a:p>
          <a:p>
            <a:r>
              <a:rPr lang="fr-FR" sz="1200" dirty="0"/>
              <a:t>L'approche CARDIO est composée de six (6) piliers interdépendants pour accélérer et améliorer l'accès à des soins de santé cardiovasculaires de </a:t>
            </a:r>
            <a:br>
              <a:rPr lang="hr-HR" sz="1200" dirty="0"/>
            </a:br>
            <a:r>
              <a:rPr lang="fr-FR" sz="1200" dirty="0"/>
              <a:t>qualité pour tous et créer des villes plus vivables et plus saines pour le cœur. Ces piliers sont:</a:t>
            </a:r>
          </a:p>
        </p:txBody>
      </p:sp>
      <p:pic>
        <p:nvPicPr>
          <p:cNvPr id="10" name="Graphic 9">
            <a:extLst>
              <a:ext uri="{FF2B5EF4-FFF2-40B4-BE49-F238E27FC236}">
                <a16:creationId xmlns:a16="http://schemas.microsoft.com/office/drawing/2014/main" id="{36FDF863-AFDF-B4FF-0B22-B64C96A97A4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02270" y="1319114"/>
            <a:ext cx="681685" cy="681685"/>
          </a:xfrm>
          <a:prstGeom prst="rect">
            <a:avLst/>
          </a:prstGeom>
        </p:spPr>
      </p:pic>
      <p:grpSp>
        <p:nvGrpSpPr>
          <p:cNvPr id="23" name="Group 22">
            <a:extLst>
              <a:ext uri="{FF2B5EF4-FFF2-40B4-BE49-F238E27FC236}">
                <a16:creationId xmlns:a16="http://schemas.microsoft.com/office/drawing/2014/main" id="{D8C7E914-7169-B172-DF81-AE5C7C497691}"/>
              </a:ext>
            </a:extLst>
          </p:cNvPr>
          <p:cNvGrpSpPr/>
          <p:nvPr/>
        </p:nvGrpSpPr>
        <p:grpSpPr>
          <a:xfrm>
            <a:off x="560090" y="4854672"/>
            <a:ext cx="5420076" cy="2149345"/>
            <a:chOff x="560090" y="4854672"/>
            <a:chExt cx="5420076" cy="2149345"/>
          </a:xfrm>
        </p:grpSpPr>
        <p:sp>
          <p:nvSpPr>
            <p:cNvPr id="3" name="Text Placeholder 2">
              <a:extLst>
                <a:ext uri="{FF2B5EF4-FFF2-40B4-BE49-F238E27FC236}">
                  <a16:creationId xmlns:a16="http://schemas.microsoft.com/office/drawing/2014/main" id="{987B82A0-C66E-354B-C6D1-D3958FC2F35F}"/>
                </a:ext>
              </a:extLst>
            </p:cNvPr>
            <p:cNvSpPr txBox="1">
              <a:spLocks/>
            </p:cNvSpPr>
            <p:nvPr/>
          </p:nvSpPr>
          <p:spPr>
            <a:xfrm>
              <a:off x="646744" y="4965571"/>
              <a:ext cx="1708235" cy="987324"/>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08000" tIns="144000" rIns="108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b="1" dirty="0"/>
                <a:t>La qualité des soins (CARE) </a:t>
              </a:r>
            </a:p>
          </p:txBody>
        </p:sp>
        <p:sp>
          <p:nvSpPr>
            <p:cNvPr id="5" name="Text Placeholder 2">
              <a:extLst>
                <a:ext uri="{FF2B5EF4-FFF2-40B4-BE49-F238E27FC236}">
                  <a16:creationId xmlns:a16="http://schemas.microsoft.com/office/drawing/2014/main" id="{698CD365-95EE-6CD9-D59D-477265C8FB61}"/>
                </a:ext>
              </a:extLst>
            </p:cNvPr>
            <p:cNvSpPr txBox="1">
              <a:spLocks/>
            </p:cNvSpPr>
            <p:nvPr/>
          </p:nvSpPr>
          <p:spPr>
            <a:xfrm>
              <a:off x="2491388" y="4965571"/>
              <a:ext cx="1708235" cy="987324"/>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08000" tIns="144000" rIns="108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b="1" dirty="0"/>
                <a:t>L’accessibilité du dépistage et de la prise en charge (ACCESS) </a:t>
              </a:r>
            </a:p>
          </p:txBody>
        </p:sp>
        <p:sp>
          <p:nvSpPr>
            <p:cNvPr id="6" name="Text Placeholder 2">
              <a:extLst>
                <a:ext uri="{FF2B5EF4-FFF2-40B4-BE49-F238E27FC236}">
                  <a16:creationId xmlns:a16="http://schemas.microsoft.com/office/drawing/2014/main" id="{DD77769B-685C-9DA6-607E-E3DFDFEBD7F0}"/>
                </a:ext>
              </a:extLst>
            </p:cNvPr>
            <p:cNvSpPr txBox="1">
              <a:spLocks/>
            </p:cNvSpPr>
            <p:nvPr/>
          </p:nvSpPr>
          <p:spPr>
            <a:xfrm>
              <a:off x="4336032" y="4965571"/>
              <a:ext cx="1644134" cy="987324"/>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08000" tIns="144000" rIns="108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hr-HR" b="1" dirty="0"/>
                <a:t>La Gouvernance (REFORM) </a:t>
              </a:r>
            </a:p>
          </p:txBody>
        </p:sp>
        <p:sp>
          <p:nvSpPr>
            <p:cNvPr id="9" name="Text Placeholder 2">
              <a:extLst>
                <a:ext uri="{FF2B5EF4-FFF2-40B4-BE49-F238E27FC236}">
                  <a16:creationId xmlns:a16="http://schemas.microsoft.com/office/drawing/2014/main" id="{BCD47886-9C77-2D96-3686-9AB44AA190D7}"/>
                </a:ext>
              </a:extLst>
            </p:cNvPr>
            <p:cNvSpPr txBox="1">
              <a:spLocks/>
            </p:cNvSpPr>
            <p:nvPr/>
          </p:nvSpPr>
          <p:spPr>
            <a:xfrm>
              <a:off x="646744" y="6016693"/>
              <a:ext cx="1708235" cy="987324"/>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08000" tIns="144000" rIns="108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b="1" dirty="0"/>
                <a:t>La Digitalisation </a:t>
              </a:r>
              <a:br>
                <a:rPr lang="hr-HR" b="1" dirty="0"/>
              </a:br>
              <a:r>
                <a:rPr lang="fr-FR" b="1" dirty="0"/>
                <a:t>et l’exploitation </a:t>
              </a:r>
              <a:br>
                <a:rPr lang="hr-HR" b="1" dirty="0"/>
              </a:br>
              <a:r>
                <a:rPr lang="fr-FR" b="1" dirty="0"/>
                <a:t>des données (DATA/DIGITAL) </a:t>
              </a:r>
            </a:p>
          </p:txBody>
        </p:sp>
        <p:sp>
          <p:nvSpPr>
            <p:cNvPr id="14" name="Text Placeholder 2">
              <a:extLst>
                <a:ext uri="{FF2B5EF4-FFF2-40B4-BE49-F238E27FC236}">
                  <a16:creationId xmlns:a16="http://schemas.microsoft.com/office/drawing/2014/main" id="{0D687F47-1716-5AEF-AF0B-C790E6993094}"/>
                </a:ext>
              </a:extLst>
            </p:cNvPr>
            <p:cNvSpPr txBox="1">
              <a:spLocks/>
            </p:cNvSpPr>
            <p:nvPr/>
          </p:nvSpPr>
          <p:spPr>
            <a:xfrm>
              <a:off x="2491388" y="6016693"/>
              <a:ext cx="1708235" cy="987324"/>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08000" tIns="144000" rIns="108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hr-HR" b="1" dirty="0"/>
                <a:t>La multisectorialité </a:t>
              </a:r>
              <a:r>
                <a:rPr lang="hr-HR" b="1" spc="-20" dirty="0"/>
                <a:t>(INTERSECTORIAL) </a:t>
              </a:r>
            </a:p>
          </p:txBody>
        </p:sp>
        <p:sp>
          <p:nvSpPr>
            <p:cNvPr id="15" name="Text Placeholder 2">
              <a:extLst>
                <a:ext uri="{FF2B5EF4-FFF2-40B4-BE49-F238E27FC236}">
                  <a16:creationId xmlns:a16="http://schemas.microsoft.com/office/drawing/2014/main" id="{987E0AB7-141B-7012-A478-FB2E517B7B4D}"/>
                </a:ext>
              </a:extLst>
            </p:cNvPr>
            <p:cNvSpPr txBox="1">
              <a:spLocks/>
            </p:cNvSpPr>
            <p:nvPr/>
          </p:nvSpPr>
          <p:spPr>
            <a:xfrm>
              <a:off x="4336032" y="6016693"/>
              <a:ext cx="1644134" cy="987324"/>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08000" tIns="144000" rIns="108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hr-HR" b="1" dirty="0"/>
                <a:t>L’Appropriation (Ownership)</a:t>
              </a:r>
            </a:p>
          </p:txBody>
        </p:sp>
        <p:sp>
          <p:nvSpPr>
            <p:cNvPr id="16" name="Oval 15">
              <a:extLst>
                <a:ext uri="{FF2B5EF4-FFF2-40B4-BE49-F238E27FC236}">
                  <a16:creationId xmlns:a16="http://schemas.microsoft.com/office/drawing/2014/main" id="{D79E155E-D86B-C17A-EDB9-BCCB2F2E12EF}"/>
                </a:ext>
              </a:extLst>
            </p:cNvPr>
            <p:cNvSpPr/>
            <p:nvPr/>
          </p:nvSpPr>
          <p:spPr>
            <a:xfrm>
              <a:off x="560090" y="4854672"/>
              <a:ext cx="251374" cy="251374"/>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1</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17" name="Oval 16">
              <a:extLst>
                <a:ext uri="{FF2B5EF4-FFF2-40B4-BE49-F238E27FC236}">
                  <a16:creationId xmlns:a16="http://schemas.microsoft.com/office/drawing/2014/main" id="{D78D30F2-FCF4-1AFB-4981-6072711704A5}"/>
                </a:ext>
              </a:extLst>
            </p:cNvPr>
            <p:cNvSpPr/>
            <p:nvPr/>
          </p:nvSpPr>
          <p:spPr>
            <a:xfrm>
              <a:off x="2396217" y="4854672"/>
              <a:ext cx="251374" cy="251374"/>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2</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18" name="Oval 17">
              <a:extLst>
                <a:ext uri="{FF2B5EF4-FFF2-40B4-BE49-F238E27FC236}">
                  <a16:creationId xmlns:a16="http://schemas.microsoft.com/office/drawing/2014/main" id="{4A0C2EA6-31C9-CF1E-A230-DEB90CEEB8A3}"/>
                </a:ext>
              </a:extLst>
            </p:cNvPr>
            <p:cNvSpPr/>
            <p:nvPr/>
          </p:nvSpPr>
          <p:spPr>
            <a:xfrm>
              <a:off x="4232344" y="4854672"/>
              <a:ext cx="251374" cy="251374"/>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buClrTx/>
                <a:buSzTx/>
                <a:buFontTx/>
                <a:buNone/>
                <a:tabLst/>
                <a:defRPr/>
              </a:pPr>
              <a:r>
                <a:rPr kumimoji="0" lang="hr-HR" sz="9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3</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19" name="Oval 18">
              <a:extLst>
                <a:ext uri="{FF2B5EF4-FFF2-40B4-BE49-F238E27FC236}">
                  <a16:creationId xmlns:a16="http://schemas.microsoft.com/office/drawing/2014/main" id="{BA11FEE1-EC57-8B96-65C6-295FE6E8CA60}"/>
                </a:ext>
              </a:extLst>
            </p:cNvPr>
            <p:cNvSpPr/>
            <p:nvPr/>
          </p:nvSpPr>
          <p:spPr>
            <a:xfrm>
              <a:off x="560090" y="5942915"/>
              <a:ext cx="251374" cy="251374"/>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buClrTx/>
                <a:buSzTx/>
                <a:buFontTx/>
                <a:buNone/>
                <a:tabLst/>
                <a:defRPr/>
              </a:pPr>
              <a:r>
                <a:rPr lang="hr-HR" sz="900" b="1" kern="0" dirty="0">
                  <a:solidFill>
                    <a:srgbClr val="FFFFFF"/>
                  </a:solidFill>
                  <a:latin typeface="Arial"/>
                  <a:cs typeface="Arial" panose="020B0604020202020204" pitchFamily="34" charset="0"/>
                </a:rPr>
                <a:t>4</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20" name="Oval 19">
              <a:extLst>
                <a:ext uri="{FF2B5EF4-FFF2-40B4-BE49-F238E27FC236}">
                  <a16:creationId xmlns:a16="http://schemas.microsoft.com/office/drawing/2014/main" id="{395A4310-A60D-9A0F-DC05-3134C9BB1C63}"/>
                </a:ext>
              </a:extLst>
            </p:cNvPr>
            <p:cNvSpPr/>
            <p:nvPr/>
          </p:nvSpPr>
          <p:spPr>
            <a:xfrm>
              <a:off x="2396217" y="5942915"/>
              <a:ext cx="251374" cy="251374"/>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buClrTx/>
                <a:buSzTx/>
                <a:buFontTx/>
                <a:buNone/>
                <a:tabLst/>
                <a:defRPr/>
              </a:pPr>
              <a:r>
                <a:rPr lang="hr-HR" sz="900" b="1" kern="0" dirty="0">
                  <a:solidFill>
                    <a:srgbClr val="FFFFFF"/>
                  </a:solidFill>
                  <a:latin typeface="Arial"/>
                  <a:cs typeface="Arial" panose="020B0604020202020204" pitchFamily="34" charset="0"/>
                </a:rPr>
                <a:t>5</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sp>
          <p:nvSpPr>
            <p:cNvPr id="21" name="Oval 20">
              <a:extLst>
                <a:ext uri="{FF2B5EF4-FFF2-40B4-BE49-F238E27FC236}">
                  <a16:creationId xmlns:a16="http://schemas.microsoft.com/office/drawing/2014/main" id="{A69A25BB-45F4-8E0F-F44C-52681B8BC3CA}"/>
                </a:ext>
              </a:extLst>
            </p:cNvPr>
            <p:cNvSpPr/>
            <p:nvPr/>
          </p:nvSpPr>
          <p:spPr>
            <a:xfrm>
              <a:off x="4232344" y="5942915"/>
              <a:ext cx="251374" cy="251374"/>
            </a:xfrm>
            <a:prstGeom prst="ellipse">
              <a:avLst/>
            </a:prstGeom>
            <a:solidFill>
              <a:srgbClr val="CF3619"/>
            </a:solidFill>
            <a:ln w="12700" cap="flat" cmpd="sng" algn="ctr">
              <a:noFill/>
              <a:prstDash val="solid"/>
              <a:miter lim="800000"/>
            </a:ln>
            <a:effectLst/>
          </p:spPr>
          <p:txBody>
            <a:bodyPr lIns="108000" tIns="72000" rIns="108000" bIns="72000" rtlCol="0" anchor="ctr" anchorCtr="0"/>
            <a:lstStyle/>
            <a:p>
              <a:pPr marL="0" marR="0" lvl="0" indent="0" algn="ctr" defTabSz="457200" eaLnBrk="1" fontAlgn="auto" latinLnBrk="0" hangingPunct="1">
                <a:buClrTx/>
                <a:buSzTx/>
                <a:buFontTx/>
                <a:buNone/>
                <a:tabLst/>
                <a:defRPr/>
              </a:pPr>
              <a:r>
                <a:rPr lang="hr-HR" sz="900" b="1" kern="0" dirty="0">
                  <a:solidFill>
                    <a:srgbClr val="FFFFFF"/>
                  </a:solidFill>
                  <a:latin typeface="Arial"/>
                  <a:cs typeface="Arial" panose="020B0604020202020204" pitchFamily="34" charset="0"/>
                </a:rPr>
                <a:t>6</a:t>
              </a:r>
              <a:endParaRPr kumimoji="0" lang="en-GB" sz="9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endParaRPr>
            </a:p>
          </p:txBody>
        </p:sp>
      </p:grpSp>
      <p:sp>
        <p:nvSpPr>
          <p:cNvPr id="2" name="TextBox 1">
            <a:extLst>
              <a:ext uri="{FF2B5EF4-FFF2-40B4-BE49-F238E27FC236}">
                <a16:creationId xmlns:a16="http://schemas.microsoft.com/office/drawing/2014/main" id="{182C65D7-3082-47A4-DBB8-D959D5597A19}"/>
              </a:ext>
            </a:extLst>
          </p:cNvPr>
          <p:cNvSpPr txBox="1"/>
          <p:nvPr/>
        </p:nvSpPr>
        <p:spPr>
          <a:xfrm>
            <a:off x="584201" y="7283290"/>
            <a:ext cx="5408611" cy="976451"/>
          </a:xfrm>
          <a:prstGeom prst="rect">
            <a:avLst/>
          </a:prstGeom>
          <a:noFill/>
        </p:spPr>
        <p:txBody>
          <a:bodyPr wrap="square" lIns="0" tIns="46800" rIns="0" rtlCol="0">
            <a:noAutofit/>
          </a:bodyPr>
          <a:lstStyle/>
          <a:p>
            <a:r>
              <a:rPr lang="fr-FR" sz="1400" b="1" dirty="0">
                <a:solidFill>
                  <a:schemeClr val="accent1"/>
                </a:solidFill>
              </a:rPr>
              <a:t>Les résultats clés réalisés à Dakar, Sénégal</a:t>
            </a:r>
            <a:r>
              <a:rPr lang="hr-HR" sz="1400" b="1" dirty="0">
                <a:solidFill>
                  <a:schemeClr val="accent1"/>
                </a:solidFill>
              </a:rPr>
              <a:t> </a:t>
            </a:r>
          </a:p>
          <a:p>
            <a:endParaRPr lang="fr-FR" sz="1400" b="1" dirty="0">
              <a:solidFill>
                <a:schemeClr val="accent1"/>
              </a:solidFill>
            </a:endParaRPr>
          </a:p>
          <a:p>
            <a:r>
              <a:rPr lang="fr-FR" sz="1200" dirty="0"/>
              <a:t>De 2017-2024, CARDIO4Dakar a travaillé avec 83 structures sanitaires à Dakar dont 18 centres de santé, 21 cliniques privées, 38 postes de santé et 6 hôpitaux à Dakar. Voici des résultats clés réalisés:</a:t>
            </a:r>
          </a:p>
        </p:txBody>
      </p:sp>
    </p:spTree>
    <p:extLst>
      <p:ext uri="{BB962C8B-B14F-4D97-AF65-F5344CB8AC3E}">
        <p14:creationId xmlns:p14="http://schemas.microsoft.com/office/powerpoint/2010/main" val="571243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4C1C836-009F-415C-FC38-6A545A84375B}"/>
              </a:ext>
            </a:extLst>
          </p:cNvPr>
          <p:cNvSpPr txBox="1">
            <a:spLocks/>
          </p:cNvSpPr>
          <p:nvPr/>
        </p:nvSpPr>
        <p:spPr>
          <a:xfrm rot="16200000">
            <a:off x="3043198" y="2115197"/>
            <a:ext cx="1053552" cy="6014079"/>
          </a:xfrm>
          <a:prstGeom prst="roundRect">
            <a:avLst>
              <a:gd name="adj" fmla="val 17538"/>
            </a:avLst>
          </a:prstGeom>
          <a:gradFill>
            <a:gsLst>
              <a:gs pos="0">
                <a:schemeClr val="accent4">
                  <a:alpha val="20000"/>
                </a:schemeClr>
              </a:gs>
              <a:gs pos="100000">
                <a:schemeClr val="accent4">
                  <a:alpha val="0"/>
                </a:schemeClr>
              </a:gs>
            </a:gsLst>
            <a:lin ang="5400000" scaled="1"/>
          </a:gradFill>
          <a:ln w="25400">
            <a:noFill/>
          </a:ln>
          <a:effectLst/>
        </p:spPr>
        <p:txBody>
          <a:bodyPr vert="horz" lIns="144000" tIns="144000" rIns="144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nSpc>
                <a:spcPct val="100000"/>
              </a:lnSpc>
              <a:spcBef>
                <a:spcPts val="0"/>
              </a:spcBef>
              <a:buNone/>
            </a:pPr>
            <a:endParaRPr lang="hr-HR" b="1" spc="-20" dirty="0"/>
          </a:p>
        </p:txBody>
      </p:sp>
      <p:sp>
        <p:nvSpPr>
          <p:cNvPr id="7" name="Oval 6">
            <a:extLst>
              <a:ext uri="{FF2B5EF4-FFF2-40B4-BE49-F238E27FC236}">
                <a16:creationId xmlns:a16="http://schemas.microsoft.com/office/drawing/2014/main" id="{AA58B1B4-9988-18B0-DF15-1B5D9563D515}"/>
              </a:ext>
            </a:extLst>
          </p:cNvPr>
          <p:cNvSpPr/>
          <p:nvPr/>
        </p:nvSpPr>
        <p:spPr>
          <a:xfrm>
            <a:off x="706621" y="4809616"/>
            <a:ext cx="625241" cy="62524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C6DB3F7D-A7B7-19DA-D865-BDF42E5697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7976" y="4809615"/>
            <a:ext cx="625242" cy="625242"/>
          </a:xfrm>
          <a:prstGeom prst="rect">
            <a:avLst/>
          </a:prstGeom>
        </p:spPr>
      </p:pic>
      <p:sp>
        <p:nvSpPr>
          <p:cNvPr id="6" name="TextBox 5">
            <a:extLst>
              <a:ext uri="{FF2B5EF4-FFF2-40B4-BE49-F238E27FC236}">
                <a16:creationId xmlns:a16="http://schemas.microsoft.com/office/drawing/2014/main" id="{6E828A81-55EC-5ADB-DA47-59C2A618B30C}"/>
              </a:ext>
            </a:extLst>
          </p:cNvPr>
          <p:cNvSpPr txBox="1"/>
          <p:nvPr/>
        </p:nvSpPr>
        <p:spPr>
          <a:xfrm>
            <a:off x="552450" y="1450496"/>
            <a:ext cx="5480049" cy="2753012"/>
          </a:xfrm>
          <a:prstGeom prst="rect">
            <a:avLst/>
          </a:prstGeom>
          <a:noFill/>
        </p:spPr>
        <p:txBody>
          <a:bodyPr wrap="square" lIns="0" tIns="46800" rIns="0" rtlCol="0">
            <a:noAutofit/>
          </a:bodyPr>
          <a:lstStyle/>
          <a:p>
            <a:r>
              <a:rPr lang="fr-FR" sz="1400" b="1" dirty="0">
                <a:solidFill>
                  <a:schemeClr val="accent2"/>
                </a:solidFill>
                <a:ea typeface="Segoe UI" panose="020B0502040204020203" pitchFamily="34" charset="0"/>
                <a:cs typeface="Calibri" panose="020F0502020204030204" pitchFamily="34" charset="0"/>
              </a:rPr>
              <a:t>Réunions de suivi</a:t>
            </a:r>
          </a:p>
          <a:p>
            <a:r>
              <a:rPr lang="fr-FR" sz="1200" dirty="0">
                <a:solidFill>
                  <a:srgbClr val="000000"/>
                </a:solidFill>
                <a:ea typeface="Segoe UI" panose="020B0502040204020203" pitchFamily="34" charset="0"/>
                <a:cs typeface="Calibri" panose="020F0502020204030204" pitchFamily="34" charset="0"/>
              </a:rPr>
              <a:t>Par ailleurs en 2019, une autre réunion a été organisée dans chaque arrondissement spécifiquement autour de la pérennisation des stratégies </a:t>
            </a:r>
            <a:br>
              <a:rPr lang="hr-HR" sz="1200" dirty="0">
                <a:solidFill>
                  <a:srgbClr val="000000"/>
                </a:solidFill>
                <a:ea typeface="Segoe UI" panose="020B0502040204020203" pitchFamily="34" charset="0"/>
                <a:cs typeface="Calibri" panose="020F0502020204030204" pitchFamily="34" charset="0"/>
              </a:rPr>
            </a:br>
            <a:r>
              <a:rPr lang="fr-FR" sz="1200" dirty="0">
                <a:solidFill>
                  <a:srgbClr val="000000"/>
                </a:solidFill>
                <a:ea typeface="Segoe UI" panose="020B0502040204020203" pitchFamily="34" charset="0"/>
                <a:cs typeface="Calibri" panose="020F0502020204030204" pitchFamily="34" charset="0"/>
              </a:rPr>
              <a:t>du projet. Au cours de ces réunions, les différents acteurs se sont engagés </a:t>
            </a:r>
            <a:br>
              <a:rPr lang="hr-HR" sz="1200" dirty="0">
                <a:solidFill>
                  <a:srgbClr val="000000"/>
                </a:solidFill>
                <a:ea typeface="Segoe UI" panose="020B0502040204020203" pitchFamily="34" charset="0"/>
                <a:cs typeface="Calibri" panose="020F0502020204030204" pitchFamily="34" charset="0"/>
              </a:rPr>
            </a:br>
            <a:r>
              <a:rPr lang="fr-FR" sz="1200" dirty="0">
                <a:solidFill>
                  <a:srgbClr val="000000"/>
                </a:solidFill>
                <a:ea typeface="Segoe UI" panose="020B0502040204020203" pitchFamily="34" charset="0"/>
                <a:cs typeface="Calibri" panose="020F0502020204030204" pitchFamily="34" charset="0"/>
              </a:rPr>
              <a:t>à soutenir les différentes stratégies notamment la prévention primaire, l’appui </a:t>
            </a:r>
            <a:br>
              <a:rPr lang="hr-HR" sz="1200" dirty="0">
                <a:solidFill>
                  <a:srgbClr val="000000"/>
                </a:solidFill>
                <a:ea typeface="Segoe UI" panose="020B0502040204020203" pitchFamily="34" charset="0"/>
                <a:cs typeface="Calibri" panose="020F0502020204030204" pitchFamily="34" charset="0"/>
              </a:rPr>
            </a:br>
            <a:r>
              <a:rPr lang="fr-FR" sz="1200" dirty="0">
                <a:solidFill>
                  <a:srgbClr val="000000"/>
                </a:solidFill>
                <a:ea typeface="Segoe UI" panose="020B0502040204020203" pitchFamily="34" charset="0"/>
                <a:cs typeface="Calibri" panose="020F0502020204030204" pitchFamily="34" charset="0"/>
              </a:rPr>
              <a:t>en équipement des structures sanitaires et dans le renforment de capacité </a:t>
            </a:r>
            <a:br>
              <a:rPr lang="hr-HR" sz="1200" dirty="0">
                <a:solidFill>
                  <a:srgbClr val="000000"/>
                </a:solidFill>
                <a:ea typeface="Segoe UI" panose="020B0502040204020203" pitchFamily="34" charset="0"/>
                <a:cs typeface="Calibri" panose="020F0502020204030204" pitchFamily="34" charset="0"/>
              </a:rPr>
            </a:br>
            <a:r>
              <a:rPr lang="fr-FR" sz="1200" dirty="0">
                <a:solidFill>
                  <a:srgbClr val="000000"/>
                </a:solidFill>
                <a:ea typeface="Segoe UI" panose="020B0502040204020203" pitchFamily="34" charset="0"/>
                <a:cs typeface="Calibri" panose="020F0502020204030204" pitchFamily="34" charset="0"/>
              </a:rPr>
              <a:t>des prestataires de soins.</a:t>
            </a:r>
            <a:endParaRPr lang="hr-HR" sz="1200" dirty="0">
              <a:solidFill>
                <a:srgbClr val="000000"/>
              </a:solidFill>
              <a:ea typeface="Segoe UI" panose="020B0502040204020203" pitchFamily="34" charset="0"/>
              <a:cs typeface="Calibri" panose="020F0502020204030204" pitchFamily="34" charset="0"/>
            </a:endParaRPr>
          </a:p>
          <a:p>
            <a:endParaRPr lang="hr-HR" sz="1200" dirty="0">
              <a:solidFill>
                <a:srgbClr val="000000"/>
              </a:solidFill>
              <a:ea typeface="Segoe UI" panose="020B0502040204020203" pitchFamily="34" charset="0"/>
              <a:cs typeface="Calibri" panose="020F0502020204030204" pitchFamily="34" charset="0"/>
            </a:endParaRPr>
          </a:p>
          <a:p>
            <a:r>
              <a:rPr lang="fr-FR" sz="1200" dirty="0">
                <a:solidFill>
                  <a:srgbClr val="000000"/>
                </a:solidFill>
                <a:ea typeface="Segoe UI" panose="020B0502040204020203" pitchFamily="34" charset="0"/>
                <a:cs typeface="Calibri" panose="020F0502020204030204" pitchFamily="34" charset="0"/>
              </a:rPr>
              <a:t>Au niveau national, il existe un comité national multisectoriel qui a été mis </a:t>
            </a:r>
            <a:br>
              <a:rPr lang="hr-HR" sz="1200" dirty="0">
                <a:solidFill>
                  <a:srgbClr val="000000"/>
                </a:solidFill>
                <a:ea typeface="Segoe UI" panose="020B0502040204020203" pitchFamily="34" charset="0"/>
                <a:cs typeface="Calibri" panose="020F0502020204030204" pitchFamily="34" charset="0"/>
              </a:rPr>
            </a:br>
            <a:r>
              <a:rPr lang="fr-FR" sz="1200" dirty="0">
                <a:solidFill>
                  <a:srgbClr val="000000"/>
                </a:solidFill>
                <a:ea typeface="Segoe UI" panose="020B0502040204020203" pitchFamily="34" charset="0"/>
                <a:cs typeface="Calibri" panose="020F0502020204030204" pitchFamily="34" charset="0"/>
              </a:rPr>
              <a:t>en place par la DLMNT et qui a pour mission d’impulser et de coordonner les interventions de tous les secteurs de développement concernés, des institutions nationales, de la société civile, du secteur privé, des partenaires au développement et des médias sur les MNT. Une première réunion du comité s’est tenue en décembre 2019 qui a permis d’élaborer une feuille de route qui </a:t>
            </a:r>
            <a:br>
              <a:rPr lang="hr-HR" sz="1200" dirty="0">
                <a:solidFill>
                  <a:srgbClr val="000000"/>
                </a:solidFill>
                <a:ea typeface="Segoe UI" panose="020B0502040204020203" pitchFamily="34" charset="0"/>
                <a:cs typeface="Calibri" panose="020F0502020204030204" pitchFamily="34" charset="0"/>
              </a:rPr>
            </a:br>
            <a:r>
              <a:rPr lang="fr-FR" sz="1200" dirty="0">
                <a:solidFill>
                  <a:srgbClr val="000000"/>
                </a:solidFill>
                <a:ea typeface="Segoe UI" panose="020B0502040204020203" pitchFamily="34" charset="0"/>
                <a:cs typeface="Calibri" panose="020F0502020204030204" pitchFamily="34" charset="0"/>
              </a:rPr>
              <a:t>a par la suite a été validée lors d’une deuxième réunion. Depuis lors, plusieurs réunions ont été tenues.</a:t>
            </a:r>
            <a:r>
              <a:rPr lang="hr-HR" sz="1200" dirty="0">
                <a:solidFill>
                  <a:srgbClr val="000000"/>
                </a:solidFill>
                <a:ea typeface="Segoe UI" panose="020B0502040204020203" pitchFamily="34" charset="0"/>
                <a:cs typeface="Calibri" panose="020F0502020204030204" pitchFamily="34" charset="0"/>
              </a:rPr>
              <a:t> </a:t>
            </a:r>
            <a:endParaRPr lang="fr-FR" sz="1200" dirty="0">
              <a:solidFill>
                <a:srgbClr val="000000"/>
              </a:solidFill>
              <a:effectLst/>
              <a:ea typeface="Segoe UI" panose="020B0502040204020203"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BF838404-F7CE-4D87-3E15-7E3DFE9F047E}"/>
              </a:ext>
            </a:extLst>
          </p:cNvPr>
          <p:cNvSpPr txBox="1">
            <a:spLocks/>
          </p:cNvSpPr>
          <p:nvPr/>
        </p:nvSpPr>
        <p:spPr>
          <a:xfrm>
            <a:off x="560091" y="6066678"/>
            <a:ext cx="2533982" cy="1156712"/>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80000" tIns="144000" rIns="180000" bIns="180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dirty="0"/>
              <a:t>Redynamiser la collaboration multisectorielle pour renforcer l’engagement des différents secteurs dans la lutte contre l’HTA et les MCV </a:t>
            </a:r>
          </a:p>
        </p:txBody>
      </p:sp>
      <p:sp>
        <p:nvSpPr>
          <p:cNvPr id="4" name="Text Placeholder 2">
            <a:extLst>
              <a:ext uri="{FF2B5EF4-FFF2-40B4-BE49-F238E27FC236}">
                <a16:creationId xmlns:a16="http://schemas.microsoft.com/office/drawing/2014/main" id="{8318542E-8518-BF1B-C6FC-B8320BAC31EB}"/>
              </a:ext>
            </a:extLst>
          </p:cNvPr>
          <p:cNvSpPr txBox="1">
            <a:spLocks/>
          </p:cNvSpPr>
          <p:nvPr/>
        </p:nvSpPr>
        <p:spPr>
          <a:xfrm>
            <a:off x="3419141" y="6066678"/>
            <a:ext cx="2613357" cy="1156712"/>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80000" tIns="144000" rIns="180000" bIns="180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dirty="0"/>
              <a:t>Elaborer un Plan d’action multisectoriel avec des stratégies par secteur </a:t>
            </a:r>
          </a:p>
        </p:txBody>
      </p:sp>
      <p:sp>
        <p:nvSpPr>
          <p:cNvPr id="5" name="Text Placeholder 2">
            <a:extLst>
              <a:ext uri="{FF2B5EF4-FFF2-40B4-BE49-F238E27FC236}">
                <a16:creationId xmlns:a16="http://schemas.microsoft.com/office/drawing/2014/main" id="{A8F684AD-3E87-579F-7C97-86948EBCDBB2}"/>
              </a:ext>
            </a:extLst>
          </p:cNvPr>
          <p:cNvSpPr txBox="1">
            <a:spLocks/>
          </p:cNvSpPr>
          <p:nvPr/>
        </p:nvSpPr>
        <p:spPr>
          <a:xfrm>
            <a:off x="560091" y="7337690"/>
            <a:ext cx="2533982" cy="1331024"/>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80000" tIns="144000" rIns="180000" bIns="180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gn="ctr">
              <a:lnSpc>
                <a:spcPct val="100000"/>
              </a:lnSpc>
              <a:spcBef>
                <a:spcPts val="0"/>
              </a:spcBef>
              <a:buNone/>
            </a:pPr>
            <a:r>
              <a:rPr lang="fr-FR" dirty="0"/>
              <a:t>Faire un large plaidoyer à tous les niveaux pour le financement (national et municipal) des activités de lutte contre l’HTA et les MCV</a:t>
            </a:r>
          </a:p>
        </p:txBody>
      </p:sp>
      <p:sp>
        <p:nvSpPr>
          <p:cNvPr id="12" name="TextBox 11">
            <a:extLst>
              <a:ext uri="{FF2B5EF4-FFF2-40B4-BE49-F238E27FC236}">
                <a16:creationId xmlns:a16="http://schemas.microsoft.com/office/drawing/2014/main" id="{95789B21-4703-9A65-C956-627AF851C52B}"/>
              </a:ext>
            </a:extLst>
          </p:cNvPr>
          <p:cNvSpPr txBox="1"/>
          <p:nvPr/>
        </p:nvSpPr>
        <p:spPr>
          <a:xfrm>
            <a:off x="584200" y="5751688"/>
            <a:ext cx="5408611" cy="314507"/>
          </a:xfrm>
          <a:prstGeom prst="rect">
            <a:avLst/>
          </a:prstGeom>
          <a:noFill/>
        </p:spPr>
        <p:txBody>
          <a:bodyPr wrap="square" lIns="0" tIns="46800" rIns="0" rtlCol="0">
            <a:noAutofit/>
          </a:bodyPr>
          <a:lstStyle/>
          <a:p>
            <a:r>
              <a:rPr lang="fr-FR" sz="1400" b="1" dirty="0">
                <a:solidFill>
                  <a:schemeClr val="accent2"/>
                </a:solidFill>
                <a:ea typeface="Segoe UI" panose="020B0502040204020203" pitchFamily="34" charset="0"/>
                <a:cs typeface="Calibri" panose="020F0502020204030204" pitchFamily="34" charset="0"/>
              </a:rPr>
              <a:t>Recommandations et musts have </a:t>
            </a:r>
            <a:endParaRPr lang="hr-HR" sz="1200" dirty="0">
              <a:solidFill>
                <a:srgbClr val="000000"/>
              </a:solidFill>
              <a:ea typeface="Segoe UI" panose="020B0502040204020203" pitchFamily="34" charset="0"/>
              <a:cs typeface="Calibri" panose="020F0502020204030204" pitchFamily="34" charset="0"/>
            </a:endParaRPr>
          </a:p>
          <a:p>
            <a:endParaRPr lang="fr-FR" sz="1200" dirty="0">
              <a:solidFill>
                <a:srgbClr val="000000"/>
              </a:solidFill>
              <a:effectLst/>
              <a:ea typeface="Segoe UI" panose="020B0502040204020203" pitchFamily="34" charset="0"/>
              <a:cs typeface="Calibri" panose="020F0502020204030204" pitchFamily="34" charset="0"/>
            </a:endParaRPr>
          </a:p>
        </p:txBody>
      </p:sp>
      <p:sp>
        <p:nvSpPr>
          <p:cNvPr id="16" name="TextBox 15">
            <a:extLst>
              <a:ext uri="{FF2B5EF4-FFF2-40B4-BE49-F238E27FC236}">
                <a16:creationId xmlns:a16="http://schemas.microsoft.com/office/drawing/2014/main" id="{6AAE2628-0E62-A14D-2FC8-17E98BCBE461}"/>
              </a:ext>
            </a:extLst>
          </p:cNvPr>
          <p:cNvSpPr txBox="1"/>
          <p:nvPr/>
        </p:nvSpPr>
        <p:spPr>
          <a:xfrm>
            <a:off x="1478766" y="4665502"/>
            <a:ext cx="4682413" cy="913469"/>
          </a:xfrm>
          <a:prstGeom prst="rect">
            <a:avLst/>
          </a:prstGeom>
          <a:noFill/>
        </p:spPr>
        <p:txBody>
          <a:bodyPr wrap="square" lIns="0" tIns="46800" rIns="0" rtlCol="0">
            <a:noAutofit/>
          </a:bodyPr>
          <a:lstStyle/>
          <a:p>
            <a:r>
              <a:rPr lang="fr-FR" sz="1400" b="1" dirty="0">
                <a:solidFill>
                  <a:schemeClr val="accent2"/>
                </a:solidFill>
                <a:ea typeface="Segoe UI" panose="020B0502040204020203" pitchFamily="34" charset="0"/>
                <a:cs typeface="Calibri" panose="020F0502020204030204" pitchFamily="34" charset="0"/>
              </a:rPr>
              <a:t>Outils de Gestion et lien</a:t>
            </a:r>
            <a:endParaRPr lang="hr-HR" sz="1400" b="1" dirty="0">
              <a:solidFill>
                <a:schemeClr val="accent2"/>
              </a:solidFill>
              <a:ea typeface="Segoe UI" panose="020B0502040204020203" pitchFamily="34" charset="0"/>
              <a:cs typeface="Calibri" panose="020F0502020204030204" pitchFamily="34" charset="0"/>
            </a:endParaRPr>
          </a:p>
          <a:p>
            <a:pPr marL="171450" indent="-171450">
              <a:buFont typeface="Arial" panose="020B0604020202020204" pitchFamily="34" charset="0"/>
              <a:buChar char="•"/>
            </a:pPr>
            <a:r>
              <a:rPr lang="fr-FR" sz="1200" dirty="0"/>
              <a:t>Arrêté du comité multisectoriel</a:t>
            </a:r>
            <a:endParaRPr lang="hr-HR" sz="1200" dirty="0"/>
          </a:p>
          <a:p>
            <a:pPr marL="171450" indent="-171450">
              <a:buFont typeface="Arial" panose="020B0604020202020204" pitchFamily="34" charset="0"/>
              <a:buChar char="•"/>
            </a:pPr>
            <a:r>
              <a:rPr lang="fr-FR" sz="1200" dirty="0"/>
              <a:t>TDR comité départemental de développement </a:t>
            </a:r>
          </a:p>
          <a:p>
            <a:pPr marL="171450" indent="-171450">
              <a:buFont typeface="Arial" panose="020B0604020202020204" pitchFamily="34" charset="0"/>
              <a:buChar char="•"/>
            </a:pPr>
            <a:r>
              <a:rPr lang="fr-FR" sz="1200" dirty="0"/>
              <a:t>TDR comité local de développement </a:t>
            </a:r>
            <a:endParaRPr lang="hr-HR" sz="1400" b="1" dirty="0">
              <a:solidFill>
                <a:schemeClr val="accent2"/>
              </a:solidFill>
              <a:ea typeface="Segoe UI" panose="020B0502040204020203" pitchFamily="34" charset="0"/>
              <a:cs typeface="Calibri" panose="020F0502020204030204" pitchFamily="34" charset="0"/>
            </a:endParaRPr>
          </a:p>
        </p:txBody>
      </p:sp>
    </p:spTree>
    <p:extLst>
      <p:ext uri="{BB962C8B-B14F-4D97-AF65-F5344CB8AC3E}">
        <p14:creationId xmlns:p14="http://schemas.microsoft.com/office/powerpoint/2010/main" val="1407205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E828A81-55EC-5ADB-DA47-59C2A618B30C}"/>
              </a:ext>
            </a:extLst>
          </p:cNvPr>
          <p:cNvSpPr txBox="1"/>
          <p:nvPr/>
        </p:nvSpPr>
        <p:spPr>
          <a:xfrm>
            <a:off x="560090" y="1439865"/>
            <a:ext cx="5472410" cy="3923932"/>
          </a:xfrm>
          <a:prstGeom prst="rect">
            <a:avLst/>
          </a:prstGeom>
          <a:noFill/>
        </p:spPr>
        <p:txBody>
          <a:bodyPr wrap="square" lIns="0" tIns="46800" rIns="0" rtlCol="0">
            <a:noAutofit/>
          </a:bodyPr>
          <a:lstStyle/>
          <a:p>
            <a:r>
              <a:rPr lang="fr-FR" sz="1400" b="1" dirty="0">
                <a:solidFill>
                  <a:schemeClr val="accent1"/>
                </a:solidFill>
                <a:ea typeface="Segoe UI" panose="020B0502040204020203" pitchFamily="34" charset="0"/>
                <a:cs typeface="Calibri" panose="020F0502020204030204" pitchFamily="34" charset="0"/>
              </a:rPr>
              <a:t>7.</a:t>
            </a:r>
            <a:r>
              <a:rPr lang="hr-HR" sz="1400" b="1" dirty="0">
                <a:solidFill>
                  <a:schemeClr val="accent1"/>
                </a:solidFill>
                <a:ea typeface="Segoe UI" panose="020B0502040204020203" pitchFamily="34" charset="0"/>
                <a:cs typeface="Calibri" panose="020F0502020204030204" pitchFamily="34" charset="0"/>
              </a:rPr>
              <a:t> </a:t>
            </a:r>
            <a:r>
              <a:rPr lang="fr-FR" sz="1400" b="1" dirty="0">
                <a:solidFill>
                  <a:schemeClr val="accent1"/>
                </a:solidFill>
                <a:ea typeface="Segoe UI" panose="020B0502040204020203" pitchFamily="34" charset="0"/>
                <a:cs typeface="Calibri" panose="020F0502020204030204" pitchFamily="34" charset="0"/>
              </a:rPr>
              <a:t>APPROPRIATION DE L’APPROCHE CARDIO</a:t>
            </a:r>
            <a:endParaRPr lang="hr-HR" sz="1400" b="1" dirty="0">
              <a:solidFill>
                <a:schemeClr val="accent1"/>
              </a:solidFill>
              <a:ea typeface="Segoe UI" panose="020B0502040204020203" pitchFamily="34" charset="0"/>
              <a:cs typeface="Calibri" panose="020F0502020204030204" pitchFamily="34" charset="0"/>
            </a:endParaRPr>
          </a:p>
          <a:p>
            <a:endParaRPr lang="fr-FR" sz="1400" b="1" dirty="0">
              <a:solidFill>
                <a:schemeClr val="accent1"/>
              </a:solidFill>
              <a:ea typeface="Segoe UI" panose="020B0502040204020203" pitchFamily="34" charset="0"/>
              <a:cs typeface="Calibri" panose="020F0502020204030204" pitchFamily="34" charset="0"/>
            </a:endParaRPr>
          </a:p>
          <a:p>
            <a:r>
              <a:rPr lang="fr-FR" sz="1400" b="1" dirty="0">
                <a:solidFill>
                  <a:schemeClr val="accent2"/>
                </a:solidFill>
                <a:ea typeface="Segoe UI" panose="020B0502040204020203" pitchFamily="34" charset="0"/>
                <a:cs typeface="Calibri" panose="020F0502020204030204" pitchFamily="34" charset="0"/>
              </a:rPr>
              <a:t>Contexte et Justifications </a:t>
            </a:r>
          </a:p>
          <a:p>
            <a:r>
              <a:rPr lang="fr-FR" sz="1200" dirty="0">
                <a:solidFill>
                  <a:srgbClr val="000000"/>
                </a:solidFill>
                <a:ea typeface="Segoe UI" panose="020B0502040204020203" pitchFamily="34" charset="0"/>
                <a:cs typeface="Calibri" panose="020F0502020204030204" pitchFamily="34" charset="0"/>
              </a:rPr>
              <a:t>Au Sénégal, les maladies chroniques en général et surtout cardiovasculaires n’ont pas reçu de la part des décideurs, une attention prioritaire proportionnelle </a:t>
            </a:r>
            <a:br>
              <a:rPr lang="hr-HR" sz="1200" dirty="0">
                <a:solidFill>
                  <a:srgbClr val="000000"/>
                </a:solidFill>
                <a:ea typeface="Segoe UI" panose="020B0502040204020203" pitchFamily="34" charset="0"/>
                <a:cs typeface="Calibri" panose="020F0502020204030204" pitchFamily="34" charset="0"/>
              </a:rPr>
            </a:br>
            <a:r>
              <a:rPr lang="fr-FR" sz="1200" dirty="0">
                <a:solidFill>
                  <a:srgbClr val="000000"/>
                </a:solidFill>
                <a:ea typeface="Segoe UI" panose="020B0502040204020203" pitchFamily="34" charset="0"/>
                <a:cs typeface="Calibri" panose="020F0502020204030204" pitchFamily="34" charset="0"/>
              </a:rPr>
              <a:t>à l’ampleur de ce problème de santé. Cependant, il existe des preuves claires </a:t>
            </a:r>
            <a:br>
              <a:rPr lang="hr-HR" sz="1200" dirty="0">
                <a:solidFill>
                  <a:srgbClr val="000000"/>
                </a:solidFill>
                <a:ea typeface="Segoe UI" panose="020B0502040204020203" pitchFamily="34" charset="0"/>
                <a:cs typeface="Calibri" panose="020F0502020204030204" pitchFamily="34" charset="0"/>
              </a:rPr>
            </a:br>
            <a:r>
              <a:rPr lang="fr-FR" sz="1200" dirty="0">
                <a:solidFill>
                  <a:srgbClr val="000000"/>
                </a:solidFill>
                <a:ea typeface="Segoe UI" panose="020B0502040204020203" pitchFamily="34" charset="0"/>
                <a:cs typeface="Calibri" panose="020F0502020204030204" pitchFamily="34" charset="0"/>
              </a:rPr>
              <a:t>et des interventions efficaces par rapport au coût, qui sont disponibles pour prévenir les décès prématurés causés par ces maladies cardiovasculaires. </a:t>
            </a:r>
            <a:br>
              <a:rPr lang="hr-HR" sz="1200" dirty="0">
                <a:solidFill>
                  <a:srgbClr val="000000"/>
                </a:solidFill>
                <a:ea typeface="Segoe UI" panose="020B0502040204020203" pitchFamily="34" charset="0"/>
                <a:cs typeface="Calibri" panose="020F0502020204030204" pitchFamily="34" charset="0"/>
              </a:rPr>
            </a:br>
            <a:r>
              <a:rPr lang="fr-FR" sz="1200" dirty="0">
                <a:solidFill>
                  <a:srgbClr val="000000"/>
                </a:solidFill>
                <a:ea typeface="Segoe UI" panose="020B0502040204020203" pitchFamily="34" charset="0"/>
                <a:cs typeface="Calibri" panose="020F0502020204030204" pitchFamily="34" charset="0"/>
              </a:rPr>
              <a:t>La mise en œuvre de cette approche CARDIO et les résultats obtenus sont </a:t>
            </a:r>
            <a:br>
              <a:rPr lang="hr-HR" sz="1200" dirty="0">
                <a:solidFill>
                  <a:srgbClr val="000000"/>
                </a:solidFill>
                <a:ea typeface="Segoe UI" panose="020B0502040204020203" pitchFamily="34" charset="0"/>
                <a:cs typeface="Calibri" panose="020F0502020204030204" pitchFamily="34" charset="0"/>
              </a:rPr>
            </a:br>
            <a:r>
              <a:rPr lang="fr-FR" sz="1200" dirty="0">
                <a:solidFill>
                  <a:srgbClr val="000000"/>
                </a:solidFill>
                <a:ea typeface="Segoe UI" panose="020B0502040204020203" pitchFamily="34" charset="0"/>
                <a:cs typeface="Calibri" panose="020F0502020204030204" pitchFamily="34" charset="0"/>
              </a:rPr>
              <a:t>la preuve de l’efficacité et de la nécessité de la réplication de ces types d’intervention afin d’avoir un impact significatif sur la santé des populations.</a:t>
            </a:r>
            <a:endParaRPr lang="hr-HR" sz="1200" dirty="0">
              <a:solidFill>
                <a:srgbClr val="000000"/>
              </a:solidFill>
              <a:ea typeface="Segoe UI" panose="020B0502040204020203" pitchFamily="34" charset="0"/>
              <a:cs typeface="Calibri" panose="020F0502020204030204" pitchFamily="34" charset="0"/>
            </a:endParaRPr>
          </a:p>
          <a:p>
            <a:endParaRPr lang="fr-FR" sz="1200" dirty="0">
              <a:solidFill>
                <a:srgbClr val="000000"/>
              </a:solidFill>
              <a:ea typeface="Segoe UI" panose="020B0502040204020203" pitchFamily="34" charset="0"/>
              <a:cs typeface="Calibri" panose="020F0502020204030204" pitchFamily="34" charset="0"/>
            </a:endParaRPr>
          </a:p>
          <a:p>
            <a:r>
              <a:rPr lang="fr-FR" sz="1200" dirty="0">
                <a:solidFill>
                  <a:srgbClr val="000000"/>
                </a:solidFill>
                <a:ea typeface="Segoe UI" panose="020B0502040204020203" pitchFamily="34" charset="0"/>
                <a:cs typeface="Calibri" panose="020F0502020204030204" pitchFamily="34" charset="0"/>
              </a:rPr>
              <a:t>Dans un souci d’avoir plus d’impact, il est urgent de faire passer ces interventions à l’échelle et de les pérenniser avec l’implication des acteurs </a:t>
            </a:r>
            <a:br>
              <a:rPr lang="hr-HR" sz="1200" dirty="0">
                <a:solidFill>
                  <a:srgbClr val="000000"/>
                </a:solidFill>
                <a:ea typeface="Segoe UI" panose="020B0502040204020203" pitchFamily="34" charset="0"/>
                <a:cs typeface="Calibri" panose="020F0502020204030204" pitchFamily="34" charset="0"/>
              </a:rPr>
            </a:br>
            <a:r>
              <a:rPr lang="fr-FR" sz="1200" dirty="0">
                <a:solidFill>
                  <a:srgbClr val="000000"/>
                </a:solidFill>
                <a:ea typeface="Segoe UI" panose="020B0502040204020203" pitchFamily="34" charset="0"/>
                <a:cs typeface="Calibri" panose="020F0502020204030204" pitchFamily="34" charset="0"/>
              </a:rPr>
              <a:t>clés notamment le MSAS, les Collectivités Locales et les associations communautaires. C’est dans le but d’impulser cette appropriation qu’un ensemble de stratégies ont été développées dans cette approche CARDIO </a:t>
            </a:r>
            <a:br>
              <a:rPr lang="hr-HR" sz="1200" dirty="0">
                <a:solidFill>
                  <a:srgbClr val="000000"/>
                </a:solidFill>
                <a:ea typeface="Segoe UI" panose="020B0502040204020203" pitchFamily="34" charset="0"/>
                <a:cs typeface="Calibri" panose="020F0502020204030204" pitchFamily="34" charset="0"/>
              </a:rPr>
            </a:br>
            <a:r>
              <a:rPr lang="fr-FR" sz="1200" dirty="0">
                <a:solidFill>
                  <a:srgbClr val="000000"/>
                </a:solidFill>
                <a:ea typeface="Segoe UI" panose="020B0502040204020203" pitchFamily="34" charset="0"/>
                <a:cs typeface="Calibri" panose="020F0502020204030204" pitchFamily="34" charset="0"/>
              </a:rPr>
              <a:t>à l’endroit de tous ces acteurs. </a:t>
            </a:r>
            <a:endParaRPr lang="hr-HR" sz="1200" dirty="0">
              <a:solidFill>
                <a:srgbClr val="000000"/>
              </a:solidFill>
              <a:ea typeface="Segoe UI" panose="020B0502040204020203" pitchFamily="34" charset="0"/>
              <a:cs typeface="Calibri" panose="020F0502020204030204" pitchFamily="34" charset="0"/>
            </a:endParaRPr>
          </a:p>
          <a:p>
            <a:endParaRPr lang="fr-FR" sz="1200" dirty="0">
              <a:solidFill>
                <a:srgbClr val="000000"/>
              </a:solidFill>
              <a:ea typeface="Segoe UI" panose="020B0502040204020203" pitchFamily="34" charset="0"/>
              <a:cs typeface="Calibri" panose="020F0502020204030204" pitchFamily="34" charset="0"/>
            </a:endParaRPr>
          </a:p>
          <a:p>
            <a:r>
              <a:rPr lang="fr-FR" sz="1400" b="1" dirty="0">
                <a:solidFill>
                  <a:schemeClr val="accent2"/>
                </a:solidFill>
                <a:cs typeface="Calibri" panose="020F0502020204030204" pitchFamily="34" charset="0"/>
              </a:rPr>
              <a:t>Objectif</a:t>
            </a:r>
          </a:p>
        </p:txBody>
      </p:sp>
      <p:sp>
        <p:nvSpPr>
          <p:cNvPr id="2" name="Rounded Rectangle 3">
            <a:extLst>
              <a:ext uri="{FF2B5EF4-FFF2-40B4-BE49-F238E27FC236}">
                <a16:creationId xmlns:a16="http://schemas.microsoft.com/office/drawing/2014/main" id="{55BADFB8-1F92-E9C7-D749-531AD08E40BD}"/>
              </a:ext>
            </a:extLst>
          </p:cNvPr>
          <p:cNvSpPr/>
          <p:nvPr/>
        </p:nvSpPr>
        <p:spPr>
          <a:xfrm>
            <a:off x="560089" y="5405835"/>
            <a:ext cx="6016923" cy="1739244"/>
          </a:xfrm>
          <a:prstGeom prst="roundRect">
            <a:avLst>
              <a:gd name="adj" fmla="val 9650"/>
            </a:avLst>
          </a:prstGeom>
          <a:gradFill>
            <a:gsLst>
              <a:gs pos="0">
                <a:schemeClr val="accent3">
                  <a:alpha val="20000"/>
                </a:schemeClr>
              </a:gs>
              <a:gs pos="100000">
                <a:schemeClr val="accent3">
                  <a:alpha val="0"/>
                </a:schemeClr>
              </a:gs>
            </a:gsLst>
            <a:lin ang="0" scaled="0"/>
          </a:gradFill>
          <a:ln w="12700" cap="flat" cmpd="sng" algn="ctr">
            <a:noFill/>
            <a:prstDash val="solid"/>
            <a:miter lim="800000"/>
          </a:ln>
          <a:effectLst/>
        </p:spPr>
        <p:txBody>
          <a:bodyPr lIns="108000" tIns="72000" rIns="108000" bIns="72000" rtlCol="0" anchor="t"/>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endParaRPr>
          </a:p>
        </p:txBody>
      </p:sp>
      <p:grpSp>
        <p:nvGrpSpPr>
          <p:cNvPr id="3" name="Group 2">
            <a:extLst>
              <a:ext uri="{FF2B5EF4-FFF2-40B4-BE49-F238E27FC236}">
                <a16:creationId xmlns:a16="http://schemas.microsoft.com/office/drawing/2014/main" id="{DA07A5EB-660E-C97F-FA4F-3A7DC6C3F79A}"/>
              </a:ext>
            </a:extLst>
          </p:cNvPr>
          <p:cNvGrpSpPr/>
          <p:nvPr/>
        </p:nvGrpSpPr>
        <p:grpSpPr>
          <a:xfrm>
            <a:off x="755039" y="5611461"/>
            <a:ext cx="538476" cy="538476"/>
            <a:chOff x="666750" y="875690"/>
            <a:chExt cx="715279" cy="698016"/>
          </a:xfrm>
        </p:grpSpPr>
        <p:sp>
          <p:nvSpPr>
            <p:cNvPr id="4" name="Oval 3">
              <a:extLst>
                <a:ext uri="{FF2B5EF4-FFF2-40B4-BE49-F238E27FC236}">
                  <a16:creationId xmlns:a16="http://schemas.microsoft.com/office/drawing/2014/main" id="{4E630F38-3C40-DA54-03A3-DF2B63939AF0}"/>
                </a:ext>
              </a:extLst>
            </p:cNvPr>
            <p:cNvSpPr/>
            <p:nvPr/>
          </p:nvSpPr>
          <p:spPr>
            <a:xfrm>
              <a:off x="666750" y="892919"/>
              <a:ext cx="680787" cy="680787"/>
            </a:xfrm>
            <a:prstGeom prst="ellipse">
              <a:avLst/>
            </a:prstGeom>
            <a:solidFill>
              <a:srgbClr val="CF3619"/>
            </a:solidFill>
            <a:ln w="12700" cap="flat" cmpd="sng" algn="ctr">
              <a:noFill/>
              <a:prstDash val="solid"/>
              <a:miter lim="800000"/>
            </a:ln>
            <a:effectLst/>
          </p:spPr>
          <p:txBody>
            <a:bodyPr lIns="108000" tIns="72000" rIns="108000" bIns="72000" rtlCol="0" anchor="t"/>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endParaRPr>
            </a:p>
          </p:txBody>
        </p:sp>
        <p:pic>
          <p:nvPicPr>
            <p:cNvPr id="5" name="Graphic 4">
              <a:extLst>
                <a:ext uri="{FF2B5EF4-FFF2-40B4-BE49-F238E27FC236}">
                  <a16:creationId xmlns:a16="http://schemas.microsoft.com/office/drawing/2014/main" id="{5E6C4E66-5719-F0FF-0880-9C89DFB330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035" y="875690"/>
              <a:ext cx="695994" cy="695994"/>
            </a:xfrm>
            <a:prstGeom prst="rect">
              <a:avLst/>
            </a:prstGeom>
          </p:spPr>
        </p:pic>
      </p:grpSp>
      <p:sp>
        <p:nvSpPr>
          <p:cNvPr id="7" name="Text Placeholder 2">
            <a:extLst>
              <a:ext uri="{FF2B5EF4-FFF2-40B4-BE49-F238E27FC236}">
                <a16:creationId xmlns:a16="http://schemas.microsoft.com/office/drawing/2014/main" id="{41B3962D-9326-315F-4E35-BEA10133BB7E}"/>
              </a:ext>
            </a:extLst>
          </p:cNvPr>
          <p:cNvSpPr txBox="1">
            <a:spLocks/>
          </p:cNvSpPr>
          <p:nvPr/>
        </p:nvSpPr>
        <p:spPr>
          <a:xfrm>
            <a:off x="769556" y="6343370"/>
            <a:ext cx="5247367" cy="619433"/>
          </a:xfrm>
          <a:prstGeom prst="roundRect">
            <a:avLst>
              <a:gd name="adj" fmla="val 0"/>
            </a:avLst>
          </a:prstGeom>
          <a:noFill/>
          <a:ln w="25400">
            <a:noFill/>
          </a:ln>
          <a:effectLst/>
        </p:spPr>
        <p:txBody>
          <a:bodyPr vert="horz" lIns="0" tIns="0" rIns="0" bIns="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r>
              <a:rPr kumimoji="0" lang="fr-FR" sz="1200" b="1" i="0" u="none" strike="noStrike" kern="1200" cap="none" spc="0" normalizeH="0" baseline="0" noProof="0" dirty="0">
                <a:ln>
                  <a:noFill/>
                </a:ln>
                <a:solidFill>
                  <a:srgbClr val="000000"/>
                </a:solidFill>
                <a:effectLst/>
                <a:uLnTx/>
                <a:uFillTx/>
                <a:latin typeface="Arial"/>
                <a:ea typeface="+mn-ea"/>
                <a:cs typeface="+mn-cs"/>
              </a:rPr>
              <a:t>L’objectif général</a:t>
            </a:r>
            <a:r>
              <a:rPr kumimoji="0" lang="hr-HR" sz="1200" b="1" i="0" u="none" strike="noStrike" kern="1200" cap="none" spc="0" normalizeH="0" baseline="0" noProof="0" dirty="0">
                <a:ln>
                  <a:noFill/>
                </a:ln>
                <a:solidFill>
                  <a:srgbClr val="000000"/>
                </a:solidFill>
                <a:effectLst/>
                <a:uLnTx/>
                <a:uFillTx/>
                <a:latin typeface="Arial"/>
                <a:ea typeface="+mn-ea"/>
                <a:cs typeface="+mn-cs"/>
              </a:rPr>
              <a:t> </a:t>
            </a:r>
            <a:r>
              <a:rPr kumimoji="0" lang="fr-FR" sz="1200" b="0" i="0" u="none" strike="noStrike" kern="1200" cap="none" spc="0" normalizeH="0" baseline="0" noProof="0" dirty="0">
                <a:ln>
                  <a:noFill/>
                </a:ln>
                <a:solidFill>
                  <a:srgbClr val="000000"/>
                </a:solidFill>
                <a:effectLst/>
                <a:uLnTx/>
                <a:uFillTx/>
                <a:latin typeface="Arial"/>
                <a:ea typeface="+mn-ea"/>
                <a:cs typeface="+mn-cs"/>
              </a:rPr>
              <a:t>est de susciter l’engagement des acteurs clés de la lutte contre l’HTA et les autres FRCV à soutenir la mise en œuvre de l’approche CARDIO et à pérenniser ses interventions. </a:t>
            </a:r>
          </a:p>
          <a:p>
            <a:pPr marL="0" marR="0" lvl="0" indent="0" algn="l" defTabSz="685800" rtl="0" eaLnBrk="1" fontAlgn="auto" latinLnBrk="0" hangingPunct="1">
              <a:lnSpc>
                <a:spcPct val="100000"/>
              </a:lnSpc>
              <a:spcBef>
                <a:spcPts val="0"/>
              </a:spcBef>
              <a:buClr>
                <a:srgbClr val="D41D58"/>
              </a:buClr>
              <a:buSzTx/>
              <a:buFont typeface="Arial" panose="020B0604020202020204" pitchFamily="34" charset="0"/>
              <a:buNone/>
              <a:tabLst/>
              <a:defRPr/>
            </a:pPr>
            <a:endParaRPr kumimoji="0" lang="fr-FR"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0921025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E828A81-55EC-5ADB-DA47-59C2A618B30C}"/>
              </a:ext>
            </a:extLst>
          </p:cNvPr>
          <p:cNvSpPr txBox="1"/>
          <p:nvPr/>
        </p:nvSpPr>
        <p:spPr>
          <a:xfrm>
            <a:off x="552450" y="1450498"/>
            <a:ext cx="5480049" cy="633484"/>
          </a:xfrm>
          <a:prstGeom prst="rect">
            <a:avLst/>
          </a:prstGeom>
          <a:noFill/>
        </p:spPr>
        <p:txBody>
          <a:bodyPr wrap="square" lIns="0" tIns="46800" rIns="0" rtlCol="0">
            <a:noAutofit/>
          </a:bodyPr>
          <a:lstStyle/>
          <a:p>
            <a:r>
              <a:rPr lang="fr-FR" sz="1400" b="1" dirty="0">
                <a:solidFill>
                  <a:schemeClr val="accent2"/>
                </a:solidFill>
                <a:ea typeface="Segoe UI" panose="020B0502040204020203" pitchFamily="34" charset="0"/>
                <a:cs typeface="Calibri" panose="020F0502020204030204" pitchFamily="34" charset="0"/>
              </a:rPr>
              <a:t>Acteurs clés et gouvernance</a:t>
            </a:r>
          </a:p>
          <a:p>
            <a:r>
              <a:rPr lang="fr-FR" sz="1200" dirty="0">
                <a:solidFill>
                  <a:srgbClr val="000000"/>
                </a:solidFill>
                <a:ea typeface="Segoe UI" panose="020B0502040204020203" pitchFamily="34" charset="0"/>
                <a:cs typeface="Calibri" panose="020F0502020204030204" pitchFamily="34" charset="0"/>
              </a:rPr>
              <a:t>Les acteurs clés de la mise en œuvre de ces activités sont:</a:t>
            </a:r>
          </a:p>
        </p:txBody>
      </p:sp>
      <p:graphicFrame>
        <p:nvGraphicFramePr>
          <p:cNvPr id="2" name="Table 1">
            <a:extLst>
              <a:ext uri="{FF2B5EF4-FFF2-40B4-BE49-F238E27FC236}">
                <a16:creationId xmlns:a16="http://schemas.microsoft.com/office/drawing/2014/main" id="{9515E556-C85C-5BE7-8E36-CB0DC2898398}"/>
              </a:ext>
            </a:extLst>
          </p:cNvPr>
          <p:cNvGraphicFramePr>
            <a:graphicFrameLocks noGrp="1"/>
          </p:cNvGraphicFramePr>
          <p:nvPr>
            <p:extLst>
              <p:ext uri="{D42A27DB-BD31-4B8C-83A1-F6EECF244321}">
                <p14:modId xmlns:p14="http://schemas.microsoft.com/office/powerpoint/2010/main" val="2003392044"/>
              </p:ext>
            </p:extLst>
          </p:nvPr>
        </p:nvGraphicFramePr>
        <p:xfrm>
          <a:off x="552450" y="2077819"/>
          <a:ext cx="5480049" cy="3899400"/>
        </p:xfrm>
        <a:graphic>
          <a:graphicData uri="http://schemas.openxmlformats.org/drawingml/2006/table">
            <a:tbl>
              <a:tblPr firstRow="1" bandRow="1"/>
              <a:tblGrid>
                <a:gridCol w="1906104">
                  <a:extLst>
                    <a:ext uri="{9D8B030D-6E8A-4147-A177-3AD203B41FA5}">
                      <a16:colId xmlns:a16="http://schemas.microsoft.com/office/drawing/2014/main" val="336342045"/>
                    </a:ext>
                  </a:extLst>
                </a:gridCol>
                <a:gridCol w="3573945">
                  <a:extLst>
                    <a:ext uri="{9D8B030D-6E8A-4147-A177-3AD203B41FA5}">
                      <a16:colId xmlns:a16="http://schemas.microsoft.com/office/drawing/2014/main" val="1441059766"/>
                    </a:ext>
                  </a:extLst>
                </a:gridCol>
              </a:tblGrid>
              <a:tr h="360000">
                <a:tc>
                  <a:txBody>
                    <a:bodyPr/>
                    <a:lstStyle>
                      <a:lvl1pPr marL="0" algn="l" defTabSz="685800" rtl="0" eaLnBrk="1" latinLnBrk="0" hangingPunct="1">
                        <a:defRPr sz="1350" b="1" kern="1200">
                          <a:solidFill>
                            <a:schemeClr val="lt1"/>
                          </a:solidFill>
                          <a:latin typeface="Arial" panose="020B0604020202020204"/>
                        </a:defRPr>
                      </a:lvl1pPr>
                      <a:lvl2pPr marL="342900" algn="l" defTabSz="685800" rtl="0" eaLnBrk="1" latinLnBrk="0" hangingPunct="1">
                        <a:defRPr sz="1350" b="1" kern="1200">
                          <a:solidFill>
                            <a:schemeClr val="lt1"/>
                          </a:solidFill>
                          <a:latin typeface="Arial" panose="020B0604020202020204"/>
                        </a:defRPr>
                      </a:lvl2pPr>
                      <a:lvl3pPr marL="685800" algn="l" defTabSz="685800" rtl="0" eaLnBrk="1" latinLnBrk="0" hangingPunct="1">
                        <a:defRPr sz="1350" b="1" kern="1200">
                          <a:solidFill>
                            <a:schemeClr val="lt1"/>
                          </a:solidFill>
                          <a:latin typeface="Arial" panose="020B0604020202020204"/>
                        </a:defRPr>
                      </a:lvl3pPr>
                      <a:lvl4pPr marL="1028700" algn="l" defTabSz="685800" rtl="0" eaLnBrk="1" latinLnBrk="0" hangingPunct="1">
                        <a:defRPr sz="1350" b="1" kern="1200">
                          <a:solidFill>
                            <a:schemeClr val="lt1"/>
                          </a:solidFill>
                          <a:latin typeface="Arial" panose="020B0604020202020204"/>
                        </a:defRPr>
                      </a:lvl4pPr>
                      <a:lvl5pPr marL="1371600" algn="l" defTabSz="685800" rtl="0" eaLnBrk="1" latinLnBrk="0" hangingPunct="1">
                        <a:defRPr sz="1350" b="1" kern="1200">
                          <a:solidFill>
                            <a:schemeClr val="lt1"/>
                          </a:solidFill>
                          <a:latin typeface="Arial" panose="020B0604020202020204"/>
                        </a:defRPr>
                      </a:lvl5pPr>
                      <a:lvl6pPr marL="1714500" algn="l" defTabSz="685800" rtl="0" eaLnBrk="1" latinLnBrk="0" hangingPunct="1">
                        <a:defRPr sz="1350" b="1" kern="1200">
                          <a:solidFill>
                            <a:schemeClr val="lt1"/>
                          </a:solidFill>
                          <a:latin typeface="Arial" panose="020B0604020202020204"/>
                        </a:defRPr>
                      </a:lvl6pPr>
                      <a:lvl7pPr marL="2057400" algn="l" defTabSz="685800" rtl="0" eaLnBrk="1" latinLnBrk="0" hangingPunct="1">
                        <a:defRPr sz="1350" b="1" kern="1200">
                          <a:solidFill>
                            <a:schemeClr val="lt1"/>
                          </a:solidFill>
                          <a:latin typeface="Arial" panose="020B0604020202020204"/>
                        </a:defRPr>
                      </a:lvl7pPr>
                      <a:lvl8pPr marL="2400300" algn="l" defTabSz="685800" rtl="0" eaLnBrk="1" latinLnBrk="0" hangingPunct="1">
                        <a:defRPr sz="1350" b="1" kern="1200">
                          <a:solidFill>
                            <a:schemeClr val="lt1"/>
                          </a:solidFill>
                          <a:latin typeface="Arial" panose="020B0604020202020204"/>
                        </a:defRPr>
                      </a:lvl8pPr>
                      <a:lvl9pPr marL="2743200" algn="l" defTabSz="685800" rtl="0" eaLnBrk="1" latinLnBrk="0" hangingPunct="1">
                        <a:defRPr sz="1350" b="1" kern="1200">
                          <a:solidFill>
                            <a:schemeClr val="lt1"/>
                          </a:solidFill>
                          <a:latin typeface="Arial" panose="020B0604020202020204"/>
                        </a:defRPr>
                      </a:lvl9pPr>
                    </a:lstStyle>
                    <a:p>
                      <a:pPr marL="0" algn="l" defTabSz="1204016" rtl="0" eaLnBrk="1" latinLnBrk="0" hangingPunct="1">
                        <a:lnSpc>
                          <a:spcPct val="90000"/>
                        </a:lnSpc>
                        <a:spcAft>
                          <a:spcPts val="0"/>
                        </a:spcAft>
                      </a:pPr>
                      <a:r>
                        <a:rPr lang="fr-FR" sz="1200" b="1" kern="1200" dirty="0">
                          <a:solidFill>
                            <a:schemeClr val="bg1"/>
                          </a:solidFill>
                          <a:effectLst/>
                          <a:latin typeface="+mj-lt"/>
                          <a:ea typeface="Calibri" panose="020F0502020204030204" pitchFamily="34" charset="0"/>
                          <a:cs typeface="Calibri" panose="020F0502020204030204" pitchFamily="34" charset="0"/>
                        </a:rPr>
                        <a:t>Acteur Clés</a:t>
                      </a:r>
                      <a:endParaRPr lang="en-GB" sz="1200" b="1" kern="1200" dirty="0">
                        <a:solidFill>
                          <a:schemeClr val="bg1"/>
                        </a:solidFill>
                        <a:effectLst/>
                        <a:latin typeface="+mj-lt"/>
                        <a:ea typeface="Calibri" panose="020F0502020204030204" pitchFamily="34" charset="0"/>
                        <a:cs typeface="Calibri" panose="020F0502020204030204" pitchFamily="34" charset="0"/>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F3619"/>
                    </a:solidFill>
                  </a:tcPr>
                </a:tc>
                <a:tc>
                  <a:txBody>
                    <a:bodyPr/>
                    <a:lstStyle>
                      <a:lvl1pPr marL="0" algn="l" defTabSz="685800" rtl="0" eaLnBrk="1" latinLnBrk="0" hangingPunct="1">
                        <a:defRPr sz="1350" b="1" kern="1200">
                          <a:solidFill>
                            <a:schemeClr val="lt1"/>
                          </a:solidFill>
                          <a:latin typeface="Arial" panose="020B0604020202020204"/>
                        </a:defRPr>
                      </a:lvl1pPr>
                      <a:lvl2pPr marL="342900" algn="l" defTabSz="685800" rtl="0" eaLnBrk="1" latinLnBrk="0" hangingPunct="1">
                        <a:defRPr sz="1350" b="1" kern="1200">
                          <a:solidFill>
                            <a:schemeClr val="lt1"/>
                          </a:solidFill>
                          <a:latin typeface="Arial" panose="020B0604020202020204"/>
                        </a:defRPr>
                      </a:lvl2pPr>
                      <a:lvl3pPr marL="685800" algn="l" defTabSz="685800" rtl="0" eaLnBrk="1" latinLnBrk="0" hangingPunct="1">
                        <a:defRPr sz="1350" b="1" kern="1200">
                          <a:solidFill>
                            <a:schemeClr val="lt1"/>
                          </a:solidFill>
                          <a:latin typeface="Arial" panose="020B0604020202020204"/>
                        </a:defRPr>
                      </a:lvl3pPr>
                      <a:lvl4pPr marL="1028700" algn="l" defTabSz="685800" rtl="0" eaLnBrk="1" latinLnBrk="0" hangingPunct="1">
                        <a:defRPr sz="1350" b="1" kern="1200">
                          <a:solidFill>
                            <a:schemeClr val="lt1"/>
                          </a:solidFill>
                          <a:latin typeface="Arial" panose="020B0604020202020204"/>
                        </a:defRPr>
                      </a:lvl4pPr>
                      <a:lvl5pPr marL="1371600" algn="l" defTabSz="685800" rtl="0" eaLnBrk="1" latinLnBrk="0" hangingPunct="1">
                        <a:defRPr sz="1350" b="1" kern="1200">
                          <a:solidFill>
                            <a:schemeClr val="lt1"/>
                          </a:solidFill>
                          <a:latin typeface="Arial" panose="020B0604020202020204"/>
                        </a:defRPr>
                      </a:lvl5pPr>
                      <a:lvl6pPr marL="1714500" algn="l" defTabSz="685800" rtl="0" eaLnBrk="1" latinLnBrk="0" hangingPunct="1">
                        <a:defRPr sz="1350" b="1" kern="1200">
                          <a:solidFill>
                            <a:schemeClr val="lt1"/>
                          </a:solidFill>
                          <a:latin typeface="Arial" panose="020B0604020202020204"/>
                        </a:defRPr>
                      </a:lvl6pPr>
                      <a:lvl7pPr marL="2057400" algn="l" defTabSz="685800" rtl="0" eaLnBrk="1" latinLnBrk="0" hangingPunct="1">
                        <a:defRPr sz="1350" b="1" kern="1200">
                          <a:solidFill>
                            <a:schemeClr val="lt1"/>
                          </a:solidFill>
                          <a:latin typeface="Arial" panose="020B0604020202020204"/>
                        </a:defRPr>
                      </a:lvl7pPr>
                      <a:lvl8pPr marL="2400300" algn="l" defTabSz="685800" rtl="0" eaLnBrk="1" latinLnBrk="0" hangingPunct="1">
                        <a:defRPr sz="1350" b="1" kern="1200">
                          <a:solidFill>
                            <a:schemeClr val="lt1"/>
                          </a:solidFill>
                          <a:latin typeface="Arial" panose="020B0604020202020204"/>
                        </a:defRPr>
                      </a:lvl8pPr>
                      <a:lvl9pPr marL="2743200" algn="l" defTabSz="685800" rtl="0" eaLnBrk="1" latinLnBrk="0" hangingPunct="1">
                        <a:defRPr sz="1350" b="1" kern="1200">
                          <a:solidFill>
                            <a:schemeClr val="lt1"/>
                          </a:solidFill>
                          <a:latin typeface="Arial" panose="020B0604020202020204"/>
                        </a:defRPr>
                      </a:lvl9pPr>
                    </a:lstStyle>
                    <a:p>
                      <a:pPr marL="0" algn="l" defTabSz="1204016" rtl="0" eaLnBrk="1" latinLnBrk="0" hangingPunct="1">
                        <a:lnSpc>
                          <a:spcPct val="90000"/>
                        </a:lnSpc>
                        <a:spcAft>
                          <a:spcPts val="0"/>
                        </a:spcAft>
                      </a:pPr>
                      <a:r>
                        <a:rPr lang="fr-FR" sz="1200" b="1" kern="1200" dirty="0">
                          <a:solidFill>
                            <a:schemeClr val="bg1"/>
                          </a:solidFill>
                          <a:effectLst/>
                          <a:latin typeface="+mj-lt"/>
                          <a:ea typeface="Calibri" panose="020F0502020204030204" pitchFamily="34" charset="0"/>
                          <a:cs typeface="Calibri" panose="020F0502020204030204" pitchFamily="34" charset="0"/>
                        </a:rPr>
                        <a:t>Rôle</a:t>
                      </a:r>
                      <a:r>
                        <a:rPr lang="hr-HR" sz="1200" b="1" kern="1200" dirty="0">
                          <a:solidFill>
                            <a:schemeClr val="bg1"/>
                          </a:solidFill>
                          <a:effectLst/>
                          <a:latin typeface="+mj-lt"/>
                          <a:ea typeface="Calibri" panose="020F0502020204030204" pitchFamily="34" charset="0"/>
                          <a:cs typeface="Calibri" panose="020F0502020204030204" pitchFamily="34" charset="0"/>
                        </a:rPr>
                        <a:t>s</a:t>
                      </a:r>
                      <a:endParaRPr lang="en-GB" sz="1200" b="1" kern="1200" dirty="0">
                        <a:solidFill>
                          <a:schemeClr val="bg1"/>
                        </a:solidFill>
                        <a:effectLst/>
                        <a:latin typeface="+mj-lt"/>
                        <a:ea typeface="Calibri" panose="020F0502020204030204" pitchFamily="34" charset="0"/>
                        <a:cs typeface="Calibri" panose="020F0502020204030204" pitchFamily="34" charset="0"/>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F3619"/>
                    </a:solidFill>
                  </a:tcPr>
                </a:tc>
                <a:extLst>
                  <a:ext uri="{0D108BD9-81ED-4DB2-BD59-A6C34878D82A}">
                    <a16:rowId xmlns:a16="http://schemas.microsoft.com/office/drawing/2014/main" val="2152007633"/>
                  </a:ext>
                </a:extLst>
              </a:tr>
              <a:tr h="475841">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100000"/>
                        </a:lnSpc>
                        <a:spcAft>
                          <a:spcPts val="600"/>
                        </a:spcAft>
                      </a:pPr>
                      <a:r>
                        <a:rPr lang="fr-FR" sz="1200" b="1" dirty="0">
                          <a:effectLst/>
                          <a:latin typeface="+mj-lt"/>
                          <a:ea typeface="Segoe UI" panose="020B0502040204020203" pitchFamily="34" charset="0"/>
                          <a:cs typeface="Calibri" panose="020F0502020204030204" pitchFamily="34" charset="0"/>
                        </a:rPr>
                        <a:t>Ministère de la Santé et de l’Action sociale (MSAS)</a:t>
                      </a:r>
                      <a:endParaRPr lang="en-GB" sz="1200" dirty="0">
                        <a:effectLst/>
                        <a:latin typeface="+mj-lt"/>
                        <a:ea typeface="Calibri" panose="020F0502020204030204" pitchFamily="34" charset="0"/>
                        <a:cs typeface="Times New Roman" panose="02020603050405020304" pitchFamily="18" charset="0"/>
                      </a:endParaRPr>
                    </a:p>
                  </a:txBody>
                  <a:tcPr marL="68580" marR="6858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100000"/>
                        </a:lnSpc>
                        <a:spcAft>
                          <a:spcPts val="600"/>
                        </a:spcAft>
                      </a:pPr>
                      <a:r>
                        <a:rPr lang="fr-FR" sz="1200" dirty="0">
                          <a:effectLst/>
                          <a:latin typeface="+mj-lt"/>
                          <a:ea typeface="Segoe UI" panose="020B0502040204020203" pitchFamily="34" charset="0"/>
                          <a:cs typeface="Calibri" panose="020F0502020204030204" pitchFamily="34" charset="0"/>
                        </a:rPr>
                        <a:t>Organiser des réunions de plaidoyer avec la participation de tous les acteurs (Collectivités locales, le secteur privé, les entreprises, les ONG, les bailleurs)</a:t>
                      </a:r>
                      <a:endParaRPr lang="en-GB" sz="1200" dirty="0">
                        <a:effectLst/>
                        <a:latin typeface="+mj-lt"/>
                        <a:ea typeface="Calibri" panose="020F0502020204030204" pitchFamily="34" charset="0"/>
                        <a:cs typeface="Times New Roman" panose="02020603050405020304" pitchFamily="18" charset="0"/>
                      </a:endParaRPr>
                    </a:p>
                  </a:txBody>
                  <a:tcPr marL="68580" marR="6858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0675117"/>
                  </a:ext>
                </a:extLst>
              </a:tr>
              <a:tr h="181731">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100000"/>
                        </a:lnSpc>
                        <a:spcAft>
                          <a:spcPts val="600"/>
                        </a:spcAft>
                      </a:pPr>
                      <a:r>
                        <a:rPr lang="fr-FR" sz="1200" b="1" dirty="0">
                          <a:effectLst/>
                          <a:latin typeface="+mj-lt"/>
                          <a:ea typeface="Segoe UI" panose="020B0502040204020203" pitchFamily="34" charset="0"/>
                          <a:cs typeface="Calibri" panose="020F0502020204030204" pitchFamily="34" charset="0"/>
                        </a:rPr>
                        <a:t>Collectivités territoriales et Comités de développement sanitaires </a:t>
                      </a:r>
                      <a:endParaRPr lang="en-GB" sz="1200" dirty="0">
                        <a:effectLst/>
                        <a:latin typeface="+mj-lt"/>
                        <a:ea typeface="Calibri" panose="020F0502020204030204" pitchFamily="34" charset="0"/>
                        <a:cs typeface="Times New Roman" panose="02020603050405020304" pitchFamily="18" charset="0"/>
                      </a:endParaRPr>
                    </a:p>
                  </a:txBody>
                  <a:tcPr marL="68580" marR="6858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100000"/>
                        </a:lnSpc>
                        <a:spcAft>
                          <a:spcPts val="600"/>
                        </a:spcAft>
                      </a:pPr>
                      <a:r>
                        <a:rPr lang="fr-FR" sz="1200" dirty="0">
                          <a:effectLst/>
                          <a:latin typeface="+mj-lt"/>
                          <a:ea typeface="Segoe UI" panose="020B0502040204020203" pitchFamily="34" charset="0"/>
                          <a:cs typeface="Calibri" panose="020F0502020204030204" pitchFamily="34" charset="0"/>
                        </a:rPr>
                        <a:t>Identifier des voies de pérennisation de l’approche</a:t>
                      </a:r>
                      <a:endParaRPr lang="en-GB" sz="1200" dirty="0">
                        <a:effectLst/>
                        <a:latin typeface="+mj-lt"/>
                        <a:ea typeface="Calibri" panose="020F0502020204030204" pitchFamily="34" charset="0"/>
                        <a:cs typeface="Times New Roman" panose="02020603050405020304" pitchFamily="18" charset="0"/>
                      </a:endParaRPr>
                    </a:p>
                  </a:txBody>
                  <a:tcPr marL="68580" marR="6858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0367496"/>
                  </a:ext>
                </a:extLst>
              </a:tr>
              <a:tr h="0">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100000"/>
                        </a:lnSpc>
                        <a:spcAft>
                          <a:spcPts val="600"/>
                        </a:spcAft>
                      </a:pPr>
                      <a:r>
                        <a:rPr lang="fr-FR" sz="1200" b="1">
                          <a:effectLst/>
                          <a:latin typeface="+mj-lt"/>
                          <a:ea typeface="Segoe UI" panose="020B0502040204020203" pitchFamily="34" charset="0"/>
                          <a:cs typeface="Calibri" panose="020F0502020204030204" pitchFamily="34" charset="0"/>
                        </a:rPr>
                        <a:t>Acteurs communautaires de santé</a:t>
                      </a:r>
                      <a:endParaRPr lang="en-GB" sz="1200">
                        <a:effectLst/>
                        <a:latin typeface="+mj-lt"/>
                        <a:ea typeface="Calibri" panose="020F0502020204030204" pitchFamily="34" charset="0"/>
                        <a:cs typeface="Times New Roman" panose="02020603050405020304" pitchFamily="18" charset="0"/>
                      </a:endParaRPr>
                    </a:p>
                  </a:txBody>
                  <a:tcPr marL="68580" marR="6858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100000"/>
                        </a:lnSpc>
                        <a:spcAft>
                          <a:spcPts val="600"/>
                        </a:spcAft>
                      </a:pPr>
                      <a:r>
                        <a:rPr lang="fr-FR" sz="1200" dirty="0">
                          <a:effectLst/>
                          <a:latin typeface="+mj-lt"/>
                          <a:ea typeface="Segoe UI" panose="020B0502040204020203" pitchFamily="34" charset="0"/>
                          <a:cs typeface="Calibri" panose="020F0502020204030204" pitchFamily="34" charset="0"/>
                        </a:rPr>
                        <a:t>Mettre en œuvre des Plans communautaires de sensibilisation et de dépistage</a:t>
                      </a:r>
                      <a:endParaRPr lang="en-GB" sz="1200" dirty="0">
                        <a:effectLst/>
                        <a:latin typeface="+mj-lt"/>
                        <a:ea typeface="Calibri" panose="020F0502020204030204" pitchFamily="34" charset="0"/>
                        <a:cs typeface="Times New Roman" panose="02020603050405020304" pitchFamily="18" charset="0"/>
                      </a:endParaRPr>
                    </a:p>
                    <a:p>
                      <a:pPr>
                        <a:lnSpc>
                          <a:spcPct val="100000"/>
                        </a:lnSpc>
                        <a:spcAft>
                          <a:spcPts val="600"/>
                        </a:spcAft>
                      </a:pPr>
                      <a:r>
                        <a:rPr lang="fr-FR" sz="1200" dirty="0">
                          <a:effectLst/>
                          <a:latin typeface="+mj-lt"/>
                          <a:ea typeface="Segoe UI" panose="020B0502040204020203" pitchFamily="34" charset="0"/>
                          <a:cs typeface="Calibri" panose="020F0502020204030204" pitchFamily="34" charset="0"/>
                        </a:rPr>
                        <a:t>Orienter les cas suspects et suivre les patients diagnostiqués</a:t>
                      </a:r>
                      <a:endParaRPr lang="en-GB" sz="1200" dirty="0">
                        <a:effectLst/>
                        <a:latin typeface="+mj-lt"/>
                        <a:ea typeface="Calibri" panose="020F0502020204030204" pitchFamily="34" charset="0"/>
                        <a:cs typeface="Times New Roman" panose="02020603050405020304" pitchFamily="18" charset="0"/>
                      </a:endParaRPr>
                    </a:p>
                  </a:txBody>
                  <a:tcPr marL="68580" marR="6858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0403585"/>
                  </a:ext>
                </a:extLst>
              </a:tr>
              <a:tr h="203803">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100000"/>
                        </a:lnSpc>
                        <a:spcAft>
                          <a:spcPts val="600"/>
                        </a:spcAft>
                      </a:pPr>
                      <a:r>
                        <a:rPr lang="fr-FR" sz="1200" b="1">
                          <a:effectLst/>
                          <a:latin typeface="+mj-lt"/>
                          <a:ea typeface="Segoe UI" panose="020B0502040204020203" pitchFamily="34" charset="0"/>
                          <a:cs typeface="Calibri" panose="020F0502020204030204" pitchFamily="34" charset="0"/>
                        </a:rPr>
                        <a:t>Patients hypertendus</a:t>
                      </a:r>
                      <a:endParaRPr lang="en-GB" sz="1200">
                        <a:effectLst/>
                        <a:latin typeface="+mj-lt"/>
                        <a:ea typeface="Calibri" panose="020F0502020204030204" pitchFamily="34" charset="0"/>
                        <a:cs typeface="Times New Roman" panose="02020603050405020304" pitchFamily="18" charset="0"/>
                      </a:endParaRPr>
                    </a:p>
                  </a:txBody>
                  <a:tcPr marL="68580" marR="6858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100000"/>
                        </a:lnSpc>
                        <a:spcAft>
                          <a:spcPts val="600"/>
                        </a:spcAft>
                      </a:pPr>
                      <a:r>
                        <a:rPr lang="fr-FR" sz="1200" dirty="0">
                          <a:effectLst/>
                          <a:latin typeface="+mj-lt"/>
                          <a:ea typeface="Segoe UI" panose="020B0502040204020203" pitchFamily="34" charset="0"/>
                          <a:cs typeface="Calibri" panose="020F0502020204030204" pitchFamily="34" charset="0"/>
                        </a:rPr>
                        <a:t>Appropriation de la gestion de leur pathologie </a:t>
                      </a:r>
                      <a:endParaRPr lang="en-GB" sz="1200" dirty="0">
                        <a:effectLst/>
                        <a:latin typeface="+mj-lt"/>
                        <a:ea typeface="Calibri" panose="020F0502020204030204" pitchFamily="34" charset="0"/>
                        <a:cs typeface="Times New Roman" panose="02020603050405020304" pitchFamily="18" charset="0"/>
                      </a:endParaRPr>
                    </a:p>
                  </a:txBody>
                  <a:tcPr marL="68580" marR="6858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6486678"/>
                  </a:ext>
                </a:extLst>
              </a:tr>
              <a:tr h="203803">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100000"/>
                        </a:lnSpc>
                        <a:spcAft>
                          <a:spcPts val="600"/>
                        </a:spcAft>
                      </a:pPr>
                      <a:r>
                        <a:rPr lang="fr-FR" sz="1200" b="1">
                          <a:effectLst/>
                          <a:latin typeface="+mj-lt"/>
                          <a:ea typeface="Segoe UI" panose="020B0502040204020203" pitchFamily="34" charset="0"/>
                          <a:cs typeface="Calibri" panose="020F0502020204030204" pitchFamily="34" charset="0"/>
                        </a:rPr>
                        <a:t>IntraHealth</a:t>
                      </a:r>
                      <a:endParaRPr lang="en-GB" sz="1200">
                        <a:effectLst/>
                        <a:latin typeface="+mj-lt"/>
                        <a:ea typeface="Calibri" panose="020F0502020204030204" pitchFamily="34" charset="0"/>
                        <a:cs typeface="Times New Roman" panose="02020603050405020304" pitchFamily="18" charset="0"/>
                      </a:endParaRPr>
                    </a:p>
                  </a:txBody>
                  <a:tcPr marL="68580" marR="6858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19050" cap="flat" cmpd="sng" algn="ctr">
                      <a:solidFill>
                        <a:srgbClr val="CF361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04016" rtl="0" eaLnBrk="1" latinLnBrk="0" hangingPunct="1">
                        <a:defRPr sz="2371" kern="1200">
                          <a:solidFill>
                            <a:schemeClr val="tx1"/>
                          </a:solidFill>
                          <a:latin typeface="Arial"/>
                        </a:defRPr>
                      </a:lvl1pPr>
                      <a:lvl2pPr marL="602009" algn="l" defTabSz="1204016" rtl="0" eaLnBrk="1" latinLnBrk="0" hangingPunct="1">
                        <a:defRPr sz="2371" kern="1200">
                          <a:solidFill>
                            <a:schemeClr val="tx1"/>
                          </a:solidFill>
                          <a:latin typeface="Arial"/>
                        </a:defRPr>
                      </a:lvl2pPr>
                      <a:lvl3pPr marL="1204016" algn="l" defTabSz="1204016" rtl="0" eaLnBrk="1" latinLnBrk="0" hangingPunct="1">
                        <a:defRPr sz="2371" kern="1200">
                          <a:solidFill>
                            <a:schemeClr val="tx1"/>
                          </a:solidFill>
                          <a:latin typeface="Arial"/>
                        </a:defRPr>
                      </a:lvl3pPr>
                      <a:lvl4pPr marL="1806026" algn="l" defTabSz="1204016" rtl="0" eaLnBrk="1" latinLnBrk="0" hangingPunct="1">
                        <a:defRPr sz="2371" kern="1200">
                          <a:solidFill>
                            <a:schemeClr val="tx1"/>
                          </a:solidFill>
                          <a:latin typeface="Arial"/>
                        </a:defRPr>
                      </a:lvl4pPr>
                      <a:lvl5pPr marL="2408033" algn="l" defTabSz="1204016" rtl="0" eaLnBrk="1" latinLnBrk="0" hangingPunct="1">
                        <a:defRPr sz="2371" kern="1200">
                          <a:solidFill>
                            <a:schemeClr val="tx1"/>
                          </a:solidFill>
                          <a:latin typeface="Arial"/>
                        </a:defRPr>
                      </a:lvl5pPr>
                      <a:lvl6pPr marL="3010042" algn="l" defTabSz="1204016" rtl="0" eaLnBrk="1" latinLnBrk="0" hangingPunct="1">
                        <a:defRPr sz="2371" kern="1200">
                          <a:solidFill>
                            <a:schemeClr val="tx1"/>
                          </a:solidFill>
                          <a:latin typeface="Arial"/>
                        </a:defRPr>
                      </a:lvl6pPr>
                      <a:lvl7pPr marL="3612050" algn="l" defTabSz="1204016" rtl="0" eaLnBrk="1" latinLnBrk="0" hangingPunct="1">
                        <a:defRPr sz="2371" kern="1200">
                          <a:solidFill>
                            <a:schemeClr val="tx1"/>
                          </a:solidFill>
                          <a:latin typeface="Arial"/>
                        </a:defRPr>
                      </a:lvl7pPr>
                      <a:lvl8pPr marL="4214059" algn="l" defTabSz="1204016" rtl="0" eaLnBrk="1" latinLnBrk="0" hangingPunct="1">
                        <a:defRPr sz="2371" kern="1200">
                          <a:solidFill>
                            <a:schemeClr val="tx1"/>
                          </a:solidFill>
                          <a:latin typeface="Arial"/>
                        </a:defRPr>
                      </a:lvl8pPr>
                      <a:lvl9pPr marL="4816068" algn="l" defTabSz="1204016" rtl="0" eaLnBrk="1" latinLnBrk="0" hangingPunct="1">
                        <a:defRPr sz="2371" kern="1200">
                          <a:solidFill>
                            <a:schemeClr val="tx1"/>
                          </a:solidFill>
                          <a:latin typeface="Arial"/>
                        </a:defRPr>
                      </a:lvl9pPr>
                    </a:lstStyle>
                    <a:p>
                      <a:pPr>
                        <a:lnSpc>
                          <a:spcPct val="100000"/>
                        </a:lnSpc>
                        <a:spcAft>
                          <a:spcPts val="600"/>
                        </a:spcAft>
                      </a:pPr>
                      <a:r>
                        <a:rPr lang="fr-FR" sz="1200" dirty="0">
                          <a:effectLst/>
                          <a:latin typeface="+mj-lt"/>
                          <a:ea typeface="Segoe UI" panose="020B0502040204020203" pitchFamily="34" charset="0"/>
                          <a:cs typeface="Calibri" panose="020F0502020204030204" pitchFamily="34" charset="0"/>
                        </a:rPr>
                        <a:t>Plaidoyer pour l’adhésion de tous les acteurs clés dans la lutte contre l’HTA au niveau local  </a:t>
                      </a:r>
                      <a:endParaRPr lang="en-GB" sz="1200" dirty="0">
                        <a:effectLst/>
                        <a:latin typeface="+mj-lt"/>
                        <a:ea typeface="Calibri" panose="020F0502020204030204" pitchFamily="34" charset="0"/>
                        <a:cs typeface="Times New Roman" panose="02020603050405020304" pitchFamily="18" charset="0"/>
                      </a:endParaRPr>
                    </a:p>
                  </a:txBody>
                  <a:tcPr marL="68580" marR="6858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19050" cap="flat" cmpd="sng" algn="ctr">
                      <a:solidFill>
                        <a:srgbClr val="CF361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8245844"/>
                  </a:ext>
                </a:extLst>
              </a:tr>
            </a:tbl>
          </a:graphicData>
        </a:graphic>
      </p:graphicFrame>
      <p:sp>
        <p:nvSpPr>
          <p:cNvPr id="3" name="TextBox 2">
            <a:extLst>
              <a:ext uri="{FF2B5EF4-FFF2-40B4-BE49-F238E27FC236}">
                <a16:creationId xmlns:a16="http://schemas.microsoft.com/office/drawing/2014/main" id="{832CD4C6-E007-CCD0-C9FF-E88DF0B8A14E}"/>
              </a:ext>
            </a:extLst>
          </p:cNvPr>
          <p:cNvSpPr txBox="1"/>
          <p:nvPr/>
        </p:nvSpPr>
        <p:spPr>
          <a:xfrm>
            <a:off x="552450" y="6181213"/>
            <a:ext cx="5480049" cy="1927333"/>
          </a:xfrm>
          <a:prstGeom prst="rect">
            <a:avLst/>
          </a:prstGeom>
          <a:noFill/>
        </p:spPr>
        <p:txBody>
          <a:bodyPr wrap="square" lIns="0" tIns="46800" rIns="0" rtlCol="0">
            <a:noAutofit/>
          </a:bodyPr>
          <a:lstStyle/>
          <a:p>
            <a:r>
              <a:rPr lang="fr-FR" sz="1400" b="1" dirty="0">
                <a:solidFill>
                  <a:schemeClr val="accent2"/>
                </a:solidFill>
                <a:ea typeface="Segoe UI" panose="020B0502040204020203" pitchFamily="34" charset="0"/>
                <a:cs typeface="Calibri" panose="020F0502020204030204" pitchFamily="34" charset="0"/>
              </a:rPr>
              <a:t>Etapes pour répliquer cette intervention</a:t>
            </a:r>
          </a:p>
          <a:p>
            <a:r>
              <a:rPr lang="fr-FR" sz="1200" dirty="0">
                <a:solidFill>
                  <a:srgbClr val="000000"/>
                </a:solidFill>
                <a:ea typeface="Segoe UI" panose="020B0502040204020203" pitchFamily="34" charset="0"/>
                <a:cs typeface="Calibri" panose="020F0502020204030204" pitchFamily="34" charset="0"/>
              </a:rPr>
              <a:t>Les différentes étapes de réplication de la stratégie d’appropriation sont:</a:t>
            </a:r>
            <a:endParaRPr lang="hr-HR" sz="1200" dirty="0">
              <a:solidFill>
                <a:srgbClr val="000000"/>
              </a:solidFill>
              <a:ea typeface="Segoe UI" panose="020B0502040204020203" pitchFamily="34" charset="0"/>
              <a:cs typeface="Calibri" panose="020F0502020204030204" pitchFamily="34" charset="0"/>
            </a:endParaRPr>
          </a:p>
          <a:p>
            <a:endParaRPr lang="fr-FR" sz="1200" dirty="0">
              <a:solidFill>
                <a:srgbClr val="000000"/>
              </a:solidFill>
              <a:ea typeface="Segoe UI" panose="020B0502040204020203" pitchFamily="34" charset="0"/>
              <a:cs typeface="Calibri" panose="020F0502020204030204" pitchFamily="34" charset="0"/>
            </a:endParaRPr>
          </a:p>
          <a:p>
            <a:r>
              <a:rPr lang="fr-FR" sz="1200" b="1" dirty="0">
                <a:solidFill>
                  <a:srgbClr val="000000"/>
                </a:solidFill>
                <a:ea typeface="Segoe UI" panose="020B0502040204020203" pitchFamily="34" charset="0"/>
                <a:cs typeface="Calibri" panose="020F0502020204030204" pitchFamily="34" charset="0"/>
              </a:rPr>
              <a:t>Atelier d’élaboration d’un Plan de pérennisation</a:t>
            </a:r>
          </a:p>
          <a:p>
            <a:r>
              <a:rPr lang="fr-FR" sz="1200" dirty="0">
                <a:solidFill>
                  <a:srgbClr val="000000"/>
                </a:solidFill>
                <a:ea typeface="Segoe UI" panose="020B0502040204020203" pitchFamily="34" charset="0"/>
                <a:cs typeface="Calibri" panose="020F0502020204030204" pitchFamily="34" charset="0"/>
              </a:rPr>
              <a:t>En août 2023, un atelier d’élaboration du Plan de pérennisation a été tenu en collaboration avec le MSAS pour identifier les voies et moyens pour une bonne pérennisation de l’approche CARDIO. Elle a permis de présenter la documentation du projet avec les différentes stratégies, les principaux résultats et leurs coûts. Cet atelier a permis aussi d’aboutir à un Plan incluant les responsabilités de chaque acteur dans la pérennisation de l’approche.</a:t>
            </a:r>
          </a:p>
        </p:txBody>
      </p:sp>
    </p:spTree>
    <p:extLst>
      <p:ext uri="{BB962C8B-B14F-4D97-AF65-F5344CB8AC3E}">
        <p14:creationId xmlns:p14="http://schemas.microsoft.com/office/powerpoint/2010/main" val="11040776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E828A81-55EC-5ADB-DA47-59C2A618B30C}"/>
              </a:ext>
            </a:extLst>
          </p:cNvPr>
          <p:cNvSpPr txBox="1"/>
          <p:nvPr/>
        </p:nvSpPr>
        <p:spPr>
          <a:xfrm>
            <a:off x="552450" y="1450498"/>
            <a:ext cx="5480049" cy="3805235"/>
          </a:xfrm>
          <a:prstGeom prst="rect">
            <a:avLst/>
          </a:prstGeom>
          <a:noFill/>
        </p:spPr>
        <p:txBody>
          <a:bodyPr wrap="square" lIns="0" tIns="46800" rIns="0" rtlCol="0">
            <a:noAutofit/>
          </a:bodyPr>
          <a:lstStyle/>
          <a:p>
            <a:r>
              <a:rPr lang="fr-FR" sz="1200" b="1" dirty="0">
                <a:solidFill>
                  <a:srgbClr val="000000"/>
                </a:solidFill>
                <a:ea typeface="Segoe UI" panose="020B0502040204020203" pitchFamily="34" charset="0"/>
                <a:cs typeface="Calibri" panose="020F0502020204030204" pitchFamily="34" charset="0"/>
              </a:rPr>
              <a:t>Visites de plaidoyer au niveau des Maires</a:t>
            </a:r>
          </a:p>
          <a:p>
            <a:r>
              <a:rPr lang="fr-FR" sz="1200" dirty="0">
                <a:solidFill>
                  <a:srgbClr val="000000"/>
                </a:solidFill>
                <a:ea typeface="Segoe UI" panose="020B0502040204020203" pitchFamily="34" charset="0"/>
                <a:cs typeface="Calibri" panose="020F0502020204030204" pitchFamily="34" charset="0"/>
              </a:rPr>
              <a:t>Tout au long de la mise en œuvre et surtout en 2024, des visites ont été faites par le personnel du projet CARDIO4Dakar pour attirer l’attention des autorités municipales sur l’ampleur de l’HTA, ses conséquences sur la santé et surtout la nécessité de l’implication des Collectivités locales dans la prévention au sein de la communauté.</a:t>
            </a:r>
            <a:r>
              <a:rPr lang="hr-HR" sz="1200" dirty="0">
                <a:solidFill>
                  <a:srgbClr val="000000"/>
                </a:solidFill>
                <a:ea typeface="Segoe UI" panose="020B0502040204020203" pitchFamily="34" charset="0"/>
                <a:cs typeface="Calibri" panose="020F0502020204030204" pitchFamily="34" charset="0"/>
              </a:rPr>
              <a:t> </a:t>
            </a:r>
          </a:p>
          <a:p>
            <a:endParaRPr lang="fr-FR" sz="1200" dirty="0">
              <a:solidFill>
                <a:srgbClr val="000000"/>
              </a:solidFill>
              <a:ea typeface="Segoe UI" panose="020B0502040204020203" pitchFamily="34" charset="0"/>
              <a:cs typeface="Calibri" panose="020F0502020204030204" pitchFamily="34" charset="0"/>
            </a:endParaRPr>
          </a:p>
          <a:p>
            <a:r>
              <a:rPr lang="fr-FR" sz="1200" b="1" dirty="0">
                <a:solidFill>
                  <a:srgbClr val="000000"/>
                </a:solidFill>
                <a:ea typeface="Segoe UI" panose="020B0502040204020203" pitchFamily="34" charset="0"/>
                <a:cs typeface="Calibri" panose="020F0502020204030204" pitchFamily="34" charset="0"/>
              </a:rPr>
              <a:t>Atelier de marketing du modèle CARDIO</a:t>
            </a:r>
          </a:p>
          <a:p>
            <a:r>
              <a:rPr lang="fr-FR" sz="1200" dirty="0">
                <a:solidFill>
                  <a:srgbClr val="000000"/>
                </a:solidFill>
                <a:ea typeface="Segoe UI" panose="020B0502040204020203" pitchFamily="34" charset="0"/>
                <a:cs typeface="Calibri" panose="020F0502020204030204" pitchFamily="34" charset="0"/>
              </a:rPr>
              <a:t>A la suite de ces deux cycles de projet (BHBC et CARDIO4Dakar), et de l’élaboration d’un plan de pérennisation des stratégies et interventions de l’approche CARDIO, les collectivités territoriales doivent être impliquées en vue de leur appropriation et leur responsabilisation dans la pérennisation des stratégies CARDIO dans le département de Dakar.</a:t>
            </a:r>
            <a:endParaRPr lang="hr-HR" sz="1200" dirty="0">
              <a:solidFill>
                <a:srgbClr val="000000"/>
              </a:solidFill>
              <a:ea typeface="Segoe UI" panose="020B0502040204020203" pitchFamily="34" charset="0"/>
              <a:cs typeface="Calibri" panose="020F0502020204030204" pitchFamily="34" charset="0"/>
            </a:endParaRPr>
          </a:p>
          <a:p>
            <a:endParaRPr lang="fr-FR" sz="1200" dirty="0">
              <a:solidFill>
                <a:srgbClr val="000000"/>
              </a:solidFill>
              <a:ea typeface="Segoe UI" panose="020B0502040204020203" pitchFamily="34" charset="0"/>
              <a:cs typeface="Calibri" panose="020F0502020204030204" pitchFamily="34" charset="0"/>
            </a:endParaRPr>
          </a:p>
          <a:p>
            <a:r>
              <a:rPr lang="fr-FR" sz="1200" dirty="0">
                <a:solidFill>
                  <a:srgbClr val="000000"/>
                </a:solidFill>
                <a:ea typeface="Segoe UI" panose="020B0502040204020203" pitchFamily="34" charset="0"/>
                <a:cs typeface="Calibri" panose="020F0502020204030204" pitchFamily="34" charset="0"/>
              </a:rPr>
              <a:t>Ainsi, les principaux objectifs de cet atelier tenu en mars 2024 consistent à partager les résultats du projet CARDIO4Dakar, à discuter de la valeur ajoutée de l’implication des Collectivités et des CDS dans la lutte contre les maladies cardiovasculaires, à identifier les stratégies et activités que les collectivités locales et CDS peuvent prendre en charge et à élaborer un modèle de pérennisation des activités. </a:t>
            </a:r>
            <a:endParaRPr lang="hr-HR" sz="1200" dirty="0">
              <a:solidFill>
                <a:srgbClr val="000000"/>
              </a:solidFill>
              <a:ea typeface="Segoe UI" panose="020B0502040204020203" pitchFamily="34" charset="0"/>
              <a:cs typeface="Calibri" panose="020F0502020204030204" pitchFamily="34" charset="0"/>
            </a:endParaRPr>
          </a:p>
          <a:p>
            <a:endParaRPr lang="fr-FR" sz="1200" dirty="0">
              <a:solidFill>
                <a:srgbClr val="000000"/>
              </a:solidFill>
              <a:ea typeface="Segoe UI" panose="020B0502040204020203" pitchFamily="34" charset="0"/>
              <a:cs typeface="Calibri" panose="020F0502020204030204" pitchFamily="34" charset="0"/>
            </a:endParaRPr>
          </a:p>
        </p:txBody>
      </p:sp>
      <p:sp>
        <p:nvSpPr>
          <p:cNvPr id="13" name="Text Placeholder 2">
            <a:extLst>
              <a:ext uri="{FF2B5EF4-FFF2-40B4-BE49-F238E27FC236}">
                <a16:creationId xmlns:a16="http://schemas.microsoft.com/office/drawing/2014/main" id="{15CE3CD4-C02E-1B50-408D-120C85190E8D}"/>
              </a:ext>
            </a:extLst>
          </p:cNvPr>
          <p:cNvSpPr txBox="1">
            <a:spLocks/>
          </p:cNvSpPr>
          <p:nvPr/>
        </p:nvSpPr>
        <p:spPr>
          <a:xfrm rot="16200000">
            <a:off x="2493094" y="3557849"/>
            <a:ext cx="2150919" cy="6016923"/>
          </a:xfrm>
          <a:prstGeom prst="roundRect">
            <a:avLst>
              <a:gd name="adj" fmla="val 9728"/>
            </a:avLst>
          </a:prstGeom>
          <a:gradFill>
            <a:gsLst>
              <a:gs pos="0">
                <a:schemeClr val="accent4">
                  <a:alpha val="20000"/>
                </a:schemeClr>
              </a:gs>
              <a:gs pos="100000">
                <a:schemeClr val="accent4">
                  <a:alpha val="0"/>
                </a:schemeClr>
              </a:gs>
            </a:gsLst>
            <a:lin ang="5400000" scaled="1"/>
          </a:gradFill>
          <a:ln w="25400">
            <a:noFill/>
          </a:ln>
          <a:effectLst/>
        </p:spPr>
        <p:txBody>
          <a:bodyPr vert="horz" lIns="144000" tIns="144000" rIns="144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nSpc>
                <a:spcPct val="100000"/>
              </a:lnSpc>
              <a:spcBef>
                <a:spcPts val="0"/>
              </a:spcBef>
              <a:buNone/>
            </a:pPr>
            <a:endParaRPr lang="hr-HR" b="1" spc="-20" dirty="0"/>
          </a:p>
        </p:txBody>
      </p:sp>
      <p:sp>
        <p:nvSpPr>
          <p:cNvPr id="14" name="Oval 13">
            <a:extLst>
              <a:ext uri="{FF2B5EF4-FFF2-40B4-BE49-F238E27FC236}">
                <a16:creationId xmlns:a16="http://schemas.microsoft.com/office/drawing/2014/main" id="{94268F7E-D5D0-3FF9-4A65-42A97D8197FC}"/>
              </a:ext>
            </a:extLst>
          </p:cNvPr>
          <p:cNvSpPr/>
          <p:nvPr/>
        </p:nvSpPr>
        <p:spPr>
          <a:xfrm>
            <a:off x="682513" y="5671757"/>
            <a:ext cx="625241" cy="62524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F6132EDB-7C34-6E9C-CB5F-C014AAE8EA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868" y="5671756"/>
            <a:ext cx="625242" cy="625242"/>
          </a:xfrm>
          <a:prstGeom prst="rect">
            <a:avLst/>
          </a:prstGeom>
        </p:spPr>
      </p:pic>
      <p:sp>
        <p:nvSpPr>
          <p:cNvPr id="16" name="TextBox 15">
            <a:extLst>
              <a:ext uri="{FF2B5EF4-FFF2-40B4-BE49-F238E27FC236}">
                <a16:creationId xmlns:a16="http://schemas.microsoft.com/office/drawing/2014/main" id="{9B3B158B-DEA7-A552-C6D0-6A837C6F5916}"/>
              </a:ext>
            </a:extLst>
          </p:cNvPr>
          <p:cNvSpPr txBox="1"/>
          <p:nvPr/>
        </p:nvSpPr>
        <p:spPr>
          <a:xfrm>
            <a:off x="1480051" y="5671756"/>
            <a:ext cx="4552448" cy="1621629"/>
          </a:xfrm>
          <a:prstGeom prst="rect">
            <a:avLst/>
          </a:prstGeom>
          <a:noFill/>
        </p:spPr>
        <p:txBody>
          <a:bodyPr wrap="square" lIns="0" tIns="46800" rIns="0" rtlCol="0">
            <a:noAutofit/>
          </a:bodyPr>
          <a:lstStyle/>
          <a:p>
            <a:r>
              <a:rPr lang="fr-FR" sz="1400" b="1" dirty="0">
                <a:solidFill>
                  <a:schemeClr val="accent2"/>
                </a:solidFill>
                <a:ea typeface="Segoe UI" panose="020B0502040204020203" pitchFamily="34" charset="0"/>
                <a:cs typeface="Calibri" panose="020F0502020204030204" pitchFamily="34" charset="0"/>
              </a:rPr>
              <a:t>Outils de Gestion et lien</a:t>
            </a:r>
            <a:endParaRPr lang="hr-HR" sz="1400" b="1" dirty="0">
              <a:solidFill>
                <a:schemeClr val="accent2"/>
              </a:solidFill>
              <a:ea typeface="Segoe UI" panose="020B0502040204020203" pitchFamily="34" charset="0"/>
              <a:cs typeface="Calibri" panose="020F0502020204030204" pitchFamily="34" charset="0"/>
            </a:endParaRPr>
          </a:p>
          <a:p>
            <a:pPr marL="171450" indent="-171450">
              <a:lnSpc>
                <a:spcPct val="100000"/>
              </a:lnSpc>
              <a:spcBef>
                <a:spcPts val="0"/>
              </a:spcBef>
              <a:buFont typeface="Wingdings" panose="05000000000000000000" pitchFamily="2" charset="2"/>
              <a:buChar char="Ø"/>
            </a:pPr>
            <a:r>
              <a:rPr lang="fr-FR" sz="1200" dirty="0"/>
              <a:t>TDR pour la tenue de CDD et CLD</a:t>
            </a:r>
            <a:endParaRPr lang="hr-HR" sz="1200" dirty="0"/>
          </a:p>
          <a:p>
            <a:pPr marL="171450" indent="-171450">
              <a:buFont typeface="Wingdings" panose="05000000000000000000" pitchFamily="2" charset="2"/>
              <a:buChar char="Ø"/>
            </a:pPr>
            <a:r>
              <a:rPr lang="fr-FR" sz="1200" dirty="0"/>
              <a:t>TDR pour la tenue de réunion du comité multisectoriel</a:t>
            </a:r>
          </a:p>
          <a:p>
            <a:pPr marL="171450" indent="-171450">
              <a:buFont typeface="Wingdings" panose="05000000000000000000" pitchFamily="2" charset="2"/>
              <a:buChar char="Ø"/>
            </a:pPr>
            <a:r>
              <a:rPr lang="fr-FR" sz="1200" dirty="0"/>
              <a:t>Arrêté de mise en place du comité multisectoriel </a:t>
            </a:r>
            <a:endParaRPr lang="hr-HR" sz="1200" dirty="0"/>
          </a:p>
          <a:p>
            <a:pPr marL="171450" indent="-171450">
              <a:buFont typeface="Wingdings" panose="05000000000000000000" pitchFamily="2" charset="2"/>
              <a:buChar char="Ø"/>
            </a:pPr>
            <a:r>
              <a:rPr lang="fr-FR" sz="1200" dirty="0"/>
              <a:t>Rapport atelier de pérennisation</a:t>
            </a:r>
            <a:endParaRPr lang="hr-HR" sz="1200" dirty="0"/>
          </a:p>
          <a:p>
            <a:pPr marL="171450" indent="-171450">
              <a:buFont typeface="Wingdings" panose="05000000000000000000" pitchFamily="2" charset="2"/>
              <a:buChar char="Ø"/>
            </a:pPr>
            <a:r>
              <a:rPr lang="fr-FR" sz="1200" dirty="0"/>
              <a:t>Rapport atelier de marketing du modèle CARDIO</a:t>
            </a:r>
          </a:p>
          <a:p>
            <a:pPr marL="171450" indent="-171450">
              <a:buFont typeface="Arial" panose="020B0604020202020204" pitchFamily="34" charset="0"/>
              <a:buChar char="•"/>
            </a:pPr>
            <a:endParaRPr lang="fr-FR" sz="1200" dirty="0"/>
          </a:p>
          <a:p>
            <a:r>
              <a:rPr lang="fr-FR" sz="1200" b="1" dirty="0">
                <a:solidFill>
                  <a:schemeClr val="accent2"/>
                </a:solidFill>
                <a:cs typeface="Calibri" panose="020F0502020204030204" pitchFamily="34" charset="0"/>
              </a:rPr>
              <a:t>Lien: </a:t>
            </a:r>
            <a:r>
              <a:rPr lang="fr-FR" sz="1200" dirty="0">
                <a:solidFill>
                  <a:schemeClr val="accent2"/>
                </a:solidFill>
                <a:cs typeface="Calibri" panose="020F0502020204030204" pitchFamily="34" charset="0"/>
                <a:hlinkClick r:id="rId4"/>
              </a:rPr>
              <a:t>https://drive.google.com/drive/folders/1nFCpztNbTZDTogzaGdJZrIB_eiuWeFNz?exids=71471483,71471477</a:t>
            </a:r>
            <a:endParaRPr lang="fr-FR" sz="1200" dirty="0">
              <a:solidFill>
                <a:schemeClr val="accent2"/>
              </a:solidFill>
              <a:cs typeface="Calibri" panose="020F0502020204030204" pitchFamily="34" charset="0"/>
            </a:endParaRPr>
          </a:p>
          <a:p>
            <a:endParaRPr lang="fr-FR" sz="1200" dirty="0"/>
          </a:p>
          <a:p>
            <a:pPr marL="171450" indent="-171450">
              <a:lnSpc>
                <a:spcPct val="100000"/>
              </a:lnSpc>
              <a:spcBef>
                <a:spcPts val="0"/>
              </a:spcBef>
              <a:buFont typeface="Arial" panose="020B0604020202020204" pitchFamily="34" charset="0"/>
              <a:buChar char="•"/>
            </a:pPr>
            <a:endParaRPr lang="fr-FR" sz="1200" dirty="0"/>
          </a:p>
        </p:txBody>
      </p:sp>
    </p:spTree>
    <p:extLst>
      <p:ext uri="{BB962C8B-B14F-4D97-AF65-F5344CB8AC3E}">
        <p14:creationId xmlns:p14="http://schemas.microsoft.com/office/powerpoint/2010/main" val="39491392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18F8617-ECF8-9476-9CE5-9078415B57B0}"/>
              </a:ext>
            </a:extLst>
          </p:cNvPr>
          <p:cNvSpPr txBox="1"/>
          <p:nvPr/>
        </p:nvSpPr>
        <p:spPr>
          <a:xfrm>
            <a:off x="550950" y="4162030"/>
            <a:ext cx="5441861" cy="304137"/>
          </a:xfrm>
          <a:prstGeom prst="rect">
            <a:avLst/>
          </a:prstGeom>
          <a:noFill/>
        </p:spPr>
        <p:txBody>
          <a:bodyPr wrap="square" lIns="0" tIns="46800" rIns="0" rtlCol="0">
            <a:noAutofit/>
          </a:bodyPr>
          <a:lstStyle/>
          <a:p>
            <a:r>
              <a:rPr lang="fr-FR" sz="1400" b="1" dirty="0">
                <a:solidFill>
                  <a:schemeClr val="accent2"/>
                </a:solidFill>
                <a:ea typeface="Segoe UI" panose="020B0502040204020203" pitchFamily="34" charset="0"/>
                <a:cs typeface="Calibri" panose="020F0502020204030204" pitchFamily="34" charset="0"/>
              </a:rPr>
              <a:t>Résultats attendus (obtenus)</a:t>
            </a:r>
            <a:endParaRPr lang="fr-FR" sz="1400" b="1" dirty="0">
              <a:solidFill>
                <a:schemeClr val="accent1"/>
              </a:solidFill>
              <a:ea typeface="Segoe UI" panose="020B0502040204020203" pitchFamily="34" charset="0"/>
              <a:cs typeface="Calibri" panose="020F0502020204030204" pitchFamily="34" charset="0"/>
            </a:endParaRPr>
          </a:p>
        </p:txBody>
      </p:sp>
      <p:sp>
        <p:nvSpPr>
          <p:cNvPr id="20" name="Text Placeholder 2">
            <a:extLst>
              <a:ext uri="{FF2B5EF4-FFF2-40B4-BE49-F238E27FC236}">
                <a16:creationId xmlns:a16="http://schemas.microsoft.com/office/drawing/2014/main" id="{528E7A17-AAAC-A346-40F5-8975B83E7B34}"/>
              </a:ext>
            </a:extLst>
          </p:cNvPr>
          <p:cNvSpPr txBox="1">
            <a:spLocks/>
          </p:cNvSpPr>
          <p:nvPr/>
        </p:nvSpPr>
        <p:spPr>
          <a:xfrm>
            <a:off x="558171" y="2206701"/>
            <a:ext cx="2533982" cy="1780514"/>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80000" tIns="144000" rIns="180000" bIns="180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nSpc>
                <a:spcPct val="100000"/>
              </a:lnSpc>
              <a:spcBef>
                <a:spcPts val="0"/>
              </a:spcBef>
              <a:buNone/>
            </a:pPr>
            <a:r>
              <a:rPr lang="fr-FR" dirty="0"/>
              <a:t>Renforcer le plaidoyer auprès des collectivités territoriales et parlementaires pour s’assurer de leur engagement et d’un appui financier dans la lutte contre les maladies cardiovasculaires dès le début de la mise en œuvre </a:t>
            </a:r>
          </a:p>
        </p:txBody>
      </p:sp>
      <p:sp>
        <p:nvSpPr>
          <p:cNvPr id="21" name="Text Placeholder 2">
            <a:extLst>
              <a:ext uri="{FF2B5EF4-FFF2-40B4-BE49-F238E27FC236}">
                <a16:creationId xmlns:a16="http://schemas.microsoft.com/office/drawing/2014/main" id="{5AFD369B-DE36-A11D-865E-511F7832C75B}"/>
              </a:ext>
            </a:extLst>
          </p:cNvPr>
          <p:cNvSpPr txBox="1">
            <a:spLocks/>
          </p:cNvSpPr>
          <p:nvPr/>
        </p:nvSpPr>
        <p:spPr>
          <a:xfrm>
            <a:off x="3419141" y="2206701"/>
            <a:ext cx="2613357" cy="1780514"/>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80000" tIns="144000" rIns="180000" bIns="180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nSpc>
                <a:spcPct val="100000"/>
              </a:lnSpc>
              <a:spcBef>
                <a:spcPts val="0"/>
              </a:spcBef>
              <a:buNone/>
            </a:pPr>
            <a:r>
              <a:rPr lang="fr-FR" dirty="0"/>
              <a:t>Développer un argumentaire afin de pouvoir démontrer la plus-value de l’implication des différents acteurs dans la lutte contre les MCV </a:t>
            </a:r>
          </a:p>
        </p:txBody>
      </p:sp>
      <p:sp>
        <p:nvSpPr>
          <p:cNvPr id="22" name="TextBox 21">
            <a:extLst>
              <a:ext uri="{FF2B5EF4-FFF2-40B4-BE49-F238E27FC236}">
                <a16:creationId xmlns:a16="http://schemas.microsoft.com/office/drawing/2014/main" id="{390841E0-A750-AAEF-BF93-BDEA942083B5}"/>
              </a:ext>
            </a:extLst>
          </p:cNvPr>
          <p:cNvSpPr txBox="1"/>
          <p:nvPr/>
        </p:nvSpPr>
        <p:spPr>
          <a:xfrm>
            <a:off x="552450" y="1445141"/>
            <a:ext cx="5440361" cy="314507"/>
          </a:xfrm>
          <a:prstGeom prst="rect">
            <a:avLst/>
          </a:prstGeom>
          <a:noFill/>
        </p:spPr>
        <p:txBody>
          <a:bodyPr wrap="square" lIns="0" tIns="46800" rIns="0" rtlCol="0">
            <a:noAutofit/>
          </a:bodyPr>
          <a:lstStyle/>
          <a:p>
            <a:r>
              <a:rPr lang="fr-FR" sz="1400" b="1" dirty="0">
                <a:solidFill>
                  <a:schemeClr val="accent2"/>
                </a:solidFill>
                <a:ea typeface="Segoe UI" panose="020B0502040204020203" pitchFamily="34" charset="0"/>
                <a:cs typeface="Calibri" panose="020F0502020204030204" pitchFamily="34" charset="0"/>
              </a:rPr>
              <a:t>Recommandations </a:t>
            </a:r>
            <a:r>
              <a:rPr lang="fr-FR" sz="1400" b="1">
                <a:solidFill>
                  <a:schemeClr val="accent2"/>
                </a:solidFill>
                <a:ea typeface="Segoe UI" panose="020B0502040204020203" pitchFamily="34" charset="0"/>
                <a:cs typeface="Calibri" panose="020F0502020204030204" pitchFamily="34" charset="0"/>
              </a:rPr>
              <a:t>et must haves</a:t>
            </a:r>
            <a:endParaRPr lang="hr-HR" sz="1400" b="1" dirty="0">
              <a:solidFill>
                <a:schemeClr val="accent2"/>
              </a:solidFill>
              <a:ea typeface="Segoe UI" panose="020B0502040204020203" pitchFamily="34" charset="0"/>
              <a:cs typeface="Calibri" panose="020F0502020204030204" pitchFamily="34" charset="0"/>
            </a:endParaRPr>
          </a:p>
          <a:p>
            <a:r>
              <a:rPr lang="fr-FR" sz="1200" dirty="0">
                <a:solidFill>
                  <a:srgbClr val="000000"/>
                </a:solidFill>
                <a:ea typeface="Segoe UI" panose="020B0502040204020203" pitchFamily="34" charset="0"/>
                <a:cs typeface="Calibri" panose="020F0502020204030204" pitchFamily="34" charset="0"/>
              </a:rPr>
              <a:t>A l’issue de la mise en œuvre, les principales recommandations retenues sont les suivantes:</a:t>
            </a:r>
          </a:p>
          <a:p>
            <a:r>
              <a:rPr lang="fr-FR" sz="1400" b="1" dirty="0">
                <a:solidFill>
                  <a:schemeClr val="accent2"/>
                </a:solidFill>
                <a:ea typeface="Segoe UI" panose="020B0502040204020203" pitchFamily="34" charset="0"/>
                <a:cs typeface="Calibri" panose="020F0502020204030204" pitchFamily="34" charset="0"/>
              </a:rPr>
              <a:t> </a:t>
            </a:r>
            <a:endParaRPr lang="hr-HR" sz="1200" dirty="0">
              <a:solidFill>
                <a:srgbClr val="000000"/>
              </a:solidFill>
              <a:ea typeface="Segoe UI" panose="020B0502040204020203" pitchFamily="34" charset="0"/>
              <a:cs typeface="Calibri" panose="020F0502020204030204" pitchFamily="34" charset="0"/>
            </a:endParaRPr>
          </a:p>
          <a:p>
            <a:endParaRPr lang="fr-FR" sz="1200" dirty="0">
              <a:solidFill>
                <a:srgbClr val="000000"/>
              </a:solidFill>
              <a:effectLst/>
              <a:ea typeface="Segoe UI" panose="020B0502040204020203" pitchFamily="34" charset="0"/>
              <a:cs typeface="Calibri" panose="020F0502020204030204" pitchFamily="34" charset="0"/>
            </a:endParaRPr>
          </a:p>
        </p:txBody>
      </p:sp>
      <p:sp>
        <p:nvSpPr>
          <p:cNvPr id="24" name="Text Placeholder 2">
            <a:extLst>
              <a:ext uri="{FF2B5EF4-FFF2-40B4-BE49-F238E27FC236}">
                <a16:creationId xmlns:a16="http://schemas.microsoft.com/office/drawing/2014/main" id="{1805B40E-A508-A0AE-E097-C92D0CE2A477}"/>
              </a:ext>
            </a:extLst>
          </p:cNvPr>
          <p:cNvSpPr txBox="1">
            <a:spLocks/>
          </p:cNvSpPr>
          <p:nvPr/>
        </p:nvSpPr>
        <p:spPr>
          <a:xfrm>
            <a:off x="877806" y="4623630"/>
            <a:ext cx="5699207" cy="1565052"/>
          </a:xfrm>
          <a:prstGeom prst="roundRect">
            <a:avLst>
              <a:gd name="adj" fmla="val 12834"/>
            </a:avLst>
          </a:prstGeom>
          <a:gradFill>
            <a:gsLst>
              <a:gs pos="0">
                <a:schemeClr val="accent3">
                  <a:alpha val="20000"/>
                </a:schemeClr>
              </a:gs>
              <a:gs pos="100000">
                <a:schemeClr val="accent3">
                  <a:alpha val="0"/>
                </a:schemeClr>
              </a:gs>
            </a:gsLst>
            <a:lin ang="0" scaled="0"/>
          </a:gradFill>
          <a:ln w="25400">
            <a:noFill/>
          </a:ln>
          <a:effectLst/>
        </p:spPr>
        <p:txBody>
          <a:bodyPr vert="horz" lIns="324000" tIns="108000" rIns="432000" bIns="144000" rtlCol="0" anchor="ctr"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nSpc>
                <a:spcPct val="100000"/>
              </a:lnSpc>
              <a:spcBef>
                <a:spcPts val="0"/>
              </a:spcBef>
              <a:buClrTx/>
              <a:buNone/>
            </a:pPr>
            <a:r>
              <a:rPr lang="fr-FR" dirty="0"/>
              <a:t>De 2018 à la fin du projet, il a été réalisé une réunion de comité </a:t>
            </a:r>
            <a:br>
              <a:rPr lang="hr-HR" dirty="0"/>
            </a:br>
            <a:r>
              <a:rPr lang="fr-FR" dirty="0"/>
              <a:t>de développement sanitaire, quatre (4) réunions de comités locaux </a:t>
            </a:r>
            <a:br>
              <a:rPr lang="hr-HR" dirty="0"/>
            </a:br>
            <a:r>
              <a:rPr lang="fr-FR" dirty="0"/>
              <a:t>de développement sur la lutte contre l’HTA et la mise en œuvre </a:t>
            </a:r>
            <a:br>
              <a:rPr lang="hr-HR" dirty="0"/>
            </a:br>
            <a:r>
              <a:rPr lang="fr-FR" dirty="0"/>
              <a:t>de l’approche CARDIO. Un atelier d’élaboration du Plan de pérennisation des stratégies et un atelier de renforcement de capacité des municipalités et du MSAS sur la levée de fonds et un atelier de marketing pour la promotion du modèle CARDIO.</a:t>
            </a:r>
          </a:p>
        </p:txBody>
      </p:sp>
      <p:sp>
        <p:nvSpPr>
          <p:cNvPr id="25" name="Oval 24">
            <a:extLst>
              <a:ext uri="{FF2B5EF4-FFF2-40B4-BE49-F238E27FC236}">
                <a16:creationId xmlns:a16="http://schemas.microsoft.com/office/drawing/2014/main" id="{0E7F848A-155A-717F-B997-050A108845E3}"/>
              </a:ext>
            </a:extLst>
          </p:cNvPr>
          <p:cNvSpPr/>
          <p:nvPr/>
        </p:nvSpPr>
        <p:spPr>
          <a:xfrm>
            <a:off x="550950" y="5063949"/>
            <a:ext cx="625241" cy="62524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
            <a:extLst>
              <a:ext uri="{FF2B5EF4-FFF2-40B4-BE49-F238E27FC236}">
                <a16:creationId xmlns:a16="http://schemas.microsoft.com/office/drawing/2014/main" id="{8DD3F9FC-BED1-36C1-E20E-3BDED1AFF241}"/>
              </a:ext>
            </a:extLst>
          </p:cNvPr>
          <p:cNvSpPr txBox="1">
            <a:spLocks/>
          </p:cNvSpPr>
          <p:nvPr/>
        </p:nvSpPr>
        <p:spPr>
          <a:xfrm>
            <a:off x="877806" y="6365927"/>
            <a:ext cx="5699207" cy="1565052"/>
          </a:xfrm>
          <a:prstGeom prst="roundRect">
            <a:avLst>
              <a:gd name="adj" fmla="val 12834"/>
            </a:avLst>
          </a:prstGeom>
          <a:gradFill>
            <a:gsLst>
              <a:gs pos="0">
                <a:schemeClr val="accent3">
                  <a:alpha val="20000"/>
                </a:schemeClr>
              </a:gs>
              <a:gs pos="100000">
                <a:schemeClr val="accent3">
                  <a:alpha val="0"/>
                </a:schemeClr>
              </a:gs>
            </a:gsLst>
            <a:lin ang="0" scaled="0"/>
          </a:gradFill>
          <a:ln w="25400">
            <a:noFill/>
          </a:ln>
          <a:effectLst/>
        </p:spPr>
        <p:txBody>
          <a:bodyPr vert="horz" lIns="324000" tIns="108000" rIns="432000" bIns="144000" rtlCol="0" anchor="ctr"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nSpc>
                <a:spcPct val="100000"/>
              </a:lnSpc>
              <a:spcBef>
                <a:spcPts val="0"/>
              </a:spcBef>
              <a:buClrTx/>
              <a:buNone/>
            </a:pPr>
            <a:r>
              <a:rPr lang="fr-FR" dirty="0"/>
              <a:t>A l’issue de ces activités de plaidoyer, un total de 147 personnes qui sont décideurs ou agents du MSAS, Maires ou Adjoints aux maires, Conseillers municipaux, secrétaires municipaux, responsables sanitaires communaux, membres des Comités de développement sanitaires, Représentants des OCB ont bénéficiés d’une sensibilisation et d’un renforcement de capacités sur les différents aspects de l’appropriation de l’approche.</a:t>
            </a:r>
          </a:p>
        </p:txBody>
      </p:sp>
      <p:sp>
        <p:nvSpPr>
          <p:cNvPr id="31" name="Oval 30">
            <a:extLst>
              <a:ext uri="{FF2B5EF4-FFF2-40B4-BE49-F238E27FC236}">
                <a16:creationId xmlns:a16="http://schemas.microsoft.com/office/drawing/2014/main" id="{32B1DD3A-EFCE-30BE-C18C-3DBB948CA1A0}"/>
              </a:ext>
            </a:extLst>
          </p:cNvPr>
          <p:cNvSpPr/>
          <p:nvPr/>
        </p:nvSpPr>
        <p:spPr>
          <a:xfrm>
            <a:off x="550950" y="6806246"/>
            <a:ext cx="625241" cy="62524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a:extLst>
              <a:ext uri="{FF2B5EF4-FFF2-40B4-BE49-F238E27FC236}">
                <a16:creationId xmlns:a16="http://schemas.microsoft.com/office/drawing/2014/main" id="{82556789-853D-936C-DCB9-680825762F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8636" y="5137153"/>
            <a:ext cx="509868" cy="509868"/>
          </a:xfrm>
          <a:prstGeom prst="rect">
            <a:avLst/>
          </a:prstGeom>
        </p:spPr>
      </p:pic>
      <p:pic>
        <p:nvPicPr>
          <p:cNvPr id="35" name="Graphic 34">
            <a:extLst>
              <a:ext uri="{FF2B5EF4-FFF2-40B4-BE49-F238E27FC236}">
                <a16:creationId xmlns:a16="http://schemas.microsoft.com/office/drawing/2014/main" id="{F07AFBDA-5313-8A88-A21C-8FF87F4E68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0950" y="6806246"/>
            <a:ext cx="625241" cy="625241"/>
          </a:xfrm>
          <a:prstGeom prst="rect">
            <a:avLst/>
          </a:prstGeom>
        </p:spPr>
      </p:pic>
    </p:spTree>
    <p:extLst>
      <p:ext uri="{BB962C8B-B14F-4D97-AF65-F5344CB8AC3E}">
        <p14:creationId xmlns:p14="http://schemas.microsoft.com/office/powerpoint/2010/main" val="9852122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5F3ED50-0A5A-18A1-BA29-3354821FBE4B}"/>
              </a:ext>
            </a:extLst>
          </p:cNvPr>
          <p:cNvGrpSpPr/>
          <p:nvPr/>
        </p:nvGrpSpPr>
        <p:grpSpPr>
          <a:xfrm>
            <a:off x="455613" y="1441913"/>
            <a:ext cx="6121404" cy="423400"/>
            <a:chOff x="455613" y="1432124"/>
            <a:chExt cx="6121404" cy="423400"/>
          </a:xfrm>
        </p:grpSpPr>
        <p:sp>
          <p:nvSpPr>
            <p:cNvPr id="9" name="Rectangle: Top Corners Rounded 8">
              <a:extLst>
                <a:ext uri="{FF2B5EF4-FFF2-40B4-BE49-F238E27FC236}">
                  <a16:creationId xmlns:a16="http://schemas.microsoft.com/office/drawing/2014/main" id="{05E970BC-4F92-8A16-2EBA-B108E492965E}"/>
                </a:ext>
              </a:extLst>
            </p:cNvPr>
            <p:cNvSpPr/>
            <p:nvPr/>
          </p:nvSpPr>
          <p:spPr>
            <a:xfrm rot="16200000">
              <a:off x="3304615" y="-1416878"/>
              <a:ext cx="423400" cy="6121404"/>
            </a:xfrm>
            <a:prstGeom prst="round2SameRect">
              <a:avLst>
                <a:gd name="adj1" fmla="val 16949"/>
                <a:gd name="adj2" fmla="val 0"/>
              </a:avLst>
            </a:prstGeom>
            <a:gradFill>
              <a:gsLst>
                <a:gs pos="0">
                  <a:schemeClr val="accent3"/>
                </a:gs>
                <a:gs pos="100000">
                  <a:schemeClr val="accent3">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83352" tIns="41676" rIns="83352" bIns="41676" numCol="1" spcCol="0" rtlCol="0" fromWordArt="0" anchor="ctr" anchorCtr="0" forceAA="0" compatLnSpc="1">
              <a:prstTxWarp prst="textNoShape">
                <a:avLst/>
              </a:prstTxWarp>
              <a:noAutofit/>
            </a:bodyPr>
            <a:lstStyle/>
            <a:p>
              <a:endParaRPr lang="en-GB" sz="1589" dirty="0"/>
            </a:p>
          </p:txBody>
        </p:sp>
        <p:sp>
          <p:nvSpPr>
            <p:cNvPr id="10" name="Text Box 2">
              <a:extLst>
                <a:ext uri="{FF2B5EF4-FFF2-40B4-BE49-F238E27FC236}">
                  <a16:creationId xmlns:a16="http://schemas.microsoft.com/office/drawing/2014/main" id="{8814AF5D-0EFC-EB94-3475-2C5D23D9F63B}"/>
                </a:ext>
              </a:extLst>
            </p:cNvPr>
            <p:cNvSpPr txBox="1"/>
            <p:nvPr userDrawn="1"/>
          </p:nvSpPr>
          <p:spPr>
            <a:xfrm>
              <a:off x="552451" y="1456604"/>
              <a:ext cx="5494010" cy="375774"/>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r>
                <a:rPr lang="fr-FR" sz="1400" b="1" dirty="0">
                  <a:solidFill>
                    <a:schemeClr val="bg1"/>
                  </a:solidFill>
                  <a:latin typeface="Arial" panose="020B0604020202020204" pitchFamily="34" charset="0"/>
                  <a:ea typeface="Arial" panose="020B0604020202020204" pitchFamily="34" charset="0"/>
                  <a:cs typeface="Arial" panose="020B0604020202020204" pitchFamily="34" charset="0"/>
                </a:rPr>
                <a:t>CONCLUSION </a:t>
              </a:r>
            </a:p>
          </p:txBody>
        </p:sp>
      </p:grpSp>
      <p:sp>
        <p:nvSpPr>
          <p:cNvPr id="11" name="Oval 10">
            <a:extLst>
              <a:ext uri="{FF2B5EF4-FFF2-40B4-BE49-F238E27FC236}">
                <a16:creationId xmlns:a16="http://schemas.microsoft.com/office/drawing/2014/main" id="{79C08801-40DD-8EB8-A56A-F59240AD1827}"/>
              </a:ext>
            </a:extLst>
          </p:cNvPr>
          <p:cNvSpPr/>
          <p:nvPr/>
        </p:nvSpPr>
        <p:spPr>
          <a:xfrm>
            <a:off x="5418723" y="1320263"/>
            <a:ext cx="625241" cy="62524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983C05D7-FE2C-0D6D-AA53-B979DE0349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28600" y="1317529"/>
            <a:ext cx="643590" cy="643590"/>
          </a:xfrm>
          <a:prstGeom prst="rect">
            <a:avLst/>
          </a:prstGeom>
        </p:spPr>
      </p:pic>
      <p:sp>
        <p:nvSpPr>
          <p:cNvPr id="2" name="ZoneTexte 1">
            <a:extLst>
              <a:ext uri="{FF2B5EF4-FFF2-40B4-BE49-F238E27FC236}">
                <a16:creationId xmlns:a16="http://schemas.microsoft.com/office/drawing/2014/main" id="{680B488B-670A-B716-184C-1AFFFACB2649}"/>
              </a:ext>
            </a:extLst>
          </p:cNvPr>
          <p:cNvSpPr txBox="1"/>
          <p:nvPr/>
        </p:nvSpPr>
        <p:spPr>
          <a:xfrm>
            <a:off x="455613" y="2066795"/>
            <a:ext cx="5588351" cy="7496283"/>
          </a:xfrm>
          <a:prstGeom prst="rect">
            <a:avLst/>
          </a:prstGeom>
          <a:noFill/>
        </p:spPr>
        <p:txBody>
          <a:bodyPr wrap="square" rtlCol="0">
            <a:spAutoFit/>
          </a:bodyPr>
          <a:lstStyle/>
          <a:p>
            <a:pPr algn="just">
              <a:lnSpc>
                <a:spcPct val="107000"/>
              </a:lnSpc>
              <a:spcAft>
                <a:spcPts val="800"/>
              </a:spcAft>
            </a:pPr>
            <a:r>
              <a:rPr lang="fr-FR" sz="1200" kern="100" dirty="0">
                <a:effectLst/>
                <a:latin typeface="+mj-lt"/>
                <a:ea typeface="Calibri" panose="020F0502020204030204" pitchFamily="34" charset="0"/>
                <a:cs typeface="Times New Roman" panose="02020603050405020304" pitchFamily="18" charset="0"/>
              </a:rPr>
              <a:t>Le caractère prioritaire de la lutte contre les maladies non transmissibles (MNT) n’est plus à démontrer. Que ce soit à l’échelle mondiale, continentale ou nationale, leur poids dans la morbidité et la mortalité connait une croissance exponentielle.  Trois quarts des décès leur sont imputables chaque année, particulièrement dans les pays à faible revenu. Au Sénégal, 45% des décès sont dues aux MNT et 16% d’entre eux sont liées aux MCV. </a:t>
            </a:r>
          </a:p>
          <a:p>
            <a:pPr algn="just">
              <a:lnSpc>
                <a:spcPct val="107000"/>
              </a:lnSpc>
              <a:spcAft>
                <a:spcPts val="800"/>
              </a:spcAft>
            </a:pPr>
            <a:r>
              <a:rPr lang="fr-FR" sz="1200" kern="100" dirty="0">
                <a:effectLst/>
                <a:latin typeface="+mj-lt"/>
                <a:ea typeface="Calibri" panose="020F0502020204030204" pitchFamily="34" charset="0"/>
                <a:cs typeface="Times New Roman" panose="02020603050405020304" pitchFamily="18" charset="0"/>
              </a:rPr>
              <a:t>C’est fort de ce contexte mondial et national marqué par une forte urbanisation, un changement significatif des modes de vie et de modifications de l’environnement que la Fondation Novartis s’est investie dans la lutte contre l’HTA au Sénégal à travers deux grandes initiatives mondiales de santé urbaine à savoir « </a:t>
            </a:r>
            <a:r>
              <a:rPr lang="fr-FR" sz="1200" kern="100" dirty="0" err="1">
                <a:effectLst/>
                <a:latin typeface="+mj-lt"/>
                <a:ea typeface="Calibri" panose="020F0502020204030204" pitchFamily="34" charset="0"/>
                <a:cs typeface="Times New Roman" panose="02020603050405020304" pitchFamily="18" charset="0"/>
              </a:rPr>
              <a:t>Better</a:t>
            </a:r>
            <a:r>
              <a:rPr lang="fr-FR" sz="1200" kern="100" dirty="0">
                <a:effectLst/>
                <a:latin typeface="+mj-lt"/>
                <a:ea typeface="Calibri" panose="020F0502020204030204" pitchFamily="34" charset="0"/>
                <a:cs typeface="Times New Roman" panose="02020603050405020304" pitchFamily="18" charset="0"/>
              </a:rPr>
              <a:t> Hearts </a:t>
            </a:r>
            <a:r>
              <a:rPr lang="fr-FR" sz="1200" kern="100" dirty="0" err="1">
                <a:effectLst/>
                <a:latin typeface="+mj-lt"/>
                <a:ea typeface="Calibri" panose="020F0502020204030204" pitchFamily="34" charset="0"/>
                <a:cs typeface="Times New Roman" panose="02020603050405020304" pitchFamily="18" charset="0"/>
              </a:rPr>
              <a:t>Better</a:t>
            </a:r>
            <a:r>
              <a:rPr lang="fr-FR" sz="1200" kern="100" dirty="0">
                <a:effectLst/>
                <a:latin typeface="+mj-lt"/>
                <a:ea typeface="Calibri" panose="020F0502020204030204" pitchFamily="34" charset="0"/>
                <a:cs typeface="Times New Roman" panose="02020603050405020304" pitchFamily="18" charset="0"/>
              </a:rPr>
              <a:t> Cities » et « CARDIO4Dakar ». L’objectif principal était de réduire la survenue des événements cardio-vasculaires majeurs au sein des populations de la ville de Dakar.</a:t>
            </a:r>
          </a:p>
          <a:p>
            <a:pPr algn="just">
              <a:lnSpc>
                <a:spcPct val="107000"/>
              </a:lnSpc>
              <a:spcAft>
                <a:spcPts val="800"/>
              </a:spcAft>
            </a:pPr>
            <a:r>
              <a:rPr lang="fr-FR" sz="1200" kern="100" dirty="0">
                <a:effectLst/>
                <a:latin typeface="+mj-lt"/>
                <a:ea typeface="Calibri" panose="020F0502020204030204" pitchFamily="34" charset="0"/>
                <a:cs typeface="Times New Roman" panose="02020603050405020304" pitchFamily="18" charset="0"/>
              </a:rPr>
              <a:t>De nombreuses parties prenantes ont été impliquées dans ces initiatives et ont contribué à l’atteinte de leurs objectifs parmi lesquels le MSAS et ses différents services au niveau central régional et district sanitaire, les partenaires techniques et financiers (Fondation Novartis, IntraHealth), les experts et sociétés savantes et les OCB.</a:t>
            </a:r>
          </a:p>
          <a:p>
            <a:pPr algn="just">
              <a:lnSpc>
                <a:spcPct val="107000"/>
              </a:lnSpc>
              <a:spcAft>
                <a:spcPts val="800"/>
              </a:spcAft>
            </a:pPr>
            <a:r>
              <a:rPr lang="fr-FR" sz="1200" kern="100" dirty="0">
                <a:effectLst/>
                <a:latin typeface="+mj-lt"/>
                <a:ea typeface="Calibri" panose="020F0502020204030204" pitchFamily="34" charset="0"/>
                <a:cs typeface="Times New Roman" panose="02020603050405020304" pitchFamily="18" charset="0"/>
              </a:rPr>
              <a:t>Bien que limité géographiquement aux quatre (4) districts Sanitaires du département de Dakar le partenariat entre </a:t>
            </a:r>
            <a:r>
              <a:rPr lang="fr-FR" sz="1200" b="1" kern="100" dirty="0">
                <a:effectLst/>
                <a:latin typeface="+mj-lt"/>
                <a:ea typeface="Calibri" panose="020F0502020204030204" pitchFamily="34" charset="0"/>
                <a:cs typeface="Times New Roman" panose="02020603050405020304" pitchFamily="18" charset="0"/>
              </a:rPr>
              <a:t>le MSAS a contribué significativement au renforcement du système de santé en matière de lutte contre les maladies cardiovasculaires et plus largement contre les </a:t>
            </a:r>
            <a:r>
              <a:rPr lang="fr-FR" sz="1200" b="1" kern="100" dirty="0" err="1">
                <a:effectLst/>
                <a:latin typeface="+mj-lt"/>
                <a:ea typeface="Calibri" panose="020F0502020204030204" pitchFamily="34" charset="0"/>
                <a:cs typeface="Times New Roman" panose="02020603050405020304" pitchFamily="18" charset="0"/>
              </a:rPr>
              <a:t>MNTs</a:t>
            </a:r>
            <a:r>
              <a:rPr lang="fr-FR" sz="1200" kern="100" dirty="0">
                <a:effectLst/>
                <a:latin typeface="+mj-lt"/>
                <a:ea typeface="Calibri" panose="020F0502020204030204" pitchFamily="34" charset="0"/>
                <a:cs typeface="Times New Roman" panose="02020603050405020304" pitchFamily="18" charset="0"/>
              </a:rPr>
              <a:t>. En effet, sur la base d’un plan opérationnel de Lutte contre les maladies cardiovasculaires et métaboliques élaboré sur requête du MSAS, les composantes programmatiques fondamentales ont été mise en place entre autres : </a:t>
            </a:r>
          </a:p>
          <a:p>
            <a:pPr marL="171450" indent="-171450" algn="just">
              <a:lnSpc>
                <a:spcPct val="107000"/>
              </a:lnSpc>
              <a:spcAft>
                <a:spcPts val="800"/>
              </a:spcAft>
              <a:buFont typeface="Arial" panose="020B0604020202020204" pitchFamily="34" charset="0"/>
              <a:buChar char="•"/>
            </a:pPr>
            <a:r>
              <a:rPr lang="fr-FR" sz="1200" b="1" kern="100" dirty="0">
                <a:effectLst/>
                <a:ea typeface="Calibri" panose="020F0502020204030204" pitchFamily="34" charset="0"/>
                <a:cs typeface="Times New Roman" panose="02020603050405020304" pitchFamily="18" charset="0"/>
              </a:rPr>
              <a:t>Le renforcement des capacités des prestataires de santé </a:t>
            </a:r>
            <a:r>
              <a:rPr lang="fr-FR" sz="1200" kern="100" dirty="0">
                <a:effectLst/>
                <a:ea typeface="Calibri" panose="020F0502020204030204" pitchFamily="34" charset="0"/>
                <a:cs typeface="Times New Roman" panose="02020603050405020304" pitchFamily="18" charset="0"/>
              </a:rPr>
              <a:t>à travers l’élaboration d’algorithmes de prise en charge de l’HTA des AVC et de l’hypercholestérolémie mais également de support et guide de formation y comprise le E-learning ;</a:t>
            </a:r>
          </a:p>
          <a:p>
            <a:pPr algn="just">
              <a:lnSpc>
                <a:spcPct val="107000"/>
              </a:lnSpc>
              <a:spcAft>
                <a:spcPts val="800"/>
              </a:spcAft>
            </a:pPr>
            <a:endParaRPr lang="fr-FR" sz="1200" kern="1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fr-FR" sz="1800" kern="100" dirty="0">
                <a:effectLst/>
                <a:latin typeface="Arial" panose="020B0604020202020204" pitchFamily="34" charset="0"/>
                <a:ea typeface="Calibri" panose="020F0502020204030204" pitchFamily="34" charset="0"/>
                <a:cs typeface="Times New Roman" panose="02020603050405020304" pitchFamily="18" charset="0"/>
              </a:rPr>
              <a:t>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41588661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80B488B-670A-B716-184C-1AFFFACB2649}"/>
              </a:ext>
            </a:extLst>
          </p:cNvPr>
          <p:cNvSpPr txBox="1"/>
          <p:nvPr/>
        </p:nvSpPr>
        <p:spPr>
          <a:xfrm>
            <a:off x="528636" y="1215026"/>
            <a:ext cx="5519739" cy="8389348"/>
          </a:xfrm>
          <a:prstGeom prst="rect">
            <a:avLst/>
          </a:prstGeom>
          <a:noFill/>
        </p:spPr>
        <p:txBody>
          <a:bodyPr wrap="square" rtlCol="0">
            <a:spAutoFit/>
          </a:bodyPr>
          <a:lstStyle/>
          <a:p>
            <a:pPr marL="342900" lvl="0" indent="-342900" algn="just">
              <a:lnSpc>
                <a:spcPct val="107000"/>
              </a:lnSpc>
              <a:buFont typeface="Symbol" panose="05050102010706020507" pitchFamily="18" charset="2"/>
              <a:buChar char=""/>
            </a:pPr>
            <a:r>
              <a:rPr lang="fr-FR" sz="1200" b="1" kern="100" dirty="0">
                <a:effectLst/>
                <a:ea typeface="Calibri" panose="020F0502020204030204" pitchFamily="34" charset="0"/>
                <a:cs typeface="Times New Roman" panose="02020603050405020304" pitchFamily="18" charset="0"/>
              </a:rPr>
              <a:t>La Prévention de l’HTA au sein de la communauté à travers la mise en œuvre d’activités communautaires</a:t>
            </a:r>
            <a:r>
              <a:rPr lang="fr-FR" sz="1200" kern="100" dirty="0">
                <a:effectLst/>
                <a:ea typeface="Calibri" panose="020F0502020204030204" pitchFamily="34" charset="0"/>
                <a:cs typeface="Times New Roman" panose="02020603050405020304" pitchFamily="18" charset="0"/>
              </a:rPr>
              <a:t> (OCB) basées sur l’élaboration d'un manuel de l’acteur communautaire, des outils de communication et de gestion pour les activités de prévention La formation des ASC ;</a:t>
            </a:r>
          </a:p>
          <a:p>
            <a:pPr marL="342900" lvl="0" indent="-342900" algn="just">
              <a:lnSpc>
                <a:spcPct val="107000"/>
              </a:lnSpc>
              <a:spcAft>
                <a:spcPts val="800"/>
              </a:spcAft>
              <a:buFont typeface="Symbol" panose="05050102010706020507" pitchFamily="18" charset="2"/>
              <a:buChar char=""/>
            </a:pPr>
            <a:r>
              <a:rPr lang="fr-FR" sz="1200" b="1" kern="100" dirty="0">
                <a:effectLst/>
                <a:ea typeface="Calibri" panose="020F0502020204030204" pitchFamily="34" charset="0"/>
                <a:cs typeface="Times New Roman" panose="02020603050405020304" pitchFamily="18" charset="0"/>
              </a:rPr>
              <a:t>Le renforcement de la gestion des données de routine </a:t>
            </a:r>
            <a:r>
              <a:rPr lang="fr-FR" sz="1200" b="1" kern="100" dirty="0">
                <a:ea typeface="Calibri" panose="020F0502020204030204" pitchFamily="34" charset="0"/>
                <a:cs typeface="Times New Roman" panose="02020603050405020304" pitchFamily="18" charset="0"/>
              </a:rPr>
              <a:t>à</a:t>
            </a:r>
            <a:r>
              <a:rPr lang="fr-FR" sz="1200" b="1" kern="100" dirty="0">
                <a:effectLst/>
                <a:ea typeface="Calibri" panose="020F0502020204030204" pitchFamily="34" charset="0"/>
                <a:cs typeface="Times New Roman" panose="02020603050405020304" pitchFamily="18" charset="0"/>
              </a:rPr>
              <a:t> travers la collecte de données et le reportage de l’HTA</a:t>
            </a:r>
            <a:r>
              <a:rPr lang="fr-FR" sz="1200" kern="100" dirty="0">
                <a:effectLst/>
                <a:ea typeface="Calibri" panose="020F0502020204030204" pitchFamily="34" charset="0"/>
                <a:cs typeface="Times New Roman" panose="02020603050405020304" pitchFamily="18" charset="0"/>
              </a:rPr>
              <a:t>, l’intégration des indicateurs clés dans le DHIS2, les revues de données et l’utilisation du Dashboard pour la prise des décisions et le développement d’un Tracker MNT.</a:t>
            </a:r>
          </a:p>
          <a:p>
            <a:pPr algn="just">
              <a:lnSpc>
                <a:spcPct val="107000"/>
              </a:lnSpc>
              <a:spcAft>
                <a:spcPts val="800"/>
              </a:spcAft>
            </a:pPr>
            <a:r>
              <a:rPr lang="fr-FR" sz="1200" kern="100" dirty="0">
                <a:effectLst/>
                <a:ea typeface="Calibri" panose="020F0502020204030204" pitchFamily="34" charset="0"/>
                <a:cs typeface="Times New Roman" panose="02020603050405020304" pitchFamily="18" charset="0"/>
              </a:rPr>
              <a:t>A côté de ces stratégies de base, le projet a initié des </a:t>
            </a:r>
            <a:r>
              <a:rPr lang="fr-FR" sz="1200" b="1" kern="100" dirty="0">
                <a:effectLst/>
                <a:ea typeface="Calibri" panose="020F0502020204030204" pitchFamily="34" charset="0"/>
                <a:cs typeface="Times New Roman" panose="02020603050405020304" pitchFamily="18" charset="0"/>
              </a:rPr>
              <a:t>stratégies novatrices dans le but d’accroitre l’accessibilité à des soins préventifs et curatif de qualité </a:t>
            </a:r>
            <a:r>
              <a:rPr lang="fr-FR" sz="1200" kern="100" dirty="0">
                <a:effectLst/>
                <a:ea typeface="Calibri" panose="020F0502020204030204" pitchFamily="34" charset="0"/>
                <a:cs typeface="Times New Roman" panose="02020603050405020304" pitchFamily="18" charset="0"/>
              </a:rPr>
              <a:t>à travers des interventions telles que :</a:t>
            </a:r>
          </a:p>
          <a:p>
            <a:pPr marL="342900" lvl="0" indent="-342900" algn="just">
              <a:lnSpc>
                <a:spcPct val="107000"/>
              </a:lnSpc>
              <a:buFont typeface="Symbol" panose="05050102010706020507" pitchFamily="18" charset="2"/>
              <a:buChar char=""/>
            </a:pPr>
            <a:r>
              <a:rPr lang="fr-FR" sz="1200" b="1" kern="100" dirty="0">
                <a:effectLst/>
                <a:ea typeface="Calibri" panose="020F0502020204030204" pitchFamily="34" charset="0"/>
                <a:cs typeface="Times New Roman" panose="02020603050405020304" pitchFamily="18" charset="0"/>
              </a:rPr>
              <a:t>L’application par le secteur médical privé des politiques et normes du MSAS dans la prise en charge de l’HTA</a:t>
            </a:r>
            <a:r>
              <a:rPr lang="fr-FR" sz="1200" kern="100" dirty="0">
                <a:effectLst/>
                <a:ea typeface="Calibri" panose="020F0502020204030204" pitchFamily="34" charset="0"/>
                <a:cs typeface="Times New Roman" panose="02020603050405020304" pitchFamily="18" charset="0"/>
              </a:rPr>
              <a:t> ;</a:t>
            </a:r>
          </a:p>
          <a:p>
            <a:pPr marL="342900" lvl="0" indent="-342900" algn="just">
              <a:lnSpc>
                <a:spcPct val="107000"/>
              </a:lnSpc>
              <a:buFont typeface="Symbol" panose="05050102010706020507" pitchFamily="18" charset="2"/>
              <a:buChar char=""/>
            </a:pPr>
            <a:r>
              <a:rPr lang="fr-FR" sz="1200" b="1" kern="100" dirty="0">
                <a:effectLst/>
                <a:ea typeface="Calibri" panose="020F0502020204030204" pitchFamily="34" charset="0"/>
                <a:cs typeface="Times New Roman" panose="02020603050405020304" pitchFamily="18" charset="0"/>
              </a:rPr>
              <a:t>L’appui à la digitalisation avec le développement de la plateforme de sensibilisation et suivi des patients « </a:t>
            </a:r>
            <a:r>
              <a:rPr lang="fr-FR" sz="1200" b="1" kern="100" dirty="0" err="1">
                <a:effectLst/>
                <a:ea typeface="Calibri" panose="020F0502020204030204" pitchFamily="34" charset="0"/>
                <a:cs typeface="Times New Roman" panose="02020603050405020304" pitchFamily="18" charset="0"/>
              </a:rPr>
              <a:t>Saytu</a:t>
            </a:r>
            <a:r>
              <a:rPr lang="fr-FR" sz="1200" b="1" kern="100" dirty="0">
                <a:effectLst/>
                <a:ea typeface="Calibri" panose="020F0502020204030204" pitchFamily="34" charset="0"/>
                <a:cs typeface="Times New Roman" panose="02020603050405020304" pitchFamily="18" charset="0"/>
              </a:rPr>
              <a:t> Tension » </a:t>
            </a:r>
            <a:r>
              <a:rPr lang="fr-FR" sz="1200" kern="100" dirty="0">
                <a:effectLst/>
                <a:ea typeface="Calibri" panose="020F0502020204030204" pitchFamily="34" charset="0"/>
                <a:cs typeface="Times New Roman" panose="02020603050405020304" pitchFamily="18" charset="0"/>
              </a:rPr>
              <a:t>mais également l’intégration de contenus interactifs sur la prise en charge de l’HTA dans le site E-learning du MSAS et le développement du E-tracker MNT de suivi longitudinal des patients ;</a:t>
            </a:r>
          </a:p>
          <a:p>
            <a:pPr marL="342900" lvl="0" indent="-342900" algn="just">
              <a:lnSpc>
                <a:spcPct val="107000"/>
              </a:lnSpc>
              <a:spcAft>
                <a:spcPts val="800"/>
              </a:spcAft>
              <a:buFont typeface="Symbol" panose="05050102010706020507" pitchFamily="18" charset="2"/>
              <a:buChar char=""/>
            </a:pPr>
            <a:r>
              <a:rPr lang="fr-FR" sz="1200" b="1" kern="100" dirty="0">
                <a:effectLst/>
                <a:ea typeface="Calibri" panose="020F0502020204030204" pitchFamily="34" charset="0"/>
                <a:cs typeface="Times New Roman" panose="02020603050405020304" pitchFamily="18" charset="0"/>
              </a:rPr>
              <a:t>L’implication des collectivité territoriales </a:t>
            </a:r>
            <a:r>
              <a:rPr lang="fr-FR" sz="1200" kern="100" dirty="0">
                <a:effectLst/>
                <a:ea typeface="Calibri" panose="020F0502020204030204" pitchFamily="34" charset="0"/>
                <a:cs typeface="Times New Roman" panose="02020603050405020304" pitchFamily="18" charset="0"/>
              </a:rPr>
              <a:t>dans un souci de pérennisation et de réplication des stratégies CARDIO.</a:t>
            </a:r>
          </a:p>
          <a:p>
            <a:pPr lvl="0" algn="just">
              <a:lnSpc>
                <a:spcPct val="107000"/>
              </a:lnSpc>
              <a:spcAft>
                <a:spcPts val="800"/>
              </a:spcAft>
            </a:pPr>
            <a:r>
              <a:rPr lang="fr-FR" sz="1200" kern="100" dirty="0">
                <a:effectLst/>
                <a:ea typeface="Calibri" panose="020F0502020204030204" pitchFamily="34" charset="0"/>
                <a:cs typeface="Times New Roman" panose="02020603050405020304" pitchFamily="18" charset="0"/>
              </a:rPr>
              <a:t>Toutes ces stratégies et interventions sont décrites dans cette « Boite à Outil » pour la réplication de l’approche CARDIO. Destinée à une large gamme d’acteurs intervenant dans le système de santé, cette boite à outils se veut par essence </a:t>
            </a:r>
            <a:r>
              <a:rPr lang="fr-FR" sz="1200" b="1" kern="100" dirty="0">
                <a:effectLst/>
                <a:ea typeface="Calibri" panose="020F0502020204030204" pitchFamily="34" charset="0"/>
                <a:cs typeface="Times New Roman" panose="02020603050405020304" pitchFamily="18" charset="0"/>
              </a:rPr>
              <a:t>un instrument de pérennisation des importantes interventions initiées dans le cadre de l’approche CARDIO</a:t>
            </a:r>
            <a:r>
              <a:rPr lang="fr-FR" sz="1200" kern="100" dirty="0">
                <a:effectLst/>
                <a:ea typeface="Calibri" panose="020F0502020204030204" pitchFamily="34" charset="0"/>
                <a:cs typeface="Times New Roman" panose="02020603050405020304" pitchFamily="18" charset="0"/>
              </a:rPr>
              <a:t>. Des pistes quant aux modalités pratique de cette pérennisation ont été identifiées de manière inclusive dans le cadre d’un plan de pérennisation.</a:t>
            </a:r>
          </a:p>
          <a:p>
            <a:pPr algn="just">
              <a:lnSpc>
                <a:spcPct val="107000"/>
              </a:lnSpc>
              <a:spcAft>
                <a:spcPts val="800"/>
              </a:spcAft>
            </a:pPr>
            <a:r>
              <a:rPr lang="fr-FR" sz="1200" b="1" kern="100" dirty="0">
                <a:effectLst/>
                <a:ea typeface="Calibri" panose="020F0502020204030204" pitchFamily="34" charset="0"/>
                <a:cs typeface="Times New Roman" panose="02020603050405020304" pitchFamily="18" charset="0"/>
              </a:rPr>
              <a:t>Nul doute que les acteurs nationaux, les collectivités territoriales et les partenaires techniques et financiers sauront exploiter cette boîte à outils pour relever le défi de d’une couverture toujours plus larges de la population du Sénégal en soins préventifs et de prise en charge de qualité de l’HTA et des autres facteurs de risque cardiovasculaires.</a:t>
            </a:r>
          </a:p>
          <a:p>
            <a:pPr algn="ctr">
              <a:lnSpc>
                <a:spcPct val="107000"/>
              </a:lnSpc>
              <a:spcAft>
                <a:spcPts val="800"/>
              </a:spcAft>
            </a:pPr>
            <a:r>
              <a:rPr lang="fr-FR" sz="1600" b="1" i="1" kern="100" dirty="0">
                <a:solidFill>
                  <a:schemeClr val="accent3"/>
                </a:solidFill>
                <a:ea typeface="Calibri" panose="020F0502020204030204" pitchFamily="34" charset="0"/>
                <a:cs typeface="Times New Roman" panose="02020603050405020304" pitchFamily="18" charset="0"/>
              </a:rPr>
              <a:t>‘Ensemble, disons non à l’hypertension artérielle!’</a:t>
            </a:r>
            <a:endParaRPr lang="fr-FR" sz="1600" b="1" i="1" kern="100" dirty="0">
              <a:solidFill>
                <a:schemeClr val="accent3"/>
              </a:solidFill>
              <a:effectLst/>
              <a:ea typeface="Calibri" panose="020F0502020204030204" pitchFamily="34" charset="0"/>
              <a:cs typeface="Times New Roman" panose="02020603050405020304" pitchFamily="18" charset="0"/>
            </a:endParaRPr>
          </a:p>
          <a:p>
            <a:pPr>
              <a:lnSpc>
                <a:spcPct val="107000"/>
              </a:lnSpc>
              <a:spcAft>
                <a:spcPts val="800"/>
              </a:spcAft>
            </a:pPr>
            <a:r>
              <a:rPr lang="fr-FR" sz="1800" kern="100" dirty="0">
                <a:effectLst/>
                <a:latin typeface="Arial" panose="020B0604020202020204" pitchFamily="34" charset="0"/>
                <a:ea typeface="Calibri" panose="020F0502020204030204" pitchFamily="34" charset="0"/>
                <a:cs typeface="Times New Roman" panose="02020603050405020304" pitchFamily="18" charset="0"/>
              </a:rPr>
              <a:t>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780792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AF895724-1F18-340E-89B1-2190F23672BF}"/>
              </a:ext>
            </a:extLst>
          </p:cNvPr>
          <p:cNvGraphicFramePr>
            <a:graphicFrameLocks noGrp="1"/>
          </p:cNvGraphicFramePr>
          <p:nvPr>
            <p:extLst>
              <p:ext uri="{D42A27DB-BD31-4B8C-83A1-F6EECF244321}">
                <p14:modId xmlns:p14="http://schemas.microsoft.com/office/powerpoint/2010/main" val="1403036803"/>
              </p:ext>
            </p:extLst>
          </p:nvPr>
        </p:nvGraphicFramePr>
        <p:xfrm>
          <a:off x="555593" y="2790147"/>
          <a:ext cx="5473733" cy="6076372"/>
        </p:xfrm>
        <a:graphic>
          <a:graphicData uri="http://schemas.openxmlformats.org/drawingml/2006/table">
            <a:tbl>
              <a:tblPr firstRow="1" bandRow="1">
                <a:tableStyleId>{5C22544A-7EE6-4342-B048-85BDC9FD1C3A}</a:tableStyleId>
              </a:tblPr>
              <a:tblGrid>
                <a:gridCol w="2368832">
                  <a:extLst>
                    <a:ext uri="{9D8B030D-6E8A-4147-A177-3AD203B41FA5}">
                      <a16:colId xmlns:a16="http://schemas.microsoft.com/office/drawing/2014/main" val="4062171770"/>
                    </a:ext>
                  </a:extLst>
                </a:gridCol>
                <a:gridCol w="1339662">
                  <a:extLst>
                    <a:ext uri="{9D8B030D-6E8A-4147-A177-3AD203B41FA5}">
                      <a16:colId xmlns:a16="http://schemas.microsoft.com/office/drawing/2014/main" val="3866495792"/>
                    </a:ext>
                  </a:extLst>
                </a:gridCol>
                <a:gridCol w="1765239">
                  <a:extLst>
                    <a:ext uri="{9D8B030D-6E8A-4147-A177-3AD203B41FA5}">
                      <a16:colId xmlns:a16="http://schemas.microsoft.com/office/drawing/2014/main" val="28091567"/>
                    </a:ext>
                  </a:extLst>
                </a:gridCol>
              </a:tblGrid>
              <a:tr h="287374">
                <a:tc>
                  <a:txBody>
                    <a:bodyPr/>
                    <a:lstStyle/>
                    <a:p>
                      <a:pPr algn="l">
                        <a:lnSpc>
                          <a:spcPct val="90000"/>
                        </a:lnSpc>
                        <a:spcAft>
                          <a:spcPts val="0"/>
                        </a:spcAft>
                      </a:pPr>
                      <a:r>
                        <a:rPr lang="fr-FR" sz="1100" b="1" dirty="0">
                          <a:solidFill>
                            <a:schemeClr val="bg1"/>
                          </a:solidFill>
                          <a:effectLst/>
                          <a:latin typeface="+mn-lt"/>
                          <a:ea typeface="Calibri" panose="020F0502020204030204" pitchFamily="34" charset="0"/>
                          <a:cs typeface="Calibri" panose="020F0502020204030204" pitchFamily="34" charset="0"/>
                        </a:rPr>
                        <a:t>1</a:t>
                      </a:r>
                      <a:r>
                        <a:rPr lang="hr-HR" sz="1100" b="1" dirty="0">
                          <a:solidFill>
                            <a:schemeClr val="bg1"/>
                          </a:solidFill>
                          <a:effectLst/>
                          <a:latin typeface="+mn-lt"/>
                          <a:ea typeface="Calibri" panose="020F0502020204030204" pitchFamily="34" charset="0"/>
                          <a:cs typeface="Calibri" panose="020F0502020204030204" pitchFamily="34" charset="0"/>
                        </a:rPr>
                        <a:t>. </a:t>
                      </a:r>
                      <a:r>
                        <a:rPr lang="fr-FR" sz="1100" b="1" dirty="0">
                          <a:solidFill>
                            <a:schemeClr val="bg1"/>
                          </a:solidFill>
                          <a:effectLst/>
                          <a:latin typeface="+mn-lt"/>
                          <a:ea typeface="Calibri" panose="020F0502020204030204" pitchFamily="34" charset="0"/>
                          <a:cs typeface="Calibri" panose="020F0502020204030204" pitchFamily="34" charset="0"/>
                        </a:rPr>
                        <a:t> Coordination</a:t>
                      </a:r>
                      <a:r>
                        <a:rPr lang="hr-HR" sz="1100" b="1" dirty="0">
                          <a:solidFill>
                            <a:schemeClr val="bg1"/>
                          </a:solidFill>
                          <a:effectLst/>
                          <a:latin typeface="+mn-lt"/>
                          <a:ea typeface="Calibri" panose="020F0502020204030204" pitchFamily="34" charset="0"/>
                          <a:cs typeface="Calibri" panose="020F0502020204030204" pitchFamily="34" charset="0"/>
                        </a:rPr>
                        <a:t> </a:t>
                      </a:r>
                      <a:r>
                        <a:rPr lang="fr-FR" sz="1100" b="1" dirty="0">
                          <a:solidFill>
                            <a:schemeClr val="bg1"/>
                          </a:solidFill>
                          <a:effectLst/>
                          <a:latin typeface="+mn-lt"/>
                          <a:ea typeface="Calibri" panose="020F0502020204030204" pitchFamily="34" charset="0"/>
                          <a:cs typeface="Calibri" panose="020F0502020204030204" pitchFamily="34" charset="0"/>
                        </a:rPr>
                        <a:t>et</a:t>
                      </a:r>
                      <a:r>
                        <a:rPr lang="hr-HR" sz="1100" b="1" dirty="0">
                          <a:solidFill>
                            <a:schemeClr val="bg1"/>
                          </a:solidFill>
                          <a:effectLst/>
                          <a:latin typeface="+mn-lt"/>
                          <a:ea typeface="Calibri" panose="020F0502020204030204" pitchFamily="34" charset="0"/>
                          <a:cs typeface="Calibri" panose="020F0502020204030204" pitchFamily="34" charset="0"/>
                        </a:rPr>
                        <a:t> </a:t>
                      </a:r>
                      <a:r>
                        <a:rPr lang="fr-FR" sz="1100" b="1" dirty="0">
                          <a:solidFill>
                            <a:schemeClr val="bg1"/>
                          </a:solidFill>
                          <a:effectLst/>
                          <a:latin typeface="+mn-lt"/>
                          <a:ea typeface="Calibri" panose="020F0502020204030204" pitchFamily="34" charset="0"/>
                          <a:cs typeface="Calibri" panose="020F0502020204030204" pitchFamily="34" charset="0"/>
                        </a:rPr>
                        <a:t>Gouvernance</a:t>
                      </a:r>
                      <a:endParaRPr lang="en-GB" sz="1100" dirty="0">
                        <a:solidFill>
                          <a:schemeClr val="bg1"/>
                        </a:solidFill>
                        <a:effectLst/>
                        <a:latin typeface="+mn-lt"/>
                        <a:ea typeface="Calibri" panose="020F0502020204030204" pitchFamily="34" charset="0"/>
                        <a:cs typeface="Times New Roman" panose="02020603050405020304" pitchFamily="18" charset="0"/>
                      </a:endParaRPr>
                    </a:p>
                  </a:txBody>
                  <a:tcPr marL="72000" marR="72000" marT="54000" marB="54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lnSpc>
                          <a:spcPct val="90000"/>
                        </a:lnSpc>
                        <a:spcAft>
                          <a:spcPts val="0"/>
                        </a:spcAft>
                      </a:pPr>
                      <a:r>
                        <a:rPr lang="fr-FR" sz="1100" b="1" dirty="0">
                          <a:solidFill>
                            <a:schemeClr val="bg1"/>
                          </a:solidFill>
                          <a:effectLst/>
                          <a:latin typeface="+mn-lt"/>
                          <a:ea typeface="Calibri" panose="020F0502020204030204" pitchFamily="34" charset="0"/>
                          <a:cs typeface="Calibri" panose="020F0502020204030204" pitchFamily="34" charset="0"/>
                        </a:rPr>
                        <a:t>Acteurs clés</a:t>
                      </a:r>
                      <a:endParaRPr lang="en-GB" sz="1100" dirty="0">
                        <a:solidFill>
                          <a:schemeClr val="bg1"/>
                        </a:solidFill>
                        <a:effectLst/>
                        <a:latin typeface="+mn-lt"/>
                        <a:ea typeface="Calibri" panose="020F0502020204030204" pitchFamily="34" charset="0"/>
                        <a:cs typeface="Times New Roman" panose="02020603050405020304" pitchFamily="18" charset="0"/>
                      </a:endParaRPr>
                    </a:p>
                  </a:txBody>
                  <a:tcPr marL="72000" marR="72000" marT="54000" marB="54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lnSpc>
                          <a:spcPct val="90000"/>
                        </a:lnSpc>
                        <a:spcAft>
                          <a:spcPts val="0"/>
                        </a:spcAft>
                      </a:pPr>
                      <a:r>
                        <a:rPr lang="fr-FR" sz="1100" b="1" dirty="0">
                          <a:solidFill>
                            <a:schemeClr val="bg1"/>
                          </a:solidFill>
                          <a:effectLst/>
                          <a:latin typeface="+mn-lt"/>
                          <a:ea typeface="Calibri" panose="020F0502020204030204" pitchFamily="34" charset="0"/>
                          <a:cs typeface="Calibri" panose="020F0502020204030204" pitchFamily="34" charset="0"/>
                        </a:rPr>
                        <a:t>Outils/Ressources</a:t>
                      </a:r>
                      <a:endParaRPr lang="en-GB" sz="1100" dirty="0">
                        <a:solidFill>
                          <a:schemeClr val="bg1"/>
                        </a:solidFill>
                        <a:effectLst/>
                        <a:latin typeface="+mn-lt"/>
                        <a:ea typeface="Calibri" panose="020F0502020204030204" pitchFamily="34" charset="0"/>
                        <a:cs typeface="Times New Roman" panose="02020603050405020304" pitchFamily="18" charset="0"/>
                      </a:endParaRPr>
                    </a:p>
                  </a:txBody>
                  <a:tcPr marL="72000" marR="72000" marT="54000" marB="54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156898470"/>
                  </a:ext>
                </a:extLst>
              </a:tr>
              <a:tr h="505457">
                <a:tc>
                  <a:txBody>
                    <a:bodyPr/>
                    <a:lstStyle/>
                    <a:p>
                      <a:pPr algn="l">
                        <a:lnSpc>
                          <a:spcPct val="107000"/>
                        </a:lnSpc>
                        <a:spcAft>
                          <a:spcPts val="1200"/>
                        </a:spcAft>
                      </a:pPr>
                      <a:r>
                        <a:rPr lang="fr-FR" sz="1000" dirty="0">
                          <a:solidFill>
                            <a:srgbClr val="000000"/>
                          </a:solidFill>
                          <a:effectLst/>
                          <a:latin typeface="+mn-lt"/>
                          <a:ea typeface="Calibri" panose="020F0502020204030204" pitchFamily="34" charset="0"/>
                          <a:cs typeface="Calibri" panose="020F0502020204030204" pitchFamily="34" charset="0"/>
                        </a:rPr>
                        <a:t>Compréhension du contexte/ orientation des interventions</a:t>
                      </a:r>
                      <a:endParaRPr lang="en-GB" sz="1000" dirty="0">
                        <a:effectLst/>
                        <a:latin typeface="+mn-lt"/>
                        <a:ea typeface="Calibri" panose="020F0502020204030204" pitchFamily="34" charset="0"/>
                        <a:cs typeface="Times New Roman" panose="02020603050405020304" pitchFamily="18"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1200"/>
                        </a:spcAft>
                      </a:pPr>
                      <a:r>
                        <a:rPr lang="fr-FR" sz="1000" dirty="0">
                          <a:solidFill>
                            <a:srgbClr val="000000"/>
                          </a:solidFill>
                          <a:effectLst/>
                          <a:latin typeface="+mn-lt"/>
                          <a:ea typeface="Calibri" panose="020F0502020204030204" pitchFamily="34" charset="0"/>
                          <a:cs typeface="Calibri" panose="020F0502020204030204" pitchFamily="34" charset="0"/>
                        </a:rPr>
                        <a:t>MSAS/DLMNT, Districts Sanitaires</a:t>
                      </a:r>
                      <a:endParaRPr lang="en-GB" sz="1000" dirty="0">
                        <a:effectLst/>
                        <a:latin typeface="+mn-lt"/>
                        <a:ea typeface="Calibri" panose="020F0502020204030204" pitchFamily="34" charset="0"/>
                        <a:cs typeface="Times New Roman" panose="02020603050405020304" pitchFamily="18"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1200"/>
                        </a:spcAft>
                      </a:pPr>
                      <a:r>
                        <a:rPr lang="fr-FR" sz="1000" dirty="0">
                          <a:solidFill>
                            <a:srgbClr val="000000"/>
                          </a:solidFill>
                          <a:effectLst/>
                          <a:latin typeface="+mn-lt"/>
                          <a:ea typeface="Calibri" panose="020F0502020204030204" pitchFamily="34" charset="0"/>
                          <a:cs typeface="Calibri" panose="020F0502020204030204" pitchFamily="34" charset="0"/>
                        </a:rPr>
                        <a:t>Outils d’Analyse situationnelle (HTA, AVC, hypercholestérolémie)</a:t>
                      </a:r>
                      <a:endParaRPr lang="en-GB" sz="1000" dirty="0">
                        <a:effectLst/>
                        <a:latin typeface="+mn-lt"/>
                        <a:ea typeface="Calibri" panose="020F0502020204030204" pitchFamily="34" charset="0"/>
                        <a:cs typeface="Times New Roman" panose="02020603050405020304" pitchFamily="18"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8358625"/>
                  </a:ext>
                </a:extLst>
              </a:tr>
              <a:tr h="505457">
                <a:tc>
                  <a:txBody>
                    <a:bodyPr/>
                    <a:lstStyle/>
                    <a:p>
                      <a:pPr algn="l">
                        <a:lnSpc>
                          <a:spcPct val="107000"/>
                        </a:lnSpc>
                        <a:spcAft>
                          <a:spcPts val="800"/>
                        </a:spcAft>
                      </a:pPr>
                      <a:r>
                        <a:rPr lang="fr-FR" sz="1000" dirty="0">
                          <a:solidFill>
                            <a:srgbClr val="000000"/>
                          </a:solidFill>
                          <a:effectLst/>
                          <a:latin typeface="+mn-lt"/>
                          <a:ea typeface="Calibri" panose="020F0502020204030204" pitchFamily="34" charset="0"/>
                          <a:cs typeface="Calibri" panose="020F0502020204030204" pitchFamily="34" charset="0"/>
                        </a:rPr>
                        <a:t>Modèle de Gestion et Gouvernance Sanitaire </a:t>
                      </a:r>
                      <a:endParaRPr lang="en-GB" sz="1000" dirty="0">
                        <a:effectLst/>
                        <a:latin typeface="+mn-lt"/>
                        <a:ea typeface="Calibri" panose="020F0502020204030204" pitchFamily="34" charset="0"/>
                        <a:cs typeface="Times New Roman" panose="02020603050405020304" pitchFamily="18"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1200"/>
                        </a:spcAft>
                      </a:pPr>
                      <a:r>
                        <a:rPr lang="fr-FR" sz="1000" dirty="0">
                          <a:solidFill>
                            <a:srgbClr val="000000"/>
                          </a:solidFill>
                          <a:effectLst/>
                          <a:latin typeface="+mn-lt"/>
                          <a:ea typeface="Calibri" panose="020F0502020204030204" pitchFamily="34" charset="0"/>
                          <a:cs typeface="Calibri" panose="020F0502020204030204" pitchFamily="34" charset="0"/>
                        </a:rPr>
                        <a:t>MSAS/DLMNT, DS, Collectivités territoriale</a:t>
                      </a:r>
                      <a:endParaRPr lang="en-GB" sz="1000" dirty="0">
                        <a:effectLst/>
                        <a:latin typeface="+mn-lt"/>
                        <a:ea typeface="Calibri" panose="020F0502020204030204" pitchFamily="34" charset="0"/>
                        <a:cs typeface="Times New Roman" panose="02020603050405020304" pitchFamily="18"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1200"/>
                        </a:spcAft>
                      </a:pPr>
                      <a:r>
                        <a:rPr lang="fr-FR" sz="1000" dirty="0">
                          <a:solidFill>
                            <a:srgbClr val="000000"/>
                          </a:solidFill>
                          <a:effectLst/>
                          <a:latin typeface="+mn-lt"/>
                          <a:ea typeface="Calibri" panose="020F0502020204030204" pitchFamily="34" charset="0"/>
                          <a:cs typeface="Calibri" panose="020F0502020204030204" pitchFamily="34" charset="0"/>
                        </a:rPr>
                        <a:t>TDRs comité de pilotage </a:t>
                      </a:r>
                      <a:br>
                        <a:rPr lang="hr-HR" sz="1000" dirty="0">
                          <a:solidFill>
                            <a:srgbClr val="000000"/>
                          </a:solidFill>
                          <a:effectLst/>
                          <a:latin typeface="+mn-lt"/>
                          <a:ea typeface="Calibri" panose="020F0502020204030204" pitchFamily="34" charset="0"/>
                          <a:cs typeface="Calibri" panose="020F0502020204030204" pitchFamily="34" charset="0"/>
                        </a:rPr>
                      </a:br>
                      <a:r>
                        <a:rPr lang="fr-FR" sz="1000" dirty="0">
                          <a:solidFill>
                            <a:srgbClr val="000000"/>
                          </a:solidFill>
                          <a:effectLst/>
                          <a:latin typeface="+mn-lt"/>
                          <a:ea typeface="Calibri" panose="020F0502020204030204" pitchFamily="34" charset="0"/>
                          <a:cs typeface="Calibri" panose="020F0502020204030204" pitchFamily="34" charset="0"/>
                        </a:rPr>
                        <a:t>et de comité technique</a:t>
                      </a:r>
                      <a:endParaRPr lang="en-GB" sz="1000" dirty="0">
                        <a:effectLst/>
                        <a:latin typeface="+mn-lt"/>
                        <a:ea typeface="Calibri" panose="020F0502020204030204" pitchFamily="34" charset="0"/>
                        <a:cs typeface="Times New Roman" panose="02020603050405020304" pitchFamily="18"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9006667"/>
                  </a:ext>
                </a:extLst>
              </a:tr>
              <a:tr h="223550">
                <a:tc>
                  <a:txBody>
                    <a:bodyPr/>
                    <a:lstStyle/>
                    <a:p>
                      <a:pPr marL="0" algn="l" defTabSz="1204016" rtl="0" eaLnBrk="1" latinLnBrk="0" hangingPunct="1">
                        <a:lnSpc>
                          <a:spcPct val="90000"/>
                        </a:lnSpc>
                        <a:spcAft>
                          <a:spcPts val="0"/>
                        </a:spcAft>
                      </a:pPr>
                      <a:r>
                        <a:rPr lang="fr-FR" sz="1100" b="1" kern="1200" dirty="0">
                          <a:solidFill>
                            <a:schemeClr val="bg1"/>
                          </a:solidFill>
                          <a:effectLst/>
                          <a:latin typeface="+mn-lt"/>
                          <a:ea typeface="Calibri" panose="020F0502020204030204" pitchFamily="34" charset="0"/>
                          <a:cs typeface="Calibri" panose="020F0502020204030204" pitchFamily="34" charset="0"/>
                        </a:rPr>
                        <a:t>2. PRISE EN CHARGE</a:t>
                      </a:r>
                      <a:endParaRPr lang="en-GB" sz="1100" b="1" kern="1200" dirty="0">
                        <a:solidFill>
                          <a:schemeClr val="bg1"/>
                        </a:solidFill>
                        <a:effectLst/>
                        <a:latin typeface="+mn-lt"/>
                        <a:ea typeface="Calibri" panose="020F0502020204030204" pitchFamily="34" charset="0"/>
                        <a:cs typeface="Calibri" panose="020F0502020204030204" pitchFamily="34" charset="0"/>
                      </a:endParaRPr>
                    </a:p>
                  </a:txBody>
                  <a:tcPr marL="72000" marR="72000" marT="54000" marB="54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1204016" rtl="0" eaLnBrk="1" latinLnBrk="0" hangingPunct="1">
                        <a:lnSpc>
                          <a:spcPct val="90000"/>
                        </a:lnSpc>
                        <a:spcAft>
                          <a:spcPts val="0"/>
                        </a:spcAft>
                      </a:pPr>
                      <a:r>
                        <a:rPr lang="fr-FR" sz="1100" b="1" kern="1200" dirty="0">
                          <a:solidFill>
                            <a:schemeClr val="bg1"/>
                          </a:solidFill>
                          <a:effectLst/>
                          <a:latin typeface="+mn-lt"/>
                          <a:ea typeface="Calibri" panose="020F0502020204030204" pitchFamily="34" charset="0"/>
                          <a:cs typeface="Calibri" panose="020F0502020204030204" pitchFamily="34" charset="0"/>
                        </a:rPr>
                        <a:t>Acteurs clés</a:t>
                      </a:r>
                      <a:endParaRPr lang="en-GB" sz="1100" b="1" kern="1200" dirty="0">
                        <a:solidFill>
                          <a:schemeClr val="bg1"/>
                        </a:solidFill>
                        <a:effectLst/>
                        <a:latin typeface="+mn-lt"/>
                        <a:ea typeface="Calibri" panose="020F0502020204030204" pitchFamily="34" charset="0"/>
                        <a:cs typeface="Calibri" panose="020F0502020204030204" pitchFamily="34" charset="0"/>
                      </a:endParaRPr>
                    </a:p>
                  </a:txBody>
                  <a:tcPr marL="72000" marR="72000" marT="54000" marB="54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1204016" rtl="0" eaLnBrk="1" latinLnBrk="0" hangingPunct="1">
                        <a:lnSpc>
                          <a:spcPct val="90000"/>
                        </a:lnSpc>
                        <a:spcAft>
                          <a:spcPts val="0"/>
                        </a:spcAft>
                      </a:pPr>
                      <a:r>
                        <a:rPr lang="fr-FR" sz="1100" b="1" kern="1200" dirty="0">
                          <a:solidFill>
                            <a:schemeClr val="bg1"/>
                          </a:solidFill>
                          <a:effectLst/>
                          <a:latin typeface="+mn-lt"/>
                          <a:ea typeface="Calibri" panose="020F0502020204030204" pitchFamily="34" charset="0"/>
                          <a:cs typeface="Calibri" panose="020F0502020204030204" pitchFamily="34" charset="0"/>
                        </a:rPr>
                        <a:t>Outils/Ressources</a:t>
                      </a:r>
                      <a:endParaRPr lang="en-GB" sz="1100" b="1" kern="1200" dirty="0">
                        <a:solidFill>
                          <a:schemeClr val="bg1"/>
                        </a:solidFill>
                        <a:effectLst/>
                        <a:latin typeface="+mn-lt"/>
                        <a:ea typeface="Calibri" panose="020F0502020204030204" pitchFamily="34" charset="0"/>
                        <a:cs typeface="Calibri" panose="020F0502020204030204" pitchFamily="34" charset="0"/>
                      </a:endParaRPr>
                    </a:p>
                  </a:txBody>
                  <a:tcPr marL="72000" marR="72000" marT="54000" marB="54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150673616"/>
                  </a:ext>
                </a:extLst>
              </a:tr>
              <a:tr h="777877">
                <a:tc>
                  <a:txBody>
                    <a:bodyPr/>
                    <a:lstStyle/>
                    <a:p>
                      <a:pPr marL="0" algn="l" defTabSz="1204016" rtl="0" eaLnBrk="1" latinLnBrk="0" hangingPunct="1">
                        <a:lnSpc>
                          <a:spcPct val="107000"/>
                        </a:lnSpc>
                        <a:spcAft>
                          <a:spcPts val="1200"/>
                        </a:spcAft>
                      </a:pPr>
                      <a:r>
                        <a:rPr lang="fr-CI" sz="1000" kern="1200" dirty="0">
                          <a:solidFill>
                            <a:srgbClr val="000000"/>
                          </a:solidFill>
                          <a:effectLst/>
                          <a:latin typeface="+mn-lt"/>
                          <a:ea typeface="Calibri" panose="020F0502020204030204" pitchFamily="34" charset="0"/>
                          <a:cs typeface="Calibri" panose="020F0502020204030204" pitchFamily="34" charset="0"/>
                        </a:rPr>
                        <a:t>Prise en charge des patients hypertendus et suivi à travers les protocoles et algorithmes basés sur l’évidence </a:t>
                      </a:r>
                      <a:r>
                        <a:rPr lang="fr-FR" sz="1000" kern="1200" dirty="0">
                          <a:solidFill>
                            <a:srgbClr val="000000"/>
                          </a:solidFill>
                          <a:effectLst/>
                          <a:latin typeface="+mn-lt"/>
                          <a:ea typeface="Calibri" panose="020F0502020204030204" pitchFamily="34" charset="0"/>
                          <a:cs typeface="Calibri" panose="020F0502020204030204" pitchFamily="34" charset="0"/>
                        </a:rPr>
                        <a:t>   </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107000"/>
                        </a:lnSpc>
                        <a:spcAft>
                          <a:spcPts val="1200"/>
                        </a:spcAft>
                      </a:pPr>
                      <a:r>
                        <a:rPr lang="fr-FR" sz="1000" kern="1200" dirty="0">
                          <a:solidFill>
                            <a:srgbClr val="000000"/>
                          </a:solidFill>
                          <a:effectLst/>
                          <a:latin typeface="+mn-lt"/>
                          <a:ea typeface="Calibri" panose="020F0502020204030204" pitchFamily="34" charset="0"/>
                          <a:cs typeface="Calibri" panose="020F0502020204030204" pitchFamily="34" charset="0"/>
                        </a:rPr>
                        <a:t>Prestataires </a:t>
                      </a:r>
                      <a:br>
                        <a:rPr lang="hr-HR" sz="1000" kern="1200" dirty="0">
                          <a:solidFill>
                            <a:srgbClr val="000000"/>
                          </a:solidFill>
                          <a:effectLst/>
                          <a:latin typeface="+mn-lt"/>
                          <a:ea typeface="Calibri" panose="020F0502020204030204" pitchFamily="34" charset="0"/>
                          <a:cs typeface="Calibri" panose="020F0502020204030204" pitchFamily="34" charset="0"/>
                        </a:rPr>
                      </a:br>
                      <a:r>
                        <a:rPr lang="fr-FR" sz="1000" kern="1200" dirty="0">
                          <a:solidFill>
                            <a:srgbClr val="000000"/>
                          </a:solidFill>
                          <a:effectLst/>
                          <a:latin typeface="+mn-lt"/>
                          <a:ea typeface="Calibri" panose="020F0502020204030204" pitchFamily="34" charset="0"/>
                          <a:cs typeface="Calibri" panose="020F0502020204030204" pitchFamily="34" charset="0"/>
                        </a:rPr>
                        <a:t>de sante</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107000"/>
                        </a:lnSpc>
                        <a:spcAft>
                          <a:spcPts val="1200"/>
                        </a:spcAft>
                      </a:pPr>
                      <a:r>
                        <a:rPr lang="fr-FR" sz="1000" kern="1200" dirty="0">
                          <a:solidFill>
                            <a:srgbClr val="000000"/>
                          </a:solidFill>
                          <a:effectLst/>
                          <a:latin typeface="+mn-lt"/>
                          <a:ea typeface="Calibri" panose="020F0502020204030204" pitchFamily="34" charset="0"/>
                          <a:cs typeface="Calibri" panose="020F0502020204030204" pitchFamily="34" charset="0"/>
                        </a:rPr>
                        <a:t>Algorithmes et protocoles</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0" algn="l" defTabSz="1204016" rtl="0" eaLnBrk="1" latinLnBrk="0" hangingPunct="1">
                        <a:lnSpc>
                          <a:spcPct val="107000"/>
                        </a:lnSpc>
                        <a:spcAft>
                          <a:spcPts val="1200"/>
                        </a:spcAft>
                      </a:pPr>
                      <a:r>
                        <a:rPr lang="fr-FR" sz="1000" kern="1200" dirty="0">
                          <a:solidFill>
                            <a:srgbClr val="000000"/>
                          </a:solidFill>
                          <a:effectLst/>
                          <a:latin typeface="+mn-lt"/>
                          <a:ea typeface="Calibri" panose="020F0502020204030204" pitchFamily="34" charset="0"/>
                          <a:cs typeface="Calibri" panose="020F0502020204030204" pitchFamily="34" charset="0"/>
                        </a:rPr>
                        <a:t>Modules de Formation/ Outils de Gestions (transformation en </a:t>
                      </a:r>
                      <a:r>
                        <a:rPr lang="fr-FR" sz="1000" kern="1200" dirty="0" err="1">
                          <a:solidFill>
                            <a:srgbClr val="000000"/>
                          </a:solidFill>
                          <a:effectLst/>
                          <a:latin typeface="+mn-lt"/>
                          <a:ea typeface="Calibri" panose="020F0502020204030204" pitchFamily="34" charset="0"/>
                          <a:cs typeface="Calibri" panose="020F0502020204030204" pitchFamily="34" charset="0"/>
                        </a:rPr>
                        <a:t>eLearning</a:t>
                      </a:r>
                      <a:r>
                        <a:rPr lang="fr-FR" sz="1000" kern="1200" dirty="0">
                          <a:solidFill>
                            <a:srgbClr val="000000"/>
                          </a:solidFill>
                          <a:effectLst/>
                          <a:latin typeface="+mn-lt"/>
                          <a:ea typeface="Calibri" panose="020F0502020204030204" pitchFamily="34" charset="0"/>
                          <a:cs typeface="Calibri" panose="020F0502020204030204" pitchFamily="34" charset="0"/>
                        </a:rPr>
                        <a:t> en cours)</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0218334"/>
                  </a:ext>
                </a:extLst>
              </a:tr>
              <a:tr h="223550">
                <a:tc>
                  <a:txBody>
                    <a:bodyPr/>
                    <a:lstStyle/>
                    <a:p>
                      <a:pPr marL="0" algn="l" defTabSz="1204016" rtl="0" eaLnBrk="1" latinLnBrk="0" hangingPunct="1">
                        <a:lnSpc>
                          <a:spcPct val="90000"/>
                        </a:lnSpc>
                        <a:spcAft>
                          <a:spcPts val="0"/>
                        </a:spcAft>
                      </a:pPr>
                      <a:r>
                        <a:rPr lang="fr-FR" sz="1100" b="1" kern="1200" dirty="0">
                          <a:solidFill>
                            <a:schemeClr val="bg1"/>
                          </a:solidFill>
                          <a:effectLst/>
                          <a:latin typeface="+mn-lt"/>
                          <a:ea typeface="Calibri" panose="020F0502020204030204" pitchFamily="34" charset="0"/>
                          <a:cs typeface="Calibri" panose="020F0502020204030204" pitchFamily="34" charset="0"/>
                        </a:rPr>
                        <a:t>3. ACCES </a:t>
                      </a:r>
                      <a:endParaRPr lang="en-GB" sz="1100" b="1" kern="1200" dirty="0">
                        <a:solidFill>
                          <a:schemeClr val="bg1"/>
                        </a:solidFill>
                        <a:effectLst/>
                        <a:latin typeface="+mn-lt"/>
                        <a:ea typeface="Calibri" panose="020F0502020204030204" pitchFamily="34" charset="0"/>
                        <a:cs typeface="Calibri" panose="020F0502020204030204" pitchFamily="34" charset="0"/>
                      </a:endParaRPr>
                    </a:p>
                  </a:txBody>
                  <a:tcPr marL="72000" marR="72000" marT="54000" marB="54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1204016" rtl="0" eaLnBrk="1" latinLnBrk="0" hangingPunct="1">
                        <a:lnSpc>
                          <a:spcPct val="90000"/>
                        </a:lnSpc>
                        <a:spcAft>
                          <a:spcPts val="0"/>
                        </a:spcAft>
                      </a:pPr>
                      <a:r>
                        <a:rPr lang="fr-FR" sz="1100" b="1" kern="1200" dirty="0">
                          <a:solidFill>
                            <a:schemeClr val="bg1"/>
                          </a:solidFill>
                          <a:effectLst/>
                          <a:latin typeface="+mn-lt"/>
                          <a:ea typeface="Calibri" panose="020F0502020204030204" pitchFamily="34" charset="0"/>
                          <a:cs typeface="Calibri" panose="020F0502020204030204" pitchFamily="34" charset="0"/>
                        </a:rPr>
                        <a:t>Acteurs clés</a:t>
                      </a:r>
                      <a:endParaRPr lang="en-GB" sz="1100" b="1" kern="1200" dirty="0">
                        <a:solidFill>
                          <a:schemeClr val="bg1"/>
                        </a:solidFill>
                        <a:effectLst/>
                        <a:latin typeface="+mn-lt"/>
                        <a:ea typeface="Calibri" panose="020F0502020204030204" pitchFamily="34" charset="0"/>
                        <a:cs typeface="Calibri" panose="020F0502020204030204" pitchFamily="34" charset="0"/>
                      </a:endParaRPr>
                    </a:p>
                  </a:txBody>
                  <a:tcPr marL="72000" marR="72000" marT="54000" marB="54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1204016" rtl="0" eaLnBrk="1" latinLnBrk="0" hangingPunct="1">
                        <a:lnSpc>
                          <a:spcPct val="90000"/>
                        </a:lnSpc>
                        <a:spcAft>
                          <a:spcPts val="0"/>
                        </a:spcAft>
                      </a:pPr>
                      <a:r>
                        <a:rPr lang="fr-FR" sz="1100" b="1" kern="1200" dirty="0">
                          <a:solidFill>
                            <a:schemeClr val="bg1"/>
                          </a:solidFill>
                          <a:effectLst/>
                          <a:latin typeface="+mn-lt"/>
                          <a:ea typeface="Calibri" panose="020F0502020204030204" pitchFamily="34" charset="0"/>
                          <a:cs typeface="Calibri" panose="020F0502020204030204" pitchFamily="34" charset="0"/>
                        </a:rPr>
                        <a:t>Outils/Ressources</a:t>
                      </a:r>
                      <a:endParaRPr lang="en-GB" sz="1100" b="1" kern="1200" dirty="0">
                        <a:solidFill>
                          <a:schemeClr val="bg1"/>
                        </a:solidFill>
                        <a:effectLst/>
                        <a:latin typeface="+mn-lt"/>
                        <a:ea typeface="Calibri" panose="020F0502020204030204" pitchFamily="34" charset="0"/>
                        <a:cs typeface="Calibri" panose="020F0502020204030204" pitchFamily="34" charset="0"/>
                      </a:endParaRPr>
                    </a:p>
                  </a:txBody>
                  <a:tcPr marL="72000" marR="72000" marT="54000" marB="54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73055164"/>
                  </a:ext>
                </a:extLst>
              </a:tr>
              <a:tr h="718381">
                <a:tc>
                  <a:txBody>
                    <a:bodyPr/>
                    <a:lstStyle/>
                    <a:p>
                      <a:pPr marL="0" algn="l" defTabSz="1204016" rtl="0" eaLnBrk="1" latinLnBrk="0" hangingPunct="1">
                        <a:lnSpc>
                          <a:spcPct val="90000"/>
                        </a:lnSpc>
                        <a:spcAft>
                          <a:spcPts val="1200"/>
                        </a:spcAft>
                      </a:pPr>
                      <a:r>
                        <a:rPr lang="fr-CI" sz="1000" kern="1200" dirty="0">
                          <a:solidFill>
                            <a:srgbClr val="000000"/>
                          </a:solidFill>
                          <a:effectLst/>
                          <a:latin typeface="+mn-lt"/>
                          <a:ea typeface="Calibri" panose="020F0502020204030204" pitchFamily="34" charset="0"/>
                          <a:cs typeface="Calibri" panose="020F0502020204030204" pitchFamily="34" charset="0"/>
                        </a:rPr>
                        <a:t>Formation du personnel de santé et des acteurs communautaires sur l’HTA et gestion de risque CV </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indent="-144000" algn="l" defTabSz="1204016" rtl="0" eaLnBrk="1" latinLnBrk="0" hangingPunct="1">
                        <a:lnSpc>
                          <a:spcPct val="90000"/>
                        </a:lnSpc>
                        <a:spcAft>
                          <a:spcPts val="300"/>
                        </a:spcAft>
                        <a:buFont typeface="Arial" panose="020B0604020202020204" pitchFamily="34" charset="0"/>
                        <a:buChar char="•"/>
                      </a:pPr>
                      <a:r>
                        <a:rPr lang="fr-CI" sz="1000" kern="1200" dirty="0">
                          <a:solidFill>
                            <a:srgbClr val="000000"/>
                          </a:solidFill>
                          <a:effectLst/>
                          <a:latin typeface="+mn-lt"/>
                          <a:ea typeface="Calibri" panose="020F0502020204030204" pitchFamily="34" charset="0"/>
                          <a:cs typeface="Calibri" panose="020F0502020204030204" pitchFamily="34" charset="0"/>
                        </a:rPr>
                        <a:t>Prestataires de sante</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144000" indent="-144000" algn="l" defTabSz="1204016" rtl="0" eaLnBrk="1" latinLnBrk="0" hangingPunct="1">
                        <a:lnSpc>
                          <a:spcPct val="90000"/>
                        </a:lnSpc>
                        <a:spcAft>
                          <a:spcPts val="300"/>
                        </a:spcAft>
                        <a:buFont typeface="Arial" panose="020B0604020202020204" pitchFamily="34" charset="0"/>
                        <a:buChar char="•"/>
                      </a:pPr>
                      <a:r>
                        <a:rPr lang="fr-CI" sz="1000" kern="1200" dirty="0">
                          <a:solidFill>
                            <a:srgbClr val="000000"/>
                          </a:solidFill>
                          <a:effectLst/>
                          <a:latin typeface="+mn-lt"/>
                          <a:ea typeface="Calibri" panose="020F0502020204030204" pitchFamily="34" charset="0"/>
                          <a:cs typeface="Calibri" panose="020F0502020204030204" pitchFamily="34" charset="0"/>
                        </a:rPr>
                        <a:t>Acteurs Communautaires de Santé</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indent="-144000" algn="l" defTabSz="1204016" rtl="0" eaLnBrk="1" latinLnBrk="0" hangingPunct="1">
                        <a:lnSpc>
                          <a:spcPct val="90000"/>
                        </a:lnSpc>
                        <a:spcAft>
                          <a:spcPts val="300"/>
                        </a:spcAft>
                        <a:buFont typeface="Arial" panose="020B0604020202020204" pitchFamily="34" charset="0"/>
                        <a:buChar char="•"/>
                      </a:pPr>
                      <a:r>
                        <a:rPr lang="fr-CI" sz="1000" kern="1200" dirty="0">
                          <a:solidFill>
                            <a:srgbClr val="000000"/>
                          </a:solidFill>
                          <a:effectLst/>
                          <a:latin typeface="+mn-lt"/>
                          <a:ea typeface="Calibri" panose="020F0502020204030204" pitchFamily="34" charset="0"/>
                          <a:cs typeface="Calibri" panose="020F0502020204030204" pitchFamily="34" charset="0"/>
                        </a:rPr>
                        <a:t>Manuel de formateur </a:t>
                      </a:r>
                      <a:br>
                        <a:rPr lang="hr-HR" sz="1000" kern="1200" dirty="0">
                          <a:solidFill>
                            <a:srgbClr val="000000"/>
                          </a:solidFill>
                          <a:effectLst/>
                          <a:latin typeface="+mn-lt"/>
                          <a:ea typeface="Calibri" panose="020F0502020204030204" pitchFamily="34" charset="0"/>
                          <a:cs typeface="Calibri" panose="020F0502020204030204" pitchFamily="34" charset="0"/>
                        </a:rPr>
                      </a:br>
                      <a:r>
                        <a:rPr lang="fr-CI" sz="1000" kern="1200" dirty="0">
                          <a:solidFill>
                            <a:srgbClr val="000000"/>
                          </a:solidFill>
                          <a:effectLst/>
                          <a:latin typeface="+mn-lt"/>
                          <a:ea typeface="Calibri" panose="020F0502020204030204" pitchFamily="34" charset="0"/>
                          <a:cs typeface="Calibri" panose="020F0502020204030204" pitchFamily="34" charset="0"/>
                        </a:rPr>
                        <a:t>et prestataire</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144000" indent="-144000" algn="l" defTabSz="1204016" rtl="0" eaLnBrk="1" latinLnBrk="0" hangingPunct="1">
                        <a:lnSpc>
                          <a:spcPct val="90000"/>
                        </a:lnSpc>
                        <a:spcAft>
                          <a:spcPts val="300"/>
                        </a:spcAft>
                        <a:buFont typeface="Arial" panose="020B0604020202020204" pitchFamily="34" charset="0"/>
                        <a:buChar char="•"/>
                      </a:pPr>
                      <a:r>
                        <a:rPr lang="fr-CI" sz="1000" kern="1200" dirty="0">
                          <a:solidFill>
                            <a:srgbClr val="000000"/>
                          </a:solidFill>
                          <a:effectLst/>
                          <a:latin typeface="+mn-lt"/>
                          <a:ea typeface="Calibri" panose="020F0502020204030204" pitchFamily="34" charset="0"/>
                          <a:cs typeface="Calibri" panose="020F0502020204030204" pitchFamily="34" charset="0"/>
                        </a:rPr>
                        <a:t>Modules </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144000" indent="-144000" algn="l" defTabSz="1204016" rtl="0" eaLnBrk="1" latinLnBrk="0" hangingPunct="1">
                        <a:lnSpc>
                          <a:spcPct val="90000"/>
                        </a:lnSpc>
                        <a:spcAft>
                          <a:spcPts val="300"/>
                        </a:spcAft>
                        <a:buFont typeface="Arial" panose="020B0604020202020204" pitchFamily="34" charset="0"/>
                        <a:buChar char="•"/>
                      </a:pPr>
                      <a:r>
                        <a:rPr lang="fr-CI" sz="1000" kern="1200" dirty="0">
                          <a:solidFill>
                            <a:srgbClr val="000000"/>
                          </a:solidFill>
                          <a:effectLst/>
                          <a:latin typeface="+mn-lt"/>
                          <a:ea typeface="Calibri" panose="020F0502020204030204" pitchFamily="34" charset="0"/>
                          <a:cs typeface="Calibri" panose="020F0502020204030204" pitchFamily="34" charset="0"/>
                        </a:rPr>
                        <a:t>Manuel de l’ACS</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977886"/>
                  </a:ext>
                </a:extLst>
              </a:tr>
              <a:tr h="955268">
                <a:tc>
                  <a:txBody>
                    <a:bodyPr/>
                    <a:lstStyle/>
                    <a:p>
                      <a:pPr marL="0" algn="l" defTabSz="1204016" rtl="0" eaLnBrk="1" latinLnBrk="0" hangingPunct="1">
                        <a:lnSpc>
                          <a:spcPct val="90000"/>
                        </a:lnSpc>
                        <a:spcAft>
                          <a:spcPts val="1200"/>
                        </a:spcAft>
                      </a:pPr>
                      <a:r>
                        <a:rPr lang="fr-CI" sz="1000" kern="1200" dirty="0">
                          <a:solidFill>
                            <a:srgbClr val="000000"/>
                          </a:solidFill>
                          <a:effectLst/>
                          <a:latin typeface="+mn-lt"/>
                          <a:ea typeface="Calibri" panose="020F0502020204030204" pitchFamily="34" charset="0"/>
                          <a:cs typeface="Calibri" panose="020F0502020204030204" pitchFamily="34" charset="0"/>
                        </a:rPr>
                        <a:t>Stratégie avancée de dépistage par les prestataires et les ACS au sein de la communautaire</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indent="-144000" algn="l" defTabSz="1204016" rtl="0" eaLnBrk="1" latinLnBrk="0" hangingPunct="1">
                        <a:lnSpc>
                          <a:spcPct val="90000"/>
                        </a:lnSpc>
                        <a:spcAft>
                          <a:spcPts val="300"/>
                        </a:spcAft>
                        <a:buFont typeface="Arial" panose="020B0604020202020204" pitchFamily="34" charset="0"/>
                        <a:buChar char="•"/>
                      </a:pPr>
                      <a:r>
                        <a:rPr lang="fr-CI" sz="1000" kern="1200" dirty="0">
                          <a:solidFill>
                            <a:srgbClr val="000000"/>
                          </a:solidFill>
                          <a:effectLst/>
                          <a:latin typeface="+mn-lt"/>
                          <a:ea typeface="Calibri" panose="020F0502020204030204" pitchFamily="34" charset="0"/>
                          <a:cs typeface="Calibri" panose="020F0502020204030204" pitchFamily="34" charset="0"/>
                        </a:rPr>
                        <a:t>Districts sanitaires</a:t>
                      </a:r>
                      <a:endParaRPr lang="hr-HR" sz="1000" kern="1200" dirty="0">
                        <a:solidFill>
                          <a:srgbClr val="000000"/>
                        </a:solidFill>
                        <a:effectLst/>
                        <a:latin typeface="+mn-lt"/>
                        <a:ea typeface="Calibri" panose="020F0502020204030204" pitchFamily="34" charset="0"/>
                        <a:cs typeface="Calibri" panose="020F0502020204030204" pitchFamily="34" charset="0"/>
                      </a:endParaRPr>
                    </a:p>
                    <a:p>
                      <a:pPr marL="144000" indent="-144000" algn="l" defTabSz="1204016" rtl="0" eaLnBrk="1" latinLnBrk="0" hangingPunct="1">
                        <a:lnSpc>
                          <a:spcPct val="90000"/>
                        </a:lnSpc>
                        <a:spcAft>
                          <a:spcPts val="300"/>
                        </a:spcAft>
                        <a:buFont typeface="Arial" panose="020B0604020202020204" pitchFamily="34" charset="0"/>
                        <a:buChar char="•"/>
                      </a:pPr>
                      <a:r>
                        <a:rPr lang="fr-CI" sz="1000" kern="1200" dirty="0">
                          <a:solidFill>
                            <a:srgbClr val="000000"/>
                          </a:solidFill>
                          <a:effectLst/>
                          <a:latin typeface="+mn-lt"/>
                          <a:ea typeface="Calibri" panose="020F0502020204030204" pitchFamily="34" charset="0"/>
                          <a:cs typeface="Calibri" panose="020F0502020204030204" pitchFamily="34" charset="0"/>
                        </a:rPr>
                        <a:t>Prestataires de sante (ICP) supervision</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144000" indent="-144000" algn="l" defTabSz="1204016" rtl="0" eaLnBrk="1" latinLnBrk="0" hangingPunct="1">
                        <a:lnSpc>
                          <a:spcPct val="90000"/>
                        </a:lnSpc>
                        <a:spcAft>
                          <a:spcPts val="300"/>
                        </a:spcAft>
                        <a:buFont typeface="Arial" panose="020B0604020202020204" pitchFamily="34" charset="0"/>
                        <a:buChar char="•"/>
                      </a:pPr>
                      <a:r>
                        <a:rPr lang="fr-CI" sz="1000" kern="1200" dirty="0">
                          <a:solidFill>
                            <a:srgbClr val="000000"/>
                          </a:solidFill>
                          <a:effectLst/>
                          <a:latin typeface="+mn-lt"/>
                          <a:ea typeface="Calibri" panose="020F0502020204030204" pitchFamily="34" charset="0"/>
                          <a:cs typeface="Calibri" panose="020F0502020204030204" pitchFamily="34" charset="0"/>
                        </a:rPr>
                        <a:t>Acteurs communautaires</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indent="-144000" algn="l" defTabSz="1204016" rtl="0" eaLnBrk="1" latinLnBrk="0" hangingPunct="1">
                        <a:lnSpc>
                          <a:spcPct val="90000"/>
                        </a:lnSpc>
                        <a:spcAft>
                          <a:spcPts val="300"/>
                        </a:spcAft>
                        <a:buFont typeface="Arial" panose="020B0604020202020204" pitchFamily="34" charset="0"/>
                        <a:buChar char="•"/>
                      </a:pPr>
                      <a:r>
                        <a:rPr lang="fr-CI" sz="1000" kern="1200" dirty="0">
                          <a:solidFill>
                            <a:srgbClr val="000000"/>
                          </a:solidFill>
                          <a:effectLst/>
                          <a:latin typeface="+mn-lt"/>
                          <a:ea typeface="Calibri" panose="020F0502020204030204" pitchFamily="34" charset="0"/>
                          <a:cs typeface="Calibri" panose="020F0502020204030204" pitchFamily="34" charset="0"/>
                        </a:rPr>
                        <a:t>Guide ACS + Outils </a:t>
                      </a:r>
                      <a:br>
                        <a:rPr lang="hr-HR" sz="1000" kern="1200" dirty="0">
                          <a:solidFill>
                            <a:srgbClr val="000000"/>
                          </a:solidFill>
                          <a:effectLst/>
                          <a:latin typeface="+mn-lt"/>
                          <a:ea typeface="Calibri" panose="020F0502020204030204" pitchFamily="34" charset="0"/>
                          <a:cs typeface="Calibri" panose="020F0502020204030204" pitchFamily="34" charset="0"/>
                        </a:rPr>
                      </a:br>
                      <a:r>
                        <a:rPr lang="fr-CI" sz="1000" kern="1200" dirty="0">
                          <a:solidFill>
                            <a:srgbClr val="000000"/>
                          </a:solidFill>
                          <a:effectLst/>
                          <a:latin typeface="+mn-lt"/>
                          <a:ea typeface="Calibri" panose="020F0502020204030204" pitchFamily="34" charset="0"/>
                          <a:cs typeface="Calibri" panose="020F0502020204030204" pitchFamily="34" charset="0"/>
                        </a:rPr>
                        <a:t>de sensibilisation et campagne de dépistage (boites à images, dépliants)</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144000" indent="-144000" algn="l" defTabSz="1204016" rtl="0" eaLnBrk="1" latinLnBrk="0" hangingPunct="1">
                        <a:lnSpc>
                          <a:spcPct val="90000"/>
                        </a:lnSpc>
                        <a:spcAft>
                          <a:spcPts val="300"/>
                        </a:spcAft>
                        <a:buFont typeface="Arial" panose="020B0604020202020204" pitchFamily="34" charset="0"/>
                        <a:buChar char="•"/>
                      </a:pPr>
                      <a:r>
                        <a:rPr lang="fr-CI" sz="1000" kern="1200" dirty="0">
                          <a:solidFill>
                            <a:srgbClr val="000000"/>
                          </a:solidFill>
                          <a:effectLst/>
                          <a:latin typeface="+mn-lt"/>
                          <a:ea typeface="Calibri" panose="020F0502020204030204" pitchFamily="34" charset="0"/>
                          <a:cs typeface="Calibri" panose="020F0502020204030204" pitchFamily="34" charset="0"/>
                        </a:rPr>
                        <a:t>Outils de cartographie des sites</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5342998"/>
                  </a:ext>
                </a:extLst>
              </a:tr>
              <a:tr h="948688">
                <a:tc>
                  <a:txBody>
                    <a:bodyPr/>
                    <a:lstStyle/>
                    <a:p>
                      <a:pPr marL="0" algn="l" defTabSz="1204016" rtl="0" eaLnBrk="1" latinLnBrk="0" hangingPunct="1">
                        <a:lnSpc>
                          <a:spcPct val="90000"/>
                        </a:lnSpc>
                        <a:spcAft>
                          <a:spcPts val="1200"/>
                        </a:spcAft>
                      </a:pPr>
                      <a:r>
                        <a:rPr lang="fr-FR" sz="1000" kern="1200" dirty="0">
                          <a:solidFill>
                            <a:srgbClr val="000000"/>
                          </a:solidFill>
                          <a:effectLst/>
                          <a:latin typeface="+mn-lt"/>
                          <a:ea typeface="Calibri" panose="020F0502020204030204" pitchFamily="34" charset="0"/>
                          <a:cs typeface="Calibri" panose="020F0502020204030204" pitchFamily="34" charset="0"/>
                        </a:rPr>
                        <a:t>Intégration du secteur privé</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0" algn="l" defTabSz="1204016" rtl="0" eaLnBrk="1" latinLnBrk="0" hangingPunct="1">
                        <a:lnSpc>
                          <a:spcPct val="90000"/>
                        </a:lnSpc>
                        <a:spcAft>
                          <a:spcPts val="1200"/>
                        </a:spcAft>
                      </a:pPr>
                      <a:r>
                        <a:rPr lang="fr-FR" sz="1000" kern="1200" dirty="0">
                          <a:solidFill>
                            <a:srgbClr val="000000"/>
                          </a:solidFill>
                          <a:effectLst/>
                          <a:latin typeface="+mn-lt"/>
                          <a:ea typeface="Calibri" panose="020F0502020204030204" pitchFamily="34" charset="0"/>
                          <a:cs typeface="Calibri" panose="020F0502020204030204" pitchFamily="34" charset="0"/>
                        </a:rPr>
                        <a:t> </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0" algn="l" defTabSz="1204016" rtl="0" eaLnBrk="1" latinLnBrk="0" hangingPunct="1">
                        <a:lnSpc>
                          <a:spcPct val="90000"/>
                        </a:lnSpc>
                        <a:spcAft>
                          <a:spcPts val="1200"/>
                        </a:spcAft>
                      </a:pPr>
                      <a:r>
                        <a:rPr lang="fr-FR" sz="1000" kern="1200" dirty="0">
                          <a:solidFill>
                            <a:srgbClr val="000000"/>
                          </a:solidFill>
                          <a:effectLst/>
                          <a:latin typeface="+mn-lt"/>
                          <a:ea typeface="Calibri" panose="020F0502020204030204" pitchFamily="34" charset="0"/>
                          <a:cs typeface="Calibri" panose="020F0502020204030204" pitchFamily="34" charset="0"/>
                        </a:rPr>
                        <a:t>Détection précoce des patients hypertendus à travers les </a:t>
                      </a:r>
                      <a:r>
                        <a:rPr lang="fr-CI" sz="1000" kern="1200" dirty="0">
                          <a:solidFill>
                            <a:srgbClr val="000000"/>
                          </a:solidFill>
                          <a:effectLst/>
                          <a:latin typeface="+mn-lt"/>
                          <a:ea typeface="Calibri" panose="020F0502020204030204" pitchFamily="34" charset="0"/>
                          <a:cs typeface="Calibri" panose="020F0502020204030204" pitchFamily="34" charset="0"/>
                        </a:rPr>
                        <a:t>hôpitaux, cliniques</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indent="-144000" algn="l" defTabSz="1204016" rtl="0" eaLnBrk="1" latinLnBrk="0" hangingPunct="1">
                        <a:lnSpc>
                          <a:spcPct val="90000"/>
                        </a:lnSpc>
                        <a:spcAft>
                          <a:spcPts val="300"/>
                        </a:spcAft>
                        <a:buFont typeface="Arial" panose="020B0604020202020204" pitchFamily="34" charset="0"/>
                        <a:buChar char="•"/>
                      </a:pPr>
                      <a:r>
                        <a:rPr lang="fr-CI" sz="1000" kern="1200" dirty="0">
                          <a:solidFill>
                            <a:srgbClr val="000000"/>
                          </a:solidFill>
                          <a:effectLst/>
                          <a:latin typeface="+mn-lt"/>
                          <a:ea typeface="Calibri" panose="020F0502020204030204" pitchFamily="34" charset="0"/>
                          <a:cs typeface="Calibri" panose="020F0502020204030204" pitchFamily="34" charset="0"/>
                        </a:rPr>
                        <a:t>Cabinets/</a:t>
                      </a:r>
                      <a:br>
                        <a:rPr lang="hr-HR" sz="1000" kern="1200" dirty="0">
                          <a:solidFill>
                            <a:srgbClr val="000000"/>
                          </a:solidFill>
                          <a:effectLst/>
                          <a:latin typeface="+mn-lt"/>
                          <a:ea typeface="Calibri" panose="020F0502020204030204" pitchFamily="34" charset="0"/>
                          <a:cs typeface="Calibri" panose="020F0502020204030204" pitchFamily="34" charset="0"/>
                        </a:rPr>
                      </a:br>
                      <a:r>
                        <a:rPr lang="fr-CI" sz="1000" kern="1200" dirty="0">
                          <a:solidFill>
                            <a:srgbClr val="000000"/>
                          </a:solidFill>
                          <a:effectLst/>
                          <a:latin typeface="+mn-lt"/>
                          <a:ea typeface="Calibri" panose="020F0502020204030204" pitchFamily="34" charset="0"/>
                          <a:cs typeface="Calibri" panose="020F0502020204030204" pitchFamily="34" charset="0"/>
                        </a:rPr>
                        <a:t>cliniques </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0" indent="0" algn="l" defTabSz="1204016" rtl="0" eaLnBrk="1" latinLnBrk="0" hangingPunct="1">
                        <a:lnSpc>
                          <a:spcPct val="90000"/>
                        </a:lnSpc>
                        <a:spcAft>
                          <a:spcPts val="300"/>
                        </a:spcAft>
                        <a:buFont typeface="Arial" panose="020B0604020202020204" pitchFamily="34" charset="0"/>
                        <a:buNone/>
                      </a:pPr>
                      <a:r>
                        <a:rPr lang="fr-CI" sz="1000" kern="1200" dirty="0">
                          <a:solidFill>
                            <a:srgbClr val="000000"/>
                          </a:solidFill>
                          <a:effectLst/>
                          <a:latin typeface="+mn-lt"/>
                          <a:ea typeface="Calibri" panose="020F0502020204030204" pitchFamily="34" charset="0"/>
                          <a:cs typeface="Calibri" panose="020F0502020204030204" pitchFamily="34" charset="0"/>
                        </a:rPr>
                        <a:t> </a:t>
                      </a:r>
                      <a:endParaRPr lang="hr-HR" sz="1000" kern="1200" dirty="0">
                        <a:solidFill>
                          <a:srgbClr val="000000"/>
                        </a:solidFill>
                        <a:effectLst/>
                        <a:latin typeface="+mn-lt"/>
                        <a:ea typeface="Calibri" panose="020F0502020204030204" pitchFamily="34" charset="0"/>
                        <a:cs typeface="Calibri" panose="020F0502020204030204" pitchFamily="34" charset="0"/>
                      </a:endParaRPr>
                    </a:p>
                    <a:p>
                      <a:pPr marL="0" indent="0" algn="l" defTabSz="1204016" rtl="0" eaLnBrk="1" latinLnBrk="0" hangingPunct="1">
                        <a:lnSpc>
                          <a:spcPct val="90000"/>
                        </a:lnSpc>
                        <a:spcAft>
                          <a:spcPts val="300"/>
                        </a:spcAft>
                        <a:buFont typeface="Arial" panose="020B0604020202020204" pitchFamily="34" charset="0"/>
                        <a:buNone/>
                      </a:pP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144000" indent="-144000" algn="l" defTabSz="1204016" rtl="0" eaLnBrk="1" latinLnBrk="0" hangingPunct="1">
                        <a:lnSpc>
                          <a:spcPct val="90000"/>
                        </a:lnSpc>
                        <a:spcAft>
                          <a:spcPts val="300"/>
                        </a:spcAft>
                        <a:buFont typeface="Arial" panose="020B0604020202020204" pitchFamily="34" charset="0"/>
                        <a:buChar char="•"/>
                      </a:pPr>
                      <a:r>
                        <a:rPr lang="fr-CI" sz="1000" kern="1200" dirty="0">
                          <a:solidFill>
                            <a:srgbClr val="000000"/>
                          </a:solidFill>
                          <a:effectLst/>
                          <a:latin typeface="+mn-lt"/>
                          <a:ea typeface="Calibri" panose="020F0502020204030204" pitchFamily="34" charset="0"/>
                          <a:cs typeface="Calibri" panose="020F0502020204030204" pitchFamily="34" charset="0"/>
                        </a:rPr>
                        <a:t>Prestataires de soins</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indent="-144000" algn="l" defTabSz="1204016" rtl="0" eaLnBrk="1" latinLnBrk="0" hangingPunct="1">
                        <a:lnSpc>
                          <a:spcPct val="90000"/>
                        </a:lnSpc>
                        <a:spcAft>
                          <a:spcPts val="300"/>
                        </a:spcAft>
                        <a:buFont typeface="Arial" panose="020B0604020202020204" pitchFamily="34" charset="0"/>
                        <a:buChar char="•"/>
                      </a:pPr>
                      <a:r>
                        <a:rPr lang="fr-CI" sz="1000" kern="1200" dirty="0">
                          <a:solidFill>
                            <a:srgbClr val="000000"/>
                          </a:solidFill>
                          <a:effectLst/>
                          <a:latin typeface="+mn-lt"/>
                          <a:ea typeface="Calibri" panose="020F0502020204030204" pitchFamily="34" charset="0"/>
                          <a:cs typeface="Calibri" panose="020F0502020204030204" pitchFamily="34" charset="0"/>
                        </a:rPr>
                        <a:t>Critères de sélection/visite de plaidoyer</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144000" indent="-144000" algn="l" defTabSz="1204016" rtl="0" eaLnBrk="1" latinLnBrk="0" hangingPunct="1">
                        <a:lnSpc>
                          <a:spcPct val="90000"/>
                        </a:lnSpc>
                        <a:spcAft>
                          <a:spcPts val="300"/>
                        </a:spcAft>
                        <a:buFont typeface="Arial" panose="020B0604020202020204" pitchFamily="34" charset="0"/>
                        <a:buChar char="•"/>
                      </a:pPr>
                      <a:r>
                        <a:rPr lang="fr-CI" sz="1000" kern="1200" dirty="0">
                          <a:solidFill>
                            <a:srgbClr val="000000"/>
                          </a:solidFill>
                          <a:effectLst/>
                          <a:latin typeface="+mn-lt"/>
                          <a:ea typeface="Calibri" panose="020F0502020204030204" pitchFamily="34" charset="0"/>
                          <a:cs typeface="Calibri" panose="020F0502020204030204" pitchFamily="34" charset="0"/>
                        </a:rPr>
                        <a:t>Manuel de formateur </a:t>
                      </a:r>
                      <a:br>
                        <a:rPr lang="hr-HR" sz="1000" kern="1200" dirty="0">
                          <a:solidFill>
                            <a:srgbClr val="000000"/>
                          </a:solidFill>
                          <a:effectLst/>
                          <a:latin typeface="+mn-lt"/>
                          <a:ea typeface="Calibri" panose="020F0502020204030204" pitchFamily="34" charset="0"/>
                          <a:cs typeface="Calibri" panose="020F0502020204030204" pitchFamily="34" charset="0"/>
                        </a:rPr>
                      </a:br>
                      <a:r>
                        <a:rPr lang="fr-CI" sz="1000" kern="1200" dirty="0">
                          <a:solidFill>
                            <a:srgbClr val="000000"/>
                          </a:solidFill>
                          <a:effectLst/>
                          <a:latin typeface="+mn-lt"/>
                          <a:ea typeface="Calibri" panose="020F0502020204030204" pitchFamily="34" charset="0"/>
                          <a:cs typeface="Calibri" panose="020F0502020204030204" pitchFamily="34" charset="0"/>
                        </a:rPr>
                        <a:t>et prestataire</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144000" indent="-144000" algn="l" defTabSz="1204016" rtl="0" eaLnBrk="1" latinLnBrk="0" hangingPunct="1">
                        <a:lnSpc>
                          <a:spcPct val="90000"/>
                        </a:lnSpc>
                        <a:spcAft>
                          <a:spcPts val="300"/>
                        </a:spcAft>
                        <a:buFont typeface="Arial" panose="020B0604020202020204" pitchFamily="34" charset="0"/>
                        <a:buChar char="•"/>
                      </a:pPr>
                      <a:r>
                        <a:rPr lang="fr-CI" sz="1000" kern="1200" dirty="0">
                          <a:solidFill>
                            <a:srgbClr val="000000"/>
                          </a:solidFill>
                          <a:effectLst/>
                          <a:latin typeface="+mn-lt"/>
                          <a:ea typeface="Calibri" panose="020F0502020204030204" pitchFamily="34" charset="0"/>
                          <a:cs typeface="Calibri" panose="020F0502020204030204" pitchFamily="34" charset="0"/>
                        </a:rPr>
                        <a:t>Modules </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4366662"/>
                  </a:ext>
                </a:extLst>
              </a:tr>
            </a:tbl>
          </a:graphicData>
        </a:graphic>
      </p:graphicFrame>
      <p:sp>
        <p:nvSpPr>
          <p:cNvPr id="8" name="TextBox 7">
            <a:extLst>
              <a:ext uri="{FF2B5EF4-FFF2-40B4-BE49-F238E27FC236}">
                <a16:creationId xmlns:a16="http://schemas.microsoft.com/office/drawing/2014/main" id="{D06CB496-365C-CB0B-75CF-7F76AAF6DAB6}"/>
              </a:ext>
            </a:extLst>
          </p:cNvPr>
          <p:cNvSpPr txBox="1"/>
          <p:nvPr/>
        </p:nvSpPr>
        <p:spPr>
          <a:xfrm>
            <a:off x="555591" y="1676898"/>
            <a:ext cx="5473733" cy="1107996"/>
          </a:xfrm>
          <a:prstGeom prst="rect">
            <a:avLst/>
          </a:prstGeom>
          <a:noFill/>
        </p:spPr>
        <p:txBody>
          <a:bodyPr wrap="square" lIns="0" tIns="0" rIns="0" bIns="0" rtlCol="0">
            <a:spAutoFit/>
          </a:bodyPr>
          <a:lstStyle/>
          <a:p>
            <a:r>
              <a:rPr lang="en-US" sz="1200" dirty="0"/>
              <a:t>Tous les </a:t>
            </a:r>
            <a:r>
              <a:rPr lang="en-US" sz="1200" dirty="0" err="1"/>
              <a:t>outils</a:t>
            </a:r>
            <a:r>
              <a:rPr lang="en-US" sz="1200" dirty="0"/>
              <a:t> pour la mise </a:t>
            </a:r>
            <a:r>
              <a:rPr lang="en-US" sz="1200" dirty="0" err="1"/>
              <a:t>en</a:t>
            </a:r>
            <a:r>
              <a:rPr lang="en-US" sz="1200" dirty="0"/>
              <a:t> oeuvre de Cardio4Dakar </a:t>
            </a:r>
            <a:r>
              <a:rPr lang="en-US" sz="1200" dirty="0" err="1"/>
              <a:t>peuvent</a:t>
            </a:r>
            <a:r>
              <a:rPr lang="en-US" sz="1200" dirty="0"/>
              <a:t> </a:t>
            </a:r>
            <a:r>
              <a:rPr lang="en-US" sz="1200" dirty="0" err="1"/>
              <a:t>être</a:t>
            </a:r>
            <a:r>
              <a:rPr lang="en-US" sz="1200" dirty="0"/>
              <a:t> </a:t>
            </a:r>
            <a:r>
              <a:rPr lang="en-US" sz="1200" dirty="0" err="1"/>
              <a:t>retrouvés</a:t>
            </a:r>
            <a:r>
              <a:rPr lang="en-US" sz="1200" dirty="0"/>
              <a:t> sur les </a:t>
            </a:r>
            <a:r>
              <a:rPr lang="en-US" sz="1200" dirty="0" err="1"/>
              <a:t>plateformes</a:t>
            </a:r>
            <a:r>
              <a:rPr lang="en-US" sz="1200" dirty="0"/>
              <a:t> </a:t>
            </a:r>
            <a:r>
              <a:rPr lang="en-US" sz="1200" dirty="0" err="1"/>
              <a:t>suivantes</a:t>
            </a:r>
            <a:r>
              <a:rPr lang="en-US" sz="1200" dirty="0"/>
              <a:t>:</a:t>
            </a:r>
          </a:p>
          <a:p>
            <a:pPr marL="171450" indent="-171450">
              <a:buFont typeface="Arial" panose="020B0604020202020204" pitchFamily="34" charset="0"/>
              <a:buChar char="•"/>
            </a:pPr>
            <a:r>
              <a:rPr lang="en-US" sz="1200" dirty="0"/>
              <a:t>Site e-learning du MSAS</a:t>
            </a:r>
          </a:p>
          <a:p>
            <a:pPr marL="171450" indent="-171450">
              <a:buFont typeface="Arial" panose="020B0604020202020204" pitchFamily="34" charset="0"/>
              <a:buChar char="•"/>
            </a:pPr>
            <a:r>
              <a:rPr lang="en-US" sz="1200" dirty="0"/>
              <a:t>Site web de la </a:t>
            </a:r>
            <a:r>
              <a:rPr lang="en-US" sz="1200" dirty="0" err="1"/>
              <a:t>Fondation</a:t>
            </a:r>
            <a:r>
              <a:rPr lang="en-US" sz="1200" dirty="0"/>
              <a:t> Novartis</a:t>
            </a:r>
          </a:p>
          <a:p>
            <a:pPr marL="171450" indent="-171450">
              <a:buFont typeface="Arial" panose="020B0604020202020204" pitchFamily="34" charset="0"/>
              <a:buChar char="•"/>
            </a:pPr>
            <a:r>
              <a:rPr lang="en-US" sz="1200" dirty="0"/>
              <a:t>Site web </a:t>
            </a:r>
            <a:r>
              <a:rPr lang="en-US" sz="1200" dirty="0" err="1"/>
              <a:t>d’IntraHealth</a:t>
            </a:r>
            <a:endParaRPr lang="en-US" sz="1200" dirty="0"/>
          </a:p>
          <a:p>
            <a:pPr marL="171450" indent="-171450">
              <a:buFont typeface="Arial" panose="020B0604020202020204" pitchFamily="34" charset="0"/>
              <a:buChar char="•"/>
            </a:pPr>
            <a:endParaRPr lang="de-CH" sz="1200" dirty="0"/>
          </a:p>
        </p:txBody>
      </p:sp>
      <p:grpSp>
        <p:nvGrpSpPr>
          <p:cNvPr id="2" name="Group 1">
            <a:extLst>
              <a:ext uri="{FF2B5EF4-FFF2-40B4-BE49-F238E27FC236}">
                <a16:creationId xmlns:a16="http://schemas.microsoft.com/office/drawing/2014/main" id="{23A9D0E7-D08A-26CF-221D-2676B150CFEA}"/>
              </a:ext>
            </a:extLst>
          </p:cNvPr>
          <p:cNvGrpSpPr/>
          <p:nvPr/>
        </p:nvGrpSpPr>
        <p:grpSpPr>
          <a:xfrm>
            <a:off x="455612" y="1197229"/>
            <a:ext cx="6121403" cy="423400"/>
            <a:chOff x="455613" y="1432125"/>
            <a:chExt cx="6121403" cy="423400"/>
          </a:xfrm>
        </p:grpSpPr>
        <p:sp>
          <p:nvSpPr>
            <p:cNvPr id="3" name="Rectangle: Top Corners Rounded 2">
              <a:extLst>
                <a:ext uri="{FF2B5EF4-FFF2-40B4-BE49-F238E27FC236}">
                  <a16:creationId xmlns:a16="http://schemas.microsoft.com/office/drawing/2014/main" id="{6CA86C67-FE22-562F-4B90-E74B4F2CA96D}"/>
                </a:ext>
              </a:extLst>
            </p:cNvPr>
            <p:cNvSpPr/>
            <p:nvPr/>
          </p:nvSpPr>
          <p:spPr>
            <a:xfrm rot="16200000">
              <a:off x="3304615" y="-1416877"/>
              <a:ext cx="423400" cy="6121403"/>
            </a:xfrm>
            <a:prstGeom prst="round2SameRect">
              <a:avLst>
                <a:gd name="adj1" fmla="val 16949"/>
                <a:gd name="adj2" fmla="val 0"/>
              </a:avLst>
            </a:prstGeom>
            <a:gradFill>
              <a:gsLst>
                <a:gs pos="0">
                  <a:schemeClr val="accent3"/>
                </a:gs>
                <a:gs pos="100000">
                  <a:schemeClr val="accent3">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83352" tIns="41676" rIns="83352" bIns="41676" numCol="1" spcCol="0" rtlCol="0" fromWordArt="0" anchor="ctr" anchorCtr="0" forceAA="0" compatLnSpc="1">
              <a:prstTxWarp prst="textNoShape">
                <a:avLst/>
              </a:prstTxWarp>
              <a:noAutofit/>
            </a:bodyPr>
            <a:lstStyle/>
            <a:p>
              <a:endParaRPr lang="en-GB" sz="1589" dirty="0"/>
            </a:p>
          </p:txBody>
        </p:sp>
        <p:sp>
          <p:nvSpPr>
            <p:cNvPr id="9" name="Text Box 2">
              <a:extLst>
                <a:ext uri="{FF2B5EF4-FFF2-40B4-BE49-F238E27FC236}">
                  <a16:creationId xmlns:a16="http://schemas.microsoft.com/office/drawing/2014/main" id="{FB79C3BF-DBE1-2366-F9B8-AD4FEC71AD4D}"/>
                </a:ext>
              </a:extLst>
            </p:cNvPr>
            <p:cNvSpPr txBox="1"/>
            <p:nvPr userDrawn="1"/>
          </p:nvSpPr>
          <p:spPr>
            <a:xfrm>
              <a:off x="555592" y="1456604"/>
              <a:ext cx="5490869" cy="375774"/>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nSpc>
                  <a:spcPct val="107000"/>
                </a:lnSpc>
                <a:spcAft>
                  <a:spcPts val="729"/>
                </a:spcAft>
              </a:pPr>
              <a:r>
                <a:rPr lang="fr-FR" sz="1400" b="1" dirty="0">
                  <a:solidFill>
                    <a:schemeClr val="bg1"/>
                  </a:solidFill>
                  <a:latin typeface="Arial" panose="020B0604020202020204" pitchFamily="34" charset="0"/>
                  <a:ea typeface="Arial" panose="020B0604020202020204" pitchFamily="34" charset="0"/>
                  <a:cs typeface="Arial" panose="020B0604020202020204" pitchFamily="34" charset="0"/>
                </a:rPr>
                <a:t>ANNEXE</a:t>
              </a:r>
            </a:p>
          </p:txBody>
        </p:sp>
      </p:grpSp>
    </p:spTree>
    <p:extLst>
      <p:ext uri="{BB962C8B-B14F-4D97-AF65-F5344CB8AC3E}">
        <p14:creationId xmlns:p14="http://schemas.microsoft.com/office/powerpoint/2010/main" val="42633458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82ED09-CBE2-C35C-75BC-8A6464E03D9D}"/>
              </a:ext>
            </a:extLst>
          </p:cNvPr>
          <p:cNvSpPr txBox="1"/>
          <p:nvPr/>
        </p:nvSpPr>
        <p:spPr>
          <a:xfrm>
            <a:off x="555591" y="1676898"/>
            <a:ext cx="5473733" cy="1107996"/>
          </a:xfrm>
          <a:prstGeom prst="rect">
            <a:avLst/>
          </a:prstGeom>
          <a:noFill/>
        </p:spPr>
        <p:txBody>
          <a:bodyPr wrap="square" lIns="0" tIns="0" rIns="0" bIns="0" rtlCol="0">
            <a:spAutoFit/>
          </a:bodyPr>
          <a:lstStyle/>
          <a:p>
            <a:r>
              <a:rPr lang="en-US" sz="1200" dirty="0"/>
              <a:t>Tous les </a:t>
            </a:r>
            <a:r>
              <a:rPr lang="en-US" sz="1200" dirty="0" err="1"/>
              <a:t>outils</a:t>
            </a:r>
            <a:r>
              <a:rPr lang="en-US" sz="1200" dirty="0"/>
              <a:t> pour la mise </a:t>
            </a:r>
            <a:r>
              <a:rPr lang="en-US" sz="1200" dirty="0" err="1"/>
              <a:t>en</a:t>
            </a:r>
            <a:r>
              <a:rPr lang="en-US" sz="1200" dirty="0"/>
              <a:t> oeuvre de Cardio4Dakar </a:t>
            </a:r>
            <a:r>
              <a:rPr lang="en-US" sz="1200" dirty="0" err="1"/>
              <a:t>peuvent</a:t>
            </a:r>
            <a:r>
              <a:rPr lang="en-US" sz="1200" dirty="0"/>
              <a:t> </a:t>
            </a:r>
            <a:r>
              <a:rPr lang="en-US" sz="1200" dirty="0" err="1"/>
              <a:t>être</a:t>
            </a:r>
            <a:r>
              <a:rPr lang="en-US" sz="1200" dirty="0"/>
              <a:t> </a:t>
            </a:r>
            <a:r>
              <a:rPr lang="en-US" sz="1200" dirty="0" err="1"/>
              <a:t>retrouvés</a:t>
            </a:r>
            <a:r>
              <a:rPr lang="en-US" sz="1200" dirty="0"/>
              <a:t> sur les </a:t>
            </a:r>
            <a:r>
              <a:rPr lang="en-US" sz="1200" dirty="0" err="1"/>
              <a:t>plateformes</a:t>
            </a:r>
            <a:r>
              <a:rPr lang="en-US" sz="1200" dirty="0"/>
              <a:t> </a:t>
            </a:r>
            <a:r>
              <a:rPr lang="en-US" sz="1200" dirty="0" err="1"/>
              <a:t>suivantes</a:t>
            </a:r>
            <a:r>
              <a:rPr lang="en-US" sz="1200" dirty="0"/>
              <a:t>:</a:t>
            </a:r>
          </a:p>
          <a:p>
            <a:pPr marL="171450" indent="-171450">
              <a:buFont typeface="Arial" panose="020B0604020202020204" pitchFamily="34" charset="0"/>
              <a:buChar char="•"/>
            </a:pPr>
            <a:r>
              <a:rPr lang="en-US" sz="1200" dirty="0"/>
              <a:t>Site e-learning du MSAS</a:t>
            </a:r>
          </a:p>
          <a:p>
            <a:pPr marL="171450" indent="-171450">
              <a:buFont typeface="Arial" panose="020B0604020202020204" pitchFamily="34" charset="0"/>
              <a:buChar char="•"/>
            </a:pPr>
            <a:r>
              <a:rPr lang="en-US" sz="1200" dirty="0"/>
              <a:t>Site web de la </a:t>
            </a:r>
            <a:r>
              <a:rPr lang="en-US" sz="1200" dirty="0" err="1"/>
              <a:t>Fondation</a:t>
            </a:r>
            <a:r>
              <a:rPr lang="en-US" sz="1200" dirty="0"/>
              <a:t> Novartis</a:t>
            </a:r>
          </a:p>
          <a:p>
            <a:pPr marL="171450" indent="-171450">
              <a:buFont typeface="Arial" panose="020B0604020202020204" pitchFamily="34" charset="0"/>
              <a:buChar char="•"/>
            </a:pPr>
            <a:r>
              <a:rPr lang="en-US" sz="1200" dirty="0"/>
              <a:t>Site web </a:t>
            </a:r>
            <a:r>
              <a:rPr lang="en-US" sz="1200" dirty="0" err="1"/>
              <a:t>d’IntraHealth</a:t>
            </a:r>
            <a:endParaRPr lang="en-US" sz="1200" dirty="0"/>
          </a:p>
          <a:p>
            <a:pPr marL="171450" indent="-171450">
              <a:buFont typeface="Arial" panose="020B0604020202020204" pitchFamily="34" charset="0"/>
              <a:buChar char="•"/>
            </a:pPr>
            <a:endParaRPr lang="de-CH" sz="1200" dirty="0"/>
          </a:p>
        </p:txBody>
      </p:sp>
      <p:grpSp>
        <p:nvGrpSpPr>
          <p:cNvPr id="7" name="Group 6">
            <a:extLst>
              <a:ext uri="{FF2B5EF4-FFF2-40B4-BE49-F238E27FC236}">
                <a16:creationId xmlns:a16="http://schemas.microsoft.com/office/drawing/2014/main" id="{B07A33ED-469F-8377-6589-125D97B58C94}"/>
              </a:ext>
            </a:extLst>
          </p:cNvPr>
          <p:cNvGrpSpPr/>
          <p:nvPr/>
        </p:nvGrpSpPr>
        <p:grpSpPr>
          <a:xfrm>
            <a:off x="455612" y="1197229"/>
            <a:ext cx="6121403" cy="423400"/>
            <a:chOff x="455613" y="1432125"/>
            <a:chExt cx="6121403" cy="423400"/>
          </a:xfrm>
        </p:grpSpPr>
        <p:sp>
          <p:nvSpPr>
            <p:cNvPr id="8" name="Rectangle: Top Corners Rounded 7">
              <a:extLst>
                <a:ext uri="{FF2B5EF4-FFF2-40B4-BE49-F238E27FC236}">
                  <a16:creationId xmlns:a16="http://schemas.microsoft.com/office/drawing/2014/main" id="{45A4651A-E3D9-5A7D-E441-C064897A8919}"/>
                </a:ext>
              </a:extLst>
            </p:cNvPr>
            <p:cNvSpPr/>
            <p:nvPr/>
          </p:nvSpPr>
          <p:spPr>
            <a:xfrm rot="16200000">
              <a:off x="3304615" y="-1416877"/>
              <a:ext cx="423400" cy="6121403"/>
            </a:xfrm>
            <a:prstGeom prst="round2SameRect">
              <a:avLst>
                <a:gd name="adj1" fmla="val 16949"/>
                <a:gd name="adj2" fmla="val 0"/>
              </a:avLst>
            </a:prstGeom>
            <a:gradFill>
              <a:gsLst>
                <a:gs pos="0">
                  <a:schemeClr val="accent3"/>
                </a:gs>
                <a:gs pos="100000">
                  <a:schemeClr val="accent3">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83352" tIns="41676" rIns="83352" bIns="41676" numCol="1" spcCol="0" rtlCol="0" fromWordArt="0" anchor="ctr" anchorCtr="0" forceAA="0" compatLnSpc="1">
              <a:prstTxWarp prst="textNoShape">
                <a:avLst/>
              </a:prstTxWarp>
              <a:noAutofit/>
            </a:bodyPr>
            <a:lstStyle/>
            <a:p>
              <a:endParaRPr lang="en-GB" sz="1589" dirty="0"/>
            </a:p>
          </p:txBody>
        </p:sp>
        <p:sp>
          <p:nvSpPr>
            <p:cNvPr id="9" name="Text Box 2">
              <a:extLst>
                <a:ext uri="{FF2B5EF4-FFF2-40B4-BE49-F238E27FC236}">
                  <a16:creationId xmlns:a16="http://schemas.microsoft.com/office/drawing/2014/main" id="{6F68339C-E4C1-05D9-9220-A34D536C1BE2}"/>
                </a:ext>
              </a:extLst>
            </p:cNvPr>
            <p:cNvSpPr txBox="1"/>
            <p:nvPr userDrawn="1"/>
          </p:nvSpPr>
          <p:spPr>
            <a:xfrm>
              <a:off x="555592" y="1456604"/>
              <a:ext cx="5490869" cy="375774"/>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nSpc>
                  <a:spcPct val="107000"/>
                </a:lnSpc>
                <a:spcAft>
                  <a:spcPts val="729"/>
                </a:spcAft>
              </a:pPr>
              <a:r>
                <a:rPr lang="fr-FR" sz="1400" b="1" dirty="0">
                  <a:solidFill>
                    <a:schemeClr val="bg1"/>
                  </a:solidFill>
                  <a:latin typeface="Arial" panose="020B0604020202020204" pitchFamily="34" charset="0"/>
                  <a:ea typeface="Arial" panose="020B0604020202020204" pitchFamily="34" charset="0"/>
                  <a:cs typeface="Arial" panose="020B0604020202020204" pitchFamily="34" charset="0"/>
                </a:rPr>
                <a:t>ANNEXE</a:t>
              </a:r>
            </a:p>
          </p:txBody>
        </p:sp>
      </p:grpSp>
      <p:graphicFrame>
        <p:nvGraphicFramePr>
          <p:cNvPr id="3" name="Table 2">
            <a:extLst>
              <a:ext uri="{FF2B5EF4-FFF2-40B4-BE49-F238E27FC236}">
                <a16:creationId xmlns:a16="http://schemas.microsoft.com/office/drawing/2014/main" id="{5B95EEF6-3297-9660-E800-0177EDC17A27}"/>
              </a:ext>
            </a:extLst>
          </p:cNvPr>
          <p:cNvGraphicFramePr>
            <a:graphicFrameLocks noGrp="1"/>
          </p:cNvGraphicFramePr>
          <p:nvPr>
            <p:extLst>
              <p:ext uri="{D42A27DB-BD31-4B8C-83A1-F6EECF244321}">
                <p14:modId xmlns:p14="http://schemas.microsoft.com/office/powerpoint/2010/main" val="127388816"/>
              </p:ext>
            </p:extLst>
          </p:nvPr>
        </p:nvGraphicFramePr>
        <p:xfrm>
          <a:off x="556105" y="2724832"/>
          <a:ext cx="5468459" cy="6157868"/>
        </p:xfrm>
        <a:graphic>
          <a:graphicData uri="http://schemas.openxmlformats.org/drawingml/2006/table">
            <a:tbl>
              <a:tblPr firstRow="1" bandRow="1">
                <a:tableStyleId>{5C22544A-7EE6-4342-B048-85BDC9FD1C3A}</a:tableStyleId>
              </a:tblPr>
              <a:tblGrid>
                <a:gridCol w="2366548">
                  <a:extLst>
                    <a:ext uri="{9D8B030D-6E8A-4147-A177-3AD203B41FA5}">
                      <a16:colId xmlns:a16="http://schemas.microsoft.com/office/drawing/2014/main" val="4062171770"/>
                    </a:ext>
                  </a:extLst>
                </a:gridCol>
                <a:gridCol w="1226303">
                  <a:extLst>
                    <a:ext uri="{9D8B030D-6E8A-4147-A177-3AD203B41FA5}">
                      <a16:colId xmlns:a16="http://schemas.microsoft.com/office/drawing/2014/main" val="3866495792"/>
                    </a:ext>
                  </a:extLst>
                </a:gridCol>
                <a:gridCol w="1875608">
                  <a:extLst>
                    <a:ext uri="{9D8B030D-6E8A-4147-A177-3AD203B41FA5}">
                      <a16:colId xmlns:a16="http://schemas.microsoft.com/office/drawing/2014/main" val="28091567"/>
                    </a:ext>
                  </a:extLst>
                </a:gridCol>
              </a:tblGrid>
              <a:tr h="221745">
                <a:tc>
                  <a:txBody>
                    <a:bodyPr/>
                    <a:lstStyle/>
                    <a:p>
                      <a:pPr marL="0" algn="l" defTabSz="1204016" rtl="0" eaLnBrk="1" latinLnBrk="0" hangingPunct="1">
                        <a:lnSpc>
                          <a:spcPct val="90000"/>
                        </a:lnSpc>
                        <a:spcAft>
                          <a:spcPts val="200"/>
                        </a:spcAft>
                      </a:pPr>
                      <a:r>
                        <a:rPr lang="fr-FR" sz="1100" b="1" kern="1200" dirty="0">
                          <a:solidFill>
                            <a:schemeClr val="bg1"/>
                          </a:solidFill>
                          <a:effectLst/>
                          <a:latin typeface="+mj-lt"/>
                          <a:ea typeface="Calibri" panose="020F0502020204030204" pitchFamily="34" charset="0"/>
                          <a:cs typeface="Calibri" panose="020F0502020204030204" pitchFamily="34" charset="0"/>
                        </a:rPr>
                        <a:t>4. REFORME</a:t>
                      </a:r>
                      <a:endParaRPr lang="en-GB" sz="1100" b="1" kern="1200" dirty="0">
                        <a:solidFill>
                          <a:schemeClr val="bg1"/>
                        </a:solidFill>
                        <a:effectLst/>
                        <a:latin typeface="+mj-lt"/>
                        <a:ea typeface="Calibri" panose="020F0502020204030204" pitchFamily="34" charset="0"/>
                        <a:cs typeface="Calibri" panose="020F0502020204030204" pitchFamily="34" charset="0"/>
                      </a:endParaRPr>
                    </a:p>
                  </a:txBody>
                  <a:tcPr marL="72000" marR="72000" marT="54000" marB="54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1204016" rtl="0" eaLnBrk="1" latinLnBrk="0" hangingPunct="1">
                        <a:lnSpc>
                          <a:spcPct val="90000"/>
                        </a:lnSpc>
                        <a:spcAft>
                          <a:spcPts val="200"/>
                        </a:spcAft>
                      </a:pPr>
                      <a:r>
                        <a:rPr lang="fr-FR" sz="1100" b="1" kern="1200" dirty="0">
                          <a:solidFill>
                            <a:schemeClr val="bg1"/>
                          </a:solidFill>
                          <a:effectLst/>
                          <a:latin typeface="+mj-lt"/>
                          <a:ea typeface="Calibri" panose="020F0502020204030204" pitchFamily="34" charset="0"/>
                          <a:cs typeface="Calibri" panose="020F0502020204030204" pitchFamily="34" charset="0"/>
                        </a:rPr>
                        <a:t>Acteurs clés</a:t>
                      </a:r>
                      <a:endParaRPr lang="en-GB" sz="1100" b="1" kern="1200" dirty="0">
                        <a:solidFill>
                          <a:schemeClr val="bg1"/>
                        </a:solidFill>
                        <a:effectLst/>
                        <a:latin typeface="+mj-lt"/>
                        <a:ea typeface="Calibri" panose="020F0502020204030204" pitchFamily="34" charset="0"/>
                        <a:cs typeface="Calibri" panose="020F0502020204030204" pitchFamily="34" charset="0"/>
                      </a:endParaRPr>
                    </a:p>
                  </a:txBody>
                  <a:tcPr marL="72000" marR="72000" marT="54000" marB="54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1204016" rtl="0" eaLnBrk="1" latinLnBrk="0" hangingPunct="1">
                        <a:lnSpc>
                          <a:spcPct val="90000"/>
                        </a:lnSpc>
                        <a:spcAft>
                          <a:spcPts val="200"/>
                        </a:spcAft>
                      </a:pPr>
                      <a:r>
                        <a:rPr lang="fr-FR" sz="1100" b="1" kern="1200" dirty="0">
                          <a:solidFill>
                            <a:schemeClr val="bg1"/>
                          </a:solidFill>
                          <a:effectLst/>
                          <a:latin typeface="+mj-lt"/>
                          <a:ea typeface="Calibri" panose="020F0502020204030204" pitchFamily="34" charset="0"/>
                          <a:cs typeface="Calibri" panose="020F0502020204030204" pitchFamily="34" charset="0"/>
                        </a:rPr>
                        <a:t>Outils/Ressources</a:t>
                      </a:r>
                      <a:endParaRPr lang="en-GB" sz="1100" b="1" kern="1200" dirty="0">
                        <a:solidFill>
                          <a:schemeClr val="bg1"/>
                        </a:solidFill>
                        <a:effectLst/>
                        <a:latin typeface="+mj-lt"/>
                        <a:ea typeface="Calibri" panose="020F0502020204030204" pitchFamily="34" charset="0"/>
                        <a:cs typeface="Calibri" panose="020F0502020204030204" pitchFamily="34" charset="0"/>
                      </a:endParaRPr>
                    </a:p>
                  </a:txBody>
                  <a:tcPr marL="72000" marR="72000" marT="54000" marB="54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156898470"/>
                  </a:ext>
                </a:extLst>
              </a:tr>
              <a:tr h="674797">
                <a:tc>
                  <a:txBody>
                    <a:bodyPr/>
                    <a:lstStyle/>
                    <a:p>
                      <a:pPr marL="0" algn="l" defTabSz="1204016" rtl="0" eaLnBrk="1" latinLnBrk="0" hangingPunct="1">
                        <a:lnSpc>
                          <a:spcPct val="90000"/>
                        </a:lnSpc>
                        <a:spcAft>
                          <a:spcPts val="200"/>
                        </a:spcAft>
                      </a:pPr>
                      <a:r>
                        <a:rPr lang="fr-FR" sz="1000" kern="1200" dirty="0">
                          <a:solidFill>
                            <a:srgbClr val="000000"/>
                          </a:solidFill>
                          <a:effectLst/>
                          <a:latin typeface="+mn-lt"/>
                          <a:ea typeface="Calibri" panose="020F0502020204030204" pitchFamily="34" charset="0"/>
                          <a:cs typeface="Calibri" panose="020F0502020204030204" pitchFamily="34" charset="0"/>
                        </a:rPr>
                        <a:t>Intégration des médicaments hypertenseurs dans la liste des médicaments essentiels et prise en charge par la couverture de maladie universelle</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200"/>
                        </a:spcAft>
                      </a:pPr>
                      <a:r>
                        <a:rPr lang="fr-FR" sz="1000" kern="1200" dirty="0">
                          <a:solidFill>
                            <a:srgbClr val="000000"/>
                          </a:solidFill>
                          <a:effectLst/>
                          <a:latin typeface="+mn-lt"/>
                          <a:ea typeface="Calibri" panose="020F0502020204030204" pitchFamily="34" charset="0"/>
                          <a:cs typeface="Calibri" panose="020F0502020204030204" pitchFamily="34" charset="0"/>
                        </a:rPr>
                        <a:t>ARP</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200"/>
                        </a:spcAft>
                      </a:pPr>
                      <a:r>
                        <a:rPr lang="fr-FR" sz="1000" kern="1200" dirty="0">
                          <a:solidFill>
                            <a:srgbClr val="000000"/>
                          </a:solidFill>
                          <a:effectLst/>
                          <a:latin typeface="+mn-lt"/>
                          <a:ea typeface="Calibri" panose="020F0502020204030204" pitchFamily="34" charset="0"/>
                          <a:cs typeface="Calibri" panose="020F0502020204030204" pitchFamily="34" charset="0"/>
                        </a:rPr>
                        <a:t>Liste des médicaments (mono et bithérapie) à intégrer dans la liste essentielle</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8358625"/>
                  </a:ext>
                </a:extLst>
              </a:tr>
              <a:tr h="441602">
                <a:tc>
                  <a:txBody>
                    <a:bodyPr/>
                    <a:lstStyle/>
                    <a:p>
                      <a:pPr marL="0" algn="l" defTabSz="1204016" rtl="0" eaLnBrk="1" latinLnBrk="0" hangingPunct="1">
                        <a:lnSpc>
                          <a:spcPct val="90000"/>
                        </a:lnSpc>
                        <a:spcAft>
                          <a:spcPts val="200"/>
                        </a:spcAft>
                      </a:pPr>
                      <a:r>
                        <a:rPr lang="fr-FR" sz="1000" kern="1200" dirty="0">
                          <a:solidFill>
                            <a:srgbClr val="000000"/>
                          </a:solidFill>
                          <a:effectLst/>
                          <a:latin typeface="+mn-lt"/>
                          <a:ea typeface="Calibri" panose="020F0502020204030204" pitchFamily="34" charset="0"/>
                          <a:cs typeface="Calibri" panose="020F0502020204030204" pitchFamily="34" charset="0"/>
                        </a:rPr>
                        <a:t>Délégation des taches (prise de tension par l’acteur communautaire)</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200"/>
                        </a:spcAft>
                      </a:pPr>
                      <a:r>
                        <a:rPr lang="fr-FR" sz="1000" kern="1200">
                          <a:solidFill>
                            <a:srgbClr val="000000"/>
                          </a:solidFill>
                          <a:effectLst/>
                          <a:latin typeface="+mn-lt"/>
                          <a:ea typeface="Calibri" panose="020F0502020204030204" pitchFamily="34" charset="0"/>
                          <a:cs typeface="Calibri" panose="020F0502020204030204" pitchFamily="34" charset="0"/>
                        </a:rPr>
                        <a:t>MSAS/Cellule de Soins de Santé Primaire</a:t>
                      </a:r>
                      <a:endParaRPr lang="en-GB" sz="1000" kern="120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200"/>
                        </a:spcAft>
                      </a:pPr>
                      <a:r>
                        <a:rPr lang="fr-FR" sz="1000" kern="1200" dirty="0">
                          <a:solidFill>
                            <a:srgbClr val="000000"/>
                          </a:solidFill>
                          <a:effectLst/>
                          <a:latin typeface="+mn-lt"/>
                          <a:ea typeface="Calibri" panose="020F0502020204030204" pitchFamily="34" charset="0"/>
                          <a:cs typeface="Calibri" panose="020F0502020204030204" pitchFamily="34" charset="0"/>
                        </a:rPr>
                        <a:t>Justification par d’autre programmes </a:t>
                      </a:r>
                      <a:br>
                        <a:rPr lang="hr-HR" sz="1000" kern="1200" dirty="0">
                          <a:solidFill>
                            <a:srgbClr val="000000"/>
                          </a:solidFill>
                          <a:effectLst/>
                          <a:latin typeface="+mn-lt"/>
                          <a:ea typeface="Calibri" panose="020F0502020204030204" pitchFamily="34" charset="0"/>
                          <a:cs typeface="Calibri" panose="020F0502020204030204" pitchFamily="34" charset="0"/>
                        </a:rPr>
                      </a:br>
                      <a:r>
                        <a:rPr lang="fr-FR" sz="1000" kern="1200" dirty="0">
                          <a:solidFill>
                            <a:srgbClr val="000000"/>
                          </a:solidFill>
                          <a:effectLst/>
                          <a:latin typeface="+mn-lt"/>
                          <a:ea typeface="Calibri" panose="020F0502020204030204" pitchFamily="34" charset="0"/>
                          <a:cs typeface="Calibri" panose="020F0502020204030204" pitchFamily="34" charset="0"/>
                        </a:rPr>
                        <a:t>(Palu, IRA et PF)</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9006667"/>
                  </a:ext>
                </a:extLst>
              </a:tr>
              <a:tr h="348324">
                <a:tc>
                  <a:txBody>
                    <a:bodyPr/>
                    <a:lstStyle/>
                    <a:p>
                      <a:pPr marL="0" algn="l" defTabSz="1204016" rtl="0" eaLnBrk="1" latinLnBrk="0" hangingPunct="1">
                        <a:lnSpc>
                          <a:spcPct val="90000"/>
                        </a:lnSpc>
                        <a:spcAft>
                          <a:spcPts val="200"/>
                        </a:spcAft>
                      </a:pPr>
                      <a:r>
                        <a:rPr lang="fr-FR" sz="1100" b="1" kern="1200" dirty="0">
                          <a:solidFill>
                            <a:schemeClr val="bg1"/>
                          </a:solidFill>
                          <a:effectLst/>
                          <a:latin typeface="+mj-lt"/>
                          <a:ea typeface="Calibri" panose="020F0502020204030204" pitchFamily="34" charset="0"/>
                          <a:cs typeface="Calibri" panose="020F0502020204030204" pitchFamily="34" charset="0"/>
                        </a:rPr>
                        <a:t>5. DIGITAL ET GESTION DES DONNEES</a:t>
                      </a:r>
                      <a:endParaRPr lang="en-GB" sz="1100" b="1" kern="1200" dirty="0">
                        <a:solidFill>
                          <a:schemeClr val="bg1"/>
                        </a:solidFill>
                        <a:effectLst/>
                        <a:latin typeface="+mj-lt"/>
                        <a:ea typeface="Calibri" panose="020F0502020204030204" pitchFamily="34" charset="0"/>
                        <a:cs typeface="Calibri" panose="020F0502020204030204" pitchFamily="34" charset="0"/>
                      </a:endParaRPr>
                    </a:p>
                  </a:txBody>
                  <a:tcPr marL="72000" marR="72000" marT="54000" marB="54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1204016" rtl="0" eaLnBrk="1" latinLnBrk="0" hangingPunct="1">
                        <a:lnSpc>
                          <a:spcPct val="90000"/>
                        </a:lnSpc>
                        <a:spcAft>
                          <a:spcPts val="200"/>
                        </a:spcAft>
                      </a:pPr>
                      <a:r>
                        <a:rPr lang="fr-FR" sz="1100" b="1" kern="1200" dirty="0">
                          <a:solidFill>
                            <a:schemeClr val="bg1"/>
                          </a:solidFill>
                          <a:effectLst/>
                          <a:latin typeface="+mj-lt"/>
                          <a:ea typeface="Calibri" panose="020F0502020204030204" pitchFamily="34" charset="0"/>
                          <a:cs typeface="Calibri" panose="020F0502020204030204" pitchFamily="34" charset="0"/>
                        </a:rPr>
                        <a:t>Acteurs clés</a:t>
                      </a:r>
                      <a:endParaRPr lang="en-GB" sz="1100" b="1" kern="1200" dirty="0">
                        <a:solidFill>
                          <a:schemeClr val="bg1"/>
                        </a:solidFill>
                        <a:effectLst/>
                        <a:latin typeface="+mj-lt"/>
                        <a:ea typeface="Calibri" panose="020F0502020204030204" pitchFamily="34" charset="0"/>
                        <a:cs typeface="Calibri" panose="020F0502020204030204" pitchFamily="34" charset="0"/>
                      </a:endParaRPr>
                    </a:p>
                  </a:txBody>
                  <a:tcPr marL="72000" marR="72000" marT="54000" marB="54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1204016" rtl="0" eaLnBrk="1" latinLnBrk="0" hangingPunct="1">
                        <a:lnSpc>
                          <a:spcPct val="90000"/>
                        </a:lnSpc>
                        <a:spcAft>
                          <a:spcPts val="200"/>
                        </a:spcAft>
                      </a:pPr>
                      <a:r>
                        <a:rPr lang="fr-FR" sz="1100" b="1" kern="1200" dirty="0">
                          <a:solidFill>
                            <a:schemeClr val="bg1"/>
                          </a:solidFill>
                          <a:effectLst/>
                          <a:latin typeface="+mj-lt"/>
                          <a:ea typeface="Calibri" panose="020F0502020204030204" pitchFamily="34" charset="0"/>
                          <a:cs typeface="Calibri" panose="020F0502020204030204" pitchFamily="34" charset="0"/>
                        </a:rPr>
                        <a:t>Outils/Ressources</a:t>
                      </a:r>
                      <a:endParaRPr lang="en-GB" sz="1100" b="1" kern="1200" dirty="0">
                        <a:solidFill>
                          <a:schemeClr val="bg1"/>
                        </a:solidFill>
                        <a:effectLst/>
                        <a:latin typeface="+mj-lt"/>
                        <a:ea typeface="Calibri" panose="020F0502020204030204" pitchFamily="34" charset="0"/>
                        <a:cs typeface="Calibri" panose="020F0502020204030204" pitchFamily="34" charset="0"/>
                      </a:endParaRPr>
                    </a:p>
                  </a:txBody>
                  <a:tcPr marL="72000" marR="72000" marT="54000" marB="54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150673616"/>
                  </a:ext>
                </a:extLst>
              </a:tr>
              <a:tr h="1205964">
                <a:tc>
                  <a:txBody>
                    <a:bodyPr/>
                    <a:lstStyle/>
                    <a:p>
                      <a:pPr marL="0" algn="l" defTabSz="1204016" rtl="0" eaLnBrk="1" latinLnBrk="0" hangingPunct="1">
                        <a:lnSpc>
                          <a:spcPct val="90000"/>
                        </a:lnSpc>
                        <a:spcAft>
                          <a:spcPts val="200"/>
                        </a:spcAft>
                      </a:pPr>
                      <a:r>
                        <a:rPr lang="fr-FR" sz="1000" kern="1200" dirty="0">
                          <a:solidFill>
                            <a:srgbClr val="000000"/>
                          </a:solidFill>
                          <a:effectLst/>
                          <a:latin typeface="+mn-lt"/>
                          <a:ea typeface="Calibri" panose="020F0502020204030204" pitchFamily="34" charset="0"/>
                          <a:cs typeface="Calibri" panose="020F0502020204030204" pitchFamily="34" charset="0"/>
                        </a:rPr>
                        <a:t>Volet collecte de données et </a:t>
                      </a:r>
                      <a:r>
                        <a:rPr lang="fr-FR" sz="1000" kern="1200" dirty="0" err="1">
                          <a:solidFill>
                            <a:srgbClr val="000000"/>
                          </a:solidFill>
                          <a:effectLst/>
                          <a:latin typeface="+mn-lt"/>
                          <a:ea typeface="Calibri" panose="020F0502020204030204" pitchFamily="34" charset="0"/>
                          <a:cs typeface="Calibri" panose="020F0502020204030204" pitchFamily="34" charset="0"/>
                        </a:rPr>
                        <a:t>reporting</a:t>
                      </a:r>
                      <a:r>
                        <a:rPr lang="fr-FR" sz="1000" kern="1200" dirty="0">
                          <a:solidFill>
                            <a:srgbClr val="000000"/>
                          </a:solidFill>
                          <a:effectLst/>
                          <a:latin typeface="+mn-lt"/>
                          <a:ea typeface="Calibri" panose="020F0502020204030204" pitchFamily="34" charset="0"/>
                          <a:cs typeface="Calibri" panose="020F0502020204030204" pitchFamily="34" charset="0"/>
                        </a:rPr>
                        <a:t> pour l’HTA, indicateurs clés, revue de données et l’utilisation du Dashboard pour la prise des décisions </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200"/>
                        </a:spcAft>
                      </a:pPr>
                      <a:r>
                        <a:rPr lang="fr-FR" sz="1000" kern="1200">
                          <a:solidFill>
                            <a:srgbClr val="000000"/>
                          </a:solidFill>
                          <a:effectLst/>
                          <a:latin typeface="+mn-lt"/>
                          <a:ea typeface="Calibri" panose="020F0502020204030204" pitchFamily="34" charset="0"/>
                          <a:cs typeface="Calibri" panose="020F0502020204030204" pitchFamily="34" charset="0"/>
                        </a:rPr>
                        <a:t>MSAS/DLMNT, DS, DSISS</a:t>
                      </a:r>
                      <a:endParaRPr lang="en-GB" sz="1000" kern="120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200"/>
                        </a:spcAft>
                      </a:pPr>
                      <a:r>
                        <a:rPr lang="fr-FR" sz="1000" kern="1200" dirty="0">
                          <a:solidFill>
                            <a:srgbClr val="000000"/>
                          </a:solidFill>
                          <a:effectLst/>
                          <a:latin typeface="+mn-lt"/>
                          <a:ea typeface="Calibri" panose="020F0502020204030204" pitchFamily="34" charset="0"/>
                          <a:cs typeface="Calibri" panose="020F0502020204030204" pitchFamily="34" charset="0"/>
                        </a:rPr>
                        <a:t>Outils de rapportage, suivi </a:t>
                      </a:r>
                      <a:br>
                        <a:rPr lang="hr-HR" sz="1000" kern="1200" dirty="0">
                          <a:solidFill>
                            <a:srgbClr val="000000"/>
                          </a:solidFill>
                          <a:effectLst/>
                          <a:latin typeface="+mn-lt"/>
                          <a:ea typeface="Calibri" panose="020F0502020204030204" pitchFamily="34" charset="0"/>
                          <a:cs typeface="Calibri" panose="020F0502020204030204" pitchFamily="34" charset="0"/>
                        </a:rPr>
                      </a:br>
                      <a:r>
                        <a:rPr lang="fr-FR" sz="1000" kern="1200" dirty="0">
                          <a:solidFill>
                            <a:srgbClr val="000000"/>
                          </a:solidFill>
                          <a:effectLst/>
                          <a:latin typeface="+mn-lt"/>
                          <a:ea typeface="Calibri" panose="020F0502020204030204" pitchFamily="34" charset="0"/>
                          <a:cs typeface="Calibri" panose="020F0502020204030204" pitchFamily="34" charset="0"/>
                        </a:rPr>
                        <a:t>et monitorage de la cascade (papier et DHIS2) et de collecte</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0" algn="l" defTabSz="1204016" rtl="0" eaLnBrk="1" latinLnBrk="0" hangingPunct="1">
                        <a:lnSpc>
                          <a:spcPct val="90000"/>
                        </a:lnSpc>
                        <a:spcAft>
                          <a:spcPts val="200"/>
                        </a:spcAft>
                      </a:pPr>
                      <a:r>
                        <a:rPr lang="fr-FR" sz="1000" kern="1200" dirty="0">
                          <a:solidFill>
                            <a:srgbClr val="000000"/>
                          </a:solidFill>
                          <a:effectLst/>
                          <a:latin typeface="+mn-lt"/>
                          <a:ea typeface="Calibri" panose="020F0502020204030204" pitchFamily="34" charset="0"/>
                          <a:cs typeface="Calibri" panose="020F0502020204030204" pitchFamily="34" charset="0"/>
                        </a:rPr>
                        <a:t>Guide d’analyse des données (D2A)</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0" algn="l" defTabSz="1204016" rtl="0" eaLnBrk="1" latinLnBrk="0" hangingPunct="1">
                        <a:lnSpc>
                          <a:spcPct val="90000"/>
                        </a:lnSpc>
                        <a:spcAft>
                          <a:spcPts val="200"/>
                        </a:spcAft>
                      </a:pPr>
                      <a:r>
                        <a:rPr lang="fr-FR" sz="1000" kern="1200" dirty="0">
                          <a:solidFill>
                            <a:srgbClr val="000000"/>
                          </a:solidFill>
                          <a:effectLst/>
                          <a:latin typeface="+mn-lt"/>
                          <a:ea typeface="Calibri" panose="020F0502020204030204" pitchFamily="34" charset="0"/>
                          <a:cs typeface="Calibri" panose="020F0502020204030204" pitchFamily="34" charset="0"/>
                        </a:rPr>
                        <a:t>Indicateurs clés</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0" algn="l" defTabSz="1204016" rtl="0" eaLnBrk="1" latinLnBrk="0" hangingPunct="1">
                        <a:lnSpc>
                          <a:spcPct val="90000"/>
                        </a:lnSpc>
                        <a:spcAft>
                          <a:spcPts val="200"/>
                        </a:spcAft>
                      </a:pPr>
                      <a:r>
                        <a:rPr lang="fr-FR" sz="1000" kern="1200" dirty="0">
                          <a:solidFill>
                            <a:srgbClr val="000000"/>
                          </a:solidFill>
                          <a:effectLst/>
                          <a:latin typeface="+mn-lt"/>
                          <a:ea typeface="Calibri" panose="020F0502020204030204" pitchFamily="34" charset="0"/>
                          <a:cs typeface="Calibri" panose="020F0502020204030204" pitchFamily="34" charset="0"/>
                        </a:rPr>
                        <a:t>Dashboard DHIS (manuel d’orientation)</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0218334"/>
                  </a:ext>
                </a:extLst>
              </a:tr>
              <a:tr h="558199">
                <a:tc>
                  <a:txBody>
                    <a:bodyPr/>
                    <a:lstStyle/>
                    <a:p>
                      <a:pPr marL="0" algn="l" defTabSz="1204016" rtl="0" eaLnBrk="1" latinLnBrk="0" hangingPunct="1">
                        <a:lnSpc>
                          <a:spcPct val="90000"/>
                        </a:lnSpc>
                        <a:spcAft>
                          <a:spcPts val="200"/>
                        </a:spcAft>
                      </a:pPr>
                      <a:r>
                        <a:rPr lang="fr-CI" sz="1000" kern="1200" dirty="0">
                          <a:solidFill>
                            <a:srgbClr val="000000"/>
                          </a:solidFill>
                          <a:effectLst/>
                          <a:latin typeface="+mn-lt"/>
                          <a:ea typeface="Calibri" panose="020F0502020204030204" pitchFamily="34" charset="0"/>
                          <a:cs typeface="Calibri" panose="020F0502020204030204" pitchFamily="34" charset="0"/>
                        </a:rPr>
                        <a:t>Utilisation du tracker pour le suivi longitudinal des patients hypertendus</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200"/>
                        </a:spcAft>
                      </a:pPr>
                      <a:r>
                        <a:rPr lang="fr-CI" sz="1000" kern="1200" dirty="0">
                          <a:solidFill>
                            <a:srgbClr val="000000"/>
                          </a:solidFill>
                          <a:effectLst/>
                          <a:latin typeface="+mn-lt"/>
                          <a:ea typeface="Calibri" panose="020F0502020204030204" pitchFamily="34" charset="0"/>
                          <a:cs typeface="Calibri" panose="020F0502020204030204" pitchFamily="34" charset="0"/>
                        </a:rPr>
                        <a:t>DSISS, DS, PPS, Cliniques, Prestataires de santé</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200"/>
                        </a:spcAft>
                      </a:pPr>
                      <a:r>
                        <a:rPr lang="fr-CI" sz="1000" kern="1200">
                          <a:solidFill>
                            <a:srgbClr val="000000"/>
                          </a:solidFill>
                          <a:effectLst/>
                          <a:latin typeface="+mn-lt"/>
                          <a:ea typeface="Calibri" panose="020F0502020204030204" pitchFamily="34" charset="0"/>
                          <a:cs typeface="Calibri" panose="020F0502020204030204" pitchFamily="34" charset="0"/>
                        </a:rPr>
                        <a:t>Modules eTracker (Guide d’Utilisateur, Manuel d’Utilisation du Dashbord)</a:t>
                      </a:r>
                      <a:endParaRPr lang="en-GB" sz="1000" kern="120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9660471"/>
                  </a:ext>
                </a:extLst>
              </a:tr>
              <a:tr h="1460751">
                <a:tc>
                  <a:txBody>
                    <a:bodyPr/>
                    <a:lstStyle/>
                    <a:p>
                      <a:pPr marL="0" algn="l" defTabSz="1204016" rtl="0" eaLnBrk="1" latinLnBrk="0" hangingPunct="1">
                        <a:lnSpc>
                          <a:spcPct val="90000"/>
                        </a:lnSpc>
                        <a:spcAft>
                          <a:spcPts val="200"/>
                        </a:spcAft>
                      </a:pPr>
                      <a:r>
                        <a:rPr lang="fr-CI" sz="1000" kern="1200">
                          <a:solidFill>
                            <a:srgbClr val="000000"/>
                          </a:solidFill>
                          <a:effectLst/>
                          <a:latin typeface="+mn-lt"/>
                          <a:ea typeface="Calibri" panose="020F0502020204030204" pitchFamily="34" charset="0"/>
                          <a:cs typeface="Calibri" panose="020F0502020204030204" pitchFamily="34" charset="0"/>
                        </a:rPr>
                        <a:t>Amplification des messages/sensibilisation FRCV</a:t>
                      </a:r>
                      <a:endParaRPr lang="en-GB" sz="1000" kern="1200">
                        <a:solidFill>
                          <a:srgbClr val="000000"/>
                        </a:solidFill>
                        <a:effectLst/>
                        <a:latin typeface="+mn-lt"/>
                        <a:ea typeface="Calibri" panose="020F0502020204030204" pitchFamily="34" charset="0"/>
                        <a:cs typeface="Calibri" panose="020F0502020204030204" pitchFamily="34" charset="0"/>
                      </a:endParaRPr>
                    </a:p>
                    <a:p>
                      <a:pPr marL="0" algn="l" defTabSz="1204016" rtl="0" eaLnBrk="1" latinLnBrk="0" hangingPunct="1">
                        <a:lnSpc>
                          <a:spcPct val="90000"/>
                        </a:lnSpc>
                        <a:spcAft>
                          <a:spcPts val="200"/>
                        </a:spcAft>
                      </a:pPr>
                      <a:r>
                        <a:rPr lang="fr-CI" sz="1000" kern="1200">
                          <a:solidFill>
                            <a:srgbClr val="000000"/>
                          </a:solidFill>
                          <a:effectLst/>
                          <a:latin typeface="+mn-lt"/>
                          <a:ea typeface="Calibri" panose="020F0502020204030204" pitchFamily="34" charset="0"/>
                          <a:cs typeface="Calibri" panose="020F0502020204030204" pitchFamily="34" charset="0"/>
                        </a:rPr>
                        <a:t>Auto-evaluation des FRCV, suivi et gestion de patient (lui-même)</a:t>
                      </a:r>
                      <a:endParaRPr lang="en-GB" sz="1000" kern="1200">
                        <a:solidFill>
                          <a:srgbClr val="000000"/>
                        </a:solidFill>
                        <a:effectLst/>
                        <a:latin typeface="+mn-lt"/>
                        <a:ea typeface="Calibri" panose="020F0502020204030204" pitchFamily="34" charset="0"/>
                        <a:cs typeface="Calibri" panose="020F0502020204030204" pitchFamily="34" charset="0"/>
                      </a:endParaRPr>
                    </a:p>
                    <a:p>
                      <a:pPr marL="0" algn="l" defTabSz="1204016" rtl="0" eaLnBrk="1" latinLnBrk="0" hangingPunct="1">
                        <a:lnSpc>
                          <a:spcPct val="90000"/>
                        </a:lnSpc>
                        <a:spcAft>
                          <a:spcPts val="200"/>
                        </a:spcAft>
                      </a:pPr>
                      <a:r>
                        <a:rPr lang="fr-CI" sz="1000" kern="1200">
                          <a:solidFill>
                            <a:srgbClr val="000000"/>
                          </a:solidFill>
                          <a:effectLst/>
                          <a:latin typeface="+mn-lt"/>
                          <a:ea typeface="Calibri" panose="020F0502020204030204" pitchFamily="34" charset="0"/>
                          <a:cs typeface="Calibri" panose="020F0502020204030204" pitchFamily="34" charset="0"/>
                        </a:rPr>
                        <a:t>Suivi et gestion des patients par le prestataire</a:t>
                      </a:r>
                      <a:endParaRPr lang="en-GB" sz="1000" kern="120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200"/>
                        </a:spcAft>
                      </a:pPr>
                      <a:r>
                        <a:rPr lang="fr-CI" sz="1000" kern="1200" dirty="0">
                          <a:solidFill>
                            <a:srgbClr val="000000"/>
                          </a:solidFill>
                          <a:effectLst/>
                          <a:latin typeface="+mn-lt"/>
                          <a:ea typeface="Calibri" panose="020F0502020204030204" pitchFamily="34" charset="0"/>
                          <a:cs typeface="Calibri" panose="020F0502020204030204" pitchFamily="34" charset="0"/>
                        </a:rPr>
                        <a:t>CSDOS, MSAS, DLMNT, Prestataires, Population générale</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200"/>
                        </a:spcAft>
                      </a:pPr>
                      <a:r>
                        <a:rPr lang="fr-CI" sz="1000" kern="1200" dirty="0" err="1">
                          <a:solidFill>
                            <a:srgbClr val="000000"/>
                          </a:solidFill>
                          <a:effectLst/>
                          <a:latin typeface="+mn-lt"/>
                          <a:ea typeface="Calibri" panose="020F0502020204030204" pitchFamily="34" charset="0"/>
                          <a:cs typeface="Calibri" panose="020F0502020204030204" pitchFamily="34" charset="0"/>
                        </a:rPr>
                        <a:t>Saytu</a:t>
                      </a:r>
                      <a:r>
                        <a:rPr lang="fr-CI" sz="1000" kern="1200" dirty="0">
                          <a:solidFill>
                            <a:srgbClr val="000000"/>
                          </a:solidFill>
                          <a:effectLst/>
                          <a:latin typeface="+mn-lt"/>
                          <a:ea typeface="Calibri" panose="020F0502020204030204" pitchFamily="34" charset="0"/>
                          <a:cs typeface="Calibri" panose="020F0502020204030204" pitchFamily="34" charset="0"/>
                        </a:rPr>
                        <a:t> Tension:</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0" algn="l" defTabSz="1204016" rtl="0" eaLnBrk="1" latinLnBrk="0" hangingPunct="1">
                        <a:lnSpc>
                          <a:spcPct val="90000"/>
                        </a:lnSpc>
                        <a:spcAft>
                          <a:spcPts val="200"/>
                        </a:spcAft>
                      </a:pPr>
                      <a:r>
                        <a:rPr lang="fr-CI" sz="1000" kern="1200" dirty="0">
                          <a:solidFill>
                            <a:srgbClr val="000000"/>
                          </a:solidFill>
                          <a:effectLst/>
                          <a:latin typeface="+mn-lt"/>
                          <a:ea typeface="Calibri" panose="020F0502020204030204" pitchFamily="34" charset="0"/>
                          <a:cs typeface="Calibri" panose="020F0502020204030204" pitchFamily="34" charset="0"/>
                        </a:rPr>
                        <a:t>Site web/</a:t>
                      </a:r>
                      <a:r>
                        <a:rPr lang="fr-CI" sz="1000" kern="1200" dirty="0" err="1">
                          <a:solidFill>
                            <a:srgbClr val="000000"/>
                          </a:solidFill>
                          <a:effectLst/>
                          <a:latin typeface="+mn-lt"/>
                          <a:ea typeface="Calibri" panose="020F0502020204030204" pitchFamily="34" charset="0"/>
                          <a:cs typeface="Calibri" panose="020F0502020204030204" pitchFamily="34" charset="0"/>
                        </a:rPr>
                        <a:t>Reseau</a:t>
                      </a:r>
                      <a:r>
                        <a:rPr lang="fr-CI" sz="1000" kern="1200" dirty="0">
                          <a:solidFill>
                            <a:srgbClr val="000000"/>
                          </a:solidFill>
                          <a:effectLst/>
                          <a:latin typeface="+mn-lt"/>
                          <a:ea typeface="Calibri" panose="020F0502020204030204" pitchFamily="34" charset="0"/>
                          <a:cs typeface="Calibri" panose="020F0502020204030204" pitchFamily="34" charset="0"/>
                        </a:rPr>
                        <a:t> social/</a:t>
                      </a:r>
                      <a:r>
                        <a:rPr lang="fr-CI" sz="1000" kern="1200" dirty="0" err="1">
                          <a:solidFill>
                            <a:srgbClr val="000000"/>
                          </a:solidFill>
                          <a:effectLst/>
                          <a:latin typeface="+mn-lt"/>
                          <a:ea typeface="Calibri" panose="020F0502020204030204" pitchFamily="34" charset="0"/>
                          <a:cs typeface="Calibri" panose="020F0502020204030204" pitchFamily="34" charset="0"/>
                        </a:rPr>
                        <a:t>chatbot</a:t>
                      </a:r>
                      <a:r>
                        <a:rPr lang="fr-CI" sz="1000" kern="1200" dirty="0">
                          <a:solidFill>
                            <a:srgbClr val="000000"/>
                          </a:solidFill>
                          <a:effectLst/>
                          <a:latin typeface="+mn-lt"/>
                          <a:ea typeface="Calibri" panose="020F0502020204030204" pitchFamily="34" charset="0"/>
                          <a:cs typeface="Calibri" panose="020F0502020204030204" pitchFamily="34" charset="0"/>
                        </a:rPr>
                        <a:t> Communication/sensibilisation</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0" algn="l" defTabSz="1204016" rtl="0" eaLnBrk="1" latinLnBrk="0" hangingPunct="1">
                        <a:lnSpc>
                          <a:spcPct val="90000"/>
                        </a:lnSpc>
                        <a:spcAft>
                          <a:spcPts val="200"/>
                        </a:spcAft>
                      </a:pPr>
                      <a:r>
                        <a:rPr lang="fr-CI" sz="1000" kern="1200" dirty="0">
                          <a:solidFill>
                            <a:srgbClr val="000000"/>
                          </a:solidFill>
                          <a:effectLst/>
                          <a:latin typeface="+mn-lt"/>
                          <a:ea typeface="Calibri" panose="020F0502020204030204" pitchFamily="34" charset="0"/>
                          <a:cs typeface="Calibri" panose="020F0502020204030204" pitchFamily="34" charset="0"/>
                        </a:rPr>
                        <a:t>Mobile (carnet de suivi du patient)</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0" algn="l" defTabSz="1204016" rtl="0" eaLnBrk="1" latinLnBrk="0" hangingPunct="1">
                        <a:lnSpc>
                          <a:spcPct val="90000"/>
                        </a:lnSpc>
                        <a:spcAft>
                          <a:spcPts val="200"/>
                        </a:spcAft>
                      </a:pPr>
                      <a:r>
                        <a:rPr lang="fr-CI" sz="1000" kern="1200" dirty="0">
                          <a:solidFill>
                            <a:srgbClr val="000000"/>
                          </a:solidFill>
                          <a:effectLst/>
                          <a:latin typeface="+mn-lt"/>
                          <a:ea typeface="Calibri" panose="020F0502020204030204" pitchFamily="34" charset="0"/>
                          <a:cs typeface="Calibri" panose="020F0502020204030204" pitchFamily="34" charset="0"/>
                        </a:rPr>
                        <a:t>Mobile (suivi de cohorte par le prestataire et suivi des cas suspects au niveau communautaire)</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0" algn="l" defTabSz="1204016" rtl="0" eaLnBrk="1" latinLnBrk="0" hangingPunct="1">
                        <a:lnSpc>
                          <a:spcPct val="90000"/>
                        </a:lnSpc>
                        <a:spcAft>
                          <a:spcPts val="200"/>
                        </a:spcAft>
                      </a:pPr>
                      <a:r>
                        <a:rPr lang="fr-CI" sz="1000" kern="1200" dirty="0">
                          <a:solidFill>
                            <a:srgbClr val="000000"/>
                          </a:solidFill>
                          <a:effectLst/>
                          <a:latin typeface="+mn-lt"/>
                          <a:ea typeface="Calibri" panose="020F0502020204030204" pitchFamily="34" charset="0"/>
                          <a:cs typeface="Calibri" panose="020F0502020204030204" pitchFamily="34" charset="0"/>
                        </a:rPr>
                        <a:t>Guide technique d’utilisation</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3128193"/>
                  </a:ext>
                </a:extLst>
              </a:tr>
              <a:tr h="325004">
                <a:tc>
                  <a:txBody>
                    <a:bodyPr/>
                    <a:lstStyle/>
                    <a:p>
                      <a:pPr marL="0" algn="l" defTabSz="1204016" rtl="0" eaLnBrk="1" latinLnBrk="0" hangingPunct="1">
                        <a:lnSpc>
                          <a:spcPct val="90000"/>
                        </a:lnSpc>
                        <a:spcAft>
                          <a:spcPts val="200"/>
                        </a:spcAft>
                      </a:pPr>
                      <a:r>
                        <a:rPr lang="fr-CI" sz="1000" kern="1200" dirty="0">
                          <a:solidFill>
                            <a:srgbClr val="000000"/>
                          </a:solidFill>
                          <a:effectLst/>
                          <a:latin typeface="+mn-lt"/>
                          <a:ea typeface="Calibri" panose="020F0502020204030204" pitchFamily="34" charset="0"/>
                          <a:cs typeface="Calibri" panose="020F0502020204030204" pitchFamily="34" charset="0"/>
                        </a:rPr>
                        <a:t>Exploiter la plateforme E-learning pour la formation continue plus accessible </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200"/>
                        </a:spcAft>
                      </a:pPr>
                      <a:r>
                        <a:rPr lang="en-US" sz="1000" kern="1200" dirty="0" err="1">
                          <a:solidFill>
                            <a:srgbClr val="000000"/>
                          </a:solidFill>
                          <a:effectLst/>
                          <a:latin typeface="+mn-lt"/>
                          <a:ea typeface="Calibri" panose="020F0502020204030204" pitchFamily="34" charset="0"/>
                          <a:cs typeface="Calibri" panose="020F0502020204030204" pitchFamily="34" charset="0"/>
                        </a:rPr>
                        <a:t>Prestataires</a:t>
                      </a:r>
                      <a:r>
                        <a:rPr lang="en-US" sz="1000" kern="1200" dirty="0">
                          <a:solidFill>
                            <a:srgbClr val="000000"/>
                          </a:solidFill>
                          <a:effectLst/>
                          <a:latin typeface="+mn-lt"/>
                          <a:ea typeface="Calibri" panose="020F0502020204030204" pitchFamily="34" charset="0"/>
                          <a:cs typeface="Calibri" panose="020F0502020204030204" pitchFamily="34" charset="0"/>
                        </a:rPr>
                        <a:t> de </a:t>
                      </a:r>
                      <a:r>
                        <a:rPr lang="en-US" sz="1000" kern="1200" dirty="0" err="1">
                          <a:solidFill>
                            <a:srgbClr val="000000"/>
                          </a:solidFill>
                          <a:effectLst/>
                          <a:latin typeface="+mn-lt"/>
                          <a:ea typeface="Calibri" panose="020F0502020204030204" pitchFamily="34" charset="0"/>
                          <a:cs typeface="Calibri" panose="020F0502020204030204" pitchFamily="34" charset="0"/>
                        </a:rPr>
                        <a:t>santé</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200"/>
                        </a:spcAft>
                      </a:pPr>
                      <a:r>
                        <a:rPr lang="en-US" sz="1000" kern="1200" dirty="0">
                          <a:solidFill>
                            <a:srgbClr val="000000"/>
                          </a:solidFill>
                          <a:effectLst/>
                          <a:latin typeface="+mn-lt"/>
                          <a:ea typeface="Calibri" panose="020F0502020204030204" pitchFamily="34" charset="0"/>
                          <a:cs typeface="Calibri" panose="020F0502020204030204" pitchFamily="34" charset="0"/>
                        </a:rPr>
                        <a:t>eLearning platform et orientation sur </a:t>
                      </a:r>
                      <a:r>
                        <a:rPr lang="en-US" sz="1000" kern="1200" dirty="0" err="1">
                          <a:solidFill>
                            <a:srgbClr val="000000"/>
                          </a:solidFill>
                          <a:effectLst/>
                          <a:latin typeface="+mn-lt"/>
                          <a:ea typeface="Calibri" panose="020F0502020204030204" pitchFamily="34" charset="0"/>
                          <a:cs typeface="Calibri" panose="020F0502020204030204" pitchFamily="34" charset="0"/>
                        </a:rPr>
                        <a:t>l’utilisation</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7154729"/>
                  </a:ext>
                </a:extLst>
              </a:tr>
            </a:tbl>
          </a:graphicData>
        </a:graphic>
      </p:graphicFrame>
    </p:spTree>
    <p:extLst>
      <p:ext uri="{BB962C8B-B14F-4D97-AF65-F5344CB8AC3E}">
        <p14:creationId xmlns:p14="http://schemas.microsoft.com/office/powerpoint/2010/main" val="20227393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3EF2E143-9E80-27A6-3591-07A30CE026D1}"/>
              </a:ext>
            </a:extLst>
          </p:cNvPr>
          <p:cNvGraphicFramePr>
            <a:graphicFrameLocks noGrp="1"/>
          </p:cNvGraphicFramePr>
          <p:nvPr>
            <p:extLst>
              <p:ext uri="{D42A27DB-BD31-4B8C-83A1-F6EECF244321}">
                <p14:modId xmlns:p14="http://schemas.microsoft.com/office/powerpoint/2010/main" val="4018982552"/>
              </p:ext>
            </p:extLst>
          </p:nvPr>
        </p:nvGraphicFramePr>
        <p:xfrm>
          <a:off x="552450" y="1430290"/>
          <a:ext cx="5480047" cy="1881436"/>
        </p:xfrm>
        <a:graphic>
          <a:graphicData uri="http://schemas.openxmlformats.org/drawingml/2006/table">
            <a:tbl>
              <a:tblPr firstRow="1" bandRow="1">
                <a:tableStyleId>{5C22544A-7EE6-4342-B048-85BDC9FD1C3A}</a:tableStyleId>
              </a:tblPr>
              <a:tblGrid>
                <a:gridCol w="2371564">
                  <a:extLst>
                    <a:ext uri="{9D8B030D-6E8A-4147-A177-3AD203B41FA5}">
                      <a16:colId xmlns:a16="http://schemas.microsoft.com/office/drawing/2014/main" val="4062171770"/>
                    </a:ext>
                  </a:extLst>
                </a:gridCol>
                <a:gridCol w="1280640">
                  <a:extLst>
                    <a:ext uri="{9D8B030D-6E8A-4147-A177-3AD203B41FA5}">
                      <a16:colId xmlns:a16="http://schemas.microsoft.com/office/drawing/2014/main" val="3866495792"/>
                    </a:ext>
                  </a:extLst>
                </a:gridCol>
                <a:gridCol w="1827843">
                  <a:extLst>
                    <a:ext uri="{9D8B030D-6E8A-4147-A177-3AD203B41FA5}">
                      <a16:colId xmlns:a16="http://schemas.microsoft.com/office/drawing/2014/main" val="28091567"/>
                    </a:ext>
                  </a:extLst>
                </a:gridCol>
              </a:tblGrid>
              <a:tr h="494203">
                <a:tc>
                  <a:txBody>
                    <a:bodyPr/>
                    <a:lstStyle/>
                    <a:p>
                      <a:pPr marL="0" algn="l" defTabSz="1204016" rtl="0" eaLnBrk="1" latinLnBrk="0" hangingPunct="1">
                        <a:lnSpc>
                          <a:spcPct val="90000"/>
                        </a:lnSpc>
                        <a:spcAft>
                          <a:spcPts val="300"/>
                        </a:spcAft>
                      </a:pPr>
                      <a:r>
                        <a:rPr lang="fr-CI" sz="1100" b="1" kern="1200" dirty="0">
                          <a:solidFill>
                            <a:schemeClr val="bg1"/>
                          </a:solidFill>
                          <a:effectLst/>
                          <a:latin typeface="+mj-lt"/>
                          <a:ea typeface="Calibri" panose="020F0502020204030204" pitchFamily="34" charset="0"/>
                          <a:cs typeface="Calibri" panose="020F0502020204030204" pitchFamily="34" charset="0"/>
                        </a:rPr>
                        <a:t>6. COLLABORATION INTERSECTORIELLE</a:t>
                      </a:r>
                      <a:endParaRPr lang="en-GB" sz="1100" b="1" kern="1200" dirty="0">
                        <a:solidFill>
                          <a:schemeClr val="bg1"/>
                        </a:solidFill>
                        <a:effectLst/>
                        <a:latin typeface="+mj-lt"/>
                        <a:ea typeface="Calibri" panose="020F0502020204030204" pitchFamily="34" charset="0"/>
                        <a:cs typeface="Calibri" panose="020F0502020204030204" pitchFamily="34" charset="0"/>
                      </a:endParaRPr>
                    </a:p>
                  </a:txBody>
                  <a:tcPr marL="72000" marR="72000" marT="54000" marB="54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1204016" rtl="0" eaLnBrk="1" latinLnBrk="0" hangingPunct="1">
                        <a:lnSpc>
                          <a:spcPct val="90000"/>
                        </a:lnSpc>
                        <a:spcAft>
                          <a:spcPts val="300"/>
                        </a:spcAft>
                      </a:pPr>
                      <a:r>
                        <a:rPr lang="fr-FR" sz="1100" b="1" kern="1200" dirty="0">
                          <a:solidFill>
                            <a:schemeClr val="bg1"/>
                          </a:solidFill>
                          <a:effectLst/>
                          <a:latin typeface="+mj-lt"/>
                          <a:ea typeface="Calibri" panose="020F0502020204030204" pitchFamily="34" charset="0"/>
                          <a:cs typeface="Calibri" panose="020F0502020204030204" pitchFamily="34" charset="0"/>
                        </a:rPr>
                        <a:t>Acteurs clés</a:t>
                      </a:r>
                      <a:endParaRPr lang="en-GB" sz="1100" b="1" kern="1200" dirty="0">
                        <a:solidFill>
                          <a:schemeClr val="bg1"/>
                        </a:solidFill>
                        <a:effectLst/>
                        <a:latin typeface="+mj-lt"/>
                        <a:ea typeface="Calibri" panose="020F0502020204030204" pitchFamily="34" charset="0"/>
                        <a:cs typeface="Calibri" panose="020F0502020204030204" pitchFamily="34" charset="0"/>
                      </a:endParaRPr>
                    </a:p>
                  </a:txBody>
                  <a:tcPr marL="72000" marR="72000" marT="54000" marB="54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1204016" rtl="0" eaLnBrk="1" latinLnBrk="0" hangingPunct="1">
                        <a:lnSpc>
                          <a:spcPct val="90000"/>
                        </a:lnSpc>
                        <a:spcAft>
                          <a:spcPts val="300"/>
                        </a:spcAft>
                      </a:pPr>
                      <a:r>
                        <a:rPr lang="fr-FR" sz="1100" b="1" kern="1200" dirty="0">
                          <a:solidFill>
                            <a:schemeClr val="bg1"/>
                          </a:solidFill>
                          <a:effectLst/>
                          <a:latin typeface="+mj-lt"/>
                          <a:ea typeface="Calibri" panose="020F0502020204030204" pitchFamily="34" charset="0"/>
                          <a:cs typeface="Calibri" panose="020F0502020204030204" pitchFamily="34" charset="0"/>
                        </a:rPr>
                        <a:t>Outils/Ressources</a:t>
                      </a:r>
                      <a:endParaRPr lang="en-GB" sz="1100" b="1" kern="1200" dirty="0">
                        <a:solidFill>
                          <a:schemeClr val="bg1"/>
                        </a:solidFill>
                        <a:effectLst/>
                        <a:latin typeface="+mj-lt"/>
                        <a:ea typeface="Calibri" panose="020F0502020204030204" pitchFamily="34" charset="0"/>
                        <a:cs typeface="Calibri" panose="020F0502020204030204" pitchFamily="34" charset="0"/>
                      </a:endParaRPr>
                    </a:p>
                  </a:txBody>
                  <a:tcPr marL="72000" marR="72000" marT="54000" marB="54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156898470"/>
                  </a:ext>
                </a:extLst>
              </a:tr>
              <a:tr h="489098">
                <a:tc>
                  <a:txBody>
                    <a:bodyPr/>
                    <a:lstStyle/>
                    <a:p>
                      <a:pPr marL="0" algn="l" defTabSz="1204016" rtl="0" eaLnBrk="1" latinLnBrk="0" hangingPunct="1">
                        <a:lnSpc>
                          <a:spcPct val="90000"/>
                        </a:lnSpc>
                        <a:spcAft>
                          <a:spcPts val="300"/>
                        </a:spcAft>
                      </a:pPr>
                      <a:r>
                        <a:rPr lang="fr-CI" sz="1000" kern="1200" dirty="0">
                          <a:solidFill>
                            <a:srgbClr val="000000"/>
                          </a:solidFill>
                          <a:effectLst/>
                          <a:latin typeface="+mn-lt"/>
                          <a:ea typeface="Calibri" panose="020F0502020204030204" pitchFamily="34" charset="0"/>
                          <a:cs typeface="Calibri" panose="020F0502020204030204" pitchFamily="34" charset="0"/>
                        </a:rPr>
                        <a:t>Redynamisation de la collaboration multisectorielle pour renforcer l’engagement et le financement (national et municipal)</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300"/>
                        </a:spcAft>
                      </a:pPr>
                      <a:r>
                        <a:rPr lang="fr-CI" sz="1000" kern="1200" dirty="0">
                          <a:solidFill>
                            <a:srgbClr val="000000"/>
                          </a:solidFill>
                          <a:effectLst/>
                          <a:latin typeface="+mn-lt"/>
                          <a:ea typeface="Calibri" panose="020F0502020204030204" pitchFamily="34" charset="0"/>
                          <a:cs typeface="Calibri" panose="020F0502020204030204" pitchFamily="34" charset="0"/>
                        </a:rPr>
                        <a:t>National multisectoriel, CDD, CLD</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300"/>
                        </a:spcAft>
                      </a:pPr>
                      <a:r>
                        <a:rPr lang="fr-CI" sz="1000" kern="1200" dirty="0">
                          <a:solidFill>
                            <a:srgbClr val="000000"/>
                          </a:solidFill>
                          <a:effectLst/>
                          <a:latin typeface="+mn-lt"/>
                          <a:ea typeface="Calibri" panose="020F0502020204030204" pitchFamily="34" charset="0"/>
                          <a:cs typeface="Calibri" panose="020F0502020204030204" pitchFamily="34" charset="0"/>
                        </a:rPr>
                        <a:t>TDRs comite multisectoriel </a:t>
                      </a:r>
                      <a:br>
                        <a:rPr lang="hr-HR" sz="1000" kern="1200" dirty="0">
                          <a:solidFill>
                            <a:srgbClr val="000000"/>
                          </a:solidFill>
                          <a:effectLst/>
                          <a:latin typeface="+mn-lt"/>
                          <a:ea typeface="Calibri" panose="020F0502020204030204" pitchFamily="34" charset="0"/>
                          <a:cs typeface="Calibri" panose="020F0502020204030204" pitchFamily="34" charset="0"/>
                        </a:rPr>
                      </a:br>
                      <a:r>
                        <a:rPr lang="fr-CI" sz="1000" kern="1200" dirty="0">
                          <a:solidFill>
                            <a:srgbClr val="000000"/>
                          </a:solidFill>
                          <a:effectLst/>
                          <a:latin typeface="+mn-lt"/>
                          <a:ea typeface="Calibri" panose="020F0502020204030204" pitchFamily="34" charset="0"/>
                          <a:cs typeface="Calibri" panose="020F0502020204030204" pitchFamily="34" charset="0"/>
                        </a:rPr>
                        <a:t>et plan d’action</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8358625"/>
                  </a:ext>
                </a:extLst>
              </a:tr>
              <a:tr h="422940">
                <a:tc>
                  <a:txBody>
                    <a:bodyPr/>
                    <a:lstStyle/>
                    <a:p>
                      <a:pPr marL="0" algn="l" defTabSz="1204016" rtl="0" eaLnBrk="1" latinLnBrk="0" hangingPunct="1">
                        <a:lnSpc>
                          <a:spcPct val="90000"/>
                        </a:lnSpc>
                        <a:spcAft>
                          <a:spcPts val="300"/>
                        </a:spcAft>
                      </a:pPr>
                      <a:r>
                        <a:rPr lang="fr-CI" sz="1100" b="1" kern="1200" dirty="0">
                          <a:solidFill>
                            <a:schemeClr val="bg1"/>
                          </a:solidFill>
                          <a:effectLst/>
                          <a:latin typeface="+mj-lt"/>
                          <a:ea typeface="Calibri" panose="020F0502020204030204" pitchFamily="34" charset="0"/>
                          <a:cs typeface="Calibri" panose="020F0502020204030204" pitchFamily="34" charset="0"/>
                        </a:rPr>
                        <a:t>7. APPROPRIATION DE L’APPROCHE CARDIO</a:t>
                      </a:r>
                      <a:endParaRPr lang="en-GB" sz="1100" b="1" kern="1200" dirty="0">
                        <a:solidFill>
                          <a:schemeClr val="bg1"/>
                        </a:solidFill>
                        <a:effectLst/>
                        <a:latin typeface="+mj-lt"/>
                        <a:ea typeface="Calibri" panose="020F0502020204030204" pitchFamily="34" charset="0"/>
                        <a:cs typeface="Calibri" panose="020F0502020204030204" pitchFamily="34" charset="0"/>
                      </a:endParaRPr>
                    </a:p>
                  </a:txBody>
                  <a:tcPr marL="72000" marR="72000" marT="54000" marB="54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1204016" rtl="0" eaLnBrk="1" latinLnBrk="0" hangingPunct="1">
                        <a:lnSpc>
                          <a:spcPct val="90000"/>
                        </a:lnSpc>
                        <a:spcAft>
                          <a:spcPts val="300"/>
                        </a:spcAft>
                      </a:pPr>
                      <a:r>
                        <a:rPr lang="fr-FR" sz="1100" b="1" kern="1200" dirty="0">
                          <a:solidFill>
                            <a:schemeClr val="bg1"/>
                          </a:solidFill>
                          <a:effectLst/>
                          <a:latin typeface="+mj-lt"/>
                          <a:ea typeface="Calibri" panose="020F0502020204030204" pitchFamily="34" charset="0"/>
                          <a:cs typeface="Calibri" panose="020F0502020204030204" pitchFamily="34" charset="0"/>
                        </a:rPr>
                        <a:t>Acteurs clés</a:t>
                      </a:r>
                      <a:endParaRPr lang="en-GB" sz="1100" b="1" kern="1200" dirty="0">
                        <a:solidFill>
                          <a:schemeClr val="bg1"/>
                        </a:solidFill>
                        <a:effectLst/>
                        <a:latin typeface="+mj-lt"/>
                        <a:ea typeface="Calibri" panose="020F0502020204030204" pitchFamily="34" charset="0"/>
                        <a:cs typeface="Calibri" panose="020F0502020204030204" pitchFamily="34" charset="0"/>
                      </a:endParaRPr>
                    </a:p>
                  </a:txBody>
                  <a:tcPr marL="72000" marR="72000" marT="54000" marB="54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1204016" rtl="0" eaLnBrk="1" latinLnBrk="0" hangingPunct="1">
                        <a:lnSpc>
                          <a:spcPct val="90000"/>
                        </a:lnSpc>
                        <a:spcAft>
                          <a:spcPts val="300"/>
                        </a:spcAft>
                      </a:pPr>
                      <a:r>
                        <a:rPr lang="fr-FR" sz="1100" b="1" kern="1200" dirty="0">
                          <a:solidFill>
                            <a:schemeClr val="bg1"/>
                          </a:solidFill>
                          <a:effectLst/>
                          <a:latin typeface="+mj-lt"/>
                          <a:ea typeface="Calibri" panose="020F0502020204030204" pitchFamily="34" charset="0"/>
                          <a:cs typeface="Calibri" panose="020F0502020204030204" pitchFamily="34" charset="0"/>
                        </a:rPr>
                        <a:t>Outils/Ressources</a:t>
                      </a:r>
                      <a:endParaRPr lang="en-GB" sz="1100" b="1" kern="1200" dirty="0">
                        <a:solidFill>
                          <a:schemeClr val="bg1"/>
                        </a:solidFill>
                        <a:effectLst/>
                        <a:latin typeface="+mj-lt"/>
                        <a:ea typeface="Calibri" panose="020F0502020204030204" pitchFamily="34" charset="0"/>
                        <a:cs typeface="Calibri" panose="020F0502020204030204" pitchFamily="34" charset="0"/>
                      </a:endParaRPr>
                    </a:p>
                  </a:txBody>
                  <a:tcPr marL="72000" marR="72000" marT="54000" marB="54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150673616"/>
                  </a:ext>
                </a:extLst>
              </a:tr>
              <a:tr h="307653">
                <a:tc>
                  <a:txBody>
                    <a:bodyPr/>
                    <a:lstStyle/>
                    <a:p>
                      <a:pPr marL="0" algn="l" defTabSz="1204016" rtl="0" eaLnBrk="1" latinLnBrk="0" hangingPunct="1">
                        <a:lnSpc>
                          <a:spcPct val="90000"/>
                        </a:lnSpc>
                        <a:spcAft>
                          <a:spcPts val="300"/>
                        </a:spcAft>
                      </a:pPr>
                      <a:r>
                        <a:rPr lang="fr-CI" sz="1000" kern="1200" dirty="0">
                          <a:solidFill>
                            <a:srgbClr val="000000"/>
                          </a:solidFill>
                          <a:effectLst/>
                          <a:latin typeface="+mn-lt"/>
                          <a:ea typeface="Calibri" panose="020F0502020204030204" pitchFamily="34" charset="0"/>
                          <a:cs typeface="Calibri" panose="020F0502020204030204" pitchFamily="34" charset="0"/>
                        </a:rPr>
                        <a:t>Atelier de financement/levées de fonds</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300"/>
                        </a:spcAft>
                      </a:pPr>
                      <a:r>
                        <a:rPr lang="fr-CI" sz="1000" kern="1200" dirty="0">
                          <a:solidFill>
                            <a:srgbClr val="000000"/>
                          </a:solidFill>
                          <a:effectLst/>
                          <a:latin typeface="+mn-lt"/>
                          <a:ea typeface="Calibri" panose="020F0502020204030204" pitchFamily="34" charset="0"/>
                          <a:cs typeface="Calibri" panose="020F0502020204030204" pitchFamily="34" charset="0"/>
                        </a:rPr>
                        <a:t>MOH/DLMNT</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90000"/>
                        </a:lnSpc>
                        <a:spcAft>
                          <a:spcPts val="300"/>
                        </a:spcAft>
                      </a:pPr>
                      <a:r>
                        <a:rPr lang="fr-CI" sz="1000" kern="1200" dirty="0">
                          <a:solidFill>
                            <a:srgbClr val="000000"/>
                          </a:solidFill>
                          <a:effectLst/>
                          <a:latin typeface="+mn-lt"/>
                          <a:ea typeface="Calibri" panose="020F0502020204030204" pitchFamily="34" charset="0"/>
                          <a:cs typeface="Calibri" panose="020F0502020204030204" pitchFamily="34" charset="0"/>
                        </a:rPr>
                        <a:t>Outils de levée des fonds</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54000" marB="54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0218334"/>
                  </a:ext>
                </a:extLst>
              </a:tr>
            </a:tbl>
          </a:graphicData>
        </a:graphic>
      </p:graphicFrame>
    </p:spTree>
    <p:extLst>
      <p:ext uri="{BB962C8B-B14F-4D97-AF65-F5344CB8AC3E}">
        <p14:creationId xmlns:p14="http://schemas.microsoft.com/office/powerpoint/2010/main" val="2571742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0E1C4"/>
            </a:gs>
            <a:gs pos="100000">
              <a:srgbClr val="E3D0B3"/>
            </a:gs>
          </a:gsLst>
          <a:lin ang="5400000" scaled="1"/>
        </a:gra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EAA951-824C-6447-2798-E4CFDC7627F1}"/>
              </a:ext>
            </a:extLst>
          </p:cNvPr>
          <p:cNvSpPr txBox="1">
            <a:spLocks/>
          </p:cNvSpPr>
          <p:nvPr/>
        </p:nvSpPr>
        <p:spPr>
          <a:xfrm rot="16200000">
            <a:off x="2542710" y="1274294"/>
            <a:ext cx="1956736" cy="6111874"/>
          </a:xfrm>
          <a:prstGeom prst="roundRect">
            <a:avLst>
              <a:gd name="adj" fmla="val 6598"/>
            </a:avLst>
          </a:prstGeom>
          <a:gradFill>
            <a:gsLst>
              <a:gs pos="0">
                <a:schemeClr val="accent3">
                  <a:alpha val="20000"/>
                </a:schemeClr>
              </a:gs>
              <a:gs pos="100000">
                <a:schemeClr val="accent3">
                  <a:alpha val="0"/>
                </a:schemeClr>
              </a:gs>
            </a:gsLst>
            <a:lin ang="5400000" scaled="1"/>
          </a:gradFill>
          <a:ln w="25400">
            <a:noFill/>
          </a:ln>
          <a:effectLst/>
        </p:spPr>
        <p:txBody>
          <a:bodyPr vert="horz" lIns="144000" tIns="144000" rIns="144000" bIns="144000" rtlCol="0" anchor="t" anchorCtr="0">
            <a:noAutofit/>
          </a:bodyPr>
          <a:lstStyle>
            <a:lvl1pPr marL="108000" indent="-10800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2pPr>
            <a:lvl3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3pPr>
            <a:lvl4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4pPr>
            <a:lvl5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5pPr>
            <a:lvl6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6pPr>
            <a:lvl7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7pPr>
            <a:lvl8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8pPr>
            <a:lvl9pPr marL="262800" indent="-144000" algn="l" defTabSz="685800" rtl="0" eaLnBrk="1" latinLnBrk="0" hangingPunct="1">
              <a:lnSpc>
                <a:spcPct val="90000"/>
              </a:lnSpc>
              <a:spcBef>
                <a:spcPts val="600"/>
              </a:spcBef>
              <a:buFont typeface="Symbol" pitchFamily="2" charset="2"/>
              <a:buChar char="-"/>
              <a:defRPr sz="1000" kern="1200">
                <a:solidFill>
                  <a:schemeClr val="tx1"/>
                </a:solidFill>
                <a:latin typeface="+mn-lt"/>
                <a:ea typeface="+mn-ea"/>
                <a:cs typeface="+mn-cs"/>
              </a:defRPr>
            </a:lvl9pPr>
          </a:lstStyle>
          <a:p>
            <a:pPr marL="0" indent="0">
              <a:lnSpc>
                <a:spcPct val="100000"/>
              </a:lnSpc>
              <a:spcBef>
                <a:spcPts val="0"/>
              </a:spcBef>
              <a:buNone/>
            </a:pPr>
            <a:endParaRPr lang="hr-HR" b="1" spc="-20" dirty="0"/>
          </a:p>
        </p:txBody>
      </p:sp>
      <p:graphicFrame>
        <p:nvGraphicFramePr>
          <p:cNvPr id="4" name="think-cell data - do not delete" hidden="1">
            <a:extLst>
              <a:ext uri="{FF2B5EF4-FFF2-40B4-BE49-F238E27FC236}">
                <a16:creationId xmlns:a16="http://schemas.microsoft.com/office/drawing/2014/main" id="{3D392A55-03C4-C5D8-793C-AA419D90EC52}"/>
              </a:ext>
            </a:extLst>
          </p:cNvPr>
          <p:cNvGraphicFramePr>
            <a:graphicFrameLocks noChangeAspect="1"/>
          </p:cNvGraphicFramePr>
          <p:nvPr>
            <p:custDataLst>
              <p:tags r:id="rId1"/>
            </p:custDataLst>
          </p:nvPr>
        </p:nvGraphicFramePr>
        <p:xfrm>
          <a:off x="1588" y="1588"/>
          <a:ext cx="1228"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think-cell data - do not delete" hidden="1">
                        <a:extLst>
                          <a:ext uri="{FF2B5EF4-FFF2-40B4-BE49-F238E27FC236}">
                            <a16:creationId xmlns:a16="http://schemas.microsoft.com/office/drawing/2014/main" id="{3D392A55-03C4-C5D8-793C-AA419D90EC52}"/>
                          </a:ext>
                        </a:extLst>
                      </p:cNvPr>
                      <p:cNvPicPr/>
                      <p:nvPr/>
                    </p:nvPicPr>
                    <p:blipFill>
                      <a:blip r:embed="rId4"/>
                      <a:stretch>
                        <a:fillRect/>
                      </a:stretch>
                    </p:blipFill>
                    <p:spPr>
                      <a:xfrm>
                        <a:off x="1588" y="1588"/>
                        <a:ext cx="1228" cy="1588"/>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50906C67-CAC8-D4E9-E9FB-E9B992F9B516}"/>
              </a:ext>
            </a:extLst>
          </p:cNvPr>
          <p:cNvSpPr txBox="1"/>
          <p:nvPr/>
        </p:nvSpPr>
        <p:spPr>
          <a:xfrm>
            <a:off x="552450" y="1439862"/>
            <a:ext cx="5480049" cy="7094537"/>
          </a:xfrm>
          <a:prstGeom prst="rect">
            <a:avLst/>
          </a:prstGeom>
          <a:noFill/>
        </p:spPr>
        <p:txBody>
          <a:bodyPr wrap="square" lIns="0" tIns="46800" rIns="0" rtlCol="0">
            <a:noAutofit/>
          </a:bodyPr>
          <a:lstStyle/>
          <a:p>
            <a:r>
              <a:rPr lang="fr-FR" sz="1200" b="1" dirty="0"/>
              <a:t>Renforcement de Capacité:</a:t>
            </a:r>
            <a:endParaRPr lang="hr-HR" sz="1200" b="1" dirty="0"/>
          </a:p>
          <a:p>
            <a:pPr marL="171450" indent="-171450">
              <a:buFont typeface="Arial" panose="020B0604020202020204" pitchFamily="34" charset="0"/>
              <a:buChar char="•"/>
            </a:pPr>
            <a:r>
              <a:rPr lang="fr-FR" sz="1200" dirty="0"/>
              <a:t>714 agents de santé dont 215 médecins, 475 infirmier(e)s et sage-femmes </a:t>
            </a:r>
            <a:br>
              <a:rPr lang="hr-HR" sz="1200" dirty="0"/>
            </a:br>
            <a:r>
              <a:rPr lang="fr-FR" sz="1200" dirty="0"/>
              <a:t>et 24 responsables sanitaires de district formés à la prise en charge de l’hypertension et des facteurs de risque CV </a:t>
            </a:r>
          </a:p>
          <a:p>
            <a:pPr marL="171450" indent="-171450">
              <a:buFont typeface="Arial" panose="020B0604020202020204" pitchFamily="34" charset="0"/>
              <a:buChar char="•"/>
            </a:pPr>
            <a:r>
              <a:rPr lang="fr-FR" sz="1200" dirty="0"/>
              <a:t>Visites trimestrielles de supervision et de coaching des agents du Ministère </a:t>
            </a:r>
            <a:br>
              <a:rPr lang="hr-HR" sz="1200" dirty="0"/>
            </a:br>
            <a:r>
              <a:rPr lang="fr-FR" sz="1200" dirty="0"/>
              <a:t>de la Santé et des Sénégalais Société de Cardiologie (SOSECAR) aux prestataires de santé</a:t>
            </a:r>
          </a:p>
          <a:p>
            <a:pPr marL="171450" indent="-171450">
              <a:buFont typeface="Arial" panose="020B0604020202020204" pitchFamily="34" charset="0"/>
              <a:buChar char="•"/>
            </a:pPr>
            <a:r>
              <a:rPr lang="fr-FR" sz="1200" dirty="0"/>
              <a:t>Intégration des modules de formation sur l’hypertension et consolidation du matériel de formation sur la plateforme </a:t>
            </a:r>
            <a:r>
              <a:rPr lang="fr-FR" sz="1200" dirty="0" err="1"/>
              <a:t>eLearning</a:t>
            </a:r>
            <a:r>
              <a:rPr lang="fr-FR" sz="1200" dirty="0"/>
              <a:t> du Ministère de la Santé </a:t>
            </a:r>
            <a:endParaRPr lang="hr-HR" sz="1200" dirty="0"/>
          </a:p>
          <a:p>
            <a:pPr marL="171450" indent="-171450">
              <a:buFont typeface="Arial" panose="020B0604020202020204" pitchFamily="34" charset="0"/>
              <a:buChar char="•"/>
            </a:pPr>
            <a:endParaRPr lang="hr-HR" sz="1200" dirty="0"/>
          </a:p>
          <a:p>
            <a:pPr marL="171450" indent="-171450">
              <a:buFont typeface="Arial" panose="020B0604020202020204" pitchFamily="34" charset="0"/>
              <a:buChar char="•"/>
            </a:pPr>
            <a:endParaRPr lang="fr-FR" sz="1200" dirty="0"/>
          </a:p>
          <a:p>
            <a:r>
              <a:rPr lang="fr-FR" sz="1200" b="1" dirty="0"/>
              <a:t>Détection Précoce:</a:t>
            </a:r>
            <a:endParaRPr lang="hr-HR" sz="1200" b="1" dirty="0"/>
          </a:p>
          <a:p>
            <a:pPr marL="171450" indent="-171450">
              <a:buFont typeface="Arial" panose="020B0604020202020204" pitchFamily="34" charset="0"/>
              <a:buChar char="•"/>
            </a:pPr>
            <a:r>
              <a:rPr lang="fr-FR" sz="1200" dirty="0"/>
              <a:t>Intégration de 18 cliniques privées et de 6 hôpitaux pour atteindre davantage de clients </a:t>
            </a:r>
          </a:p>
          <a:p>
            <a:pPr marL="171450" indent="-171450">
              <a:buFont typeface="Arial" panose="020B0604020202020204" pitchFamily="34" charset="0"/>
              <a:buChar char="•"/>
            </a:pPr>
            <a:r>
              <a:rPr lang="fr-FR" sz="1200" dirty="0"/>
              <a:t>Déplacement des tâches de dépistage, d’orientation et de suivi des patients des infirmières vers les agents de santé communautaires </a:t>
            </a:r>
          </a:p>
          <a:p>
            <a:pPr marL="171450" indent="-171450">
              <a:buFont typeface="Arial" panose="020B0604020202020204" pitchFamily="34" charset="0"/>
              <a:buChar char="•"/>
            </a:pPr>
            <a:r>
              <a:rPr lang="fr-FR" sz="1200" dirty="0"/>
              <a:t>Meilleur ciblage du dépistage communautaire, augmentant ainsi le nombre </a:t>
            </a:r>
            <a:br>
              <a:rPr lang="hr-HR" sz="1200" dirty="0"/>
            </a:br>
            <a:r>
              <a:rPr lang="fr-FR" sz="1200" dirty="0"/>
              <a:t>de cas suspects référés aux établissements de santé (en T3 2023, 53 % des nouveaux cas diagnostiqués provenaient de campagnes de dépistage et de sensibilisation des organisations communautaires)</a:t>
            </a:r>
            <a:r>
              <a:rPr lang="hr-HR" sz="1200" dirty="0"/>
              <a:t> </a:t>
            </a:r>
          </a:p>
          <a:p>
            <a:pPr marL="171450" indent="-171450">
              <a:buFont typeface="Arial" panose="020B0604020202020204" pitchFamily="34" charset="0"/>
              <a:buChar char="•"/>
            </a:pPr>
            <a:endParaRPr lang="hr-HR" sz="1200" dirty="0"/>
          </a:p>
          <a:p>
            <a:pPr marL="171450" indent="-171450">
              <a:buFont typeface="Arial" panose="020B0604020202020204" pitchFamily="34" charset="0"/>
              <a:buChar char="•"/>
            </a:pPr>
            <a:endParaRPr lang="fr-FR" sz="1200" dirty="0"/>
          </a:p>
          <a:p>
            <a:r>
              <a:rPr lang="fr-FR" sz="1200" b="1" dirty="0"/>
              <a:t>Les Données &amp; La Numérique: </a:t>
            </a:r>
            <a:endParaRPr lang="hr-HR" sz="1200" b="1" dirty="0"/>
          </a:p>
          <a:p>
            <a:pPr marL="171450" indent="-171450">
              <a:buFont typeface="Arial" panose="020B0604020202020204" pitchFamily="34" charset="0"/>
              <a:buChar char="•"/>
            </a:pPr>
            <a:r>
              <a:rPr lang="fr-FR" sz="1200" dirty="0"/>
              <a:t>Intégration des indicateurs clés de performance et de collecte de données dans le système d'information sanitaire du district (DHIS2) avec tableau </a:t>
            </a:r>
            <a:br>
              <a:rPr lang="hr-HR" sz="1200" dirty="0"/>
            </a:br>
            <a:r>
              <a:rPr lang="fr-FR" sz="1200" dirty="0"/>
              <a:t>de bord </a:t>
            </a:r>
          </a:p>
          <a:p>
            <a:pPr marL="171450" indent="-171450">
              <a:buFont typeface="Arial" panose="020B0604020202020204" pitchFamily="34" charset="0"/>
              <a:buChar char="•"/>
            </a:pPr>
            <a:r>
              <a:rPr lang="fr-FR" sz="1200" dirty="0"/>
              <a:t>Développement de </a:t>
            </a:r>
            <a:r>
              <a:rPr lang="fr-FR" sz="1200" dirty="0" err="1"/>
              <a:t>Saytu</a:t>
            </a:r>
            <a:r>
              <a:rPr lang="fr-FR" sz="1200" dirty="0"/>
              <a:t> Tension, une plateforme numérique multicanal (application mobile, application web et </a:t>
            </a:r>
            <a:r>
              <a:rPr lang="fr-FR" sz="1200" dirty="0" err="1"/>
              <a:t>chatbot</a:t>
            </a:r>
            <a:r>
              <a:rPr lang="fr-FR" sz="1200" dirty="0"/>
              <a:t>) pour accélérer la détection précoce et l’amélioration de la prévention et des soins des maladies cardiovasculaires, un site web grand public et des campagnes digitales sur </a:t>
            </a:r>
            <a:br>
              <a:rPr lang="hr-HR" sz="1200" dirty="0"/>
            </a:br>
            <a:r>
              <a:rPr lang="fr-FR" sz="1200" dirty="0"/>
              <a:t>les réseaux sociaux qui ont touchées à date 1M d’individus</a:t>
            </a:r>
          </a:p>
          <a:p>
            <a:pPr marL="171450" indent="-171450">
              <a:buFont typeface="Arial" panose="020B0604020202020204" pitchFamily="34" charset="0"/>
              <a:buChar char="•"/>
            </a:pPr>
            <a:r>
              <a:rPr lang="fr-FR" sz="1200" dirty="0"/>
              <a:t>Développement d’un </a:t>
            </a:r>
            <a:r>
              <a:rPr lang="fr-FR" sz="1200" dirty="0" err="1"/>
              <a:t>eTracker</a:t>
            </a:r>
            <a:r>
              <a:rPr lang="fr-FR" sz="1200" dirty="0"/>
              <a:t> pour le suivi des patients hypertendus au fil </a:t>
            </a:r>
            <a:br>
              <a:rPr lang="hr-HR" sz="1200" dirty="0"/>
            </a:br>
            <a:r>
              <a:rPr lang="fr-FR" sz="1200" dirty="0"/>
              <a:t>du temps et l’amélioration de la prise de décision basée sur les données</a:t>
            </a:r>
          </a:p>
          <a:p>
            <a:endParaRPr lang="fr-FR" sz="1200" dirty="0"/>
          </a:p>
        </p:txBody>
      </p:sp>
    </p:spTree>
    <p:extLst>
      <p:ext uri="{BB962C8B-B14F-4D97-AF65-F5344CB8AC3E}">
        <p14:creationId xmlns:p14="http://schemas.microsoft.com/office/powerpoint/2010/main" val="21585483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47DEB4D-7F7C-DACC-C17D-16EA72C80C2E}"/>
              </a:ext>
            </a:extLst>
          </p:cNvPr>
          <p:cNvSpPr/>
          <p:nvPr/>
        </p:nvSpPr>
        <p:spPr>
          <a:xfrm>
            <a:off x="0" y="2603501"/>
            <a:ext cx="6577013" cy="12135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5">
            <a:extLst>
              <a:ext uri="{FF2B5EF4-FFF2-40B4-BE49-F238E27FC236}">
                <a16:creationId xmlns:a16="http://schemas.microsoft.com/office/drawing/2014/main" id="{33A65A5B-BB97-147F-47D6-117AD4775D3C}"/>
              </a:ext>
            </a:extLst>
          </p:cNvPr>
          <p:cNvSpPr txBox="1">
            <a:spLocks/>
          </p:cNvSpPr>
          <p:nvPr/>
        </p:nvSpPr>
        <p:spPr>
          <a:xfrm>
            <a:off x="514033" y="7346511"/>
            <a:ext cx="5548946" cy="527747"/>
          </a:xfrm>
          <a:prstGeom prst="rect">
            <a:avLst/>
          </a:prstGeom>
        </p:spPr>
        <p:txBody>
          <a:bodyPr vert="horz" lIns="0" tIns="0" rIns="0" bIns="0" rtlCol="0" anchor="b" anchorCtr="0">
            <a:noAutofit/>
          </a:bodyPr>
          <a:lstStyle>
            <a:lvl1pPr algn="l" defTabSz="1204016" rtl="0" eaLnBrk="1" latinLnBrk="0" hangingPunct="1">
              <a:lnSpc>
                <a:spcPct val="90000"/>
              </a:lnSpc>
              <a:spcBef>
                <a:spcPct val="0"/>
              </a:spcBef>
              <a:buNone/>
              <a:defRPr sz="5267" b="1" kern="1200" spc="-132" baseline="0">
                <a:solidFill>
                  <a:srgbClr val="002068"/>
                </a:solidFill>
                <a:latin typeface="+mj-lt"/>
                <a:ea typeface="+mj-ea"/>
                <a:cs typeface="+mj-cs"/>
              </a:defRPr>
            </a:lvl1pPr>
          </a:lstStyle>
          <a:p>
            <a:pPr algn="ctr"/>
            <a:r>
              <a:rPr lang="fr-FR" sz="3200" dirty="0">
                <a:solidFill>
                  <a:schemeClr val="accent3"/>
                </a:solidFill>
              </a:rPr>
              <a:t>CARDIO4Dakar</a:t>
            </a:r>
            <a:endParaRPr lang="en-GB" sz="2800" dirty="0">
              <a:solidFill>
                <a:schemeClr val="accent3"/>
              </a:solidFill>
            </a:endParaRPr>
          </a:p>
        </p:txBody>
      </p:sp>
      <p:pic>
        <p:nvPicPr>
          <p:cNvPr id="20" name="Picture 19" descr="A group of red and black logos&#10;&#10;Description automatically generated">
            <a:extLst>
              <a:ext uri="{FF2B5EF4-FFF2-40B4-BE49-F238E27FC236}">
                <a16:creationId xmlns:a16="http://schemas.microsoft.com/office/drawing/2014/main" id="{21CA210B-9169-DF65-3CDF-73BE30F29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3106" y="3049827"/>
            <a:ext cx="1158418" cy="375582"/>
          </a:xfrm>
          <a:prstGeom prst="rect">
            <a:avLst/>
          </a:prstGeom>
        </p:spPr>
      </p:pic>
      <p:pic>
        <p:nvPicPr>
          <p:cNvPr id="30" name="Picture 29" descr="A orange and white rectangle with white text&#10;&#10;Description automatically generated">
            <a:extLst>
              <a:ext uri="{FF2B5EF4-FFF2-40B4-BE49-F238E27FC236}">
                <a16:creationId xmlns:a16="http://schemas.microsoft.com/office/drawing/2014/main" id="{B7593375-6F2B-CDAA-CB97-B4DB78949957}"/>
              </a:ext>
            </a:extLst>
          </p:cNvPr>
          <p:cNvPicPr>
            <a:picLocks noChangeAspect="1"/>
          </p:cNvPicPr>
          <p:nvPr/>
        </p:nvPicPr>
        <p:blipFill>
          <a:blip r:embed="rId3"/>
          <a:stretch>
            <a:fillRect/>
          </a:stretch>
        </p:blipFill>
        <p:spPr>
          <a:xfrm>
            <a:off x="2413409" y="3039943"/>
            <a:ext cx="702349" cy="395350"/>
          </a:xfrm>
          <a:prstGeom prst="rect">
            <a:avLst/>
          </a:prstGeom>
        </p:spPr>
      </p:pic>
      <p:pic>
        <p:nvPicPr>
          <p:cNvPr id="31" name="Picture 30" descr="A blue and red text on a white background&#10;&#10;Description automatically generated">
            <a:extLst>
              <a:ext uri="{FF2B5EF4-FFF2-40B4-BE49-F238E27FC236}">
                <a16:creationId xmlns:a16="http://schemas.microsoft.com/office/drawing/2014/main" id="{69F31895-1C53-B6D2-D282-6174CAA631E3}"/>
              </a:ext>
            </a:extLst>
          </p:cNvPr>
          <p:cNvPicPr>
            <a:picLocks noChangeAspect="1"/>
          </p:cNvPicPr>
          <p:nvPr/>
        </p:nvPicPr>
        <p:blipFill>
          <a:blip r:embed="rId4"/>
          <a:stretch>
            <a:fillRect/>
          </a:stretch>
        </p:blipFill>
        <p:spPr>
          <a:xfrm>
            <a:off x="4546013" y="3110714"/>
            <a:ext cx="838669" cy="253808"/>
          </a:xfrm>
          <a:prstGeom prst="rect">
            <a:avLst/>
          </a:prstGeom>
        </p:spPr>
      </p:pic>
      <p:pic>
        <p:nvPicPr>
          <p:cNvPr id="33" name="Picture 32">
            <a:extLst>
              <a:ext uri="{FF2B5EF4-FFF2-40B4-BE49-F238E27FC236}">
                <a16:creationId xmlns:a16="http://schemas.microsoft.com/office/drawing/2014/main" id="{C9116B83-2B4B-694C-43E9-EC89C6A18F9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0433" y="2978086"/>
            <a:ext cx="519065" cy="519065"/>
          </a:xfrm>
          <a:prstGeom prst="rect">
            <a:avLst/>
          </a:prstGeom>
          <a:noFill/>
        </p:spPr>
      </p:pic>
      <p:pic>
        <p:nvPicPr>
          <p:cNvPr id="34" name="Picture 33" descr="A drawing of a person sitting&#10;&#10;Description automatically generated">
            <a:extLst>
              <a:ext uri="{FF2B5EF4-FFF2-40B4-BE49-F238E27FC236}">
                <a16:creationId xmlns:a16="http://schemas.microsoft.com/office/drawing/2014/main" id="{D4928C23-38F1-2413-6FE4-035725028501}"/>
              </a:ext>
            </a:extLst>
          </p:cNvPr>
          <p:cNvPicPr>
            <a:picLocks noChangeAspect="1"/>
          </p:cNvPicPr>
          <p:nvPr/>
        </p:nvPicPr>
        <p:blipFill>
          <a:blip r:embed="rId6"/>
          <a:stretch>
            <a:fillRect/>
          </a:stretch>
        </p:blipFill>
        <p:spPr>
          <a:xfrm>
            <a:off x="1967994" y="3047265"/>
            <a:ext cx="280588" cy="380706"/>
          </a:xfrm>
          <a:prstGeom prst="rect">
            <a:avLst/>
          </a:prstGeom>
        </p:spPr>
      </p:pic>
      <p:sp>
        <p:nvSpPr>
          <p:cNvPr id="21" name="TextBox 20">
            <a:extLst>
              <a:ext uri="{FF2B5EF4-FFF2-40B4-BE49-F238E27FC236}">
                <a16:creationId xmlns:a16="http://schemas.microsoft.com/office/drawing/2014/main" id="{281B0EF4-5F19-DE8A-EDD6-AF1B65D2DB16}"/>
              </a:ext>
            </a:extLst>
          </p:cNvPr>
          <p:cNvSpPr txBox="1"/>
          <p:nvPr/>
        </p:nvSpPr>
        <p:spPr>
          <a:xfrm>
            <a:off x="498563" y="2914453"/>
            <a:ext cx="1356060" cy="646331"/>
          </a:xfrm>
          <a:prstGeom prst="rect">
            <a:avLst/>
          </a:prstGeom>
          <a:noFill/>
        </p:spPr>
        <p:txBody>
          <a:bodyPr wrap="square" rtlCol="0">
            <a:spAutoFit/>
          </a:bodyPr>
          <a:lstStyle/>
          <a:p>
            <a:r>
              <a:rPr lang="en-US" sz="1200" b="1" dirty="0">
                <a:solidFill>
                  <a:schemeClr val="accent2"/>
                </a:solidFill>
              </a:rPr>
              <a:t>Avec la collaboration de:</a:t>
            </a:r>
            <a:endParaRPr lang="de-CH" sz="1200" b="1" dirty="0">
              <a:solidFill>
                <a:schemeClr val="accent2"/>
              </a:solidFill>
            </a:endParaRPr>
          </a:p>
        </p:txBody>
      </p:sp>
      <p:sp>
        <p:nvSpPr>
          <p:cNvPr id="8" name="Rectangle 7">
            <a:extLst>
              <a:ext uri="{FF2B5EF4-FFF2-40B4-BE49-F238E27FC236}">
                <a16:creationId xmlns:a16="http://schemas.microsoft.com/office/drawing/2014/main" id="{DF5B8D1F-729A-A96F-4D14-31035FBD72CD}"/>
              </a:ext>
            </a:extLst>
          </p:cNvPr>
          <p:cNvSpPr/>
          <p:nvPr/>
        </p:nvSpPr>
        <p:spPr>
          <a:xfrm>
            <a:off x="0" y="8648700"/>
            <a:ext cx="6577013" cy="7111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DB81337D-06FE-1A7F-81BF-FF09AFD6B661}"/>
              </a:ext>
            </a:extLst>
          </p:cNvPr>
          <p:cNvPicPr/>
          <p:nvPr/>
        </p:nvPicPr>
        <p:blipFill>
          <a:blip r:embed="rId7"/>
          <a:stretch>
            <a:fillRect/>
          </a:stretch>
        </p:blipFill>
        <p:spPr>
          <a:xfrm>
            <a:off x="3812989" y="8918018"/>
            <a:ext cx="2233471" cy="197695"/>
          </a:xfrm>
          <a:prstGeom prst="rect">
            <a:avLst/>
          </a:prstGeom>
          <a:noFill/>
          <a:ln>
            <a:noFill/>
            <a:prstDash/>
          </a:ln>
        </p:spPr>
      </p:pic>
      <p:pic>
        <p:nvPicPr>
          <p:cNvPr id="11" name="Picture 10">
            <a:extLst>
              <a:ext uri="{FF2B5EF4-FFF2-40B4-BE49-F238E27FC236}">
                <a16:creationId xmlns:a16="http://schemas.microsoft.com/office/drawing/2014/main" id="{2EF30A5B-697E-67B3-4AF5-8D2C070089F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2618878" y="8853589"/>
            <a:ext cx="1018103" cy="38467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7BD4B235-3D25-7584-AE53-23F366FDC05A}"/>
              </a:ext>
            </a:extLst>
          </p:cNvPr>
          <p:cNvCxnSpPr>
            <a:cxnSpLocks/>
          </p:cNvCxnSpPr>
          <p:nvPr/>
        </p:nvCxnSpPr>
        <p:spPr>
          <a:xfrm>
            <a:off x="317500" y="0"/>
            <a:ext cx="0" cy="9359900"/>
          </a:xfrm>
          <a:prstGeom prst="line">
            <a:avLst/>
          </a:prstGeom>
          <a:ln w="12700">
            <a:solidFill>
              <a:schemeClr val="accent5">
                <a:alpha val="2000"/>
              </a:schemeClr>
            </a:solidFill>
          </a:ln>
          <a:effectLst>
            <a:glow rad="38100">
              <a:schemeClr val="tx2">
                <a:alpha val="15000"/>
              </a:schemeClr>
            </a:glow>
            <a:outerShdw blurRad="63500" dist="38100" sx="102000" sy="102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1231CEB-CB76-62B6-71D4-DDE61EE4ED27}"/>
              </a:ext>
            </a:extLst>
          </p:cNvPr>
          <p:cNvSpPr txBox="1"/>
          <p:nvPr/>
        </p:nvSpPr>
        <p:spPr>
          <a:xfrm>
            <a:off x="1636123" y="4357775"/>
            <a:ext cx="3298370" cy="727059"/>
          </a:xfrm>
          <a:prstGeom prst="rect">
            <a:avLst/>
          </a:prstGeom>
          <a:noFill/>
        </p:spPr>
        <p:txBody>
          <a:bodyPr wrap="square">
            <a:spAutoFit/>
          </a:bodyPr>
          <a:lstStyle/>
          <a:p>
            <a:pPr algn="ctr">
              <a:lnSpc>
                <a:spcPct val="107000"/>
              </a:lnSpc>
              <a:spcAft>
                <a:spcPts val="800"/>
              </a:spcAft>
            </a:pPr>
            <a:r>
              <a:rPr lang="fr-FR" sz="2000" b="1" i="1" kern="100" dirty="0">
                <a:solidFill>
                  <a:schemeClr val="accent3"/>
                </a:solidFill>
                <a:ea typeface="Calibri" panose="020F0502020204030204" pitchFamily="34" charset="0"/>
                <a:cs typeface="Times New Roman" panose="02020603050405020304" pitchFamily="18" charset="0"/>
              </a:rPr>
              <a:t>‘Ensemble, disons non à l’hypertension artérielle!’</a:t>
            </a:r>
            <a:endParaRPr lang="fr-FR" sz="2000" b="1" i="1" kern="100" dirty="0">
              <a:solidFill>
                <a:schemeClr val="accent3"/>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806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514EB7-FFD4-6A3D-7079-AF7E21201A2A}"/>
              </a:ext>
            </a:extLst>
          </p:cNvPr>
          <p:cNvSpPr txBox="1"/>
          <p:nvPr/>
        </p:nvSpPr>
        <p:spPr>
          <a:xfrm>
            <a:off x="552450" y="1432790"/>
            <a:ext cx="5480049" cy="1384838"/>
          </a:xfrm>
          <a:prstGeom prst="rect">
            <a:avLst/>
          </a:prstGeom>
          <a:noFill/>
        </p:spPr>
        <p:txBody>
          <a:bodyPr wrap="square" lIns="0" tIns="46800" rIns="0" rtlCol="0">
            <a:noAutofit/>
          </a:bodyPr>
          <a:lstStyle/>
          <a:p>
            <a:r>
              <a:rPr lang="fr-FR" sz="1200" dirty="0"/>
              <a:t>De 2018 à 2024, un total cumulé de </a:t>
            </a:r>
            <a:r>
              <a:rPr lang="fr-FR" sz="1200" b="1" dirty="0"/>
              <a:t>26 102 personnes </a:t>
            </a:r>
            <a:r>
              <a:rPr lang="fr-FR" sz="1200" dirty="0"/>
              <a:t>ont été diagnostiquées comme hypertendus et 24 946 traitées pour cette pathologie. Les résultats de CARDIO4Dakar ont montré une augmentation de 91 % du dépistage et du diagnostic et une augmentation de 92 % du traitement par rapport à la première année (2018). En mars 2024, le nombre cumulé de patients hypertendus contrôlés était de 7.380 . Du premier trimestre 2022 au premier trimestre 2024, un total de 6.214 personnes ont été diagnostiquées et traitées pour le diabète.</a:t>
            </a:r>
            <a:endParaRPr lang="hr-HR" sz="1200" dirty="0"/>
          </a:p>
          <a:p>
            <a:endParaRPr lang="fr-FR" sz="1200" dirty="0"/>
          </a:p>
        </p:txBody>
      </p:sp>
      <p:pic>
        <p:nvPicPr>
          <p:cNvPr id="2" name="Picture 1" descr="A graph of a number of people with numbers&#10;&#10;Description automatically generated">
            <a:extLst>
              <a:ext uri="{FF2B5EF4-FFF2-40B4-BE49-F238E27FC236}">
                <a16:creationId xmlns:a16="http://schemas.microsoft.com/office/drawing/2014/main" id="{40FB0756-E6EC-1365-A4DD-33594C04CF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49" y="3002335"/>
            <a:ext cx="5471385" cy="2690696"/>
          </a:xfrm>
          <a:prstGeom prst="rect">
            <a:avLst/>
          </a:prstGeom>
          <a:ln>
            <a:noFill/>
          </a:ln>
        </p:spPr>
      </p:pic>
      <p:grpSp>
        <p:nvGrpSpPr>
          <p:cNvPr id="3" name="Group 2">
            <a:extLst>
              <a:ext uri="{FF2B5EF4-FFF2-40B4-BE49-F238E27FC236}">
                <a16:creationId xmlns:a16="http://schemas.microsoft.com/office/drawing/2014/main" id="{3CA71388-2D07-C47E-A297-37B8C01F5F42}"/>
              </a:ext>
            </a:extLst>
          </p:cNvPr>
          <p:cNvGrpSpPr/>
          <p:nvPr/>
        </p:nvGrpSpPr>
        <p:grpSpPr>
          <a:xfrm>
            <a:off x="455613" y="6229094"/>
            <a:ext cx="6121401" cy="423400"/>
            <a:chOff x="248430" y="4324590"/>
            <a:chExt cx="6715353" cy="464482"/>
          </a:xfrm>
        </p:grpSpPr>
        <p:sp>
          <p:nvSpPr>
            <p:cNvPr id="5" name="Rectangle: Top Corners Rounded 4">
              <a:extLst>
                <a:ext uri="{FF2B5EF4-FFF2-40B4-BE49-F238E27FC236}">
                  <a16:creationId xmlns:a16="http://schemas.microsoft.com/office/drawing/2014/main" id="{F096E52B-A2D7-B401-163C-40EE1115D068}"/>
                </a:ext>
              </a:extLst>
            </p:cNvPr>
            <p:cNvSpPr/>
            <p:nvPr/>
          </p:nvSpPr>
          <p:spPr>
            <a:xfrm rot="16200000">
              <a:off x="3373866" y="1199154"/>
              <a:ext cx="464482" cy="6715353"/>
            </a:xfrm>
            <a:prstGeom prst="round2SameRect">
              <a:avLst>
                <a:gd name="adj1" fmla="val 16949"/>
                <a:gd name="adj2" fmla="val 0"/>
              </a:avLst>
            </a:prstGeom>
            <a:gradFill>
              <a:gsLst>
                <a:gs pos="0">
                  <a:schemeClr val="accent3"/>
                </a:gs>
                <a:gs pos="100000">
                  <a:schemeClr val="accent3">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83352" tIns="41676" rIns="83352" bIns="41676" numCol="1" spcCol="0" rtlCol="0" fromWordArt="0" anchor="ctr" anchorCtr="0" forceAA="0" compatLnSpc="1">
              <a:prstTxWarp prst="textNoShape">
                <a:avLst/>
              </a:prstTxWarp>
              <a:noAutofit/>
            </a:bodyPr>
            <a:lstStyle/>
            <a:p>
              <a:endParaRPr lang="en-GB" sz="1589" dirty="0"/>
            </a:p>
          </p:txBody>
        </p:sp>
        <p:sp>
          <p:nvSpPr>
            <p:cNvPr id="6" name="Text Box 2">
              <a:extLst>
                <a:ext uri="{FF2B5EF4-FFF2-40B4-BE49-F238E27FC236}">
                  <a16:creationId xmlns:a16="http://schemas.microsoft.com/office/drawing/2014/main" id="{D28EDFD8-E328-731E-FC3E-8F2BD0E77FF0}"/>
                </a:ext>
              </a:extLst>
            </p:cNvPr>
            <p:cNvSpPr txBox="1"/>
            <p:nvPr userDrawn="1"/>
          </p:nvSpPr>
          <p:spPr>
            <a:xfrm>
              <a:off x="354663" y="4350715"/>
              <a:ext cx="6027088" cy="412235"/>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r>
                <a:rPr lang="fr-FR" sz="1400" b="1" dirty="0">
                  <a:solidFill>
                    <a:schemeClr val="bg1"/>
                  </a:solidFill>
                  <a:latin typeface="Arial" panose="020B0604020202020204" pitchFamily="34" charset="0"/>
                  <a:ea typeface="Arial" panose="020B0604020202020204" pitchFamily="34" charset="0"/>
                  <a:cs typeface="Arial" panose="020B0604020202020204" pitchFamily="34" charset="0"/>
                </a:rPr>
                <a:t>INTERVENTIONS ET GUIDE DE MISE EN ŒUVRE</a:t>
              </a:r>
              <a:endParaRPr lang="en-GB" sz="1400" b="1"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grpSp>
      <p:sp>
        <p:nvSpPr>
          <p:cNvPr id="7" name="Oval 6">
            <a:extLst>
              <a:ext uri="{FF2B5EF4-FFF2-40B4-BE49-F238E27FC236}">
                <a16:creationId xmlns:a16="http://schemas.microsoft.com/office/drawing/2014/main" id="{2A32BE6D-33E7-0EF8-5197-FAF1EEB16668}"/>
              </a:ext>
            </a:extLst>
          </p:cNvPr>
          <p:cNvSpPr/>
          <p:nvPr/>
        </p:nvSpPr>
        <p:spPr>
          <a:xfrm>
            <a:off x="5398594" y="6102241"/>
            <a:ext cx="625241" cy="62524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4A6DA63-1BC9-5398-8FDA-DE01D4DB5FD5}"/>
              </a:ext>
            </a:extLst>
          </p:cNvPr>
          <p:cNvSpPr txBox="1"/>
          <p:nvPr/>
        </p:nvSpPr>
        <p:spPr>
          <a:xfrm>
            <a:off x="552450" y="6877050"/>
            <a:ext cx="5480049" cy="1382299"/>
          </a:xfrm>
          <a:prstGeom prst="rect">
            <a:avLst/>
          </a:prstGeom>
          <a:noFill/>
        </p:spPr>
        <p:txBody>
          <a:bodyPr wrap="square" lIns="0" tIns="46800" rIns="0" rtlCol="0">
            <a:noAutofit/>
          </a:bodyPr>
          <a:lstStyle/>
          <a:p>
            <a:r>
              <a:rPr lang="fr-FR" sz="1400" b="1" dirty="0">
                <a:solidFill>
                  <a:schemeClr val="accent1"/>
                </a:solidFill>
              </a:rPr>
              <a:t>Introduction</a:t>
            </a:r>
            <a:r>
              <a:rPr lang="hr-HR" sz="1400" b="1" dirty="0">
                <a:solidFill>
                  <a:schemeClr val="accent1"/>
                </a:solidFill>
              </a:rPr>
              <a:t> </a:t>
            </a:r>
          </a:p>
          <a:p>
            <a:endParaRPr lang="hr-HR" sz="1400" b="1" dirty="0">
              <a:solidFill>
                <a:schemeClr val="accent1"/>
              </a:solidFill>
            </a:endParaRPr>
          </a:p>
          <a:p>
            <a:r>
              <a:rPr lang="fr-FR" sz="1200" dirty="0"/>
              <a:t>Cette section présente un sommaire succinct des interventions (ou solutions) </a:t>
            </a:r>
            <a:br>
              <a:rPr lang="hr-HR" sz="1200" dirty="0"/>
            </a:br>
            <a:r>
              <a:rPr lang="fr-FR" sz="1200" dirty="0"/>
              <a:t>pour répondre à certains défis identifiés lors de l’analyse situationnelle à Dakar. Ces interventions ont été définies en partenariat avec le MSAS et avec l’appui des sociétés savantes, des prestataires de soins, des acteurs communautaires de santé et des compagnies de technologie digitale et de marketing.</a:t>
            </a:r>
          </a:p>
        </p:txBody>
      </p:sp>
      <p:pic>
        <p:nvPicPr>
          <p:cNvPr id="10" name="Graphic 9">
            <a:extLst>
              <a:ext uri="{FF2B5EF4-FFF2-40B4-BE49-F238E27FC236}">
                <a16:creationId xmlns:a16="http://schemas.microsoft.com/office/drawing/2014/main" id="{2DDC7448-1212-BE72-0FA1-AD8CD4813F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40280" y="6150715"/>
            <a:ext cx="541868" cy="541868"/>
          </a:xfrm>
          <a:prstGeom prst="rect">
            <a:avLst/>
          </a:prstGeom>
        </p:spPr>
      </p:pic>
      <p:sp>
        <p:nvSpPr>
          <p:cNvPr id="8" name="ZoneTexte 7">
            <a:extLst>
              <a:ext uri="{FF2B5EF4-FFF2-40B4-BE49-F238E27FC236}">
                <a16:creationId xmlns:a16="http://schemas.microsoft.com/office/drawing/2014/main" id="{2367B713-9397-F7D4-C05A-C32A44A51C74}"/>
              </a:ext>
            </a:extLst>
          </p:cNvPr>
          <p:cNvSpPr txBox="1"/>
          <p:nvPr/>
        </p:nvSpPr>
        <p:spPr>
          <a:xfrm>
            <a:off x="510763" y="5792797"/>
            <a:ext cx="5471384" cy="261610"/>
          </a:xfrm>
          <a:prstGeom prst="rect">
            <a:avLst/>
          </a:prstGeom>
          <a:noFill/>
        </p:spPr>
        <p:txBody>
          <a:bodyPr wrap="square" rtlCol="0">
            <a:spAutoFit/>
          </a:bodyPr>
          <a:lstStyle/>
          <a:p>
            <a:r>
              <a:rPr lang="fr-FR" sz="1100" i="1" dirty="0"/>
              <a:t>Figure 1: Nombre cumulatifs de personnes dépistées de 2018 à 2024</a:t>
            </a:r>
          </a:p>
        </p:txBody>
      </p:sp>
    </p:spTree>
    <p:extLst>
      <p:ext uri="{BB962C8B-B14F-4D97-AF65-F5344CB8AC3E}">
        <p14:creationId xmlns:p14="http://schemas.microsoft.com/office/powerpoint/2010/main" val="84306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514EB7-FFD4-6A3D-7079-AF7E21201A2A}"/>
              </a:ext>
            </a:extLst>
          </p:cNvPr>
          <p:cNvSpPr txBox="1"/>
          <p:nvPr/>
        </p:nvSpPr>
        <p:spPr>
          <a:xfrm>
            <a:off x="552450" y="1450495"/>
            <a:ext cx="5480049" cy="225609"/>
          </a:xfrm>
          <a:prstGeom prst="rect">
            <a:avLst/>
          </a:prstGeom>
          <a:noFill/>
        </p:spPr>
        <p:txBody>
          <a:bodyPr wrap="square" lIns="0" tIns="46800" rIns="0" rtlCol="0">
            <a:noAutofit/>
          </a:bodyPr>
          <a:lstStyle/>
          <a:p>
            <a:r>
              <a:rPr lang="fr-FR" sz="1400" b="1" dirty="0">
                <a:solidFill>
                  <a:schemeClr val="accent1"/>
                </a:solidFill>
              </a:rPr>
              <a:t>Tableau Sommaire des interventions:</a:t>
            </a:r>
          </a:p>
        </p:txBody>
      </p:sp>
      <p:graphicFrame>
        <p:nvGraphicFramePr>
          <p:cNvPr id="10" name="Table 9">
            <a:extLst>
              <a:ext uri="{FF2B5EF4-FFF2-40B4-BE49-F238E27FC236}">
                <a16:creationId xmlns:a16="http://schemas.microsoft.com/office/drawing/2014/main" id="{3EF2E143-9E80-27A6-3591-07A30CE026D1}"/>
              </a:ext>
            </a:extLst>
          </p:cNvPr>
          <p:cNvGraphicFramePr>
            <a:graphicFrameLocks noGrp="1"/>
          </p:cNvGraphicFramePr>
          <p:nvPr>
            <p:extLst>
              <p:ext uri="{D42A27DB-BD31-4B8C-83A1-F6EECF244321}">
                <p14:modId xmlns:p14="http://schemas.microsoft.com/office/powerpoint/2010/main" val="787963186"/>
              </p:ext>
            </p:extLst>
          </p:nvPr>
        </p:nvGraphicFramePr>
        <p:xfrm>
          <a:off x="563083" y="1878013"/>
          <a:ext cx="5480046" cy="6478136"/>
        </p:xfrm>
        <a:graphic>
          <a:graphicData uri="http://schemas.openxmlformats.org/drawingml/2006/table">
            <a:tbl>
              <a:tblPr firstRow="1" bandRow="1">
                <a:tableStyleId>{5C22544A-7EE6-4342-B048-85BDC9FD1C3A}</a:tableStyleId>
              </a:tblPr>
              <a:tblGrid>
                <a:gridCol w="2371564">
                  <a:extLst>
                    <a:ext uri="{9D8B030D-6E8A-4147-A177-3AD203B41FA5}">
                      <a16:colId xmlns:a16="http://schemas.microsoft.com/office/drawing/2014/main" val="4062171770"/>
                    </a:ext>
                  </a:extLst>
                </a:gridCol>
                <a:gridCol w="1341207">
                  <a:extLst>
                    <a:ext uri="{9D8B030D-6E8A-4147-A177-3AD203B41FA5}">
                      <a16:colId xmlns:a16="http://schemas.microsoft.com/office/drawing/2014/main" val="3866495792"/>
                    </a:ext>
                  </a:extLst>
                </a:gridCol>
                <a:gridCol w="1767275">
                  <a:extLst>
                    <a:ext uri="{9D8B030D-6E8A-4147-A177-3AD203B41FA5}">
                      <a16:colId xmlns:a16="http://schemas.microsoft.com/office/drawing/2014/main" val="28091567"/>
                    </a:ext>
                  </a:extLst>
                </a:gridCol>
              </a:tblGrid>
              <a:tr h="435935">
                <a:tc>
                  <a:txBody>
                    <a:bodyPr/>
                    <a:lstStyle/>
                    <a:p>
                      <a:pPr algn="l">
                        <a:lnSpc>
                          <a:spcPct val="90000"/>
                        </a:lnSpc>
                        <a:spcAft>
                          <a:spcPts val="0"/>
                        </a:spcAft>
                      </a:pPr>
                      <a:r>
                        <a:rPr lang="fr-FR" sz="1200" b="1" dirty="0">
                          <a:solidFill>
                            <a:schemeClr val="bg1"/>
                          </a:solidFill>
                          <a:effectLst/>
                          <a:latin typeface="+mn-lt"/>
                          <a:ea typeface="Calibri" panose="020F0502020204030204" pitchFamily="34" charset="0"/>
                          <a:cs typeface="Calibri" panose="020F0502020204030204" pitchFamily="34" charset="0"/>
                        </a:rPr>
                        <a:t>1</a:t>
                      </a:r>
                      <a:r>
                        <a:rPr lang="hr-HR" sz="1200" b="1" dirty="0">
                          <a:solidFill>
                            <a:schemeClr val="bg1"/>
                          </a:solidFill>
                          <a:effectLst/>
                          <a:latin typeface="+mn-lt"/>
                          <a:ea typeface="Calibri" panose="020F0502020204030204" pitchFamily="34" charset="0"/>
                          <a:cs typeface="Calibri" panose="020F0502020204030204" pitchFamily="34" charset="0"/>
                        </a:rPr>
                        <a:t>. </a:t>
                      </a:r>
                      <a:r>
                        <a:rPr lang="fr-FR" sz="1200" b="1" dirty="0">
                          <a:solidFill>
                            <a:schemeClr val="bg1"/>
                          </a:solidFill>
                          <a:effectLst/>
                          <a:latin typeface="+mn-lt"/>
                          <a:ea typeface="Calibri" panose="020F0502020204030204" pitchFamily="34" charset="0"/>
                          <a:cs typeface="Calibri" panose="020F0502020204030204" pitchFamily="34" charset="0"/>
                        </a:rPr>
                        <a:t>COORDINATION ET GOUVERNANCE</a:t>
                      </a:r>
                      <a:endParaRPr lang="en-GB" sz="1200" dirty="0">
                        <a:solidFill>
                          <a:schemeClr val="bg1"/>
                        </a:solidFill>
                        <a:effectLst/>
                        <a:latin typeface="+mn-lt"/>
                        <a:ea typeface="Calibri" panose="020F0502020204030204" pitchFamily="34" charset="0"/>
                        <a:cs typeface="Times New Roman" panose="02020603050405020304" pitchFamily="18" charset="0"/>
                      </a:endParaRPr>
                    </a:p>
                  </a:txBody>
                  <a:tcPr marL="72000" marR="72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lnSpc>
                          <a:spcPct val="90000"/>
                        </a:lnSpc>
                        <a:spcAft>
                          <a:spcPts val="0"/>
                        </a:spcAft>
                      </a:pPr>
                      <a:r>
                        <a:rPr lang="fr-FR" sz="1200" b="1" dirty="0">
                          <a:solidFill>
                            <a:schemeClr val="bg1"/>
                          </a:solidFill>
                          <a:effectLst/>
                          <a:latin typeface="+mn-lt"/>
                          <a:ea typeface="Calibri" panose="020F0502020204030204" pitchFamily="34" charset="0"/>
                          <a:cs typeface="Calibri" panose="020F0502020204030204" pitchFamily="34" charset="0"/>
                        </a:rPr>
                        <a:t>Acteurs clés</a:t>
                      </a:r>
                      <a:endParaRPr lang="en-GB" sz="1200" dirty="0">
                        <a:solidFill>
                          <a:schemeClr val="bg1"/>
                        </a:solidFill>
                        <a:effectLst/>
                        <a:latin typeface="+mn-lt"/>
                        <a:ea typeface="Calibri" panose="020F0502020204030204" pitchFamily="34" charset="0"/>
                        <a:cs typeface="Times New Roman" panose="02020603050405020304" pitchFamily="18" charset="0"/>
                      </a:endParaRPr>
                    </a:p>
                  </a:txBody>
                  <a:tcPr marL="72000" marR="72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lnSpc>
                          <a:spcPct val="90000"/>
                        </a:lnSpc>
                        <a:spcAft>
                          <a:spcPts val="0"/>
                        </a:spcAft>
                      </a:pPr>
                      <a:r>
                        <a:rPr lang="fr-FR" sz="1200" b="1" dirty="0">
                          <a:solidFill>
                            <a:schemeClr val="bg1"/>
                          </a:solidFill>
                          <a:effectLst/>
                          <a:latin typeface="+mn-lt"/>
                          <a:ea typeface="Calibri" panose="020F0502020204030204" pitchFamily="34" charset="0"/>
                          <a:cs typeface="Calibri" panose="020F0502020204030204" pitchFamily="34" charset="0"/>
                        </a:rPr>
                        <a:t>Outils/Ressources</a:t>
                      </a:r>
                      <a:endParaRPr lang="en-GB" sz="1200" dirty="0">
                        <a:solidFill>
                          <a:schemeClr val="bg1"/>
                        </a:solidFill>
                        <a:effectLst/>
                        <a:latin typeface="+mn-lt"/>
                        <a:ea typeface="Calibri" panose="020F0502020204030204" pitchFamily="34" charset="0"/>
                        <a:cs typeface="Times New Roman" panose="02020603050405020304" pitchFamily="18" charset="0"/>
                      </a:endParaRPr>
                    </a:p>
                  </a:txBody>
                  <a:tcPr marL="72000" marR="72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156898470"/>
                  </a:ext>
                </a:extLst>
              </a:tr>
              <a:tr h="611115">
                <a:tc>
                  <a:txBody>
                    <a:bodyPr/>
                    <a:lstStyle/>
                    <a:p>
                      <a:pPr algn="l">
                        <a:lnSpc>
                          <a:spcPct val="107000"/>
                        </a:lnSpc>
                        <a:spcAft>
                          <a:spcPts val="1200"/>
                        </a:spcAft>
                      </a:pPr>
                      <a:r>
                        <a:rPr lang="fr-FR" sz="1000" dirty="0">
                          <a:solidFill>
                            <a:srgbClr val="000000"/>
                          </a:solidFill>
                          <a:effectLst/>
                          <a:latin typeface="+mn-lt"/>
                          <a:ea typeface="Calibri" panose="020F0502020204030204" pitchFamily="34" charset="0"/>
                          <a:cs typeface="Calibri" panose="020F0502020204030204" pitchFamily="34" charset="0"/>
                        </a:rPr>
                        <a:t>Compréhension du contexte/ orientation des interventions</a:t>
                      </a:r>
                      <a:endParaRPr lang="en-GB" sz="1000"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1200"/>
                        </a:spcAft>
                      </a:pPr>
                      <a:r>
                        <a:rPr lang="fr-FR" sz="1000" dirty="0">
                          <a:solidFill>
                            <a:srgbClr val="000000"/>
                          </a:solidFill>
                          <a:effectLst/>
                          <a:latin typeface="+mn-lt"/>
                          <a:ea typeface="Calibri" panose="020F0502020204030204" pitchFamily="34" charset="0"/>
                          <a:cs typeface="Calibri" panose="020F0502020204030204" pitchFamily="34" charset="0"/>
                        </a:rPr>
                        <a:t>MSAS/DLMNT, Districts Sanitaires</a:t>
                      </a:r>
                      <a:endParaRPr lang="en-GB" sz="1000"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1200"/>
                        </a:spcAft>
                      </a:pPr>
                      <a:r>
                        <a:rPr lang="fr-FR" sz="1000" dirty="0">
                          <a:solidFill>
                            <a:srgbClr val="000000"/>
                          </a:solidFill>
                          <a:effectLst/>
                          <a:latin typeface="+mn-lt"/>
                          <a:ea typeface="Calibri" panose="020F0502020204030204" pitchFamily="34" charset="0"/>
                          <a:cs typeface="Calibri" panose="020F0502020204030204" pitchFamily="34" charset="0"/>
                        </a:rPr>
                        <a:t>Outils d’Analyse situationnelle (HTA, AVC, hypercholestérolémie)</a:t>
                      </a:r>
                      <a:endParaRPr lang="en-GB" sz="1000"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8358625"/>
                  </a:ext>
                </a:extLst>
              </a:tr>
              <a:tr h="611115">
                <a:tc>
                  <a:txBody>
                    <a:bodyPr/>
                    <a:lstStyle/>
                    <a:p>
                      <a:pPr algn="l">
                        <a:lnSpc>
                          <a:spcPct val="107000"/>
                        </a:lnSpc>
                        <a:spcAft>
                          <a:spcPts val="800"/>
                        </a:spcAft>
                      </a:pPr>
                      <a:r>
                        <a:rPr lang="fr-FR" sz="1000" dirty="0">
                          <a:solidFill>
                            <a:srgbClr val="000000"/>
                          </a:solidFill>
                          <a:effectLst/>
                          <a:latin typeface="+mn-lt"/>
                          <a:ea typeface="Calibri" panose="020F0502020204030204" pitchFamily="34" charset="0"/>
                          <a:cs typeface="Calibri" panose="020F0502020204030204" pitchFamily="34" charset="0"/>
                        </a:rPr>
                        <a:t>Modèle de Gestion et de la Gouvernance Sanitaire </a:t>
                      </a:r>
                      <a:endParaRPr lang="en-GB" sz="1000"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1200"/>
                        </a:spcAft>
                      </a:pPr>
                      <a:r>
                        <a:rPr lang="fr-FR" sz="1000" dirty="0">
                          <a:solidFill>
                            <a:srgbClr val="000000"/>
                          </a:solidFill>
                          <a:effectLst/>
                          <a:latin typeface="+mn-lt"/>
                          <a:ea typeface="Calibri" panose="020F0502020204030204" pitchFamily="34" charset="0"/>
                          <a:cs typeface="Calibri" panose="020F0502020204030204" pitchFamily="34" charset="0"/>
                        </a:rPr>
                        <a:t>MSAS/DLMNT, DS, Collectivités territoriale</a:t>
                      </a:r>
                      <a:endParaRPr lang="en-GB" sz="1000"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1200"/>
                        </a:spcAft>
                      </a:pPr>
                      <a:r>
                        <a:rPr lang="fr-FR" sz="1000" dirty="0">
                          <a:solidFill>
                            <a:srgbClr val="000000"/>
                          </a:solidFill>
                          <a:effectLst/>
                          <a:latin typeface="+mn-lt"/>
                          <a:ea typeface="Calibri" panose="020F0502020204030204" pitchFamily="34" charset="0"/>
                          <a:cs typeface="Calibri" panose="020F0502020204030204" pitchFamily="34" charset="0"/>
                        </a:rPr>
                        <a:t>TDRs comité de pilotage et de comité technique</a:t>
                      </a:r>
                      <a:endParaRPr lang="en-GB" sz="1000" dirty="0">
                        <a:effectLst/>
                        <a:latin typeface="+mn-lt"/>
                        <a:ea typeface="Calibri" panose="020F0502020204030204" pitchFamily="34" charset="0"/>
                        <a:cs typeface="Times New Roman" panose="02020603050405020304" pitchFamily="18"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9006667"/>
                  </a:ext>
                </a:extLst>
              </a:tr>
              <a:tr h="306603">
                <a:tc>
                  <a:txBody>
                    <a:bodyPr/>
                    <a:lstStyle/>
                    <a:p>
                      <a:pPr marL="0" algn="l" defTabSz="1204016" rtl="0" eaLnBrk="1" latinLnBrk="0" hangingPunct="1">
                        <a:lnSpc>
                          <a:spcPct val="90000"/>
                        </a:lnSpc>
                        <a:spcAft>
                          <a:spcPts val="0"/>
                        </a:spcAft>
                      </a:pPr>
                      <a:r>
                        <a:rPr lang="fr-FR" sz="1200" b="1" kern="1200" dirty="0">
                          <a:solidFill>
                            <a:schemeClr val="bg1"/>
                          </a:solidFill>
                          <a:effectLst/>
                          <a:latin typeface="+mn-lt"/>
                          <a:ea typeface="Calibri" panose="020F0502020204030204" pitchFamily="34" charset="0"/>
                          <a:cs typeface="Calibri" panose="020F0502020204030204" pitchFamily="34" charset="0"/>
                        </a:rPr>
                        <a:t>2. PRISE EN CHARGE ET SUIVI</a:t>
                      </a:r>
                      <a:endParaRPr lang="en-GB" sz="1200" b="1" kern="1200" dirty="0">
                        <a:solidFill>
                          <a:schemeClr val="bg1"/>
                        </a:solidFill>
                        <a:effectLst/>
                        <a:latin typeface="+mn-lt"/>
                        <a:ea typeface="Calibri" panose="020F0502020204030204" pitchFamily="34" charset="0"/>
                        <a:cs typeface="Calibri" panose="020F0502020204030204" pitchFamily="34" charset="0"/>
                      </a:endParaRPr>
                    </a:p>
                  </a:txBody>
                  <a:tcPr marL="72000" marR="72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1204016" rtl="0" eaLnBrk="1" latinLnBrk="0" hangingPunct="1">
                        <a:lnSpc>
                          <a:spcPct val="90000"/>
                        </a:lnSpc>
                        <a:spcAft>
                          <a:spcPts val="0"/>
                        </a:spcAft>
                      </a:pPr>
                      <a:r>
                        <a:rPr lang="fr-FR" sz="1200" b="1" kern="1200" dirty="0">
                          <a:solidFill>
                            <a:schemeClr val="bg1"/>
                          </a:solidFill>
                          <a:effectLst/>
                          <a:latin typeface="+mn-lt"/>
                          <a:ea typeface="Calibri" panose="020F0502020204030204" pitchFamily="34" charset="0"/>
                          <a:cs typeface="Calibri" panose="020F0502020204030204" pitchFamily="34" charset="0"/>
                        </a:rPr>
                        <a:t>Acteurs clés</a:t>
                      </a:r>
                      <a:endParaRPr lang="en-GB" sz="1200" b="1" kern="1200" dirty="0">
                        <a:solidFill>
                          <a:schemeClr val="bg1"/>
                        </a:solidFill>
                        <a:effectLst/>
                        <a:latin typeface="+mn-lt"/>
                        <a:ea typeface="Calibri" panose="020F0502020204030204" pitchFamily="34" charset="0"/>
                        <a:cs typeface="Calibri" panose="020F0502020204030204" pitchFamily="34" charset="0"/>
                      </a:endParaRPr>
                    </a:p>
                  </a:txBody>
                  <a:tcPr marL="72000" marR="72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1204016" rtl="0" eaLnBrk="1" latinLnBrk="0" hangingPunct="1">
                        <a:lnSpc>
                          <a:spcPct val="90000"/>
                        </a:lnSpc>
                        <a:spcAft>
                          <a:spcPts val="0"/>
                        </a:spcAft>
                      </a:pPr>
                      <a:r>
                        <a:rPr lang="fr-FR" sz="1200" b="1" kern="1200" dirty="0">
                          <a:solidFill>
                            <a:schemeClr val="bg1"/>
                          </a:solidFill>
                          <a:effectLst/>
                          <a:latin typeface="+mn-lt"/>
                          <a:ea typeface="Calibri" panose="020F0502020204030204" pitchFamily="34" charset="0"/>
                          <a:cs typeface="Calibri" panose="020F0502020204030204" pitchFamily="34" charset="0"/>
                        </a:rPr>
                        <a:t>Outils/Ressources</a:t>
                      </a:r>
                      <a:endParaRPr lang="en-GB" sz="1200" b="1" kern="1200" dirty="0">
                        <a:solidFill>
                          <a:schemeClr val="bg1"/>
                        </a:solidFill>
                        <a:effectLst/>
                        <a:latin typeface="+mn-lt"/>
                        <a:ea typeface="Calibri" panose="020F0502020204030204" pitchFamily="34" charset="0"/>
                        <a:cs typeface="Calibri" panose="020F0502020204030204" pitchFamily="34" charset="0"/>
                      </a:endParaRPr>
                    </a:p>
                  </a:txBody>
                  <a:tcPr marL="72000" marR="72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150673616"/>
                  </a:ext>
                </a:extLst>
              </a:tr>
              <a:tr h="1079811">
                <a:tc>
                  <a:txBody>
                    <a:bodyPr/>
                    <a:lstStyle/>
                    <a:p>
                      <a:pPr marL="0" algn="l" defTabSz="1204016" rtl="0" eaLnBrk="1" latinLnBrk="0" hangingPunct="1">
                        <a:lnSpc>
                          <a:spcPct val="107000"/>
                        </a:lnSpc>
                        <a:spcAft>
                          <a:spcPts val="1200"/>
                        </a:spcAft>
                      </a:pPr>
                      <a:r>
                        <a:rPr lang="fr-CI" sz="1000" kern="1200" dirty="0">
                          <a:solidFill>
                            <a:srgbClr val="000000"/>
                          </a:solidFill>
                          <a:effectLst/>
                          <a:latin typeface="+mn-lt"/>
                          <a:ea typeface="Calibri" panose="020F0502020204030204" pitchFamily="34" charset="0"/>
                          <a:cs typeface="Calibri" panose="020F0502020204030204" pitchFamily="34" charset="0"/>
                        </a:rPr>
                        <a:t>Prise en charge des patients hypertendus et suivi à travers des protocoles et algorithmes basés sur l’évidence </a:t>
                      </a:r>
                      <a:r>
                        <a:rPr lang="fr-FR" sz="1000" kern="1200" dirty="0">
                          <a:solidFill>
                            <a:srgbClr val="000000"/>
                          </a:solidFill>
                          <a:effectLst/>
                          <a:latin typeface="+mn-lt"/>
                          <a:ea typeface="Calibri" panose="020F0502020204030204" pitchFamily="34" charset="0"/>
                          <a:cs typeface="Calibri" panose="020F0502020204030204" pitchFamily="34" charset="0"/>
                        </a:rPr>
                        <a:t>   </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107000"/>
                        </a:lnSpc>
                        <a:spcAft>
                          <a:spcPts val="1200"/>
                        </a:spcAft>
                      </a:pPr>
                      <a:r>
                        <a:rPr lang="fr-FR" sz="1000" kern="1200" dirty="0">
                          <a:solidFill>
                            <a:srgbClr val="000000"/>
                          </a:solidFill>
                          <a:effectLst/>
                          <a:latin typeface="+mn-lt"/>
                          <a:ea typeface="Calibri" panose="020F0502020204030204" pitchFamily="34" charset="0"/>
                          <a:cs typeface="Calibri" panose="020F0502020204030204" pitchFamily="34" charset="0"/>
                        </a:rPr>
                        <a:t>Prestataires </a:t>
                      </a:r>
                      <a:br>
                        <a:rPr lang="hr-HR" sz="1000" kern="1200" dirty="0">
                          <a:solidFill>
                            <a:srgbClr val="000000"/>
                          </a:solidFill>
                          <a:effectLst/>
                          <a:latin typeface="+mn-lt"/>
                          <a:ea typeface="Calibri" panose="020F0502020204030204" pitchFamily="34" charset="0"/>
                          <a:cs typeface="Calibri" panose="020F0502020204030204" pitchFamily="34" charset="0"/>
                        </a:rPr>
                      </a:br>
                      <a:r>
                        <a:rPr lang="fr-FR" sz="1000" kern="1200" dirty="0">
                          <a:solidFill>
                            <a:srgbClr val="000000"/>
                          </a:solidFill>
                          <a:effectLst/>
                          <a:latin typeface="+mn-lt"/>
                          <a:ea typeface="Calibri" panose="020F0502020204030204" pitchFamily="34" charset="0"/>
                          <a:cs typeface="Calibri" panose="020F0502020204030204" pitchFamily="34" charset="0"/>
                        </a:rPr>
                        <a:t>de santé</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204016" rtl="0" eaLnBrk="1" latinLnBrk="0" hangingPunct="1">
                        <a:lnSpc>
                          <a:spcPct val="107000"/>
                        </a:lnSpc>
                        <a:spcAft>
                          <a:spcPts val="1200"/>
                        </a:spcAft>
                      </a:pPr>
                      <a:r>
                        <a:rPr lang="fr-FR" sz="1000" kern="1200" dirty="0">
                          <a:solidFill>
                            <a:srgbClr val="000000"/>
                          </a:solidFill>
                          <a:effectLst/>
                          <a:latin typeface="+mn-lt"/>
                          <a:ea typeface="Calibri" panose="020F0502020204030204" pitchFamily="34" charset="0"/>
                          <a:cs typeface="Calibri" panose="020F0502020204030204" pitchFamily="34" charset="0"/>
                        </a:rPr>
                        <a:t>Algorithmes et Protocoles</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0" algn="l" defTabSz="1204016" rtl="0" eaLnBrk="1" latinLnBrk="0" hangingPunct="1">
                        <a:lnSpc>
                          <a:spcPct val="107000"/>
                        </a:lnSpc>
                        <a:spcAft>
                          <a:spcPts val="1200"/>
                        </a:spcAft>
                      </a:pPr>
                      <a:r>
                        <a:rPr lang="fr-FR" sz="1000" kern="1200" dirty="0">
                          <a:solidFill>
                            <a:srgbClr val="000000"/>
                          </a:solidFill>
                          <a:effectLst/>
                          <a:latin typeface="+mn-lt"/>
                          <a:ea typeface="Calibri" panose="020F0502020204030204" pitchFamily="34" charset="0"/>
                          <a:cs typeface="Calibri" panose="020F0502020204030204" pitchFamily="34" charset="0"/>
                        </a:rPr>
                        <a:t>Modules de Formation/ Outils de Gestions (transformation en </a:t>
                      </a:r>
                      <a:r>
                        <a:rPr lang="fr-FR" sz="1000" kern="1200" dirty="0" err="1">
                          <a:solidFill>
                            <a:srgbClr val="000000"/>
                          </a:solidFill>
                          <a:effectLst/>
                          <a:latin typeface="+mn-lt"/>
                          <a:ea typeface="Calibri" panose="020F0502020204030204" pitchFamily="34" charset="0"/>
                          <a:cs typeface="Calibri" panose="020F0502020204030204" pitchFamily="34" charset="0"/>
                        </a:rPr>
                        <a:t>eLearning</a:t>
                      </a:r>
                      <a:r>
                        <a:rPr lang="fr-FR" sz="1000" kern="1200" dirty="0">
                          <a:solidFill>
                            <a:srgbClr val="000000"/>
                          </a:solidFill>
                          <a:effectLst/>
                          <a:latin typeface="+mn-lt"/>
                          <a:ea typeface="Calibri" panose="020F0502020204030204" pitchFamily="34" charset="0"/>
                          <a:cs typeface="Calibri" panose="020F0502020204030204" pitchFamily="34" charset="0"/>
                        </a:rPr>
                        <a:t> en cours)</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0218334"/>
                  </a:ext>
                </a:extLst>
              </a:tr>
              <a:tr h="306911">
                <a:tc>
                  <a:txBody>
                    <a:bodyPr/>
                    <a:lstStyle/>
                    <a:p>
                      <a:pPr marL="0" algn="l" defTabSz="1204016" rtl="0" eaLnBrk="1" latinLnBrk="0" hangingPunct="1">
                        <a:lnSpc>
                          <a:spcPct val="90000"/>
                        </a:lnSpc>
                        <a:spcAft>
                          <a:spcPts val="0"/>
                        </a:spcAft>
                      </a:pPr>
                      <a:r>
                        <a:rPr lang="fr-FR" sz="1200" b="1" kern="1200" dirty="0">
                          <a:solidFill>
                            <a:schemeClr val="bg1"/>
                          </a:solidFill>
                          <a:effectLst/>
                          <a:latin typeface="+mn-lt"/>
                          <a:ea typeface="Calibri" panose="020F0502020204030204" pitchFamily="34" charset="0"/>
                          <a:cs typeface="Calibri" panose="020F0502020204030204" pitchFamily="34" charset="0"/>
                        </a:rPr>
                        <a:t>3. ACCES AUX SOINS</a:t>
                      </a:r>
                      <a:endParaRPr lang="en-GB" sz="1200" b="1" kern="1200" dirty="0">
                        <a:solidFill>
                          <a:schemeClr val="bg1"/>
                        </a:solidFill>
                        <a:effectLst/>
                        <a:latin typeface="+mn-lt"/>
                        <a:ea typeface="Calibri" panose="020F0502020204030204" pitchFamily="34" charset="0"/>
                        <a:cs typeface="Calibri" panose="020F0502020204030204" pitchFamily="34" charset="0"/>
                      </a:endParaRPr>
                    </a:p>
                  </a:txBody>
                  <a:tcPr marL="72000" marR="72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1204016" rtl="0" eaLnBrk="1" latinLnBrk="0" hangingPunct="1">
                        <a:lnSpc>
                          <a:spcPct val="90000"/>
                        </a:lnSpc>
                        <a:spcAft>
                          <a:spcPts val="0"/>
                        </a:spcAft>
                      </a:pPr>
                      <a:r>
                        <a:rPr lang="fr-FR" sz="1200" b="1" kern="1200" dirty="0">
                          <a:solidFill>
                            <a:schemeClr val="bg1"/>
                          </a:solidFill>
                          <a:effectLst/>
                          <a:latin typeface="+mn-lt"/>
                          <a:ea typeface="Calibri" panose="020F0502020204030204" pitchFamily="34" charset="0"/>
                          <a:cs typeface="Calibri" panose="020F0502020204030204" pitchFamily="34" charset="0"/>
                        </a:rPr>
                        <a:t>Acteurs clés</a:t>
                      </a:r>
                      <a:endParaRPr lang="en-GB" sz="1200" b="1" kern="1200" dirty="0">
                        <a:solidFill>
                          <a:schemeClr val="bg1"/>
                        </a:solidFill>
                        <a:effectLst/>
                        <a:latin typeface="+mn-lt"/>
                        <a:ea typeface="Calibri" panose="020F0502020204030204" pitchFamily="34" charset="0"/>
                        <a:cs typeface="Calibri" panose="020F0502020204030204" pitchFamily="34" charset="0"/>
                      </a:endParaRPr>
                    </a:p>
                  </a:txBody>
                  <a:tcPr marL="72000" marR="72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1204016" rtl="0" eaLnBrk="1" latinLnBrk="0" hangingPunct="1">
                        <a:lnSpc>
                          <a:spcPct val="90000"/>
                        </a:lnSpc>
                        <a:spcAft>
                          <a:spcPts val="0"/>
                        </a:spcAft>
                      </a:pPr>
                      <a:r>
                        <a:rPr lang="fr-FR" sz="1200" b="1" kern="1200" dirty="0">
                          <a:solidFill>
                            <a:schemeClr val="bg1"/>
                          </a:solidFill>
                          <a:effectLst/>
                          <a:latin typeface="+mn-lt"/>
                          <a:ea typeface="Calibri" panose="020F0502020204030204" pitchFamily="34" charset="0"/>
                          <a:cs typeface="Calibri" panose="020F0502020204030204" pitchFamily="34" charset="0"/>
                        </a:rPr>
                        <a:t>Outils/Ressources</a:t>
                      </a:r>
                      <a:endParaRPr lang="en-GB" sz="1200" b="1" kern="1200" dirty="0">
                        <a:solidFill>
                          <a:schemeClr val="bg1"/>
                        </a:solidFill>
                        <a:effectLst/>
                        <a:latin typeface="+mn-lt"/>
                        <a:ea typeface="Calibri" panose="020F0502020204030204" pitchFamily="34" charset="0"/>
                        <a:cs typeface="Calibri" panose="020F0502020204030204" pitchFamily="34" charset="0"/>
                      </a:endParaRPr>
                    </a:p>
                  </a:txBody>
                  <a:tcPr marL="72000" marR="72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73055164"/>
                  </a:ext>
                </a:extLst>
              </a:tr>
              <a:tr h="854606">
                <a:tc>
                  <a:txBody>
                    <a:bodyPr/>
                    <a:lstStyle/>
                    <a:p>
                      <a:pPr marL="0" algn="l" defTabSz="1204016" rtl="0" eaLnBrk="1" latinLnBrk="0" hangingPunct="1">
                        <a:lnSpc>
                          <a:spcPct val="90000"/>
                        </a:lnSpc>
                        <a:spcAft>
                          <a:spcPts val="1200"/>
                        </a:spcAft>
                      </a:pPr>
                      <a:r>
                        <a:rPr lang="fr-CI" sz="1000" kern="1200" dirty="0">
                          <a:solidFill>
                            <a:srgbClr val="000000"/>
                          </a:solidFill>
                          <a:effectLst/>
                          <a:latin typeface="+mn-lt"/>
                          <a:ea typeface="Calibri" panose="020F0502020204030204" pitchFamily="34" charset="0"/>
                          <a:cs typeface="Calibri" panose="020F0502020204030204" pitchFamily="34" charset="0"/>
                        </a:rPr>
                        <a:t>Formation du personnel de santé et des acteurs communautaires sur l’HTA et gestion de risque CV </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indent="-144000" algn="l" defTabSz="1204016" rtl="0" eaLnBrk="1" latinLnBrk="0" hangingPunct="1">
                        <a:lnSpc>
                          <a:spcPct val="90000"/>
                        </a:lnSpc>
                        <a:spcAft>
                          <a:spcPts val="300"/>
                        </a:spcAft>
                        <a:buFont typeface="Arial" panose="020B0604020202020204" pitchFamily="34" charset="0"/>
                        <a:buChar char="•"/>
                      </a:pPr>
                      <a:r>
                        <a:rPr lang="fr-CI" sz="1000" kern="1200" dirty="0">
                          <a:solidFill>
                            <a:srgbClr val="000000"/>
                          </a:solidFill>
                          <a:effectLst/>
                          <a:latin typeface="+mn-lt"/>
                          <a:ea typeface="Calibri" panose="020F0502020204030204" pitchFamily="34" charset="0"/>
                          <a:cs typeface="Calibri" panose="020F0502020204030204" pitchFamily="34" charset="0"/>
                        </a:rPr>
                        <a:t>Prestataires </a:t>
                      </a:r>
                      <a:br>
                        <a:rPr lang="hr-HR" sz="1000" kern="1200" dirty="0">
                          <a:solidFill>
                            <a:srgbClr val="000000"/>
                          </a:solidFill>
                          <a:effectLst/>
                          <a:latin typeface="+mn-lt"/>
                          <a:ea typeface="Calibri" panose="020F0502020204030204" pitchFamily="34" charset="0"/>
                          <a:cs typeface="Calibri" panose="020F0502020204030204" pitchFamily="34" charset="0"/>
                        </a:rPr>
                      </a:br>
                      <a:r>
                        <a:rPr lang="fr-CI" sz="1000" kern="1200" dirty="0">
                          <a:solidFill>
                            <a:srgbClr val="000000"/>
                          </a:solidFill>
                          <a:effectLst/>
                          <a:latin typeface="+mn-lt"/>
                          <a:ea typeface="Calibri" panose="020F0502020204030204" pitchFamily="34" charset="0"/>
                          <a:cs typeface="Calibri" panose="020F0502020204030204" pitchFamily="34" charset="0"/>
                        </a:rPr>
                        <a:t>de sante</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144000" indent="-144000" algn="l" defTabSz="1204016" rtl="0" eaLnBrk="1" latinLnBrk="0" hangingPunct="1">
                        <a:lnSpc>
                          <a:spcPct val="90000"/>
                        </a:lnSpc>
                        <a:spcAft>
                          <a:spcPts val="300"/>
                        </a:spcAft>
                        <a:buFont typeface="Arial" panose="020B0604020202020204" pitchFamily="34" charset="0"/>
                        <a:buChar char="•"/>
                      </a:pPr>
                      <a:r>
                        <a:rPr lang="fr-CI" sz="1000" kern="1200" dirty="0">
                          <a:solidFill>
                            <a:srgbClr val="000000"/>
                          </a:solidFill>
                          <a:effectLst/>
                          <a:latin typeface="+mn-lt"/>
                          <a:ea typeface="Calibri" panose="020F0502020204030204" pitchFamily="34" charset="0"/>
                          <a:cs typeface="Calibri" panose="020F0502020204030204" pitchFamily="34" charset="0"/>
                        </a:rPr>
                        <a:t>Acteurs Communautaires de Santé</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indent="-144000" algn="l" defTabSz="1204016" rtl="0" eaLnBrk="1" latinLnBrk="0" hangingPunct="1">
                        <a:lnSpc>
                          <a:spcPct val="90000"/>
                        </a:lnSpc>
                        <a:spcAft>
                          <a:spcPts val="300"/>
                        </a:spcAft>
                        <a:buFont typeface="Arial" panose="020B0604020202020204" pitchFamily="34" charset="0"/>
                        <a:buChar char="•"/>
                      </a:pPr>
                      <a:r>
                        <a:rPr lang="fr-CI" sz="1000" kern="1200" dirty="0">
                          <a:solidFill>
                            <a:srgbClr val="000000"/>
                          </a:solidFill>
                          <a:effectLst/>
                          <a:latin typeface="+mn-lt"/>
                          <a:ea typeface="Calibri" panose="020F0502020204030204" pitchFamily="34" charset="0"/>
                          <a:cs typeface="Calibri" panose="020F0502020204030204" pitchFamily="34" charset="0"/>
                        </a:rPr>
                        <a:t>Manuel de formateur </a:t>
                      </a:r>
                      <a:br>
                        <a:rPr lang="hr-HR" sz="1000" kern="1200" dirty="0">
                          <a:solidFill>
                            <a:srgbClr val="000000"/>
                          </a:solidFill>
                          <a:effectLst/>
                          <a:latin typeface="+mn-lt"/>
                          <a:ea typeface="Calibri" panose="020F0502020204030204" pitchFamily="34" charset="0"/>
                          <a:cs typeface="Calibri" panose="020F0502020204030204" pitchFamily="34" charset="0"/>
                        </a:rPr>
                      </a:br>
                      <a:r>
                        <a:rPr lang="fr-CI" sz="1000" kern="1200" dirty="0">
                          <a:solidFill>
                            <a:srgbClr val="000000"/>
                          </a:solidFill>
                          <a:effectLst/>
                          <a:latin typeface="+mn-lt"/>
                          <a:ea typeface="Calibri" panose="020F0502020204030204" pitchFamily="34" charset="0"/>
                          <a:cs typeface="Calibri" panose="020F0502020204030204" pitchFamily="34" charset="0"/>
                        </a:rPr>
                        <a:t>et prestataire</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144000" indent="-144000" algn="l" defTabSz="1204016" rtl="0" eaLnBrk="1" latinLnBrk="0" hangingPunct="1">
                        <a:lnSpc>
                          <a:spcPct val="90000"/>
                        </a:lnSpc>
                        <a:spcAft>
                          <a:spcPts val="300"/>
                        </a:spcAft>
                        <a:buFont typeface="Arial" panose="020B0604020202020204" pitchFamily="34" charset="0"/>
                        <a:buChar char="•"/>
                      </a:pPr>
                      <a:r>
                        <a:rPr lang="fr-CI" sz="1000" kern="1200" dirty="0">
                          <a:solidFill>
                            <a:srgbClr val="000000"/>
                          </a:solidFill>
                          <a:effectLst/>
                          <a:latin typeface="+mn-lt"/>
                          <a:ea typeface="Calibri" panose="020F0502020204030204" pitchFamily="34" charset="0"/>
                          <a:cs typeface="Calibri" panose="020F0502020204030204" pitchFamily="34" charset="0"/>
                        </a:rPr>
                        <a:t>Modules </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144000" indent="-144000" algn="l" defTabSz="1204016" rtl="0" eaLnBrk="1" latinLnBrk="0" hangingPunct="1">
                        <a:lnSpc>
                          <a:spcPct val="90000"/>
                        </a:lnSpc>
                        <a:spcAft>
                          <a:spcPts val="300"/>
                        </a:spcAft>
                        <a:buFont typeface="Arial" panose="020B0604020202020204" pitchFamily="34" charset="0"/>
                        <a:buChar char="•"/>
                      </a:pPr>
                      <a:r>
                        <a:rPr lang="fr-CI" sz="1000" kern="1200" dirty="0">
                          <a:solidFill>
                            <a:srgbClr val="000000"/>
                          </a:solidFill>
                          <a:effectLst/>
                          <a:latin typeface="+mn-lt"/>
                          <a:ea typeface="Calibri" panose="020F0502020204030204" pitchFamily="34" charset="0"/>
                          <a:cs typeface="Calibri" panose="020F0502020204030204" pitchFamily="34" charset="0"/>
                        </a:rPr>
                        <a:t>Manuel de l’ACS</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977886"/>
                  </a:ext>
                </a:extLst>
              </a:tr>
              <a:tr h="655914">
                <a:tc>
                  <a:txBody>
                    <a:bodyPr/>
                    <a:lstStyle/>
                    <a:p>
                      <a:pPr marL="0" algn="l" defTabSz="1204016" rtl="0" eaLnBrk="1" latinLnBrk="0" hangingPunct="1">
                        <a:lnSpc>
                          <a:spcPct val="90000"/>
                        </a:lnSpc>
                        <a:spcAft>
                          <a:spcPts val="1200"/>
                        </a:spcAft>
                      </a:pPr>
                      <a:r>
                        <a:rPr lang="fr-CI" sz="1000" kern="1200" dirty="0">
                          <a:solidFill>
                            <a:srgbClr val="000000"/>
                          </a:solidFill>
                          <a:effectLst/>
                          <a:latin typeface="+mn-lt"/>
                          <a:ea typeface="Calibri" panose="020F0502020204030204" pitchFamily="34" charset="0"/>
                          <a:cs typeface="Calibri" panose="020F0502020204030204" pitchFamily="34" charset="0"/>
                        </a:rPr>
                        <a:t>Stratégie avancée de dépistage par les prestataires et les ACS au sein de la communauté</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indent="-144000" algn="l" defTabSz="1204016" rtl="0" eaLnBrk="1" latinLnBrk="0" hangingPunct="1">
                        <a:lnSpc>
                          <a:spcPct val="90000"/>
                        </a:lnSpc>
                        <a:spcAft>
                          <a:spcPts val="300"/>
                        </a:spcAft>
                        <a:buFont typeface="Arial" panose="020B0604020202020204" pitchFamily="34" charset="0"/>
                        <a:buChar char="•"/>
                      </a:pPr>
                      <a:r>
                        <a:rPr lang="fr-CI" sz="1000" kern="1200" dirty="0">
                          <a:solidFill>
                            <a:srgbClr val="000000"/>
                          </a:solidFill>
                          <a:effectLst/>
                          <a:latin typeface="+mn-lt"/>
                          <a:ea typeface="Calibri" panose="020F0502020204030204" pitchFamily="34" charset="0"/>
                          <a:cs typeface="Calibri" panose="020F0502020204030204" pitchFamily="34" charset="0"/>
                        </a:rPr>
                        <a:t>Districts sanitaires</a:t>
                      </a:r>
                      <a:endParaRPr lang="hr-HR" sz="1000" kern="1200" dirty="0">
                        <a:solidFill>
                          <a:srgbClr val="000000"/>
                        </a:solidFill>
                        <a:effectLst/>
                        <a:latin typeface="+mn-lt"/>
                        <a:ea typeface="Calibri" panose="020F0502020204030204" pitchFamily="34" charset="0"/>
                        <a:cs typeface="Calibri" panose="020F0502020204030204" pitchFamily="34" charset="0"/>
                      </a:endParaRPr>
                    </a:p>
                    <a:p>
                      <a:pPr marL="144000" indent="-144000" algn="l" defTabSz="1204016" rtl="0" eaLnBrk="1" latinLnBrk="0" hangingPunct="1">
                        <a:lnSpc>
                          <a:spcPct val="90000"/>
                        </a:lnSpc>
                        <a:spcAft>
                          <a:spcPts val="300"/>
                        </a:spcAft>
                        <a:buFont typeface="Arial" panose="020B0604020202020204" pitchFamily="34" charset="0"/>
                        <a:buChar char="•"/>
                      </a:pPr>
                      <a:r>
                        <a:rPr lang="fr-CI" sz="1000" kern="1200" dirty="0">
                          <a:solidFill>
                            <a:srgbClr val="000000"/>
                          </a:solidFill>
                          <a:effectLst/>
                          <a:latin typeface="+mn-lt"/>
                          <a:ea typeface="Calibri" panose="020F0502020204030204" pitchFamily="34" charset="0"/>
                          <a:cs typeface="Calibri" panose="020F0502020204030204" pitchFamily="34" charset="0"/>
                        </a:rPr>
                        <a:t>Prestataires </a:t>
                      </a:r>
                      <a:br>
                        <a:rPr lang="hr-HR" sz="1000" kern="1200" dirty="0">
                          <a:solidFill>
                            <a:srgbClr val="000000"/>
                          </a:solidFill>
                          <a:effectLst/>
                          <a:latin typeface="+mn-lt"/>
                          <a:ea typeface="Calibri" panose="020F0502020204030204" pitchFamily="34" charset="0"/>
                          <a:cs typeface="Calibri" panose="020F0502020204030204" pitchFamily="34" charset="0"/>
                        </a:rPr>
                      </a:br>
                      <a:r>
                        <a:rPr lang="fr-CI" sz="1000" kern="1200" dirty="0">
                          <a:solidFill>
                            <a:srgbClr val="000000"/>
                          </a:solidFill>
                          <a:effectLst/>
                          <a:latin typeface="+mn-lt"/>
                          <a:ea typeface="Calibri" panose="020F0502020204030204" pitchFamily="34" charset="0"/>
                          <a:cs typeface="Calibri" panose="020F0502020204030204" pitchFamily="34" charset="0"/>
                        </a:rPr>
                        <a:t>de sante (ICP) supervision</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144000" indent="-144000" algn="l" defTabSz="1204016" rtl="0" eaLnBrk="1" latinLnBrk="0" hangingPunct="1">
                        <a:lnSpc>
                          <a:spcPct val="90000"/>
                        </a:lnSpc>
                        <a:spcAft>
                          <a:spcPts val="300"/>
                        </a:spcAft>
                        <a:buFont typeface="Arial" panose="020B0604020202020204" pitchFamily="34" charset="0"/>
                        <a:buChar char="•"/>
                      </a:pPr>
                      <a:r>
                        <a:rPr lang="fr-CI" sz="1000" kern="1200" dirty="0">
                          <a:solidFill>
                            <a:srgbClr val="000000"/>
                          </a:solidFill>
                          <a:effectLst/>
                          <a:latin typeface="+mn-lt"/>
                          <a:ea typeface="Calibri" panose="020F0502020204030204" pitchFamily="34" charset="0"/>
                          <a:cs typeface="Calibri" panose="020F0502020204030204" pitchFamily="34" charset="0"/>
                        </a:rPr>
                        <a:t>Acteurs communautaires</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indent="-144000" algn="l" defTabSz="1204016" rtl="0" eaLnBrk="1" latinLnBrk="0" hangingPunct="1">
                        <a:lnSpc>
                          <a:spcPct val="90000"/>
                        </a:lnSpc>
                        <a:spcAft>
                          <a:spcPts val="300"/>
                        </a:spcAft>
                        <a:buFont typeface="Arial" panose="020B0604020202020204" pitchFamily="34" charset="0"/>
                        <a:buChar char="•"/>
                      </a:pPr>
                      <a:r>
                        <a:rPr lang="fr-CI" sz="1000" kern="1200" dirty="0">
                          <a:solidFill>
                            <a:srgbClr val="000000"/>
                          </a:solidFill>
                          <a:effectLst/>
                          <a:latin typeface="+mn-lt"/>
                          <a:ea typeface="Calibri" panose="020F0502020204030204" pitchFamily="34" charset="0"/>
                          <a:cs typeface="Calibri" panose="020F0502020204030204" pitchFamily="34" charset="0"/>
                        </a:rPr>
                        <a:t>Guide ACS + Outils </a:t>
                      </a:r>
                      <a:br>
                        <a:rPr lang="hr-HR" sz="1000" kern="1200" dirty="0">
                          <a:solidFill>
                            <a:srgbClr val="000000"/>
                          </a:solidFill>
                          <a:effectLst/>
                          <a:latin typeface="+mn-lt"/>
                          <a:ea typeface="Calibri" panose="020F0502020204030204" pitchFamily="34" charset="0"/>
                          <a:cs typeface="Calibri" panose="020F0502020204030204" pitchFamily="34" charset="0"/>
                        </a:rPr>
                      </a:br>
                      <a:r>
                        <a:rPr lang="fr-CI" sz="1000" kern="1200" dirty="0">
                          <a:solidFill>
                            <a:srgbClr val="000000"/>
                          </a:solidFill>
                          <a:effectLst/>
                          <a:latin typeface="+mn-lt"/>
                          <a:ea typeface="Calibri" panose="020F0502020204030204" pitchFamily="34" charset="0"/>
                          <a:cs typeface="Calibri" panose="020F0502020204030204" pitchFamily="34" charset="0"/>
                        </a:rPr>
                        <a:t>de sensibilisation et campagne de dépistage (boites à images, dépliants)</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144000" indent="-144000" algn="l" defTabSz="1204016" rtl="0" eaLnBrk="1" latinLnBrk="0" hangingPunct="1">
                        <a:lnSpc>
                          <a:spcPct val="90000"/>
                        </a:lnSpc>
                        <a:spcAft>
                          <a:spcPts val="300"/>
                        </a:spcAft>
                        <a:buFont typeface="Arial" panose="020B0604020202020204" pitchFamily="34" charset="0"/>
                        <a:buChar char="•"/>
                      </a:pPr>
                      <a:r>
                        <a:rPr lang="fr-CI" sz="1000" kern="1200" dirty="0">
                          <a:solidFill>
                            <a:srgbClr val="000000"/>
                          </a:solidFill>
                          <a:effectLst/>
                          <a:latin typeface="+mn-lt"/>
                          <a:ea typeface="Calibri" panose="020F0502020204030204" pitchFamily="34" charset="0"/>
                          <a:cs typeface="Calibri" panose="020F0502020204030204" pitchFamily="34" charset="0"/>
                        </a:rPr>
                        <a:t>Outils de cartographie des sites</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5342998"/>
                  </a:ext>
                </a:extLst>
              </a:tr>
              <a:tr h="1107239">
                <a:tc>
                  <a:txBody>
                    <a:bodyPr/>
                    <a:lstStyle/>
                    <a:p>
                      <a:pPr marL="0" algn="l" defTabSz="1204016" rtl="0" eaLnBrk="1" latinLnBrk="0" hangingPunct="1">
                        <a:lnSpc>
                          <a:spcPct val="90000"/>
                        </a:lnSpc>
                        <a:spcAft>
                          <a:spcPts val="1200"/>
                        </a:spcAft>
                      </a:pPr>
                      <a:r>
                        <a:rPr lang="fr-FR" sz="1000" kern="1200" dirty="0">
                          <a:solidFill>
                            <a:srgbClr val="000000"/>
                          </a:solidFill>
                          <a:effectLst/>
                          <a:latin typeface="+mn-lt"/>
                          <a:ea typeface="Calibri" panose="020F0502020204030204" pitchFamily="34" charset="0"/>
                          <a:cs typeface="Calibri" panose="020F0502020204030204" pitchFamily="34" charset="0"/>
                        </a:rPr>
                        <a:t>Intégration du secteur privé</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0" algn="l" defTabSz="1204016" rtl="0" eaLnBrk="1" latinLnBrk="0" hangingPunct="1">
                        <a:lnSpc>
                          <a:spcPct val="90000"/>
                        </a:lnSpc>
                        <a:spcAft>
                          <a:spcPts val="1200"/>
                        </a:spcAft>
                      </a:pPr>
                      <a:r>
                        <a:rPr lang="fr-FR" sz="1000" kern="1200" dirty="0">
                          <a:solidFill>
                            <a:srgbClr val="000000"/>
                          </a:solidFill>
                          <a:effectLst/>
                          <a:latin typeface="+mn-lt"/>
                          <a:ea typeface="Calibri" panose="020F0502020204030204" pitchFamily="34" charset="0"/>
                          <a:cs typeface="Calibri" panose="020F0502020204030204" pitchFamily="34" charset="0"/>
                        </a:rPr>
                        <a:t> </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0" algn="l" defTabSz="1204016" rtl="0" eaLnBrk="1" latinLnBrk="0" hangingPunct="1">
                        <a:lnSpc>
                          <a:spcPct val="90000"/>
                        </a:lnSpc>
                        <a:spcAft>
                          <a:spcPts val="1200"/>
                        </a:spcAft>
                      </a:pPr>
                      <a:r>
                        <a:rPr lang="fr-FR" sz="1000" kern="1200" dirty="0">
                          <a:solidFill>
                            <a:srgbClr val="000000"/>
                          </a:solidFill>
                          <a:effectLst/>
                          <a:latin typeface="+mn-lt"/>
                          <a:ea typeface="Calibri" panose="020F0502020204030204" pitchFamily="34" charset="0"/>
                          <a:cs typeface="Calibri" panose="020F0502020204030204" pitchFamily="34" charset="0"/>
                        </a:rPr>
                        <a:t>Détection précoce des patients hypertendus à travers les </a:t>
                      </a:r>
                      <a:r>
                        <a:rPr lang="fr-CI" sz="1000" kern="1200" dirty="0">
                          <a:solidFill>
                            <a:srgbClr val="000000"/>
                          </a:solidFill>
                          <a:effectLst/>
                          <a:latin typeface="+mn-lt"/>
                          <a:ea typeface="Calibri" panose="020F0502020204030204" pitchFamily="34" charset="0"/>
                          <a:cs typeface="Calibri" panose="020F0502020204030204" pitchFamily="34" charset="0"/>
                        </a:rPr>
                        <a:t>hôpitaux, cliniques</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indent="-144000" algn="l" defTabSz="1204016" rtl="0" eaLnBrk="1" latinLnBrk="0" hangingPunct="1">
                        <a:lnSpc>
                          <a:spcPct val="90000"/>
                        </a:lnSpc>
                        <a:spcAft>
                          <a:spcPts val="300"/>
                        </a:spcAft>
                        <a:buFont typeface="Arial" panose="020B0604020202020204" pitchFamily="34" charset="0"/>
                        <a:buChar char="•"/>
                      </a:pPr>
                      <a:r>
                        <a:rPr lang="fr-CI" sz="1000" kern="1200" dirty="0">
                          <a:solidFill>
                            <a:srgbClr val="000000"/>
                          </a:solidFill>
                          <a:effectLst/>
                          <a:latin typeface="+mn-lt"/>
                          <a:ea typeface="Calibri" panose="020F0502020204030204" pitchFamily="34" charset="0"/>
                          <a:cs typeface="Calibri" panose="020F0502020204030204" pitchFamily="34" charset="0"/>
                        </a:rPr>
                        <a:t>Cabinets/</a:t>
                      </a:r>
                      <a:br>
                        <a:rPr lang="hr-HR" sz="1000" kern="1200" dirty="0">
                          <a:solidFill>
                            <a:srgbClr val="000000"/>
                          </a:solidFill>
                          <a:effectLst/>
                          <a:latin typeface="+mn-lt"/>
                          <a:ea typeface="Calibri" panose="020F0502020204030204" pitchFamily="34" charset="0"/>
                          <a:cs typeface="Calibri" panose="020F0502020204030204" pitchFamily="34" charset="0"/>
                        </a:rPr>
                      </a:br>
                      <a:r>
                        <a:rPr lang="fr-CI" sz="1000" kern="1200" dirty="0">
                          <a:solidFill>
                            <a:srgbClr val="000000"/>
                          </a:solidFill>
                          <a:effectLst/>
                          <a:latin typeface="+mn-lt"/>
                          <a:ea typeface="Calibri" panose="020F0502020204030204" pitchFamily="34" charset="0"/>
                          <a:cs typeface="Calibri" panose="020F0502020204030204" pitchFamily="34" charset="0"/>
                        </a:rPr>
                        <a:t>cliniques </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0" indent="0" algn="l" defTabSz="1204016" rtl="0" eaLnBrk="1" latinLnBrk="0" hangingPunct="1">
                        <a:lnSpc>
                          <a:spcPct val="90000"/>
                        </a:lnSpc>
                        <a:spcAft>
                          <a:spcPts val="300"/>
                        </a:spcAft>
                        <a:buFont typeface="Arial" panose="020B0604020202020204" pitchFamily="34" charset="0"/>
                        <a:buNone/>
                      </a:pPr>
                      <a:r>
                        <a:rPr lang="fr-CI" sz="1000" kern="1200" dirty="0">
                          <a:solidFill>
                            <a:srgbClr val="000000"/>
                          </a:solidFill>
                          <a:effectLst/>
                          <a:latin typeface="+mn-lt"/>
                          <a:ea typeface="Calibri" panose="020F0502020204030204" pitchFamily="34" charset="0"/>
                          <a:cs typeface="Calibri" panose="020F0502020204030204" pitchFamily="34" charset="0"/>
                        </a:rPr>
                        <a:t> </a:t>
                      </a:r>
                      <a:endParaRPr lang="hr-HR" sz="1000" kern="1200" dirty="0">
                        <a:solidFill>
                          <a:srgbClr val="000000"/>
                        </a:solidFill>
                        <a:effectLst/>
                        <a:latin typeface="+mn-lt"/>
                        <a:ea typeface="Calibri" panose="020F0502020204030204" pitchFamily="34" charset="0"/>
                        <a:cs typeface="Calibri" panose="020F0502020204030204" pitchFamily="34" charset="0"/>
                      </a:endParaRPr>
                    </a:p>
                    <a:p>
                      <a:pPr marL="0" indent="0" algn="l" defTabSz="1204016" rtl="0" eaLnBrk="1" latinLnBrk="0" hangingPunct="1">
                        <a:lnSpc>
                          <a:spcPct val="90000"/>
                        </a:lnSpc>
                        <a:spcAft>
                          <a:spcPts val="300"/>
                        </a:spcAft>
                        <a:buFont typeface="Arial" panose="020B0604020202020204" pitchFamily="34" charset="0"/>
                        <a:buNone/>
                      </a:pP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144000" indent="-144000" algn="l" defTabSz="1204016" rtl="0" eaLnBrk="1" latinLnBrk="0" hangingPunct="1">
                        <a:lnSpc>
                          <a:spcPct val="90000"/>
                        </a:lnSpc>
                        <a:spcAft>
                          <a:spcPts val="300"/>
                        </a:spcAft>
                        <a:buFont typeface="Arial" panose="020B0604020202020204" pitchFamily="34" charset="0"/>
                        <a:buChar char="•"/>
                      </a:pPr>
                      <a:r>
                        <a:rPr lang="fr-CI" sz="1000" kern="1200" dirty="0">
                          <a:solidFill>
                            <a:srgbClr val="000000"/>
                          </a:solidFill>
                          <a:effectLst/>
                          <a:latin typeface="+mn-lt"/>
                          <a:ea typeface="Calibri" panose="020F0502020204030204" pitchFamily="34" charset="0"/>
                          <a:cs typeface="Calibri" panose="020F0502020204030204" pitchFamily="34" charset="0"/>
                        </a:rPr>
                        <a:t>Prestataires </a:t>
                      </a:r>
                      <a:br>
                        <a:rPr lang="hr-HR" sz="1000" kern="1200" dirty="0">
                          <a:solidFill>
                            <a:srgbClr val="000000"/>
                          </a:solidFill>
                          <a:effectLst/>
                          <a:latin typeface="+mn-lt"/>
                          <a:ea typeface="Calibri" panose="020F0502020204030204" pitchFamily="34" charset="0"/>
                          <a:cs typeface="Calibri" panose="020F0502020204030204" pitchFamily="34" charset="0"/>
                        </a:rPr>
                      </a:br>
                      <a:r>
                        <a:rPr lang="fr-CI" sz="1000" kern="1200" dirty="0">
                          <a:solidFill>
                            <a:srgbClr val="000000"/>
                          </a:solidFill>
                          <a:effectLst/>
                          <a:latin typeface="+mn-lt"/>
                          <a:ea typeface="Calibri" panose="020F0502020204030204" pitchFamily="34" charset="0"/>
                          <a:cs typeface="Calibri" panose="020F0502020204030204" pitchFamily="34" charset="0"/>
                        </a:rPr>
                        <a:t>de soins</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indent="-144000" algn="l" defTabSz="1204016" rtl="0" eaLnBrk="1" latinLnBrk="0" hangingPunct="1">
                        <a:lnSpc>
                          <a:spcPct val="90000"/>
                        </a:lnSpc>
                        <a:spcAft>
                          <a:spcPts val="300"/>
                        </a:spcAft>
                        <a:buFont typeface="Arial" panose="020B0604020202020204" pitchFamily="34" charset="0"/>
                        <a:buChar char="•"/>
                      </a:pPr>
                      <a:r>
                        <a:rPr lang="fr-CI" sz="1000" kern="1200" dirty="0">
                          <a:solidFill>
                            <a:srgbClr val="000000"/>
                          </a:solidFill>
                          <a:effectLst/>
                          <a:latin typeface="+mn-lt"/>
                          <a:ea typeface="Calibri" panose="020F0502020204030204" pitchFamily="34" charset="0"/>
                          <a:cs typeface="Calibri" panose="020F0502020204030204" pitchFamily="34" charset="0"/>
                        </a:rPr>
                        <a:t>Critères de sélection/visite </a:t>
                      </a:r>
                      <a:br>
                        <a:rPr lang="hr-HR" sz="1000" kern="1200" dirty="0">
                          <a:solidFill>
                            <a:srgbClr val="000000"/>
                          </a:solidFill>
                          <a:effectLst/>
                          <a:latin typeface="+mn-lt"/>
                          <a:ea typeface="Calibri" panose="020F0502020204030204" pitchFamily="34" charset="0"/>
                          <a:cs typeface="Calibri" panose="020F0502020204030204" pitchFamily="34" charset="0"/>
                        </a:rPr>
                      </a:br>
                      <a:r>
                        <a:rPr lang="fr-CI" sz="1000" kern="1200" dirty="0">
                          <a:solidFill>
                            <a:srgbClr val="000000"/>
                          </a:solidFill>
                          <a:effectLst/>
                          <a:latin typeface="+mn-lt"/>
                          <a:ea typeface="Calibri" panose="020F0502020204030204" pitchFamily="34" charset="0"/>
                          <a:cs typeface="Calibri" panose="020F0502020204030204" pitchFamily="34" charset="0"/>
                        </a:rPr>
                        <a:t>de plaidoyer</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144000" indent="-144000" algn="l" defTabSz="1204016" rtl="0" eaLnBrk="1" latinLnBrk="0" hangingPunct="1">
                        <a:lnSpc>
                          <a:spcPct val="90000"/>
                        </a:lnSpc>
                        <a:spcAft>
                          <a:spcPts val="300"/>
                        </a:spcAft>
                        <a:buFont typeface="Arial" panose="020B0604020202020204" pitchFamily="34" charset="0"/>
                        <a:buChar char="•"/>
                      </a:pPr>
                      <a:r>
                        <a:rPr lang="fr-CI" sz="1000" kern="1200" dirty="0">
                          <a:solidFill>
                            <a:srgbClr val="000000"/>
                          </a:solidFill>
                          <a:effectLst/>
                          <a:latin typeface="+mn-lt"/>
                          <a:ea typeface="Calibri" panose="020F0502020204030204" pitchFamily="34" charset="0"/>
                          <a:cs typeface="Calibri" panose="020F0502020204030204" pitchFamily="34" charset="0"/>
                        </a:rPr>
                        <a:t>Manuel de formateur </a:t>
                      </a:r>
                      <a:br>
                        <a:rPr lang="hr-HR" sz="1000" kern="1200" dirty="0">
                          <a:solidFill>
                            <a:srgbClr val="000000"/>
                          </a:solidFill>
                          <a:effectLst/>
                          <a:latin typeface="+mn-lt"/>
                          <a:ea typeface="Calibri" panose="020F0502020204030204" pitchFamily="34" charset="0"/>
                          <a:cs typeface="Calibri" panose="020F0502020204030204" pitchFamily="34" charset="0"/>
                        </a:rPr>
                      </a:br>
                      <a:r>
                        <a:rPr lang="fr-CI" sz="1000" kern="1200" dirty="0">
                          <a:solidFill>
                            <a:srgbClr val="000000"/>
                          </a:solidFill>
                          <a:effectLst/>
                          <a:latin typeface="+mn-lt"/>
                          <a:ea typeface="Calibri" panose="020F0502020204030204" pitchFamily="34" charset="0"/>
                          <a:cs typeface="Calibri" panose="020F0502020204030204" pitchFamily="34" charset="0"/>
                        </a:rPr>
                        <a:t>et prestataire</a:t>
                      </a:r>
                      <a:endParaRPr lang="en-GB" sz="1000" kern="1200" dirty="0">
                        <a:solidFill>
                          <a:srgbClr val="000000"/>
                        </a:solidFill>
                        <a:effectLst/>
                        <a:latin typeface="+mn-lt"/>
                        <a:ea typeface="Calibri" panose="020F0502020204030204" pitchFamily="34" charset="0"/>
                        <a:cs typeface="Calibri" panose="020F0502020204030204" pitchFamily="34" charset="0"/>
                      </a:endParaRPr>
                    </a:p>
                    <a:p>
                      <a:pPr marL="144000" indent="-144000" algn="l" defTabSz="1204016" rtl="0" eaLnBrk="1" latinLnBrk="0" hangingPunct="1">
                        <a:lnSpc>
                          <a:spcPct val="90000"/>
                        </a:lnSpc>
                        <a:spcAft>
                          <a:spcPts val="300"/>
                        </a:spcAft>
                        <a:buFont typeface="Arial" panose="020B0604020202020204" pitchFamily="34" charset="0"/>
                        <a:buChar char="•"/>
                      </a:pPr>
                      <a:r>
                        <a:rPr lang="fr-CI" sz="1000" kern="1200" dirty="0">
                          <a:solidFill>
                            <a:srgbClr val="000000"/>
                          </a:solidFill>
                          <a:effectLst/>
                          <a:latin typeface="+mn-lt"/>
                          <a:ea typeface="Calibri" panose="020F0502020204030204" pitchFamily="34" charset="0"/>
                          <a:cs typeface="Calibri" panose="020F0502020204030204" pitchFamily="34" charset="0"/>
                        </a:rPr>
                        <a:t>Modules </a:t>
                      </a:r>
                      <a:endParaRPr lang="en-GB" sz="1000" kern="1200" dirty="0">
                        <a:solidFill>
                          <a:srgbClr val="000000"/>
                        </a:solidFill>
                        <a:effectLst/>
                        <a:latin typeface="+mn-lt"/>
                        <a:ea typeface="Calibri" panose="020F0502020204030204" pitchFamily="34" charset="0"/>
                        <a:cs typeface="Calibri" panose="020F0502020204030204" pitchFamily="34" charset="0"/>
                      </a:endParaRPr>
                    </a:p>
                  </a:txBody>
                  <a:tcPr marL="72000" marR="72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4366662"/>
                  </a:ext>
                </a:extLst>
              </a:tr>
            </a:tbl>
          </a:graphicData>
        </a:graphic>
      </p:graphicFrame>
    </p:spTree>
    <p:extLst>
      <p:ext uri="{BB962C8B-B14F-4D97-AF65-F5344CB8AC3E}">
        <p14:creationId xmlns:p14="http://schemas.microsoft.com/office/powerpoint/2010/main" val="4701840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Novartis | Reimagining Medicine">
  <a:themeElements>
    <a:clrScheme name="Custom 27">
      <a:dk1>
        <a:srgbClr val="000000"/>
      </a:dk1>
      <a:lt1>
        <a:srgbClr val="FFFFFF"/>
      </a:lt1>
      <a:dk2>
        <a:srgbClr val="000000"/>
      </a:dk2>
      <a:lt2>
        <a:srgbClr val="FFC100"/>
      </a:lt2>
      <a:accent1>
        <a:srgbClr val="002068"/>
      </a:accent1>
      <a:accent2>
        <a:srgbClr val="5A170D"/>
      </a:accent2>
      <a:accent3>
        <a:srgbClr val="CF3619"/>
      </a:accent3>
      <a:accent4>
        <a:srgbClr val="EE7436"/>
      </a:accent4>
      <a:accent5>
        <a:srgbClr val="BF1731"/>
      </a:accent5>
      <a:accent6>
        <a:srgbClr val="0460A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a:solidFill>
            <a:srgbClr val="0460A9"/>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Novartis_PPT_16x9_Novartis_RM_Logo" id="{FECDEB66-9CE0-704E-BE84-DA3B331DA161}" vid="{8A11138C-249F-3A46-AAB6-73AA31FC4D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149534_Novartis_CARDIO4Dakar Toolkit_template_v1.0_SS_WIPsample_D3</Template>
  <TotalTime>191</TotalTime>
  <Words>15082</Words>
  <Application>Microsoft Office PowerPoint</Application>
  <PresentationFormat>Personnalisé</PresentationFormat>
  <Paragraphs>1144</Paragraphs>
  <Slides>70</Slides>
  <Notes>0</Notes>
  <HiddenSlides>0</HiddenSlides>
  <MMClips>0</MMClips>
  <ScaleCrop>false</ScaleCrop>
  <HeadingPairs>
    <vt:vector size="8" baseType="variant">
      <vt:variant>
        <vt:lpstr>Polices utilisées</vt:lpstr>
      </vt:variant>
      <vt:variant>
        <vt:i4>8</vt:i4>
      </vt:variant>
      <vt:variant>
        <vt:lpstr>Thème</vt:lpstr>
      </vt:variant>
      <vt:variant>
        <vt:i4>1</vt:i4>
      </vt:variant>
      <vt:variant>
        <vt:lpstr>Serveurs OLE incorporés</vt:lpstr>
      </vt:variant>
      <vt:variant>
        <vt:i4>1</vt:i4>
      </vt:variant>
      <vt:variant>
        <vt:lpstr>Titres des diapositives</vt:lpstr>
      </vt:variant>
      <vt:variant>
        <vt:i4>70</vt:i4>
      </vt:variant>
    </vt:vector>
  </HeadingPairs>
  <TitlesOfParts>
    <vt:vector size="80" baseType="lpstr">
      <vt:lpstr>Arial</vt:lpstr>
      <vt:lpstr>Calibri</vt:lpstr>
      <vt:lpstr>Lato Light</vt:lpstr>
      <vt:lpstr>League Spartan</vt:lpstr>
      <vt:lpstr>Ping LCG Medium</vt:lpstr>
      <vt:lpstr>Segoe UI</vt:lpstr>
      <vt:lpstr>Symbol</vt:lpstr>
      <vt:lpstr>Wingdings</vt:lpstr>
      <vt:lpstr>Novartis | Reimagining Medicine</vt:lpstr>
      <vt:lpstr>think-cell Slide</vt:lpstr>
      <vt:lpstr>Boîte à outils pour la réplication de l’approche CARDIO dans  la lutte contre l’hypertension artérielle et les autres facteurs de risque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slide heading</dc:title>
  <dc:creator>Meulenbroek, Thierry</dc:creator>
  <cp:lastModifiedBy>Joseph Silva Barboza</cp:lastModifiedBy>
  <cp:revision>215</cp:revision>
  <dcterms:created xsi:type="dcterms:W3CDTF">2023-10-31T09:06:01Z</dcterms:created>
  <dcterms:modified xsi:type="dcterms:W3CDTF">2024-07-30T16:12:20Z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c9bec58-8084-492e-8360-0e1cfe36408c_Enabled">
    <vt:lpwstr>true</vt:lpwstr>
  </property>
  <property fmtid="{D5CDD505-2E9C-101B-9397-08002B2CF9AE}" pid="3" name="MSIP_Label_3c9bec58-8084-492e-8360-0e1cfe36408c_SetDate">
    <vt:lpwstr>2023-10-12T11:34:02Z</vt:lpwstr>
  </property>
  <property fmtid="{D5CDD505-2E9C-101B-9397-08002B2CF9AE}" pid="4" name="MSIP_Label_3c9bec58-8084-492e-8360-0e1cfe36408c_Method">
    <vt:lpwstr>Standard</vt:lpwstr>
  </property>
  <property fmtid="{D5CDD505-2E9C-101B-9397-08002B2CF9AE}" pid="5" name="MSIP_Label_3c9bec58-8084-492e-8360-0e1cfe36408c_Name">
    <vt:lpwstr>Not Protected -Pilot</vt:lpwstr>
  </property>
  <property fmtid="{D5CDD505-2E9C-101B-9397-08002B2CF9AE}" pid="6" name="MSIP_Label_3c9bec58-8084-492e-8360-0e1cfe36408c_SiteId">
    <vt:lpwstr>f35a6974-607f-47d4-82d7-ff31d7dc53a5</vt:lpwstr>
  </property>
  <property fmtid="{D5CDD505-2E9C-101B-9397-08002B2CF9AE}" pid="7" name="MSIP_Label_3c9bec58-8084-492e-8360-0e1cfe36408c_ActionId">
    <vt:lpwstr>9929b886-7866-4465-9bf7-3a0ab3cdd5a5</vt:lpwstr>
  </property>
  <property fmtid="{D5CDD505-2E9C-101B-9397-08002B2CF9AE}" pid="8" name="MSIP_Label_3c9bec58-8084-492e-8360-0e1cfe36408c_ContentBits">
    <vt:lpwstr>0</vt:lpwstr>
  </property>
</Properties>
</file>